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300" r:id="rId4"/>
    <p:sldId id="284" r:id="rId5"/>
    <p:sldId id="283" r:id="rId6"/>
    <p:sldId id="301" r:id="rId7"/>
    <p:sldId id="302" r:id="rId8"/>
    <p:sldId id="303" r:id="rId9"/>
    <p:sldId id="304" r:id="rId10"/>
    <p:sldId id="306" r:id="rId11"/>
    <p:sldId id="307" r:id="rId12"/>
    <p:sldId id="297" r:id="rId13"/>
    <p:sldId id="299" r:id="rId14"/>
    <p:sldId id="305" r:id="rId15"/>
    <p:sldId id="285" r:id="rId16"/>
  </p:sldIdLst>
  <p:sldSz cx="9144000" cy="6858000" type="screen4x3"/>
  <p:notesSz cx="6797675" cy="9928225"/>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71" autoAdjust="0"/>
  </p:normalViewPr>
  <p:slideViewPr>
    <p:cSldViewPr>
      <p:cViewPr varScale="1">
        <p:scale>
          <a:sx n="40" d="100"/>
          <a:sy n="40"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296BD43C-D043-4B78-9443-3C2A0323E946}" type="datetimeFigureOut">
              <a:rPr lang="sl-SI"/>
              <a:pPr>
                <a:defRPr/>
              </a:pPr>
              <a:t>28.9.2012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598064E2-C21B-41A6-924D-F5394DEDCBBB}"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6DB29118-1034-4EE4-B1F5-B58670564569}" type="datetimeFigureOut">
              <a:rPr lang="sl-SI"/>
              <a:pPr>
                <a:defRPr/>
              </a:pPr>
              <a:t>28.9.2012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0EC396A-07AC-49E7-A9CF-16D772EFD201}"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75D0C62F-93AE-40EA-AEBC-CF764B56080F}" type="datetimeFigureOut">
              <a:rPr lang="sl-SI"/>
              <a:pPr>
                <a:defRPr/>
              </a:pPr>
              <a:t>28.9.2012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151604E-A1B3-4212-BA03-76AC01EE5891}"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FD1924-E729-4946-8EAE-65DE584D28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0902A7-EF19-44D2-A2C2-DC4D3C93A91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F3AAFF-4162-42A2-897E-0271F7DBEF1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86403-6E44-4533-BE00-C4252307FB3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ED4C25-66BD-4613-BB49-5D22FB300FF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343BBC-F3AD-481E-A1BD-458CFA328AD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4C7CEF-9A78-4B68-BF57-C76E5C5F5B7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314D1-40AD-48F9-A393-4C91A5F0647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pPr>
              <a:defRPr/>
            </a:pPr>
            <a:fld id="{1D6DD917-F6D6-4B8E-AF70-4D66BEF024C0}" type="datetimeFigureOut">
              <a:rPr lang="sl-SI"/>
              <a:pPr>
                <a:defRPr/>
              </a:pPr>
              <a:t>28.9.2012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A0E454C5-6EFA-4B1B-BEF3-0B9C885B8131}" type="slidenum">
              <a:rPr lang="sl-SI"/>
              <a:pPr>
                <a:defRPr/>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8E095-EC2D-41A1-9E99-E2F54581E82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D4803-9D8B-4C5B-B120-E5C32414AAA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F86BAD-8C7A-4F99-ABE6-30936AC4C6F0}"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Naslov, vsebina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3938588"/>
            <a:ext cx="4038600" cy="218757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E0FFC8F-61B0-43B1-A9A3-141BC4C1756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Uredite slog podnaslova matrice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F5884-2C71-4042-8CF9-4FDA9F96866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5D0F7-8E6E-404C-B576-87E7286C2D4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Uredite sloge besedila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EFD85-B9C9-4262-BC74-8E6A53E2878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DC2040-124F-4475-8A70-A31EDF6004F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D15214-BC57-4ED3-8FDE-C63F01E0A1F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89BF6C-1274-4F94-A96E-013CD52074F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5EF693-14C5-4A7A-BBC2-224D1CEFF70B}" type="datetimeFigureOut">
              <a:rPr lang="sl-SI"/>
              <a:pPr>
                <a:defRPr/>
              </a:pPr>
              <a:t>28.9.2012</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572CF037-61E5-4484-AA21-E08A4FD0F8A8}" type="slidenum">
              <a:rPr lang="sl-SI"/>
              <a:pPr>
                <a:defRPr/>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9E8E7-6C03-429D-9921-B3E2AD4991D5}"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9544CA-BBE2-4E6A-8BA0-08AE02682A2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18F95B-1560-4FAC-9F7E-38A4B1017BC6}"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DE446A-4C9A-4B44-BBC4-D723080FC0F1}"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076B3-9571-4703-AEE5-7F10556B5BC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Naslov, vsebina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3938588"/>
            <a:ext cx="4038600" cy="218757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BDB111B-43C6-40D1-B08B-F25D3ECB8B5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3"/>
          <p:cNvSpPr>
            <a:spLocks noGrp="1"/>
          </p:cNvSpPr>
          <p:nvPr>
            <p:ph type="dt" sz="half" idx="10"/>
          </p:nvPr>
        </p:nvSpPr>
        <p:spPr/>
        <p:txBody>
          <a:bodyPr/>
          <a:lstStyle>
            <a:lvl1pPr>
              <a:defRPr/>
            </a:lvl1pPr>
          </a:lstStyle>
          <a:p>
            <a:pPr>
              <a:defRPr/>
            </a:pPr>
            <a:fld id="{EA155660-0CB3-4573-A62F-294D57867BA3}" type="datetimeFigureOut">
              <a:rPr lang="sl-SI"/>
              <a:pPr>
                <a:defRPr/>
              </a:pPr>
              <a:t>28.9.2012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D8955467-D42B-46E1-85BB-E3F7AB1D3288}"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3"/>
          <p:cNvSpPr>
            <a:spLocks noGrp="1"/>
          </p:cNvSpPr>
          <p:nvPr>
            <p:ph type="dt" sz="half" idx="10"/>
          </p:nvPr>
        </p:nvSpPr>
        <p:spPr/>
        <p:txBody>
          <a:bodyPr/>
          <a:lstStyle>
            <a:lvl1pPr>
              <a:defRPr/>
            </a:lvl1pPr>
          </a:lstStyle>
          <a:p>
            <a:pPr>
              <a:defRPr/>
            </a:pPr>
            <a:fld id="{EDDDD736-5709-4DD5-AEFB-E691E3C12BD7}" type="datetimeFigureOut">
              <a:rPr lang="sl-SI"/>
              <a:pPr>
                <a:defRPr/>
              </a:pPr>
              <a:t>28.9.2012</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1C53C47E-4157-4175-BCCE-1673CBFF7387}"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3"/>
          <p:cNvSpPr>
            <a:spLocks noGrp="1"/>
          </p:cNvSpPr>
          <p:nvPr>
            <p:ph type="dt" sz="half" idx="10"/>
          </p:nvPr>
        </p:nvSpPr>
        <p:spPr/>
        <p:txBody>
          <a:bodyPr/>
          <a:lstStyle>
            <a:lvl1pPr>
              <a:defRPr/>
            </a:lvl1pPr>
          </a:lstStyle>
          <a:p>
            <a:pPr>
              <a:defRPr/>
            </a:pPr>
            <a:fld id="{FB3884C2-84E9-47C1-A4A9-446CD74376F5}" type="datetimeFigureOut">
              <a:rPr lang="sl-SI"/>
              <a:pPr>
                <a:defRPr/>
              </a:pPr>
              <a:t>28.9.2012</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50B35189-139C-42B3-A963-988E670F8A78}"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119111-70C1-4D14-80CC-1E6E8B2C466D}" type="datetimeFigureOut">
              <a:rPr lang="sl-SI"/>
              <a:pPr>
                <a:defRPr/>
              </a:pPr>
              <a:t>28.9.2012</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B617564A-B04F-42B8-9713-70EC8D186BD5}"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17090F-1B1B-492D-BBBB-B0EB18F466C6}" type="datetimeFigureOut">
              <a:rPr lang="sl-SI"/>
              <a:pPr>
                <a:defRPr/>
              </a:pPr>
              <a:t>28.9.2012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55FEE995-2E28-41A4-B5C4-7EEBB2B2757F}"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A0C225-4076-41D7-9F80-4890D9DAEA65}" type="datetimeFigureOut">
              <a:rPr lang="sl-SI"/>
              <a:pPr>
                <a:defRPr/>
              </a:pPr>
              <a:t>28.9.2012</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2E358F6A-2016-44D9-B567-A9D841D66F84}"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B1D7FC-6386-448E-AE56-79543D6974D3}" type="datetimeFigureOut">
              <a:rPr lang="sl-SI"/>
              <a:pPr>
                <a:defRPr/>
              </a:pPr>
              <a:t>28.9.2012</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C7A5B6F-5316-41D3-8ACF-D0B4EE663B62}"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25FE6398-038B-441A-AD27-C393941E72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Kliknite, če želite urediti slog naslova matrice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Kliknite, če želite urediti sloge besedila matrice</a:t>
            </a:r>
          </a:p>
          <a:p>
            <a:pPr lvl="1"/>
            <a:r>
              <a:rPr lang="en-US" smtClean="0"/>
              <a:t>Druga raven</a:t>
            </a:r>
          </a:p>
          <a:p>
            <a:pPr lvl="2"/>
            <a:r>
              <a:rPr lang="en-US" smtClean="0"/>
              <a:t>Tretja raven</a:t>
            </a:r>
          </a:p>
          <a:p>
            <a:pPr lvl="3"/>
            <a:r>
              <a:rPr lang="en-US" smtClean="0"/>
              <a:t>Četrta raven</a:t>
            </a:r>
          </a:p>
          <a:p>
            <a:pPr lvl="4"/>
            <a:r>
              <a:rPr lang="en-US"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mn-cs"/>
              </a:defRPr>
            </a:lvl1pPr>
          </a:lstStyle>
          <a:p>
            <a:pPr>
              <a:defRPr/>
            </a:pPr>
            <a:fld id="{9F9E54B9-67D5-4F96-A58F-11B0959EEB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8.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4.xml"/><Relationship Id="rId1" Type="http://schemas.openxmlformats.org/officeDocument/2006/relationships/vmlDrawing" Target="../drawings/vmlDrawing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3" y="981075"/>
            <a:ext cx="7772400" cy="4895850"/>
          </a:xfrm>
        </p:spPr>
        <p:txBody>
          <a:bodyPr rtlCol="0">
            <a:normAutofit fontScale="90000"/>
          </a:bodyPr>
          <a:lstStyle/>
          <a:p>
            <a:pPr algn="l" eaLnBrk="1" hangingPunct="1">
              <a:lnSpc>
                <a:spcPct val="150000"/>
              </a:lnSpc>
              <a:spcBef>
                <a:spcPct val="20000"/>
              </a:spcBef>
              <a:defRPr/>
            </a:pPr>
            <a:r>
              <a:rPr lang="sl-SI" sz="1800" b="1" kern="0" dirty="0" smtClean="0">
                <a:solidFill>
                  <a:srgbClr val="000000"/>
                </a:solidFill>
                <a:latin typeface="Arial"/>
              </a:rPr>
              <a:t/>
            </a:r>
            <a:br>
              <a:rPr lang="sl-SI" sz="1800" b="1" kern="0" dirty="0" smtClean="0">
                <a:solidFill>
                  <a:srgbClr val="000000"/>
                </a:solidFill>
                <a:latin typeface="Arial"/>
              </a:rPr>
            </a:br>
            <a:r>
              <a:rPr lang="en-GB" sz="1800" b="1" kern="0" dirty="0" smtClean="0">
                <a:solidFill>
                  <a:srgbClr val="000000"/>
                </a:solidFill>
                <a:latin typeface="Arial"/>
              </a:rPr>
              <a:t>Nada Stropnik</a:t>
            </a:r>
            <a:r>
              <a:rPr lang="en-GB" sz="1800" kern="0" dirty="0" smtClean="0">
                <a:solidFill>
                  <a:srgbClr val="000000"/>
                </a:solidFill>
                <a:latin typeface="Arial"/>
              </a:rPr>
              <a:t> </a:t>
            </a:r>
            <a:br>
              <a:rPr lang="en-GB" sz="1800" kern="0" dirty="0" smtClean="0">
                <a:solidFill>
                  <a:srgbClr val="000000"/>
                </a:solidFill>
                <a:latin typeface="Arial"/>
              </a:rPr>
            </a:br>
            <a:r>
              <a:rPr lang="en-GB" sz="1800" kern="0" dirty="0" smtClean="0">
                <a:solidFill>
                  <a:srgbClr val="000000"/>
                </a:solidFill>
                <a:latin typeface="Arial"/>
              </a:rPr>
              <a:t>Institute for Economic Research, Ljubljana, Slovenia</a:t>
            </a:r>
            <a:br>
              <a:rPr lang="en-GB" sz="1800" kern="0" dirty="0" smtClean="0">
                <a:solidFill>
                  <a:srgbClr val="000000"/>
                </a:solidFill>
                <a:latin typeface="Arial"/>
              </a:rPr>
            </a:br>
            <a:r>
              <a:rPr lang="en-GB" sz="1800" kern="0" dirty="0" smtClean="0">
                <a:solidFill>
                  <a:srgbClr val="000000"/>
                </a:solidFill>
                <a:latin typeface="Arial"/>
              </a:rPr>
              <a:t>stropnikn@ier.si</a:t>
            </a:r>
            <a:br>
              <a:rPr lang="en-GB" sz="1800" kern="0" dirty="0" smtClean="0">
                <a:solidFill>
                  <a:srgbClr val="000000"/>
                </a:solidFill>
                <a:latin typeface="Arial"/>
              </a:rPr>
            </a:br>
            <a:r>
              <a:rPr lang="en-GB" sz="1800" kern="0" dirty="0" smtClean="0">
                <a:solidFill>
                  <a:srgbClr val="000000"/>
                </a:solidFill>
                <a:latin typeface="Arial"/>
              </a:rPr>
              <a:t/>
            </a:r>
            <a:br>
              <a:rPr lang="en-GB" sz="1800" kern="0" dirty="0" smtClean="0">
                <a:solidFill>
                  <a:srgbClr val="000000"/>
                </a:solidFill>
                <a:latin typeface="Arial"/>
              </a:rPr>
            </a:br>
            <a:r>
              <a:rPr lang="en-GB" sz="2200" b="1" kern="0" dirty="0" smtClean="0">
                <a:solidFill>
                  <a:srgbClr val="C00000"/>
                </a:solidFill>
                <a:latin typeface="Arial"/>
              </a:rPr>
              <a:t>An introduction to Slovenian geography, population and history, and to Slovenian leave policies</a:t>
            </a:r>
            <a:r>
              <a:rPr lang="en-GB" sz="2200" b="1" kern="0" dirty="0" smtClean="0">
                <a:solidFill>
                  <a:srgbClr val="000000"/>
                </a:solidFill>
                <a:latin typeface="Arial"/>
              </a:rPr>
              <a:t/>
            </a:r>
            <a:br>
              <a:rPr lang="en-GB" sz="2200" b="1" kern="0" dirty="0" smtClean="0">
                <a:solidFill>
                  <a:srgbClr val="000000"/>
                </a:solidFill>
                <a:latin typeface="Arial"/>
              </a:rPr>
            </a:br>
            <a:r>
              <a:rPr lang="en-GB" sz="2200" b="1" kern="0" dirty="0" smtClean="0">
                <a:solidFill>
                  <a:srgbClr val="000000"/>
                </a:solidFill>
                <a:latin typeface="Arial"/>
              </a:rPr>
              <a:t/>
            </a:r>
            <a:br>
              <a:rPr lang="en-GB" sz="2200" b="1" kern="0" dirty="0" smtClean="0">
                <a:solidFill>
                  <a:srgbClr val="000000"/>
                </a:solidFill>
                <a:latin typeface="Arial"/>
              </a:rPr>
            </a:br>
            <a:r>
              <a:rPr lang="en-GB" sz="2200" b="1" kern="0" dirty="0" smtClean="0">
                <a:solidFill>
                  <a:srgbClr val="000000"/>
                </a:solidFill>
                <a:latin typeface="Arial"/>
              </a:rPr>
              <a:t/>
            </a:r>
            <a:br>
              <a:rPr lang="en-GB" sz="2200" b="1" kern="0" dirty="0" smtClean="0">
                <a:solidFill>
                  <a:srgbClr val="000000"/>
                </a:solidFill>
                <a:latin typeface="Arial"/>
              </a:rPr>
            </a:br>
            <a:r>
              <a:rPr lang="en-GB" sz="2000" b="1" i="1" dirty="0" smtClean="0"/>
              <a:t>9th LPR annual seminar</a:t>
            </a:r>
            <a:br>
              <a:rPr lang="en-GB" sz="2000" b="1" i="1" dirty="0" smtClean="0"/>
            </a:br>
            <a:r>
              <a:rPr lang="en-GB" sz="2000" b="1" i="1" dirty="0" smtClean="0"/>
              <a:t>Ljubljana, 13-14 September 2012</a:t>
            </a:r>
            <a:br>
              <a:rPr lang="en-GB" sz="2000" b="1" i="1" dirty="0" smtClean="0"/>
            </a:br>
            <a:r>
              <a:rPr lang="sl-SI" sz="2000" kern="0" dirty="0">
                <a:solidFill>
                  <a:srgbClr val="000000"/>
                </a:solidFill>
                <a:latin typeface="Arial"/>
              </a:rPr>
              <a:t/>
            </a:r>
            <a:br>
              <a:rPr lang="sl-SI" sz="2000" kern="0" dirty="0">
                <a:solidFill>
                  <a:srgbClr val="000000"/>
                </a:solidFill>
                <a:latin typeface="Arial"/>
              </a:rPr>
            </a:br>
            <a:endParaRPr lang="sl-SI" sz="2000" dirty="0"/>
          </a:p>
        </p:txBody>
      </p:sp>
      <p:sp>
        <p:nvSpPr>
          <p:cNvPr id="1028" name="Subtitle 2"/>
          <p:cNvSpPr>
            <a:spLocks noGrp="1"/>
          </p:cNvSpPr>
          <p:nvPr>
            <p:ph type="subTitle" idx="1"/>
          </p:nvPr>
        </p:nvSpPr>
        <p:spPr>
          <a:xfrm>
            <a:off x="395288" y="5589588"/>
            <a:ext cx="8280400" cy="792162"/>
          </a:xfrm>
        </p:spPr>
        <p:txBody>
          <a:bodyPr/>
          <a:lstStyle/>
          <a:p>
            <a:pPr algn="l" eaLnBrk="1" hangingPunct="1">
              <a:lnSpc>
                <a:spcPct val="120000"/>
              </a:lnSpc>
            </a:pPr>
            <a:endParaRPr lang="en-US" sz="1200" smtClean="0">
              <a:solidFill>
                <a:schemeClr val="tx1"/>
              </a:solidFill>
            </a:endParaRPr>
          </a:p>
        </p:txBody>
      </p:sp>
      <p:graphicFrame>
        <p:nvGraphicFramePr>
          <p:cNvPr id="1026" name="Object 30"/>
          <p:cNvGraphicFramePr>
            <a:graphicFrameLocks noChangeAspect="1"/>
          </p:cNvGraphicFramePr>
          <p:nvPr/>
        </p:nvGraphicFramePr>
        <p:xfrm>
          <a:off x="5724525" y="190500"/>
          <a:ext cx="3111500" cy="439738"/>
        </p:xfrm>
        <a:graphic>
          <a:graphicData uri="http://schemas.openxmlformats.org/presentationml/2006/ole">
            <p:oleObj spid="_x0000_s1026"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68313" y="836613"/>
            <a:ext cx="8229600" cy="360362"/>
          </a:xfrm>
        </p:spPr>
        <p:txBody>
          <a:bodyPr/>
          <a:lstStyle/>
          <a:p>
            <a:pPr eaLnBrk="1" hangingPunct="1"/>
            <a:r>
              <a:rPr lang="en-GB" sz="2400" b="1" smtClean="0">
                <a:solidFill>
                  <a:srgbClr val="C00000"/>
                </a:solidFill>
              </a:rPr>
              <a:t>Leave provisions</a:t>
            </a:r>
          </a:p>
        </p:txBody>
      </p:sp>
      <p:sp>
        <p:nvSpPr>
          <p:cNvPr id="3" name="Content Placeholder 2"/>
          <p:cNvSpPr>
            <a:spLocks noGrp="1"/>
          </p:cNvSpPr>
          <p:nvPr>
            <p:ph idx="1"/>
          </p:nvPr>
        </p:nvSpPr>
        <p:spPr>
          <a:xfrm>
            <a:off x="457200" y="1268413"/>
            <a:ext cx="8229600" cy="5113337"/>
          </a:xfrm>
        </p:spPr>
        <p:txBody>
          <a:bodyPr>
            <a:noAutofit/>
          </a:bodyPr>
          <a:lstStyle/>
          <a:p>
            <a:pPr marL="609600" indent="-609600" eaLnBrk="1" hangingPunct="1">
              <a:lnSpc>
                <a:spcPct val="60000"/>
              </a:lnSpc>
              <a:buFont typeface="Arial" charset="0"/>
              <a:buNone/>
              <a:defRPr/>
            </a:pPr>
            <a:r>
              <a:rPr lang="en-GB" sz="2000" b="1" u="sng" dirty="0" smtClean="0"/>
              <a:t>Maternity leave</a:t>
            </a:r>
            <a:r>
              <a:rPr lang="en-GB" sz="2000" u="sng" dirty="0" smtClean="0"/>
              <a:t>: </a:t>
            </a:r>
            <a:r>
              <a:rPr lang="en-GB" sz="2000" b="1" dirty="0" smtClean="0"/>
              <a:t>105 days</a:t>
            </a:r>
            <a:r>
              <a:rPr lang="en-GB" sz="2000" dirty="0" smtClean="0"/>
              <a:t>	</a:t>
            </a:r>
          </a:p>
          <a:p>
            <a:pPr eaLnBrk="1" hangingPunct="1">
              <a:lnSpc>
                <a:spcPct val="60000"/>
              </a:lnSpc>
              <a:defRPr/>
            </a:pPr>
            <a:r>
              <a:rPr lang="en-GB" sz="2000" dirty="0" smtClean="0"/>
              <a:t>100% earnings compensation</a:t>
            </a:r>
          </a:p>
          <a:p>
            <a:pPr marL="609600" indent="-609600" eaLnBrk="1" hangingPunct="1">
              <a:lnSpc>
                <a:spcPct val="60000"/>
              </a:lnSpc>
              <a:buFont typeface="Arial" charset="0"/>
              <a:buNone/>
              <a:defRPr/>
            </a:pPr>
            <a:endParaRPr lang="en-GB" sz="2000" u="sng" dirty="0" smtClean="0"/>
          </a:p>
          <a:p>
            <a:pPr marL="609600" indent="-609600" eaLnBrk="1" hangingPunct="1">
              <a:lnSpc>
                <a:spcPct val="60000"/>
              </a:lnSpc>
              <a:buFont typeface="Arial" charset="0"/>
              <a:buNone/>
              <a:defRPr/>
            </a:pPr>
            <a:r>
              <a:rPr lang="en-GB" sz="2000" b="1" u="sng" dirty="0" smtClean="0"/>
              <a:t>Parental leave:</a:t>
            </a:r>
          </a:p>
          <a:p>
            <a:pPr marL="609600" indent="-609600" eaLnBrk="1" hangingPunct="1">
              <a:lnSpc>
                <a:spcPct val="60000"/>
              </a:lnSpc>
              <a:defRPr/>
            </a:pPr>
            <a:r>
              <a:rPr lang="en-GB" sz="2000" dirty="0" smtClean="0"/>
              <a:t>From 1975: 141 days (about 5 months)</a:t>
            </a:r>
          </a:p>
          <a:p>
            <a:pPr marL="609600" indent="-609600" eaLnBrk="1" hangingPunct="1">
              <a:lnSpc>
                <a:spcPct val="60000"/>
              </a:lnSpc>
              <a:defRPr/>
            </a:pPr>
            <a:r>
              <a:rPr lang="en-GB" sz="2000" dirty="0" smtClean="0"/>
              <a:t>From 1986: </a:t>
            </a:r>
            <a:r>
              <a:rPr lang="en-GB" sz="2000" b="1" dirty="0" smtClean="0"/>
              <a:t>260 days </a:t>
            </a:r>
            <a:r>
              <a:rPr lang="en-GB" sz="2000" dirty="0" smtClean="0"/>
              <a:t>(about 9 months)</a:t>
            </a:r>
          </a:p>
          <a:p>
            <a:pPr marL="609600" indent="-609600" eaLnBrk="1" hangingPunct="1">
              <a:lnSpc>
                <a:spcPct val="60000"/>
              </a:lnSpc>
              <a:defRPr/>
            </a:pPr>
            <a:r>
              <a:rPr lang="en-GB" sz="2000" dirty="0" smtClean="0"/>
              <a:t>100% earnings compensation </a:t>
            </a:r>
          </a:p>
          <a:p>
            <a:pPr marL="0" indent="0" eaLnBrk="1" hangingPunct="1">
              <a:lnSpc>
                <a:spcPct val="60000"/>
              </a:lnSpc>
              <a:buFont typeface="Arial" charset="0"/>
              <a:buNone/>
              <a:defRPr/>
            </a:pPr>
            <a:r>
              <a:rPr lang="en-GB" sz="1800" i="1" dirty="0" smtClean="0"/>
              <a:t>From June 2012: temporarily 90% if the basis is €762 and over, with the ceiling lowered from 2.5 times to 2 times the average wage in Slovenia.</a:t>
            </a:r>
          </a:p>
          <a:p>
            <a:pPr marL="609600" indent="-609600" eaLnBrk="1" hangingPunct="1">
              <a:lnSpc>
                <a:spcPct val="60000"/>
              </a:lnSpc>
              <a:buFont typeface="Arial" charset="0"/>
              <a:buNone/>
              <a:defRPr/>
            </a:pPr>
            <a:r>
              <a:rPr lang="en-GB" sz="2000" dirty="0" smtClean="0"/>
              <a:t>	</a:t>
            </a:r>
          </a:p>
          <a:p>
            <a:pPr marL="609600" indent="-609600" eaLnBrk="1" hangingPunct="1">
              <a:lnSpc>
                <a:spcPct val="60000"/>
              </a:lnSpc>
              <a:buFont typeface="Arial" charset="0"/>
              <a:buNone/>
              <a:defRPr/>
            </a:pPr>
            <a:r>
              <a:rPr lang="en-GB" sz="2000" u="sng" dirty="0" smtClean="0"/>
              <a:t>Fathers’ entitlement to parental leave : </a:t>
            </a:r>
          </a:p>
          <a:p>
            <a:pPr marL="609600" indent="-609600" eaLnBrk="1" hangingPunct="1">
              <a:lnSpc>
                <a:spcPct val="60000"/>
              </a:lnSpc>
              <a:defRPr/>
            </a:pPr>
            <a:r>
              <a:rPr lang="en-GB" sz="2000" dirty="0" smtClean="0"/>
              <a:t>Enacted in 1974 (like in Sweden), effective from 1975 </a:t>
            </a:r>
          </a:p>
          <a:p>
            <a:pPr marL="609600" indent="-609600" eaLnBrk="1" hangingPunct="1">
              <a:lnSpc>
                <a:spcPct val="60000"/>
              </a:lnSpc>
              <a:defRPr/>
            </a:pPr>
            <a:r>
              <a:rPr lang="en-GB" sz="2000" dirty="0" smtClean="0"/>
              <a:t>Individual father’s right from 2002 </a:t>
            </a:r>
          </a:p>
          <a:p>
            <a:pPr marL="609600" indent="-609600" eaLnBrk="1" hangingPunct="1">
              <a:lnSpc>
                <a:spcPct val="60000"/>
              </a:lnSpc>
              <a:defRPr/>
            </a:pPr>
            <a:endParaRPr lang="en-GB" sz="2000" dirty="0" smtClean="0"/>
          </a:p>
          <a:p>
            <a:pPr marL="609600" indent="-609600" eaLnBrk="1" hangingPunct="1">
              <a:lnSpc>
                <a:spcPct val="60000"/>
              </a:lnSpc>
              <a:buFont typeface="Arial" charset="0"/>
              <a:buNone/>
              <a:defRPr/>
            </a:pPr>
            <a:r>
              <a:rPr lang="en-GB" sz="2000" b="1" u="sng" dirty="0" smtClean="0"/>
              <a:t>Paternity leave</a:t>
            </a:r>
            <a:r>
              <a:rPr lang="en-GB" sz="2000" u="sng" dirty="0" smtClean="0"/>
              <a:t>:</a:t>
            </a:r>
            <a:r>
              <a:rPr lang="en-GB" sz="2000" dirty="0" smtClean="0"/>
              <a:t> </a:t>
            </a:r>
          </a:p>
          <a:p>
            <a:pPr marL="609600" indent="-609600" eaLnBrk="1" hangingPunct="1">
              <a:lnSpc>
                <a:spcPct val="60000"/>
              </a:lnSpc>
              <a:defRPr/>
            </a:pPr>
            <a:r>
              <a:rPr lang="en-GB" sz="2000" b="1" dirty="0" smtClean="0"/>
              <a:t>15 days </a:t>
            </a:r>
            <a:r>
              <a:rPr lang="en-GB" sz="2000" dirty="0" smtClean="0"/>
              <a:t>( since 2003); 100% earnings compensation </a:t>
            </a:r>
          </a:p>
          <a:p>
            <a:pPr marL="0" indent="0" eaLnBrk="1" hangingPunct="1">
              <a:lnSpc>
                <a:spcPct val="60000"/>
              </a:lnSpc>
              <a:buFont typeface="Arial" charset="0"/>
              <a:buNone/>
              <a:defRPr/>
            </a:pPr>
            <a:r>
              <a:rPr lang="en-GB" sz="1800" i="1" dirty="0" smtClean="0">
                <a:solidFill>
                  <a:prstClr val="black"/>
                </a:solidFill>
              </a:rPr>
              <a:t>From June 2012 temporarily 90% if the basis is €762 and over, with the ceiling lowered from 2.5 times to 2 times the average wage in Slovenia.</a:t>
            </a:r>
          </a:p>
          <a:p>
            <a:pPr marL="609600" indent="-609600" eaLnBrk="1" hangingPunct="1">
              <a:lnSpc>
                <a:spcPct val="60000"/>
              </a:lnSpc>
              <a:defRPr/>
            </a:pPr>
            <a:r>
              <a:rPr lang="en-GB" sz="2000" b="1" dirty="0" smtClean="0"/>
              <a:t>+ 75 days </a:t>
            </a:r>
            <a:r>
              <a:rPr lang="en-GB" sz="2000" dirty="0" smtClean="0"/>
              <a:t>(since 2004-2005); social security contributions paid (based on the minimum wage)</a:t>
            </a:r>
          </a:p>
          <a:p>
            <a:pPr marL="609600" indent="-609600" eaLnBrk="1" hangingPunct="1">
              <a:lnSpc>
                <a:spcPct val="80000"/>
              </a:lnSpc>
              <a:defRPr/>
            </a:pPr>
            <a:endParaRPr lang="sl-SI" sz="1800" dirty="0" smtClean="0"/>
          </a:p>
        </p:txBody>
      </p:sp>
      <p:graphicFrame>
        <p:nvGraphicFramePr>
          <p:cNvPr id="10242" name="Object 38"/>
          <p:cNvGraphicFramePr>
            <a:graphicFrameLocks noChangeAspect="1"/>
          </p:cNvGraphicFramePr>
          <p:nvPr/>
        </p:nvGraphicFramePr>
        <p:xfrm>
          <a:off x="5724525" y="190500"/>
          <a:ext cx="3111500" cy="439738"/>
        </p:xfrm>
        <a:graphic>
          <a:graphicData uri="http://schemas.openxmlformats.org/presentationml/2006/ole">
            <p:oleObj spid="_x0000_s10242"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457200" y="1125538"/>
            <a:ext cx="8229600" cy="292100"/>
          </a:xfrm>
        </p:spPr>
        <p:txBody>
          <a:bodyPr/>
          <a:lstStyle/>
          <a:p>
            <a:pPr eaLnBrk="1" hangingPunct="1"/>
            <a:r>
              <a:rPr lang="sl-SI" sz="2400" b="1" smtClean="0">
                <a:solidFill>
                  <a:srgbClr val="C00000"/>
                </a:solidFill>
              </a:rPr>
              <a:t>Fathers’ take-up of leave</a:t>
            </a:r>
          </a:p>
        </p:txBody>
      </p:sp>
      <p:sp>
        <p:nvSpPr>
          <p:cNvPr id="7172" name="Content Placeholder 2"/>
          <p:cNvSpPr>
            <a:spLocks noGrp="1"/>
          </p:cNvSpPr>
          <p:nvPr>
            <p:ph idx="1"/>
          </p:nvPr>
        </p:nvSpPr>
        <p:spPr>
          <a:xfrm>
            <a:off x="755650" y="1557338"/>
            <a:ext cx="8229600" cy="4568825"/>
          </a:xfrm>
        </p:spPr>
        <p:txBody>
          <a:bodyPr/>
          <a:lstStyle/>
          <a:p>
            <a:pPr eaLnBrk="1" hangingPunct="1">
              <a:buFont typeface="Arial" charset="0"/>
              <a:buNone/>
              <a:defRPr/>
            </a:pPr>
            <a:r>
              <a:rPr lang="sl-SI" sz="1800" b="1" u="sng" dirty="0" err="1" smtClean="0"/>
              <a:t>Parental</a:t>
            </a:r>
            <a:r>
              <a:rPr lang="sl-SI" sz="1800" b="1" u="sng" dirty="0" smtClean="0"/>
              <a:t> </a:t>
            </a:r>
            <a:r>
              <a:rPr lang="sl-SI" sz="1800" b="1" u="sng" dirty="0" err="1" smtClean="0"/>
              <a:t>leave</a:t>
            </a:r>
            <a:endParaRPr lang="sl-SI" sz="1800" b="1" u="sng" dirty="0" smtClean="0"/>
          </a:p>
          <a:p>
            <a:pPr eaLnBrk="1" hangingPunct="1">
              <a:defRPr/>
            </a:pPr>
            <a:r>
              <a:rPr lang="en-GB" sz="1800" dirty="0" smtClean="0"/>
              <a:t>About 1% in the first decades (0.6% in 1999)</a:t>
            </a:r>
          </a:p>
          <a:p>
            <a:pPr eaLnBrk="1" hangingPunct="1">
              <a:defRPr/>
            </a:pPr>
            <a:r>
              <a:rPr lang="en-GB" sz="1800" dirty="0" smtClean="0"/>
              <a:t>Over 2% from 2003</a:t>
            </a:r>
          </a:p>
          <a:p>
            <a:pPr eaLnBrk="1" hangingPunct="1">
              <a:defRPr/>
            </a:pPr>
            <a:r>
              <a:rPr lang="en-GB" sz="1800" dirty="0" smtClean="0"/>
              <a:t>About 6% in 2009-2010</a:t>
            </a:r>
          </a:p>
          <a:p>
            <a:pPr eaLnBrk="1" hangingPunct="1">
              <a:defRPr/>
            </a:pPr>
            <a:r>
              <a:rPr lang="en-GB" sz="1800" b="1" dirty="0" smtClean="0"/>
              <a:t>6.8%</a:t>
            </a:r>
            <a:r>
              <a:rPr lang="en-GB" sz="1800" dirty="0" smtClean="0"/>
              <a:t> in 2011</a:t>
            </a:r>
          </a:p>
          <a:p>
            <a:pPr eaLnBrk="1" hangingPunct="1">
              <a:buFont typeface="Arial" charset="0"/>
              <a:buNone/>
              <a:defRPr/>
            </a:pPr>
            <a:endParaRPr lang="en-GB" sz="1800" u="sng" dirty="0" smtClean="0"/>
          </a:p>
          <a:p>
            <a:pPr eaLnBrk="1" hangingPunct="1">
              <a:buFont typeface="Arial" charset="0"/>
              <a:buNone/>
              <a:defRPr/>
            </a:pPr>
            <a:r>
              <a:rPr lang="en-GB" sz="1800" b="1" u="sng" dirty="0" smtClean="0"/>
              <a:t>Paternity leave</a:t>
            </a:r>
          </a:p>
          <a:p>
            <a:pPr eaLnBrk="1" hangingPunct="1">
              <a:buFont typeface="Arial" charset="0"/>
              <a:buNone/>
              <a:defRPr/>
            </a:pPr>
            <a:r>
              <a:rPr lang="en-GB" sz="1800" b="1" dirty="0" smtClean="0"/>
              <a:t>Up to 15 days</a:t>
            </a:r>
            <a:r>
              <a:rPr lang="en-GB" sz="1800" dirty="0" smtClean="0"/>
              <a:t>:</a:t>
            </a:r>
          </a:p>
          <a:p>
            <a:pPr eaLnBrk="1" hangingPunct="1">
              <a:defRPr/>
            </a:pPr>
            <a:r>
              <a:rPr lang="en-GB" sz="1800" dirty="0" smtClean="0"/>
              <a:t>2/3 in 2003-2005</a:t>
            </a:r>
          </a:p>
          <a:p>
            <a:pPr eaLnBrk="1" hangingPunct="1">
              <a:defRPr/>
            </a:pPr>
            <a:r>
              <a:rPr lang="en-GB" sz="1800" b="1" dirty="0" smtClean="0"/>
              <a:t>75-80%</a:t>
            </a:r>
            <a:r>
              <a:rPr lang="en-GB" sz="1800" dirty="0" smtClean="0"/>
              <a:t> in 2006-2011</a:t>
            </a:r>
          </a:p>
          <a:p>
            <a:pPr marL="0" indent="0" eaLnBrk="1" hangingPunct="1">
              <a:buFont typeface="Arial" charset="0"/>
              <a:buNone/>
              <a:defRPr/>
            </a:pPr>
            <a:r>
              <a:rPr lang="en-GB" sz="1800" b="1" dirty="0" smtClean="0"/>
              <a:t>More than 15 days </a:t>
            </a:r>
          </a:p>
          <a:p>
            <a:pPr eaLnBrk="1" hangingPunct="1">
              <a:defRPr/>
            </a:pPr>
            <a:r>
              <a:rPr lang="en-GB" sz="1800" dirty="0" smtClean="0"/>
              <a:t>10% of leave takers in 2006, 15%  in 2008, 19% in 2009 and 21%  in 2010-2011</a:t>
            </a:r>
            <a:r>
              <a:rPr lang="sl-SI" sz="1800" dirty="0" smtClean="0"/>
              <a:t>.</a:t>
            </a:r>
          </a:p>
          <a:p>
            <a:pPr eaLnBrk="1" hangingPunct="1">
              <a:buFont typeface="Arial" charset="0"/>
              <a:buNone/>
              <a:defRPr/>
            </a:pPr>
            <a:endParaRPr lang="sl-SI" dirty="0" smtClean="0"/>
          </a:p>
        </p:txBody>
      </p:sp>
      <p:graphicFrame>
        <p:nvGraphicFramePr>
          <p:cNvPr id="11266" name="Object 38"/>
          <p:cNvGraphicFramePr>
            <a:graphicFrameLocks noChangeAspect="1"/>
          </p:cNvGraphicFramePr>
          <p:nvPr/>
        </p:nvGraphicFramePr>
        <p:xfrm>
          <a:off x="5724525" y="190500"/>
          <a:ext cx="3111500" cy="439738"/>
        </p:xfrm>
        <a:graphic>
          <a:graphicData uri="http://schemas.openxmlformats.org/presentationml/2006/ole">
            <p:oleObj spid="_x0000_s11266"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pPr marL="0" indent="0" eaLnBrk="1" hangingPunct="1">
              <a:buFont typeface="Arial" charset="0"/>
              <a:buNone/>
            </a:pPr>
            <a:r>
              <a:rPr lang="sl-SI" sz="2000" b="1" smtClean="0"/>
              <a:t>BUT: </a:t>
            </a:r>
          </a:p>
          <a:p>
            <a:pPr marL="0" indent="0" eaLnBrk="1" hangingPunct="1">
              <a:buFont typeface="Arial" charset="0"/>
              <a:buNone/>
            </a:pPr>
            <a:r>
              <a:rPr lang="en-GB" sz="2000" smtClean="0"/>
              <a:t>We have never asked mothers if they want</a:t>
            </a:r>
            <a:r>
              <a:rPr lang="sl-SI" sz="2000" smtClean="0"/>
              <a:t>e</a:t>
            </a:r>
            <a:r>
              <a:rPr lang="en-GB" sz="2000" smtClean="0"/>
              <a:t>d their male partners to take some of the parental leave! </a:t>
            </a:r>
          </a:p>
          <a:p>
            <a:pPr marL="0" indent="0" eaLnBrk="1" hangingPunct="1">
              <a:buFont typeface="Arial" charset="0"/>
              <a:buNone/>
            </a:pPr>
            <a:r>
              <a:rPr lang="en-GB" sz="2000" smtClean="0"/>
              <a:t>Before blaming fathers</a:t>
            </a:r>
            <a:r>
              <a:rPr lang="sl-SI" sz="2000" smtClean="0"/>
              <a:t>,</a:t>
            </a:r>
            <a:r>
              <a:rPr lang="en-GB" sz="2000" smtClean="0"/>
              <a:t> we should first do that.</a:t>
            </a:r>
          </a:p>
        </p:txBody>
      </p:sp>
      <p:graphicFrame>
        <p:nvGraphicFramePr>
          <p:cNvPr id="12290" name="Object 9"/>
          <p:cNvGraphicFramePr>
            <a:graphicFrameLocks noChangeAspect="1"/>
          </p:cNvGraphicFramePr>
          <p:nvPr/>
        </p:nvGraphicFramePr>
        <p:xfrm>
          <a:off x="5724525" y="190500"/>
          <a:ext cx="3111500" cy="439738"/>
        </p:xfrm>
        <a:graphic>
          <a:graphicData uri="http://schemas.openxmlformats.org/presentationml/2006/ole">
            <p:oleObj spid="_x0000_s12290"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292100"/>
          </a:xfrm>
        </p:spPr>
        <p:txBody>
          <a:bodyPr rtlCol="0">
            <a:normAutofit fontScale="90000"/>
          </a:bodyPr>
          <a:lstStyle/>
          <a:p>
            <a:pPr eaLnBrk="1" fontAlgn="auto" hangingPunct="1">
              <a:spcAft>
                <a:spcPts val="0"/>
              </a:spcAft>
              <a:defRPr/>
            </a:pPr>
            <a:endParaRPr lang="sl-SI"/>
          </a:p>
        </p:txBody>
      </p:sp>
      <p:sp>
        <p:nvSpPr>
          <p:cNvPr id="13316" name="Content Placeholder 2"/>
          <p:cNvSpPr>
            <a:spLocks noGrp="1"/>
          </p:cNvSpPr>
          <p:nvPr>
            <p:ph idx="1"/>
          </p:nvPr>
        </p:nvSpPr>
        <p:spPr/>
        <p:txBody>
          <a:bodyPr/>
          <a:lstStyle/>
          <a:p>
            <a:pPr eaLnBrk="1" hangingPunct="1"/>
            <a:r>
              <a:rPr lang="sl-SI" smtClean="0"/>
              <a:t>GLEJ MOJO PREZENTACIJO NA SEMINARJU LP&amp;RN</a:t>
            </a:r>
            <a:endParaRPr lang="en-US" smtClean="0"/>
          </a:p>
        </p:txBody>
      </p:sp>
      <p:graphicFrame>
        <p:nvGraphicFramePr>
          <p:cNvPr id="13314" name="Object 37"/>
          <p:cNvGraphicFramePr>
            <a:graphicFrameLocks noChangeAspect="1"/>
          </p:cNvGraphicFramePr>
          <p:nvPr/>
        </p:nvGraphicFramePr>
        <p:xfrm>
          <a:off x="5724525" y="190500"/>
          <a:ext cx="3111500" cy="439738"/>
        </p:xfrm>
        <a:graphic>
          <a:graphicData uri="http://schemas.openxmlformats.org/presentationml/2006/ole">
            <p:oleObj spid="_x0000_s13314"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539750" y="1196975"/>
            <a:ext cx="8229600" cy="292100"/>
          </a:xfrm>
        </p:spPr>
        <p:txBody>
          <a:bodyPr/>
          <a:lstStyle/>
          <a:p>
            <a:pPr eaLnBrk="1" hangingPunct="1"/>
            <a:endParaRPr lang="en-US" sz="2400" b="1" smtClean="0">
              <a:solidFill>
                <a:srgbClr val="C00000"/>
              </a:solidFill>
            </a:endParaRPr>
          </a:p>
        </p:txBody>
      </p:sp>
      <p:sp>
        <p:nvSpPr>
          <p:cNvPr id="2052" name="Content Placeholder 2"/>
          <p:cNvSpPr>
            <a:spLocks noGrp="1"/>
          </p:cNvSpPr>
          <p:nvPr>
            <p:ph idx="1"/>
          </p:nvPr>
        </p:nvSpPr>
        <p:spPr>
          <a:xfrm>
            <a:off x="395288" y="1989138"/>
            <a:ext cx="8229600" cy="4137025"/>
          </a:xfrm>
        </p:spPr>
        <p:txBody>
          <a:bodyPr/>
          <a:lstStyle/>
          <a:p>
            <a:pPr eaLnBrk="1" hangingPunct="1"/>
            <a:endParaRPr lang="en-US" sz="2200" smtClean="0"/>
          </a:p>
        </p:txBody>
      </p:sp>
      <p:graphicFrame>
        <p:nvGraphicFramePr>
          <p:cNvPr id="2050" name="Object 38"/>
          <p:cNvGraphicFramePr>
            <a:graphicFrameLocks noChangeAspect="1"/>
          </p:cNvGraphicFramePr>
          <p:nvPr/>
        </p:nvGraphicFramePr>
        <p:xfrm>
          <a:off x="5724525" y="190500"/>
          <a:ext cx="3111500" cy="439738"/>
        </p:xfrm>
        <a:graphic>
          <a:graphicData uri="http://schemas.openxmlformats.org/presentationml/2006/ole">
            <p:oleObj spid="_x0000_s2050" name="Photo Editor fotografija" r:id="rId3" imgW="7666667" imgH="1085714" progId="">
              <p:embed/>
            </p:oleObj>
          </a:graphicData>
        </a:graphic>
      </p:graphicFrame>
      <p:pic>
        <p:nvPicPr>
          <p:cNvPr id="2053" name="Picture 10"/>
          <p:cNvPicPr>
            <a:picLocks noChangeAspect="1" noChangeArrowheads="1"/>
          </p:cNvPicPr>
          <p:nvPr/>
        </p:nvPicPr>
        <p:blipFill>
          <a:blip r:embed="rId4" cstate="print"/>
          <a:srcRect/>
          <a:stretch>
            <a:fillRect/>
          </a:stretch>
        </p:blipFill>
        <p:spPr bwMode="auto">
          <a:xfrm>
            <a:off x="1238250" y="166688"/>
            <a:ext cx="6667500"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95288" y="1484313"/>
            <a:ext cx="8229600" cy="4525962"/>
          </a:xfrm>
        </p:spPr>
        <p:txBody>
          <a:bodyPr/>
          <a:lstStyle/>
          <a:p>
            <a:pPr eaLnBrk="1" hangingPunct="1"/>
            <a:endParaRPr lang="en-US" sz="2200" smtClean="0"/>
          </a:p>
        </p:txBody>
      </p:sp>
      <p:graphicFrame>
        <p:nvGraphicFramePr>
          <p:cNvPr id="3074" name="Object 37"/>
          <p:cNvGraphicFramePr>
            <a:graphicFrameLocks noChangeAspect="1"/>
          </p:cNvGraphicFramePr>
          <p:nvPr/>
        </p:nvGraphicFramePr>
        <p:xfrm>
          <a:off x="5724525" y="190500"/>
          <a:ext cx="3111500" cy="439738"/>
        </p:xfrm>
        <a:graphic>
          <a:graphicData uri="http://schemas.openxmlformats.org/presentationml/2006/ole">
            <p:oleObj spid="_x0000_s3074" name="Photo Editor fotografija" r:id="rId3" imgW="7666667" imgH="1085714" progId="">
              <p:embed/>
            </p:oleObj>
          </a:graphicData>
        </a:graphic>
      </p:graphicFrame>
      <p:pic>
        <p:nvPicPr>
          <p:cNvPr id="3076" name="Picture 9"/>
          <p:cNvPicPr>
            <a:picLocks noChangeAspect="1" noChangeArrowheads="1"/>
          </p:cNvPicPr>
          <p:nvPr/>
        </p:nvPicPr>
        <p:blipFill>
          <a:blip r:embed="rId4" cstate="print"/>
          <a:srcRect/>
          <a:stretch>
            <a:fillRect/>
          </a:stretch>
        </p:blipFill>
        <p:spPr bwMode="auto">
          <a:xfrm>
            <a:off x="1403350" y="1341438"/>
            <a:ext cx="6350000" cy="440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ontent Placeholder 2"/>
          <p:cNvSpPr>
            <a:spLocks noGrp="1"/>
          </p:cNvSpPr>
          <p:nvPr>
            <p:ph idx="1"/>
          </p:nvPr>
        </p:nvSpPr>
        <p:spPr>
          <a:xfrm>
            <a:off x="395288" y="981075"/>
            <a:ext cx="8280400" cy="4319588"/>
          </a:xfrm>
        </p:spPr>
        <p:txBody>
          <a:bodyPr/>
          <a:lstStyle/>
          <a:p>
            <a:pPr eaLnBrk="1" hangingPunct="1">
              <a:defRPr/>
            </a:pPr>
            <a:endParaRPr lang="sl-SI" sz="1600" dirty="0" smtClean="0">
              <a:solidFill>
                <a:srgbClr val="C00000"/>
              </a:solidFill>
            </a:endParaRPr>
          </a:p>
          <a:p>
            <a:pPr eaLnBrk="1" hangingPunct="1">
              <a:defRPr/>
            </a:pPr>
            <a:r>
              <a:rPr lang="en-US" sz="2000" dirty="0" smtClean="0"/>
              <a:t>The </a:t>
            </a:r>
            <a:r>
              <a:rPr lang="en-US" sz="2000" dirty="0"/>
              <a:t>Alps </a:t>
            </a:r>
            <a:r>
              <a:rPr lang="sl-SI" sz="2000" dirty="0" smtClean="0"/>
              <a:t>in N.</a:t>
            </a:r>
          </a:p>
          <a:p>
            <a:pPr eaLnBrk="1" hangingPunct="1">
              <a:defRPr/>
            </a:pPr>
            <a:r>
              <a:rPr lang="sl-SI" sz="2000" dirty="0"/>
              <a:t>T</a:t>
            </a:r>
            <a:r>
              <a:rPr lang="en-US" sz="2000" dirty="0"/>
              <a:t>he Pannonian plain to the E and N</a:t>
            </a:r>
            <a:r>
              <a:rPr lang="sl-SI" sz="2000" dirty="0"/>
              <a:t>E: </a:t>
            </a:r>
            <a:r>
              <a:rPr lang="en-US" sz="2000" dirty="0"/>
              <a:t>essentially flat</a:t>
            </a:r>
            <a:r>
              <a:rPr lang="sl-SI" sz="2000" dirty="0"/>
              <a:t> </a:t>
            </a:r>
            <a:r>
              <a:rPr lang="en-US" sz="2000" dirty="0"/>
              <a:t>landscape. </a:t>
            </a:r>
            <a:endParaRPr lang="sl-SI" sz="2000" dirty="0"/>
          </a:p>
          <a:p>
            <a:pPr eaLnBrk="1" hangingPunct="1">
              <a:defRPr/>
            </a:pPr>
            <a:r>
              <a:rPr lang="en-US" sz="2000" dirty="0" smtClean="0"/>
              <a:t>Karst </a:t>
            </a:r>
            <a:r>
              <a:rPr lang="en-US" sz="2000" dirty="0"/>
              <a:t>Plateau </a:t>
            </a:r>
            <a:r>
              <a:rPr lang="en-US" sz="2000" dirty="0" smtClean="0"/>
              <a:t>in </a:t>
            </a:r>
            <a:r>
              <a:rPr lang="sl-SI" sz="2000" dirty="0" smtClean="0"/>
              <a:t>SW:</a:t>
            </a:r>
            <a:r>
              <a:rPr lang="en-US" sz="2000" dirty="0" smtClean="0"/>
              <a:t> a </a:t>
            </a:r>
            <a:r>
              <a:rPr lang="en-US" sz="2000" dirty="0"/>
              <a:t>limestone region of underground rivers, gorges, and caves, between Ljubljana and the Mediterranean.</a:t>
            </a:r>
          </a:p>
          <a:p>
            <a:pPr eaLnBrk="1" hangingPunct="1">
              <a:defRPr/>
            </a:pPr>
            <a:r>
              <a:rPr lang="en-US" sz="2000" dirty="0"/>
              <a:t>Adriatic coastline</a:t>
            </a:r>
            <a:r>
              <a:rPr lang="sl-SI" sz="2000" dirty="0"/>
              <a:t> in SW:</a:t>
            </a:r>
            <a:r>
              <a:rPr lang="en-US" sz="2000" dirty="0"/>
              <a:t> 43 km (27 mi</a:t>
            </a:r>
            <a:r>
              <a:rPr lang="sl-SI" sz="2000" dirty="0"/>
              <a:t>)</a:t>
            </a:r>
            <a:r>
              <a:rPr lang="en-US" sz="2000" dirty="0"/>
              <a:t> from Italy to Croatia. </a:t>
            </a:r>
            <a:endParaRPr lang="sl-SI" sz="2000" dirty="0"/>
          </a:p>
          <a:p>
            <a:pPr eaLnBrk="1" hangingPunct="1">
              <a:defRPr/>
            </a:pPr>
            <a:endParaRPr lang="sl-SI" sz="2000" dirty="0"/>
          </a:p>
          <a:p>
            <a:pPr marL="0" indent="0" eaLnBrk="1" hangingPunct="1">
              <a:buFont typeface="Arial" charset="0"/>
              <a:buNone/>
              <a:defRPr/>
            </a:pPr>
            <a:r>
              <a:rPr lang="sl-SI" sz="2000" dirty="0" smtClean="0"/>
              <a:t>T</a:t>
            </a:r>
            <a:r>
              <a:rPr lang="en-US" sz="2000" dirty="0" smtClean="0"/>
              <a:t>he </a:t>
            </a:r>
            <a:r>
              <a:rPr lang="en-US" sz="2000" dirty="0"/>
              <a:t>majority of Slovenian terrain is hilly or </a:t>
            </a:r>
            <a:r>
              <a:rPr lang="en-US" sz="2000" dirty="0" smtClean="0"/>
              <a:t>mountainous </a:t>
            </a:r>
            <a:r>
              <a:rPr lang="sl-SI" sz="2000" dirty="0" smtClean="0"/>
              <a:t>(</a:t>
            </a:r>
            <a:r>
              <a:rPr lang="en-US" sz="2000" dirty="0" smtClean="0"/>
              <a:t>around </a:t>
            </a:r>
            <a:r>
              <a:rPr lang="en-US" sz="2000" dirty="0"/>
              <a:t>90% of the surface 200 meters or more above sea </a:t>
            </a:r>
            <a:r>
              <a:rPr lang="en-US" sz="2000" dirty="0" smtClean="0"/>
              <a:t>level</a:t>
            </a:r>
            <a:r>
              <a:rPr lang="sl-SI" sz="2000" dirty="0" smtClean="0"/>
              <a:t>)</a:t>
            </a:r>
            <a:r>
              <a:rPr lang="en-US" sz="2000" dirty="0" smtClean="0"/>
              <a:t>.</a:t>
            </a:r>
            <a:endParaRPr lang="en-US" sz="2000" dirty="0"/>
          </a:p>
          <a:p>
            <a:pPr eaLnBrk="1" hangingPunct="1">
              <a:defRPr/>
            </a:pPr>
            <a:endParaRPr lang="en-US" sz="1600" dirty="0" smtClean="0"/>
          </a:p>
        </p:txBody>
      </p:sp>
      <p:graphicFrame>
        <p:nvGraphicFramePr>
          <p:cNvPr id="4098" name="Object 31"/>
          <p:cNvGraphicFramePr>
            <a:graphicFrameLocks noChangeAspect="1"/>
          </p:cNvGraphicFramePr>
          <p:nvPr/>
        </p:nvGraphicFramePr>
        <p:xfrm>
          <a:off x="5724525" y="190500"/>
          <a:ext cx="3111500" cy="439738"/>
        </p:xfrm>
        <a:graphic>
          <a:graphicData uri="http://schemas.openxmlformats.org/presentationml/2006/ole">
            <p:oleObj spid="_x0000_s4098" name="Photo Editor fotografija" r:id="rId3" imgW="7666667" imgH="1085714" progId="">
              <p:embed/>
            </p:oleObj>
          </a:graphicData>
        </a:graphic>
      </p:graphicFrame>
      <p:pic>
        <p:nvPicPr>
          <p:cNvPr id="4100" name="Picture 2"/>
          <p:cNvPicPr>
            <a:picLocks noChangeAspect="1" noChangeArrowheads="1"/>
          </p:cNvPicPr>
          <p:nvPr/>
        </p:nvPicPr>
        <p:blipFill>
          <a:blip r:embed="rId4" cstate="print"/>
          <a:srcRect/>
          <a:stretch>
            <a:fillRect/>
          </a:stretch>
        </p:blipFill>
        <p:spPr bwMode="auto">
          <a:xfrm>
            <a:off x="2808288" y="4221163"/>
            <a:ext cx="3492500" cy="231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539750" y="1196975"/>
            <a:ext cx="8229600" cy="292100"/>
          </a:xfrm>
        </p:spPr>
        <p:txBody>
          <a:bodyPr/>
          <a:lstStyle/>
          <a:p>
            <a:pPr eaLnBrk="1" hangingPunct="1"/>
            <a:endParaRPr lang="en-US" sz="2400" b="1" smtClean="0">
              <a:solidFill>
                <a:srgbClr val="C00000"/>
              </a:solidFill>
            </a:endParaRPr>
          </a:p>
        </p:txBody>
      </p:sp>
      <p:sp>
        <p:nvSpPr>
          <p:cNvPr id="5124" name="Content Placeholder 2"/>
          <p:cNvSpPr>
            <a:spLocks noGrp="1"/>
          </p:cNvSpPr>
          <p:nvPr>
            <p:ph idx="1"/>
          </p:nvPr>
        </p:nvSpPr>
        <p:spPr>
          <a:xfrm>
            <a:off x="395288" y="1989138"/>
            <a:ext cx="8229600" cy="4137025"/>
          </a:xfrm>
        </p:spPr>
        <p:txBody>
          <a:bodyPr/>
          <a:lstStyle/>
          <a:p>
            <a:pPr eaLnBrk="1" hangingPunct="1">
              <a:defRPr/>
            </a:pPr>
            <a:r>
              <a:rPr lang="en-GB" sz="2000" dirty="0" smtClean="0"/>
              <a:t>Total area: 20,273 km²: land 20,151 km², water 122 km²</a:t>
            </a:r>
          </a:p>
          <a:p>
            <a:pPr marL="0" indent="0" eaLnBrk="1" hangingPunct="1">
              <a:buFont typeface="Arial" charset="0"/>
              <a:buNone/>
              <a:defRPr/>
            </a:pPr>
            <a:r>
              <a:rPr lang="en-GB" sz="2000" dirty="0" smtClean="0"/>
              <a:t>	</a:t>
            </a:r>
            <a:r>
              <a:rPr lang="en-GB" sz="2000" i="1" dirty="0" smtClean="0"/>
              <a:t>Comparison: half a Switzerland; slightly smaller than New Jersey or 	the Ontario lake</a:t>
            </a:r>
          </a:p>
          <a:p>
            <a:pPr eaLnBrk="1" hangingPunct="1">
              <a:defRPr/>
            </a:pPr>
            <a:endParaRPr lang="en-GB" sz="2000" dirty="0" smtClean="0"/>
          </a:p>
          <a:p>
            <a:pPr eaLnBrk="1" hangingPunct="1">
              <a:defRPr/>
            </a:pPr>
            <a:r>
              <a:rPr lang="en-GB" sz="2000" dirty="0" smtClean="0"/>
              <a:t>Arable land: 8.5%</a:t>
            </a:r>
          </a:p>
          <a:p>
            <a:pPr eaLnBrk="1" hangingPunct="1">
              <a:defRPr/>
            </a:pPr>
            <a:r>
              <a:rPr lang="en-GB" sz="2000" dirty="0" smtClean="0"/>
              <a:t>Permanent crops: 1.4%</a:t>
            </a:r>
          </a:p>
          <a:p>
            <a:pPr eaLnBrk="1" hangingPunct="1">
              <a:defRPr/>
            </a:pPr>
            <a:r>
              <a:rPr lang="en-GB" sz="2000" dirty="0" smtClean="0"/>
              <a:t>Forest: 58.5%</a:t>
            </a:r>
          </a:p>
          <a:p>
            <a:pPr eaLnBrk="1" hangingPunct="1">
              <a:defRPr/>
            </a:pPr>
            <a:endParaRPr lang="en-GB" sz="2000" dirty="0" smtClean="0"/>
          </a:p>
          <a:p>
            <a:pPr eaLnBrk="1" hangingPunct="1">
              <a:defRPr/>
            </a:pPr>
            <a:r>
              <a:rPr lang="en-GB" sz="2000" dirty="0" smtClean="0"/>
              <a:t>Highest point: Triglav 2,864 m (9,396 ft); 25 peaks over 2,000 m</a:t>
            </a:r>
          </a:p>
          <a:p>
            <a:pPr eaLnBrk="1" hangingPunct="1">
              <a:defRPr/>
            </a:pPr>
            <a:endParaRPr lang="en-US" sz="1600" dirty="0" smtClean="0"/>
          </a:p>
        </p:txBody>
      </p:sp>
      <p:graphicFrame>
        <p:nvGraphicFramePr>
          <p:cNvPr id="5122" name="Object 30"/>
          <p:cNvGraphicFramePr>
            <a:graphicFrameLocks noChangeAspect="1"/>
          </p:cNvGraphicFramePr>
          <p:nvPr/>
        </p:nvGraphicFramePr>
        <p:xfrm>
          <a:off x="5724525" y="190500"/>
          <a:ext cx="3111500" cy="439738"/>
        </p:xfrm>
        <a:graphic>
          <a:graphicData uri="http://schemas.openxmlformats.org/presentationml/2006/ole">
            <p:oleObj spid="_x0000_s5122"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539750" y="1196975"/>
            <a:ext cx="8229600" cy="292100"/>
          </a:xfrm>
        </p:spPr>
        <p:txBody>
          <a:bodyPr/>
          <a:lstStyle/>
          <a:p>
            <a:pPr eaLnBrk="1" hangingPunct="1"/>
            <a:r>
              <a:rPr lang="sl-SI" sz="2400" b="1" smtClean="0">
                <a:solidFill>
                  <a:srgbClr val="C00000"/>
                </a:solidFill>
              </a:rPr>
              <a:t>HISTORY</a:t>
            </a:r>
          </a:p>
        </p:txBody>
      </p:sp>
      <p:sp>
        <p:nvSpPr>
          <p:cNvPr id="6148" name="Content Placeholder 2"/>
          <p:cNvSpPr>
            <a:spLocks noGrp="1"/>
          </p:cNvSpPr>
          <p:nvPr>
            <p:ph idx="1"/>
          </p:nvPr>
        </p:nvSpPr>
        <p:spPr>
          <a:xfrm>
            <a:off x="395288" y="1989138"/>
            <a:ext cx="8229600" cy="4137025"/>
          </a:xfrm>
        </p:spPr>
        <p:txBody>
          <a:bodyPr/>
          <a:lstStyle/>
          <a:p>
            <a:pPr eaLnBrk="1" hangingPunct="1"/>
            <a:r>
              <a:rPr lang="en-GB" sz="2000" smtClean="0"/>
              <a:t>Until World War-I: an integral component of the Austro-Hungarian Empire. </a:t>
            </a:r>
          </a:p>
          <a:p>
            <a:pPr eaLnBrk="1" hangingPunct="1"/>
            <a:endParaRPr lang="en-GB" sz="2000" smtClean="0"/>
          </a:p>
          <a:p>
            <a:pPr eaLnBrk="1" hangingPunct="1"/>
            <a:r>
              <a:rPr lang="en-GB" sz="2000" smtClean="0"/>
              <a:t>Between two World Wars: the Kingdom of Serbs, Croats and Slovenians.</a:t>
            </a:r>
          </a:p>
          <a:p>
            <a:pPr eaLnBrk="1" hangingPunct="1"/>
            <a:endParaRPr lang="en-GB" sz="2000" smtClean="0">
              <a:solidFill>
                <a:srgbClr val="000000"/>
              </a:solidFill>
            </a:endParaRPr>
          </a:p>
          <a:p>
            <a:pPr eaLnBrk="1" hangingPunct="1"/>
            <a:r>
              <a:rPr lang="en-GB" sz="2000" smtClean="0">
                <a:solidFill>
                  <a:srgbClr val="000000"/>
                </a:solidFill>
              </a:rPr>
              <a:t>After World War-II:  Republic of Slovenia in </a:t>
            </a:r>
            <a:r>
              <a:rPr lang="en-GB" sz="2000" smtClean="0"/>
              <a:t>the multinational federal state of Yugoslavia.</a:t>
            </a:r>
          </a:p>
          <a:p>
            <a:pPr eaLnBrk="1" hangingPunct="1"/>
            <a:endParaRPr lang="en-GB" sz="2000" smtClean="0"/>
          </a:p>
          <a:p>
            <a:pPr eaLnBrk="1" hangingPunct="1"/>
            <a:r>
              <a:rPr lang="en-GB" sz="2000" smtClean="0"/>
              <a:t>Since 25 June 1991: independent state.</a:t>
            </a:r>
          </a:p>
        </p:txBody>
      </p:sp>
      <p:graphicFrame>
        <p:nvGraphicFramePr>
          <p:cNvPr id="6146" name="Object 28"/>
          <p:cNvGraphicFramePr>
            <a:graphicFrameLocks noChangeAspect="1"/>
          </p:cNvGraphicFramePr>
          <p:nvPr/>
        </p:nvGraphicFramePr>
        <p:xfrm>
          <a:off x="5724525" y="190500"/>
          <a:ext cx="3111500" cy="439738"/>
        </p:xfrm>
        <a:graphic>
          <a:graphicData uri="http://schemas.openxmlformats.org/presentationml/2006/ole">
            <p:oleObj spid="_x0000_s6146"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539750" y="1196975"/>
            <a:ext cx="8229600" cy="292100"/>
          </a:xfrm>
        </p:spPr>
        <p:txBody>
          <a:bodyPr/>
          <a:lstStyle/>
          <a:p>
            <a:pPr eaLnBrk="1" hangingPunct="1"/>
            <a:r>
              <a:rPr lang="sl-SI" sz="2400" b="1" smtClean="0">
                <a:solidFill>
                  <a:srgbClr val="C00000"/>
                </a:solidFill>
              </a:rPr>
              <a:t>POPULATION</a:t>
            </a:r>
          </a:p>
        </p:txBody>
      </p:sp>
      <p:sp>
        <p:nvSpPr>
          <p:cNvPr id="5124" name="Content Placeholder 2"/>
          <p:cNvSpPr>
            <a:spLocks noGrp="1"/>
          </p:cNvSpPr>
          <p:nvPr>
            <p:ph idx="1"/>
          </p:nvPr>
        </p:nvSpPr>
        <p:spPr>
          <a:xfrm>
            <a:off x="395288" y="1989138"/>
            <a:ext cx="8497887" cy="4137025"/>
          </a:xfrm>
        </p:spPr>
        <p:txBody>
          <a:bodyPr/>
          <a:lstStyle/>
          <a:p>
            <a:pPr eaLnBrk="1" hangingPunct="1">
              <a:defRPr/>
            </a:pPr>
            <a:r>
              <a:rPr lang="en-GB" sz="2200" b="1" dirty="0" smtClean="0"/>
              <a:t>2,046,976</a:t>
            </a:r>
            <a:r>
              <a:rPr lang="en-GB" sz="2200" dirty="0" smtClean="0"/>
              <a:t> people (April 2012):  1.968.816 citizens &amp; 86.711 foreigners.</a:t>
            </a:r>
          </a:p>
          <a:p>
            <a:pPr marL="0" indent="0" eaLnBrk="1" hangingPunct="1">
              <a:buFont typeface="Arial" charset="0"/>
              <a:buNone/>
              <a:defRPr/>
            </a:pPr>
            <a:r>
              <a:rPr lang="en-GB" sz="2200" dirty="0" smtClean="0"/>
              <a:t>      Ljubljana: around 280 thousand inhabitants.</a:t>
            </a:r>
          </a:p>
          <a:p>
            <a:pPr eaLnBrk="1" hangingPunct="1">
              <a:defRPr/>
            </a:pPr>
            <a:r>
              <a:rPr lang="en-GB" sz="2200" dirty="0" smtClean="0"/>
              <a:t>Slovenia, 2010: 30.5% dependent persons (14% &lt;15 &amp; 16% &gt;64)</a:t>
            </a:r>
          </a:p>
          <a:p>
            <a:pPr eaLnBrk="1" hangingPunct="1">
              <a:defRPr/>
            </a:pPr>
            <a:r>
              <a:rPr lang="en-GB" sz="2200" dirty="0" smtClean="0"/>
              <a:t>EU, 2010: 33% dependent persons (17% &lt;15 &amp; 16% &gt;64)</a:t>
            </a:r>
          </a:p>
          <a:p>
            <a:pPr eaLnBrk="1" hangingPunct="1">
              <a:defRPr/>
            </a:pPr>
            <a:endParaRPr lang="en-GB" sz="2200" dirty="0" smtClean="0"/>
          </a:p>
          <a:p>
            <a:pPr eaLnBrk="1" hangingPunct="1">
              <a:defRPr/>
            </a:pPr>
            <a:r>
              <a:rPr lang="en-GB" sz="2200" b="1" dirty="0" smtClean="0"/>
              <a:t>Fertility rate</a:t>
            </a:r>
            <a:r>
              <a:rPr lang="en-GB" sz="2200" dirty="0" smtClean="0"/>
              <a:t>: 1.21 in 1999, 2001, 2002; lowest: </a:t>
            </a:r>
            <a:r>
              <a:rPr lang="en-GB" sz="2200" b="1" dirty="0" smtClean="0"/>
              <a:t>1.20 in 2003</a:t>
            </a:r>
          </a:p>
          <a:p>
            <a:pPr marL="0" indent="0" eaLnBrk="1" hangingPunct="1">
              <a:buFont typeface="Arial" charset="0"/>
              <a:buNone/>
              <a:defRPr/>
            </a:pPr>
            <a:r>
              <a:rPr lang="en-GB" sz="2200" dirty="0" smtClean="0"/>
              <a:t>      2006: 1.31; 2008: 1.53; </a:t>
            </a:r>
            <a:r>
              <a:rPr lang="en-GB" sz="2200" b="1" dirty="0" smtClean="0"/>
              <a:t>2010: 1.57</a:t>
            </a:r>
          </a:p>
          <a:p>
            <a:pPr eaLnBrk="1" hangingPunct="1">
              <a:defRPr/>
            </a:pPr>
            <a:endParaRPr lang="en-GB" sz="2200" dirty="0" smtClean="0"/>
          </a:p>
          <a:p>
            <a:pPr eaLnBrk="1" hangingPunct="1">
              <a:defRPr/>
            </a:pPr>
            <a:r>
              <a:rPr lang="en-GB" sz="2200" b="1" dirty="0" smtClean="0"/>
              <a:t>Employment rate</a:t>
            </a:r>
            <a:r>
              <a:rPr lang="en-GB" sz="2200" dirty="0" smtClean="0"/>
              <a:t>: 2010: 60% for men, 50% for women.</a:t>
            </a:r>
          </a:p>
        </p:txBody>
      </p:sp>
      <p:graphicFrame>
        <p:nvGraphicFramePr>
          <p:cNvPr id="7170" name="Object 26"/>
          <p:cNvGraphicFramePr>
            <a:graphicFrameLocks noChangeAspect="1"/>
          </p:cNvGraphicFramePr>
          <p:nvPr/>
        </p:nvGraphicFramePr>
        <p:xfrm>
          <a:off x="5724525" y="190500"/>
          <a:ext cx="3111500" cy="439738"/>
        </p:xfrm>
        <a:graphic>
          <a:graphicData uri="http://schemas.openxmlformats.org/presentationml/2006/ole">
            <p:oleObj spid="_x0000_s7170"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ctrTitle"/>
          </p:nvPr>
        </p:nvSpPr>
        <p:spPr>
          <a:xfrm>
            <a:off x="900113" y="1484313"/>
            <a:ext cx="7772400" cy="1470025"/>
          </a:xfrm>
        </p:spPr>
        <p:txBody>
          <a:bodyPr/>
          <a:lstStyle/>
          <a:p>
            <a:pPr eaLnBrk="1" hangingPunct="1"/>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t>
            </a:r>
            <a:r>
              <a:rPr lang="pl-PL" sz="3600" smtClean="0">
                <a:solidFill>
                  <a:srgbClr val="CC0066"/>
                </a:solidFill>
              </a:rPr>
              <a:t/>
            </a:r>
            <a:br>
              <a:rPr lang="pl-PL" sz="3600" smtClean="0">
                <a:solidFill>
                  <a:srgbClr val="CC0066"/>
                </a:solidFill>
              </a:rPr>
            </a:br>
            <a:r>
              <a:rPr lang="sl-SI" sz="3600" smtClean="0">
                <a:solidFill>
                  <a:srgbClr val="CC0066"/>
                </a:solidFill>
              </a:rPr>
              <a:t/>
            </a:r>
            <a:br>
              <a:rPr lang="sl-SI" sz="3600" smtClean="0">
                <a:solidFill>
                  <a:srgbClr val="CC0066"/>
                </a:solidFill>
              </a:rPr>
            </a:br>
            <a:r>
              <a:rPr lang="sl-SI" sz="3600" smtClean="0">
                <a:solidFill>
                  <a:srgbClr val="CC0066"/>
                </a:solidFill>
              </a:rPr>
              <a:t/>
            </a:r>
            <a:br>
              <a:rPr lang="sl-SI" sz="3600" smtClean="0">
                <a:solidFill>
                  <a:srgbClr val="CC0066"/>
                </a:solidFill>
              </a:rPr>
            </a:br>
            <a:endParaRPr lang="en-US" sz="3600" smtClean="0">
              <a:solidFill>
                <a:srgbClr val="CC0066"/>
              </a:solidFill>
            </a:endParaRPr>
          </a:p>
        </p:txBody>
      </p:sp>
      <p:sp>
        <p:nvSpPr>
          <p:cNvPr id="15363" name="Rectangle 3"/>
          <p:cNvSpPr>
            <a:spLocks noGrp="1" noChangeArrowheads="1"/>
          </p:cNvSpPr>
          <p:nvPr>
            <p:ph type="subTitle" idx="1"/>
          </p:nvPr>
        </p:nvSpPr>
        <p:spPr>
          <a:xfrm>
            <a:off x="395288" y="1557338"/>
            <a:ext cx="8280400" cy="4608512"/>
          </a:xfrm>
        </p:spPr>
        <p:txBody>
          <a:bodyPr/>
          <a:lstStyle/>
          <a:p>
            <a:pPr algn="l" eaLnBrk="1" hangingPunct="1">
              <a:defRPr/>
            </a:pPr>
            <a:r>
              <a:rPr lang="en-GB" sz="1800" b="1" dirty="0" smtClean="0">
                <a:solidFill>
                  <a:srgbClr val="990033"/>
                </a:solidFill>
              </a:rPr>
              <a:t>Development of the parental leave in Slovenia</a:t>
            </a:r>
          </a:p>
          <a:p>
            <a:pPr algn="l" eaLnBrk="1" hangingPunct="1">
              <a:defRPr/>
            </a:pPr>
            <a:endParaRPr lang="en-GB" sz="1600" dirty="0" smtClean="0">
              <a:solidFill>
                <a:srgbClr val="000000"/>
              </a:solidFill>
            </a:endParaRP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1927: 84 days of maternity leave </a:t>
            </a: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1949: 90 days of maternity leave</a:t>
            </a: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since December 1959: </a:t>
            </a:r>
            <a:r>
              <a:rPr lang="en-GB" sz="1600" b="1" dirty="0" smtClean="0">
                <a:solidFill>
                  <a:srgbClr val="000000"/>
                </a:solidFill>
                <a:effectLst>
                  <a:outerShdw blurRad="38100" dist="38100" dir="2700000" algn="tl">
                    <a:srgbClr val="000000">
                      <a:alpha val="43137"/>
                    </a:srgbClr>
                  </a:outerShdw>
                </a:effectLst>
              </a:rPr>
              <a:t>105 days of maternity leave </a:t>
            </a: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1975: 141 days of childcare leave were added (and could be taken as a half-time leave)</a:t>
            </a: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since February 1986: </a:t>
            </a:r>
            <a:r>
              <a:rPr lang="en-GB" sz="1600" b="1" dirty="0" smtClean="0">
                <a:solidFill>
                  <a:srgbClr val="000000"/>
                </a:solidFill>
                <a:effectLst>
                  <a:outerShdw blurRad="38100" dist="38100" dir="2700000" algn="tl">
                    <a:srgbClr val="000000">
                      <a:alpha val="43137"/>
                    </a:srgbClr>
                  </a:outerShdw>
                </a:effectLst>
              </a:rPr>
              <a:t>260 days childcare leave </a:t>
            </a:r>
            <a:r>
              <a:rPr lang="en-GB" sz="1600" dirty="0" smtClean="0">
                <a:solidFill>
                  <a:srgbClr val="000000"/>
                </a:solidFill>
                <a:effectLst>
                  <a:outerShdw blurRad="38100" dist="38100" dir="2700000" algn="tl">
                    <a:srgbClr val="000000">
                      <a:alpha val="43137"/>
                    </a:srgbClr>
                  </a:outerShdw>
                </a:effectLst>
              </a:rPr>
              <a:t>(</a:t>
            </a:r>
            <a:r>
              <a:rPr lang="en-GB" sz="1600" dirty="0" smtClean="0">
                <a:solidFill>
                  <a:srgbClr val="000000"/>
                </a:solidFill>
              </a:rPr>
              <a:t>can be taken as a half-time leave)</a:t>
            </a:r>
          </a:p>
          <a:p>
            <a:pPr marL="285750" indent="-285750" algn="l" eaLnBrk="1" hangingPunct="1">
              <a:spcBef>
                <a:spcPts val="600"/>
              </a:spcBef>
              <a:spcAft>
                <a:spcPts val="600"/>
              </a:spcAft>
              <a:buFont typeface="Arial" pitchFamily="34" charset="0"/>
              <a:buChar char="•"/>
              <a:defRPr/>
            </a:pPr>
            <a:r>
              <a:rPr lang="en-GB" sz="1600" dirty="0" smtClean="0">
                <a:solidFill>
                  <a:srgbClr val="000000"/>
                </a:solidFill>
              </a:rPr>
              <a:t>since 2003: </a:t>
            </a:r>
            <a:r>
              <a:rPr lang="en-GB" sz="1600" b="1" dirty="0" smtClean="0">
                <a:solidFill>
                  <a:srgbClr val="000000"/>
                </a:solidFill>
                <a:effectLst>
                  <a:outerShdw blurRad="38100" dist="38100" dir="2700000" algn="tl">
                    <a:srgbClr val="000000">
                      <a:alpha val="43137"/>
                    </a:srgbClr>
                  </a:outerShdw>
                </a:effectLst>
              </a:rPr>
              <a:t>90 days of paternity leave</a:t>
            </a:r>
            <a:r>
              <a:rPr lang="sl-SI" sz="1600" b="1" dirty="0">
                <a:solidFill>
                  <a:srgbClr val="000000"/>
                </a:solidFill>
                <a:effectLst>
                  <a:outerShdw blurRad="38100" dist="38100" dir="2700000" algn="tl">
                    <a:srgbClr val="000000">
                      <a:alpha val="43137"/>
                    </a:srgbClr>
                  </a:outerShdw>
                </a:effectLst>
              </a:rPr>
              <a:t> </a:t>
            </a:r>
            <a:r>
              <a:rPr lang="sl-SI" sz="1600" dirty="0" smtClean="0">
                <a:solidFill>
                  <a:srgbClr val="000000"/>
                </a:solidFill>
                <a:effectLst>
                  <a:outerShdw blurRad="38100" dist="38100" dir="2700000" algn="tl">
                    <a:srgbClr val="000000">
                      <a:alpha val="43137"/>
                    </a:srgbClr>
                  </a:outerShdw>
                </a:effectLst>
              </a:rPr>
              <a:t>(</a:t>
            </a:r>
            <a:r>
              <a:rPr lang="en-GB" sz="1600" dirty="0" smtClean="0">
                <a:solidFill>
                  <a:srgbClr val="000000"/>
                </a:solidFill>
              </a:rPr>
              <a:t>implemented </a:t>
            </a:r>
            <a:r>
              <a:rPr lang="en-GB" sz="1600" dirty="0">
                <a:solidFill>
                  <a:srgbClr val="000000"/>
                </a:solidFill>
              </a:rPr>
              <a:t>gradually in </a:t>
            </a:r>
            <a:r>
              <a:rPr lang="en-GB" sz="1600" dirty="0" smtClean="0">
                <a:solidFill>
                  <a:srgbClr val="000000"/>
                </a:solidFill>
              </a:rPr>
              <a:t>2003-2005</a:t>
            </a:r>
            <a:r>
              <a:rPr lang="sl-SI" sz="1600" dirty="0" smtClean="0">
                <a:solidFill>
                  <a:srgbClr val="000000"/>
                </a:solidFill>
              </a:rPr>
              <a:t>)</a:t>
            </a:r>
            <a:r>
              <a:rPr lang="en-GB" sz="1600" dirty="0" smtClean="0">
                <a:solidFill>
                  <a:srgbClr val="000000"/>
                </a:solidFill>
              </a:rPr>
              <a:t> </a:t>
            </a:r>
            <a:endParaRPr lang="sl-SI" sz="1600" dirty="0">
              <a:solidFill>
                <a:srgbClr val="000000"/>
              </a:solidFill>
            </a:endParaRPr>
          </a:p>
          <a:p>
            <a:pPr marL="285750" indent="-285750" algn="l" eaLnBrk="1" hangingPunct="1">
              <a:spcBef>
                <a:spcPts val="600"/>
              </a:spcBef>
              <a:spcAft>
                <a:spcPts val="600"/>
              </a:spcAft>
              <a:buFont typeface="Arial" pitchFamily="34" charset="0"/>
              <a:buChar char="•"/>
              <a:defRPr/>
            </a:pPr>
            <a:endParaRPr lang="sl-SI" sz="1600" dirty="0" smtClean="0">
              <a:solidFill>
                <a:srgbClr val="000000"/>
              </a:solidFill>
            </a:endParaRPr>
          </a:p>
          <a:p>
            <a:pPr algn="l" eaLnBrk="1" hangingPunct="1">
              <a:spcBef>
                <a:spcPts val="600"/>
              </a:spcBef>
              <a:spcAft>
                <a:spcPts val="600"/>
              </a:spcAft>
              <a:defRPr/>
            </a:pPr>
            <a:r>
              <a:rPr lang="en-GB" sz="1600" dirty="0" smtClean="0">
                <a:solidFill>
                  <a:srgbClr val="000000"/>
                </a:solidFill>
              </a:rPr>
              <a:t>Now: </a:t>
            </a:r>
            <a:r>
              <a:rPr lang="en-GB" sz="1600" b="1" dirty="0" smtClean="0">
                <a:solidFill>
                  <a:srgbClr val="000000"/>
                </a:solidFill>
              </a:rPr>
              <a:t>4</a:t>
            </a:r>
            <a:r>
              <a:rPr lang="sl-SI" sz="1600" b="1" dirty="0" smtClean="0">
                <a:solidFill>
                  <a:srgbClr val="000000"/>
                </a:solidFill>
              </a:rPr>
              <a:t>55</a:t>
            </a:r>
            <a:r>
              <a:rPr lang="en-GB" sz="1600" b="1" dirty="0" smtClean="0">
                <a:solidFill>
                  <a:srgbClr val="000000"/>
                </a:solidFill>
              </a:rPr>
              <a:t> days of leave altogether</a:t>
            </a:r>
          </a:p>
          <a:p>
            <a:pPr algn="l" eaLnBrk="1" hangingPunct="1">
              <a:defRPr/>
            </a:pPr>
            <a:endParaRPr lang="en-GB" sz="1600" dirty="0" smtClean="0">
              <a:solidFill>
                <a:srgbClr val="000000"/>
              </a:solidFill>
            </a:endParaRPr>
          </a:p>
          <a:p>
            <a:pPr algn="l" eaLnBrk="1" hangingPunct="1">
              <a:defRPr/>
            </a:pPr>
            <a:endParaRPr lang="en-GB" sz="1600" dirty="0" smtClean="0">
              <a:solidFill>
                <a:srgbClr val="000000"/>
              </a:solidFill>
            </a:endParaRPr>
          </a:p>
          <a:p>
            <a:pPr algn="l" eaLnBrk="1" hangingPunct="1">
              <a:defRPr/>
            </a:pPr>
            <a:r>
              <a:rPr lang="en-GB" sz="1200" dirty="0" smtClean="0">
                <a:solidFill>
                  <a:srgbClr val="000000"/>
                </a:solidFill>
              </a:rPr>
              <a:t>Note: Current leave is in </a:t>
            </a:r>
            <a:r>
              <a:rPr lang="en-GB" sz="1200" dirty="0" smtClean="0">
                <a:solidFill>
                  <a:srgbClr val="000000"/>
                </a:solidFill>
                <a:effectLst>
                  <a:outerShdw blurRad="38100" dist="38100" dir="2700000" algn="tl">
                    <a:srgbClr val="000000">
                      <a:alpha val="43137"/>
                    </a:srgbClr>
                  </a:outerShdw>
                </a:effectLst>
              </a:rPr>
              <a:t>bold</a:t>
            </a:r>
            <a:r>
              <a:rPr lang="en-GB" sz="1600" dirty="0" smtClean="0">
                <a:solidFill>
                  <a:srgbClr val="000000"/>
                </a:solidFill>
              </a:rPr>
              <a:t>.</a:t>
            </a:r>
          </a:p>
        </p:txBody>
      </p:sp>
      <p:graphicFrame>
        <p:nvGraphicFramePr>
          <p:cNvPr id="8194" name="Object 8"/>
          <p:cNvGraphicFramePr>
            <a:graphicFrameLocks noChangeAspect="1"/>
          </p:cNvGraphicFramePr>
          <p:nvPr/>
        </p:nvGraphicFramePr>
        <p:xfrm>
          <a:off x="5724525" y="190500"/>
          <a:ext cx="3111500" cy="439738"/>
        </p:xfrm>
        <a:graphic>
          <a:graphicData uri="http://schemas.openxmlformats.org/presentationml/2006/ole">
            <p:oleObj spid="_x0000_s8194"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900113" y="1484313"/>
            <a:ext cx="7772400" cy="1470025"/>
          </a:xfrm>
        </p:spPr>
        <p:txBody>
          <a:bodyPr/>
          <a:lstStyle/>
          <a:p>
            <a:pPr eaLnBrk="1" hangingPunct="1"/>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r>
            <a:br>
              <a:rPr lang="sl-SI" sz="3600" smtClean="0">
                <a:solidFill>
                  <a:schemeClr val="tx1"/>
                </a:solidFill>
              </a:rPr>
            </a:br>
            <a:r>
              <a:rPr lang="sl-SI" sz="3600" smtClean="0">
                <a:solidFill>
                  <a:schemeClr val="tx1"/>
                </a:solidFill>
              </a:rPr>
              <a:t> </a:t>
            </a:r>
            <a:r>
              <a:rPr lang="pl-PL" sz="3600" smtClean="0">
                <a:solidFill>
                  <a:srgbClr val="CC0066"/>
                </a:solidFill>
              </a:rPr>
              <a:t/>
            </a:r>
            <a:br>
              <a:rPr lang="pl-PL" sz="3600" smtClean="0">
                <a:solidFill>
                  <a:srgbClr val="CC0066"/>
                </a:solidFill>
              </a:rPr>
            </a:br>
            <a:r>
              <a:rPr lang="sl-SI" sz="3600" smtClean="0">
                <a:solidFill>
                  <a:srgbClr val="CC0066"/>
                </a:solidFill>
              </a:rPr>
              <a:t/>
            </a:r>
            <a:br>
              <a:rPr lang="sl-SI" sz="3600" smtClean="0">
                <a:solidFill>
                  <a:srgbClr val="CC0066"/>
                </a:solidFill>
              </a:rPr>
            </a:br>
            <a:r>
              <a:rPr lang="sl-SI" sz="3600" smtClean="0">
                <a:solidFill>
                  <a:srgbClr val="CC0066"/>
                </a:solidFill>
              </a:rPr>
              <a:t/>
            </a:r>
            <a:br>
              <a:rPr lang="sl-SI" sz="3600" smtClean="0">
                <a:solidFill>
                  <a:srgbClr val="CC0066"/>
                </a:solidFill>
              </a:rPr>
            </a:br>
            <a:endParaRPr lang="en-US" sz="3600" smtClean="0">
              <a:solidFill>
                <a:srgbClr val="CC0066"/>
              </a:solidFill>
            </a:endParaRPr>
          </a:p>
        </p:txBody>
      </p:sp>
      <p:sp>
        <p:nvSpPr>
          <p:cNvPr id="12291" name="Rectangle 3"/>
          <p:cNvSpPr>
            <a:spLocks noGrp="1" noChangeArrowheads="1"/>
          </p:cNvSpPr>
          <p:nvPr>
            <p:ph type="subTitle" idx="1"/>
          </p:nvPr>
        </p:nvSpPr>
        <p:spPr>
          <a:xfrm>
            <a:off x="395288" y="1412875"/>
            <a:ext cx="8280400" cy="4752975"/>
          </a:xfrm>
        </p:spPr>
        <p:txBody>
          <a:bodyPr/>
          <a:lstStyle/>
          <a:p>
            <a:pPr algn="l" eaLnBrk="1" hangingPunct="1">
              <a:lnSpc>
                <a:spcPct val="80000"/>
              </a:lnSpc>
              <a:defRPr/>
            </a:pPr>
            <a:endParaRPr lang="sl-SI" sz="1600" dirty="0"/>
          </a:p>
          <a:p>
            <a:pPr algn="l" eaLnBrk="1" hangingPunct="1">
              <a:lnSpc>
                <a:spcPct val="80000"/>
              </a:lnSpc>
              <a:defRPr/>
            </a:pPr>
            <a:r>
              <a:rPr lang="en-GB" sz="1600" dirty="0" smtClean="0"/>
              <a:t>During the 1990s debate to increase the length of parental leave to 2 (or even 3) years the proponents argued that:</a:t>
            </a:r>
          </a:p>
          <a:p>
            <a:pPr marL="285750" indent="-285750" algn="l" eaLnBrk="1" hangingPunct="1">
              <a:lnSpc>
                <a:spcPct val="80000"/>
              </a:lnSpc>
              <a:buFont typeface="Arial" pitchFamily="34" charset="0"/>
              <a:buChar char="•"/>
              <a:defRPr/>
            </a:pPr>
            <a:endParaRPr lang="en-GB" sz="1600" dirty="0" smtClean="0"/>
          </a:p>
          <a:p>
            <a:pPr marL="285750" lvl="8" indent="-285750" algn="l">
              <a:lnSpc>
                <a:spcPct val="80000"/>
              </a:lnSpc>
              <a:buFont typeface="Arial" pitchFamily="34" charset="0"/>
              <a:buChar char="•"/>
              <a:defRPr/>
            </a:pPr>
            <a:r>
              <a:rPr lang="en-GB" sz="1600" dirty="0" smtClean="0">
                <a:ea typeface="+mn-ea"/>
                <a:cs typeface="+mn-cs"/>
              </a:rPr>
              <a:t>free places would be occupied by the pre-school children for whom there were no vacancies in the day-care centres. This would be beneficial particularly for children over three years of age whose coverage was lower than in the EU-15.</a:t>
            </a:r>
          </a:p>
          <a:p>
            <a:pPr marL="285750" lvl="6" indent="-285750" algn="l">
              <a:lnSpc>
                <a:spcPct val="80000"/>
              </a:lnSpc>
              <a:buFont typeface="Arial" pitchFamily="34" charset="0"/>
              <a:buChar char="•"/>
              <a:defRPr/>
            </a:pPr>
            <a:r>
              <a:rPr lang="en-GB" sz="1600" dirty="0" smtClean="0">
                <a:ea typeface="+mn-ea"/>
                <a:cs typeface="+mn-cs"/>
              </a:rPr>
              <a:t>Or, alternatively, if the parents took the second year of parental leave the number of children in organised childcare would decrease by about a fifth, leading to a higher quality of services (staff/children ratio).</a:t>
            </a:r>
          </a:p>
          <a:p>
            <a:pPr algn="l" eaLnBrk="1" hangingPunct="1">
              <a:lnSpc>
                <a:spcPct val="80000"/>
              </a:lnSpc>
              <a:defRPr/>
            </a:pPr>
            <a:endParaRPr lang="en-GB" sz="1600" dirty="0" smtClean="0"/>
          </a:p>
          <a:p>
            <a:pPr algn="l" eaLnBrk="1" hangingPunct="1">
              <a:lnSpc>
                <a:spcPct val="80000"/>
              </a:lnSpc>
              <a:defRPr/>
            </a:pPr>
            <a:r>
              <a:rPr lang="en-GB" sz="1600" dirty="0" smtClean="0"/>
              <a:t>Opponents warned of many foreseeable negative consequences of the long parental leave: </a:t>
            </a:r>
          </a:p>
          <a:p>
            <a:pPr algn="l" eaLnBrk="1" hangingPunct="1">
              <a:lnSpc>
                <a:spcPct val="80000"/>
              </a:lnSpc>
              <a:defRPr/>
            </a:pPr>
            <a:endParaRPr lang="en-GB" sz="1600" dirty="0" smtClean="0"/>
          </a:p>
          <a:p>
            <a:pPr marL="285750" indent="-285750" algn="l" eaLnBrk="1" hangingPunct="1">
              <a:lnSpc>
                <a:spcPct val="80000"/>
              </a:lnSpc>
              <a:buFont typeface="Arial" pitchFamily="34" charset="0"/>
              <a:buChar char="•"/>
              <a:defRPr/>
            </a:pPr>
            <a:r>
              <a:rPr lang="en-GB" sz="1600" dirty="0" smtClean="0"/>
              <a:t>unequal opportunities for both sexes in the labour market, </a:t>
            </a:r>
          </a:p>
          <a:p>
            <a:pPr marL="285750" indent="-285750" algn="l" eaLnBrk="1" hangingPunct="1">
              <a:lnSpc>
                <a:spcPct val="80000"/>
              </a:lnSpc>
              <a:buFont typeface="Arial" pitchFamily="34" charset="0"/>
              <a:buChar char="•"/>
              <a:defRPr/>
            </a:pPr>
            <a:r>
              <a:rPr lang="en-GB" sz="1600" dirty="0" smtClean="0"/>
              <a:t>organisational problems for employers, </a:t>
            </a:r>
          </a:p>
          <a:p>
            <a:pPr marL="285750" indent="-285750" algn="l" eaLnBrk="1" hangingPunct="1">
              <a:lnSpc>
                <a:spcPct val="80000"/>
              </a:lnSpc>
              <a:buFont typeface="Arial" pitchFamily="34" charset="0"/>
              <a:buChar char="•"/>
              <a:defRPr/>
            </a:pPr>
            <a:r>
              <a:rPr lang="en-GB" sz="1600" dirty="0" smtClean="0"/>
              <a:t>budgetary constraints, </a:t>
            </a:r>
          </a:p>
          <a:p>
            <a:pPr marL="285750" indent="-285750" algn="l" eaLnBrk="1" hangingPunct="1">
              <a:lnSpc>
                <a:spcPct val="80000"/>
              </a:lnSpc>
              <a:buFont typeface="Arial" pitchFamily="34" charset="0"/>
              <a:buChar char="•"/>
              <a:defRPr/>
            </a:pPr>
            <a:r>
              <a:rPr lang="en-GB" sz="1600" dirty="0" smtClean="0"/>
              <a:t>worsening of the financial situation of young families,</a:t>
            </a:r>
          </a:p>
          <a:p>
            <a:pPr marL="285750" indent="-285750" algn="l" eaLnBrk="1" hangingPunct="1">
              <a:lnSpc>
                <a:spcPct val="80000"/>
              </a:lnSpc>
              <a:buFont typeface="Arial" pitchFamily="34" charset="0"/>
              <a:buChar char="•"/>
              <a:defRPr/>
            </a:pPr>
            <a:r>
              <a:rPr lang="en-GB" sz="1600" dirty="0" smtClean="0"/>
              <a:t>well educated women would not take it, since they would not be ready to experience the loss in their human capital and the opportunities for professional promotion.</a:t>
            </a:r>
            <a:endParaRPr lang="en-GB" sz="1600" dirty="0"/>
          </a:p>
        </p:txBody>
      </p:sp>
      <p:graphicFrame>
        <p:nvGraphicFramePr>
          <p:cNvPr id="9218" name="Object 8"/>
          <p:cNvGraphicFramePr>
            <a:graphicFrameLocks noChangeAspect="1"/>
          </p:cNvGraphicFramePr>
          <p:nvPr/>
        </p:nvGraphicFramePr>
        <p:xfrm>
          <a:off x="5724525" y="190500"/>
          <a:ext cx="3111500" cy="439738"/>
        </p:xfrm>
        <a:graphic>
          <a:graphicData uri="http://schemas.openxmlformats.org/presentationml/2006/ole">
            <p:oleObj spid="_x0000_s9218" name="Photo Editor fotografija" r:id="rId3" imgW="7666667" imgH="1085714"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409</TotalTime>
  <Words>640</Words>
  <Application>Microsoft Office PowerPoint</Application>
  <PresentationFormat>On-screen Show (4:3)</PresentationFormat>
  <Paragraphs>97</Paragraphs>
  <Slides>13</Slides>
  <Notes>0</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19" baseType="lpstr">
      <vt:lpstr>Arial</vt:lpstr>
      <vt:lpstr>Calibri</vt:lpstr>
      <vt:lpstr>Office Theme</vt:lpstr>
      <vt:lpstr>Privzeti načrt</vt:lpstr>
      <vt:lpstr>1_Privzeti načrt</vt:lpstr>
      <vt:lpstr>Photo Editor fotografija</vt:lpstr>
      <vt:lpstr> Nada Stropnik  Institute for Economic Research, Ljubljana, Slovenia stropnikn@ier.si  An introduction to Slovenian geography, population and history, and to Slovenian leave policies   9th LPR annual seminar Ljubljana, 13-14 September 2012  </vt:lpstr>
      <vt:lpstr>Slide 2</vt:lpstr>
      <vt:lpstr>Slide 3</vt:lpstr>
      <vt:lpstr>Slide 4</vt:lpstr>
      <vt:lpstr>Slide 5</vt:lpstr>
      <vt:lpstr>HISTORY</vt:lpstr>
      <vt:lpstr>POPULATION</vt:lpstr>
      <vt:lpstr>        </vt:lpstr>
      <vt:lpstr>        </vt:lpstr>
      <vt:lpstr>Leave provisions</vt:lpstr>
      <vt:lpstr>Fathers’ take-up of leave</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Nada Stropnik and Nataša Kump Institute for Economic Research, Ljubljana, Slovenia stropnikn@ier.si, kumpn@ier.si Acknowledgement:  This paper uses the database of the “Research Project  on the influence of current family policy Measures “The authors are grateful to the Ministry of Labour, Family and Social Affairs of the Republic of Slovenia for providing the Slovenian dataset used in the country case study.t also uses the IPPAS database, which is an outcome of the project "DIALOG - Population Policy Acceptance Study (PPAS): The Viewpoint of Citizens and Policy Actors Regarding the Management of Population Related Change" funded by the European Commission under the 5th Framework Programme, Contract No. HPSE-CT-2002-00153.</dc:title>
  <dc:creator>Stropnikn</dc:creator>
  <cp:lastModifiedBy>moss</cp:lastModifiedBy>
  <cp:revision>134</cp:revision>
  <dcterms:created xsi:type="dcterms:W3CDTF">2010-08-28T07:20:29Z</dcterms:created>
  <dcterms:modified xsi:type="dcterms:W3CDTF">2012-09-28T10:51:33Z</dcterms:modified>
</cp:coreProperties>
</file>