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</p:sldMasterIdLst>
  <p:notesMasterIdLst>
    <p:notesMasterId r:id="rId23"/>
  </p:notesMasterIdLst>
  <p:handoutMasterIdLst>
    <p:handoutMasterId r:id="rId24"/>
  </p:handoutMasterIdLst>
  <p:sldIdLst>
    <p:sldId id="386" r:id="rId5"/>
    <p:sldId id="402" r:id="rId6"/>
    <p:sldId id="390" r:id="rId7"/>
    <p:sldId id="383" r:id="rId8"/>
    <p:sldId id="384" r:id="rId9"/>
    <p:sldId id="388" r:id="rId10"/>
    <p:sldId id="394" r:id="rId11"/>
    <p:sldId id="401" r:id="rId12"/>
    <p:sldId id="399" r:id="rId13"/>
    <p:sldId id="403" r:id="rId14"/>
    <p:sldId id="405" r:id="rId15"/>
    <p:sldId id="404" r:id="rId16"/>
    <p:sldId id="395" r:id="rId17"/>
    <p:sldId id="397" r:id="rId18"/>
    <p:sldId id="393" r:id="rId19"/>
    <p:sldId id="398" r:id="rId20"/>
    <p:sldId id="406" r:id="rId21"/>
    <p:sldId id="400" r:id="rId22"/>
  </p:sldIdLst>
  <p:sldSz cx="9144000" cy="6858000" type="screen4x3"/>
  <p:notesSz cx="6797675" cy="98742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CC0000"/>
    <a:srgbClr val="0099CC"/>
    <a:srgbClr val="336699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2" y="1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438125789831842E-2"/>
          <c:y val="3.1154039737850206E-2"/>
          <c:w val="0.887205939535336"/>
          <c:h val="0.78030261853723037"/>
        </c:manualLayout>
      </c:layout>
      <c:barChart>
        <c:barDir val="col"/>
        <c:grouping val="clustered"/>
        <c:ser>
          <c:idx val="0"/>
          <c:order val="0"/>
          <c:tx>
            <c:strRef>
              <c:f>Sheet1!$C$5</c:f>
              <c:strCache>
                <c:ptCount val="1"/>
                <c:pt idx="0">
                  <c:v>Men</c:v>
                </c:pt>
              </c:strCache>
            </c:strRef>
          </c:tx>
          <c:cat>
            <c:strRef>
              <c:f>Sheet1!$A$7:$A$36</c:f>
              <c:strCache>
                <c:ptCount val="30"/>
                <c:pt idx="0">
                  <c:v>Korea</c:v>
                </c:pt>
                <c:pt idx="1">
                  <c:v>Mexico</c:v>
                </c:pt>
                <c:pt idx="2">
                  <c:v>Israel</c:v>
                </c:pt>
                <c:pt idx="3">
                  <c:v>Greece</c:v>
                </c:pt>
                <c:pt idx="4">
                  <c:v>Iceland</c:v>
                </c:pt>
                <c:pt idx="5">
                  <c:v>Czech Republic</c:v>
                </c:pt>
                <c:pt idx="6">
                  <c:v>Poland</c:v>
                </c:pt>
                <c:pt idx="7">
                  <c:v>Austria</c:v>
                </c:pt>
                <c:pt idx="8">
                  <c:v>New Zealand</c:v>
                </c:pt>
                <c:pt idx="9">
                  <c:v>Slovak Republic</c:v>
                </c:pt>
                <c:pt idx="10">
                  <c:v>Chile</c:v>
                </c:pt>
                <c:pt idx="11">
                  <c:v>Spain</c:v>
                </c:pt>
                <c:pt idx="12">
                  <c:v>United Kingdom</c:v>
                </c:pt>
                <c:pt idx="13">
                  <c:v>France</c:v>
                </c:pt>
                <c:pt idx="14">
                  <c:v>Portugal</c:v>
                </c:pt>
                <c:pt idx="15">
                  <c:v>Italy</c:v>
                </c:pt>
                <c:pt idx="16">
                  <c:v>Australia</c:v>
                </c:pt>
                <c:pt idx="17">
                  <c:v>Slovenia</c:v>
                </c:pt>
                <c:pt idx="18">
                  <c:v>Belgium</c:v>
                </c:pt>
                <c:pt idx="19">
                  <c:v>Switzerland</c:v>
                </c:pt>
                <c:pt idx="20">
                  <c:v>Hungary</c:v>
                </c:pt>
                <c:pt idx="21">
                  <c:v>Luxembourg</c:v>
                </c:pt>
                <c:pt idx="22">
                  <c:v>Estonia</c:v>
                </c:pt>
                <c:pt idx="23">
                  <c:v>Germany</c:v>
                </c:pt>
                <c:pt idx="24">
                  <c:v>Finland</c:v>
                </c:pt>
                <c:pt idx="25">
                  <c:v>Ireland</c:v>
                </c:pt>
                <c:pt idx="26">
                  <c:v>Sweden</c:v>
                </c:pt>
                <c:pt idx="27">
                  <c:v>Norway</c:v>
                </c:pt>
                <c:pt idx="28">
                  <c:v>Denmark</c:v>
                </c:pt>
                <c:pt idx="29">
                  <c:v>Netherlands</c:v>
                </c:pt>
              </c:strCache>
            </c:strRef>
          </c:cat>
          <c:val>
            <c:numRef>
              <c:f>Sheet1!$C$7:$C$36</c:f>
              <c:numCache>
                <c:formatCode>0.0</c:formatCode>
                <c:ptCount val="30"/>
                <c:pt idx="0">
                  <c:v>46.699028209128244</c:v>
                </c:pt>
                <c:pt idx="1">
                  <c:v>46.272752483589016</c:v>
                </c:pt>
                <c:pt idx="2">
                  <c:v>44.835616712563855</c:v>
                </c:pt>
                <c:pt idx="3">
                  <c:v>43.984885221947309</c:v>
                </c:pt>
                <c:pt idx="4">
                  <c:v>43.93582692029409</c:v>
                </c:pt>
                <c:pt idx="5">
                  <c:v>42.636512560314763</c:v>
                </c:pt>
                <c:pt idx="6">
                  <c:v>42.403484727614902</c:v>
                </c:pt>
                <c:pt idx="7">
                  <c:v>42.123363617007755</c:v>
                </c:pt>
                <c:pt idx="8">
                  <c:v>41.896134969325161</c:v>
                </c:pt>
                <c:pt idx="9">
                  <c:v>41.646374875972093</c:v>
                </c:pt>
                <c:pt idx="10">
                  <c:v>41.281258107854697</c:v>
                </c:pt>
                <c:pt idx="11">
                  <c:v>41.095857705682796</c:v>
                </c:pt>
                <c:pt idx="12">
                  <c:v>41.007668834618386</c:v>
                </c:pt>
                <c:pt idx="13">
                  <c:v>41.006869603215684</c:v>
                </c:pt>
                <c:pt idx="14">
                  <c:v>40.821671450327536</c:v>
                </c:pt>
                <c:pt idx="15">
                  <c:v>40.5270657034051</c:v>
                </c:pt>
                <c:pt idx="16">
                  <c:v>40.498271804799899</c:v>
                </c:pt>
                <c:pt idx="17">
                  <c:v>40.463583897882877</c:v>
                </c:pt>
                <c:pt idx="18">
                  <c:v>40.450698315060293</c:v>
                </c:pt>
                <c:pt idx="19">
                  <c:v>40.357702224657245</c:v>
                </c:pt>
                <c:pt idx="20">
                  <c:v>40.161178557767649</c:v>
                </c:pt>
                <c:pt idx="21">
                  <c:v>40.109302259844817</c:v>
                </c:pt>
                <c:pt idx="22">
                  <c:v>40.095954756535519</c:v>
                </c:pt>
                <c:pt idx="23">
                  <c:v>39.898356037512357</c:v>
                </c:pt>
                <c:pt idx="24">
                  <c:v>39.210680639963286</c:v>
                </c:pt>
                <c:pt idx="25">
                  <c:v>39.150249999239051</c:v>
                </c:pt>
                <c:pt idx="26">
                  <c:v>38.424921024055323</c:v>
                </c:pt>
                <c:pt idx="27">
                  <c:v>36.560467072722943</c:v>
                </c:pt>
                <c:pt idx="28">
                  <c:v>35.898010737720199</c:v>
                </c:pt>
                <c:pt idx="29">
                  <c:v>35.66298049157578</c:v>
                </c:pt>
              </c:numCache>
            </c:numRef>
          </c:val>
        </c:ser>
        <c:dLbls/>
        <c:axId val="98297728"/>
        <c:axId val="98312192"/>
      </c:barChart>
      <c:scatterChart>
        <c:scatterStyle val="lineMarker"/>
        <c:ser>
          <c:idx val="1"/>
          <c:order val="1"/>
          <c:tx>
            <c:strRef>
              <c:f>Sheet1!$D$5</c:f>
              <c:strCache>
                <c:ptCount val="1"/>
                <c:pt idx="0">
                  <c:v>Women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chemeClr val="tx2"/>
              </a:solidFill>
              <a:ln>
                <a:noFill/>
              </a:ln>
            </c:spPr>
          </c:marker>
          <c:xVal>
            <c:strRef>
              <c:f>Sheet1!$A$7:$A$36</c:f>
              <c:strCache>
                <c:ptCount val="30"/>
                <c:pt idx="0">
                  <c:v>Korea</c:v>
                </c:pt>
                <c:pt idx="1">
                  <c:v>Mexico</c:v>
                </c:pt>
                <c:pt idx="2">
                  <c:v>Israel</c:v>
                </c:pt>
                <c:pt idx="3">
                  <c:v>Greece</c:v>
                </c:pt>
                <c:pt idx="4">
                  <c:v>Iceland</c:v>
                </c:pt>
                <c:pt idx="5">
                  <c:v>Czech Republic</c:v>
                </c:pt>
                <c:pt idx="6">
                  <c:v>Poland</c:v>
                </c:pt>
                <c:pt idx="7">
                  <c:v>Austria</c:v>
                </c:pt>
                <c:pt idx="8">
                  <c:v>New Zealand</c:v>
                </c:pt>
                <c:pt idx="9">
                  <c:v>Slovak Republic</c:v>
                </c:pt>
                <c:pt idx="10">
                  <c:v>Chile</c:v>
                </c:pt>
                <c:pt idx="11">
                  <c:v>Spain</c:v>
                </c:pt>
                <c:pt idx="12">
                  <c:v>United Kingdom</c:v>
                </c:pt>
                <c:pt idx="13">
                  <c:v>France</c:v>
                </c:pt>
                <c:pt idx="14">
                  <c:v>Portugal</c:v>
                </c:pt>
                <c:pt idx="15">
                  <c:v>Italy</c:v>
                </c:pt>
                <c:pt idx="16">
                  <c:v>Australia</c:v>
                </c:pt>
                <c:pt idx="17">
                  <c:v>Slovenia</c:v>
                </c:pt>
                <c:pt idx="18">
                  <c:v>Belgium</c:v>
                </c:pt>
                <c:pt idx="19">
                  <c:v>Switzerland</c:v>
                </c:pt>
                <c:pt idx="20">
                  <c:v>Hungary</c:v>
                </c:pt>
                <c:pt idx="21">
                  <c:v>Luxembourg</c:v>
                </c:pt>
                <c:pt idx="22">
                  <c:v>Estonia</c:v>
                </c:pt>
                <c:pt idx="23">
                  <c:v>Germany</c:v>
                </c:pt>
                <c:pt idx="24">
                  <c:v>Finland</c:v>
                </c:pt>
                <c:pt idx="25">
                  <c:v>Ireland</c:v>
                </c:pt>
                <c:pt idx="26">
                  <c:v>Sweden</c:v>
                </c:pt>
                <c:pt idx="27">
                  <c:v>Norway</c:v>
                </c:pt>
                <c:pt idx="28">
                  <c:v>Denmark</c:v>
                </c:pt>
                <c:pt idx="29">
                  <c:v>Netherlands</c:v>
                </c:pt>
              </c:strCache>
            </c:strRef>
          </c:xVal>
          <c:yVal>
            <c:numRef>
              <c:f>Sheet1!$D$7:$D$36</c:f>
              <c:numCache>
                <c:formatCode>0.0</c:formatCode>
                <c:ptCount val="30"/>
                <c:pt idx="0">
                  <c:v>42.660768091590022</c:v>
                </c:pt>
                <c:pt idx="1">
                  <c:v>38.80284138392112</c:v>
                </c:pt>
                <c:pt idx="2">
                  <c:v>37.637696873504275</c:v>
                </c:pt>
                <c:pt idx="3">
                  <c:v>39.267652149038895</c:v>
                </c:pt>
                <c:pt idx="4">
                  <c:v>36.965068642362922</c:v>
                </c:pt>
                <c:pt idx="5">
                  <c:v>39.481240620358136</c:v>
                </c:pt>
                <c:pt idx="6">
                  <c:v>38.87138358610612</c:v>
                </c:pt>
                <c:pt idx="7">
                  <c:v>33.028345662622257</c:v>
                </c:pt>
                <c:pt idx="8">
                  <c:v>33.977786224722522</c:v>
                </c:pt>
                <c:pt idx="9">
                  <c:v>39.523668619994993</c:v>
                </c:pt>
                <c:pt idx="10">
                  <c:v>37.108591079530157</c:v>
                </c:pt>
                <c:pt idx="11">
                  <c:v>35.417601081100024</c:v>
                </c:pt>
                <c:pt idx="12">
                  <c:v>32.473755669539656</c:v>
                </c:pt>
                <c:pt idx="13">
                  <c:v>35.201852389976189</c:v>
                </c:pt>
                <c:pt idx="14">
                  <c:v>38.651018857293508</c:v>
                </c:pt>
                <c:pt idx="15">
                  <c:v>33.246515075810471</c:v>
                </c:pt>
                <c:pt idx="16">
                  <c:v>32.421077432888445</c:v>
                </c:pt>
                <c:pt idx="17">
                  <c:v>39.676487867278695</c:v>
                </c:pt>
                <c:pt idx="18">
                  <c:v>33.067192156639408</c:v>
                </c:pt>
                <c:pt idx="19">
                  <c:v>29.076520771583922</c:v>
                </c:pt>
                <c:pt idx="20">
                  <c:v>38.983809302782184</c:v>
                </c:pt>
                <c:pt idx="21">
                  <c:v>33.242562807894714</c:v>
                </c:pt>
                <c:pt idx="22">
                  <c:v>38.253278299957422</c:v>
                </c:pt>
                <c:pt idx="23">
                  <c:v>30.650250949977988</c:v>
                </c:pt>
                <c:pt idx="24">
                  <c:v>36.703342203455485</c:v>
                </c:pt>
                <c:pt idx="25">
                  <c:v>31.594693301920284</c:v>
                </c:pt>
                <c:pt idx="26">
                  <c:v>35.985077893371532</c:v>
                </c:pt>
                <c:pt idx="27">
                  <c:v>33.170002188790505</c:v>
                </c:pt>
                <c:pt idx="28">
                  <c:v>34.023653895160102</c:v>
                </c:pt>
                <c:pt idx="29">
                  <c:v>26.676122286894582</c:v>
                </c:pt>
              </c:numCache>
            </c:numRef>
          </c:yVal>
        </c:ser>
        <c:dLbls/>
        <c:axId val="98297728"/>
        <c:axId val="98312192"/>
      </c:scatterChart>
      <c:catAx>
        <c:axId val="982977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Country</a:t>
                </a:r>
              </a:p>
            </c:rich>
          </c:tx>
          <c:layout>
            <c:manualLayout>
              <c:xMode val="edge"/>
              <c:yMode val="edge"/>
              <c:x val="0.45625685166957142"/>
              <c:y val="0.94405053798654914"/>
            </c:manualLayout>
          </c:layout>
        </c:title>
        <c:majorTickMark val="none"/>
        <c:tickLblPos val="nextTo"/>
        <c:crossAx val="98312192"/>
        <c:crosses val="autoZero"/>
        <c:auto val="1"/>
        <c:lblAlgn val="ctr"/>
        <c:lblOffset val="100"/>
      </c:catAx>
      <c:valAx>
        <c:axId val="9831219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Hours</a:t>
                </a:r>
              </a:p>
            </c:rich>
          </c:tx>
          <c:layout/>
        </c:title>
        <c:numFmt formatCode="0.0" sourceLinked="1"/>
        <c:tickLblPos val="nextTo"/>
        <c:crossAx val="9829772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en-US"/>
          </a:p>
        </c:txPr>
      </c:legendEntry>
      <c:layout>
        <c:manualLayout>
          <c:xMode val="edge"/>
          <c:yMode val="edge"/>
          <c:x val="0.86516258384368616"/>
          <c:y val="3.1159784372913436E-2"/>
          <c:w val="0.1039732186254496"/>
          <c:h val="0.14076697948414063"/>
        </c:manualLayout>
      </c:layout>
    </c:legend>
    <c:plotVisOnly val="1"/>
    <c:dispBlanksAs val="gap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63" tIns="45331" rIns="90663" bIns="4533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63" tIns="45331" rIns="90663" bIns="4533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63" tIns="45331" rIns="90663" bIns="4533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63" tIns="45331" rIns="90663" bIns="4533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FE6095-4907-4C11-B6F8-3D591D924AE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63" tIns="45331" rIns="90663" bIns="4533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63" tIns="45331" rIns="90663" bIns="4533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73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8713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691063"/>
            <a:ext cx="5437187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63" tIns="45331" rIns="90663" bIns="45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63" tIns="45331" rIns="90663" bIns="4533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63" tIns="45331" rIns="90663" bIns="4533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CDED86-348E-4CA0-9A4D-B3F92C55B0EB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2A2A92-B1B9-4ED2-9FA7-7C6B01185013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The role of fathers as breadwinners and parents has been undergoing dramatic changes over the past few decades. In the UK and elsewhere in Europe, there is a renewed policy emphasis and concern about the role of men in families. </a:t>
            </a:r>
            <a:r>
              <a:rPr lang="en-GB" b="1" smtClean="0"/>
              <a:t>Changing cultural </a:t>
            </a:r>
            <a:r>
              <a:rPr lang="en-GB" smtClean="0"/>
              <a:t>expectations on men to be more actively engaged in the care of children. 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r>
              <a:rPr lang="en-GB" smtClean="0"/>
              <a:t>Fifteen per cent of Millennium Cohort (MCS) babies were born to mothers who were neither cohabiting with nor married to the father (Kiernan, 2006).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Divorce and finding new partners is more prevalent so that </a:t>
            </a:r>
            <a:r>
              <a:rPr lang="en-GB" b="1" smtClean="0"/>
              <a:t>children are far more likely to have more than one father figure in their life </a:t>
            </a:r>
            <a:r>
              <a:rPr lang="en-GB" smtClean="0"/>
              <a:t>(Calderwood, 2004). 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By the early 2000s, the solo male earner accounted for only 27% of households across the EU-12, </a:t>
            </a:r>
            <a:r>
              <a:rPr lang="en-GB" smtClean="0"/>
              <a:t>heralds the </a:t>
            </a:r>
            <a:r>
              <a:rPr lang="en-GB" b="1" smtClean="0"/>
              <a:t>decline of the traditional male breadwinner model family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Men are becoming fathers or assuming family obligations in a growing variety of living arrangements, </a:t>
            </a:r>
            <a:r>
              <a:rPr lang="en-US" smtClean="0"/>
              <a:t>in particular through step-fatherhood, </a:t>
            </a:r>
            <a:r>
              <a:rPr lang="en-GB" smtClean="0"/>
              <a:t>the fastest growing type of family in the UK - </a:t>
            </a:r>
            <a:r>
              <a:rPr lang="en-US" smtClean="0"/>
              <a:t>10% of all families with dependent children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These demographic changes are mirrored across Europe: </a:t>
            </a:r>
            <a:r>
              <a:rPr lang="en-GB" smtClean="0"/>
              <a:t>leading some commentators to speculate that European family life has become “de-institutionalized”, and men </a:t>
            </a:r>
            <a:r>
              <a:rPr lang="en-GB" b="1" smtClean="0"/>
              <a:t>more marginal </a:t>
            </a:r>
            <a:r>
              <a:rPr lang="en-GB" smtClean="0"/>
              <a:t>to families ? 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solidFill>
                <a:schemeClr val="folHlink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smtClean="0">
              <a:solidFill>
                <a:schemeClr val="folHlink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97C303-474B-4EEB-A1AE-A552D7DAA2AA}" type="slidenum">
              <a:rPr lang="en-GB">
                <a:solidFill>
                  <a:srgbClr val="000000"/>
                </a:solidFill>
              </a:rPr>
              <a:pPr/>
              <a:t>10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FF3415-1ED4-43A1-9832-33FD9B899B65}" type="slidenum">
              <a:rPr lang="en-GB">
                <a:solidFill>
                  <a:srgbClr val="000000"/>
                </a:solidFill>
              </a:rPr>
              <a:pPr/>
              <a:t>11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50F949-8BBB-406E-BBAD-45EF26EF1B29}" type="slidenum">
              <a:rPr lang="en-GB">
                <a:solidFill>
                  <a:srgbClr val="000000"/>
                </a:solidFill>
              </a:rPr>
              <a:pPr/>
              <a:t>12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49E6C0-F837-4155-A46C-C4F43BAA9B69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8F9C02-FDC5-4703-AA41-D0F70A3782B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7B352-CD27-419E-A682-2D2ABDBBB8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086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08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6D33C-79F4-435E-A60E-4162C315DF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58A0C-9AA6-40C2-985C-59081003AF3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F2F57-C78B-4E78-857A-2ACCE9CDF1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E514B-7B88-4738-8FD3-E0140F0AA6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898D0-84AD-43E0-88D7-1BE15A21614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5573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C97A3-7CA4-45DC-95DE-28DF9C788DE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30BC0-18E7-45B5-803A-E3907965BB3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68280-ED09-48A7-8865-E2C65B5355D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381F7-1DB0-46DD-A662-898EBBB45A2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C6B562-B28F-474F-A663-D61FBAA7AA1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01CF7-34B7-4F13-A513-8059C92EB99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4BA41-F14C-4354-A607-E08D4CEB52E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728D4-0831-447B-B958-ABC1EF74BB1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086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08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AEF18-9905-4731-B52B-72142F60AC1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A6F9E-65B1-4E4B-9047-975B948421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08543-D5A7-4420-947C-BA0C71E4836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6FF49-799A-4C46-8CEB-EA0030429FB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5573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45195-E5BC-4652-9B78-325F3E6B263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E1AB2-E33E-431C-A19C-B95AE325DFE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F5F62-80F1-49C0-89BC-3242BAF3D2D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3F632-40E3-4274-84F0-3E6F45B06EF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34A5C-756B-40D4-BD90-79061EB1CF6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E78B7-4221-4754-9AD7-E0593E4F896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8F552-A171-4EC1-AEDD-ABC465F1535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BD62C-CEFE-40CC-97BF-A0D3EBA80F1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086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08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88A6A-517F-4677-8E27-D3BB41B77D5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BC552-31F5-4DB2-A3B4-7AB93D8151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C664E-F0CB-48FA-B6FD-B947B335C1E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4C585-14BC-4B82-9345-FE42445F72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5573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7987B-478B-4A2E-88E4-0DE9DD63CB6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D7874-E83A-4BFA-A2BC-05C23AFB562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5573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A22666-4F3F-4DCF-A072-B181D7F198B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3E925-B96D-4AB9-AAAF-2ADF407623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44A9B-73E5-4516-87AB-5A4877B7A60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D18DD-9CEC-47FD-AF66-451B4D4E75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89F07-2FF4-43FF-AC68-D7B2EC9EEF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5811C-BB89-4389-8EEE-A69F28E4101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086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08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806D5-207E-4FBA-87EB-88914EB8C87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05C95-41E5-4CE8-9B4E-6F4834CA403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6917ED-593B-450D-9E9B-B3D7D3B10F9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6F08C-685E-443D-90B4-644CE3C42F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E65760-BE38-4B5A-A7FF-C39A4E240DE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7FF0D-565E-4206-AA45-D375B6685D0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97063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64063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237288"/>
            <a:ext cx="10080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06F634C-7FB7-4C8F-A631-9EFD10F96024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950" y="6149975"/>
            <a:ext cx="10080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13"/>
          <p:cNvSpPr>
            <a:spLocks noChangeArrowheads="1"/>
          </p:cNvSpPr>
          <p:nvPr/>
        </p:nvSpPr>
        <p:spPr bwMode="auto">
          <a:xfrm>
            <a:off x="4067175" y="6237288"/>
            <a:ext cx="501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336699"/>
                </a:solidFill>
              </a:rPr>
              <a:t>Centre for Research on the Child and Family</a:t>
            </a:r>
          </a:p>
        </p:txBody>
      </p:sp>
      <p:pic>
        <p:nvPicPr>
          <p:cNvPr id="1032" name="Picture 17" descr="manydot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13563" y="0"/>
            <a:ext cx="2230437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127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4" name="Line 19"/>
          <p:cNvSpPr>
            <a:spLocks noChangeShapeType="1"/>
          </p:cNvSpPr>
          <p:nvPr/>
        </p:nvSpPr>
        <p:spPr bwMode="auto">
          <a:xfrm>
            <a:off x="0" y="6092825"/>
            <a:ext cx="9144000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336699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336699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336699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336699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336699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336699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336699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336699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o"/>
        <a:defRPr sz="1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97063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64063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237288"/>
            <a:ext cx="10080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FE382E7D-C54D-4B84-A6C5-4BF5F594DAE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2054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6149975"/>
            <a:ext cx="10080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13"/>
          <p:cNvSpPr>
            <a:spLocks noChangeArrowheads="1"/>
          </p:cNvSpPr>
          <p:nvPr userDrawn="1"/>
        </p:nvSpPr>
        <p:spPr bwMode="auto">
          <a:xfrm>
            <a:off x="4067175" y="6237288"/>
            <a:ext cx="501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336699"/>
                </a:solidFill>
              </a:rPr>
              <a:t>Centre for Research on the Child and Family</a:t>
            </a:r>
          </a:p>
        </p:txBody>
      </p:sp>
      <p:pic>
        <p:nvPicPr>
          <p:cNvPr id="2056" name="Picture 17" descr="manydot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13563" y="0"/>
            <a:ext cx="2230437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Line 9"/>
          <p:cNvSpPr>
            <a:spLocks noChangeShapeType="1"/>
          </p:cNvSpPr>
          <p:nvPr userDrawn="1"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127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8" name="Line 19"/>
          <p:cNvSpPr>
            <a:spLocks noChangeShapeType="1"/>
          </p:cNvSpPr>
          <p:nvPr userDrawn="1"/>
        </p:nvSpPr>
        <p:spPr bwMode="auto">
          <a:xfrm>
            <a:off x="0" y="6092825"/>
            <a:ext cx="9144000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336699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336699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336699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336699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336699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336699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336699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336699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o"/>
        <a:defRPr sz="1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97063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64063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237288"/>
            <a:ext cx="10080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C01B7011-2839-4259-BE95-BCDE84BF24B2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3078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6149975"/>
            <a:ext cx="10080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13"/>
          <p:cNvSpPr>
            <a:spLocks noChangeArrowheads="1"/>
          </p:cNvSpPr>
          <p:nvPr userDrawn="1"/>
        </p:nvSpPr>
        <p:spPr bwMode="auto">
          <a:xfrm>
            <a:off x="4067175" y="6237288"/>
            <a:ext cx="501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336699"/>
                </a:solidFill>
              </a:rPr>
              <a:t>Centre for Research on the Child and Family</a:t>
            </a:r>
          </a:p>
        </p:txBody>
      </p:sp>
      <p:pic>
        <p:nvPicPr>
          <p:cNvPr id="3080" name="Picture 17" descr="manydot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13563" y="0"/>
            <a:ext cx="2230437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Line 9"/>
          <p:cNvSpPr>
            <a:spLocks noChangeShapeType="1"/>
          </p:cNvSpPr>
          <p:nvPr userDrawn="1"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127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82" name="Line 19"/>
          <p:cNvSpPr>
            <a:spLocks noChangeShapeType="1"/>
          </p:cNvSpPr>
          <p:nvPr userDrawn="1"/>
        </p:nvSpPr>
        <p:spPr bwMode="auto">
          <a:xfrm>
            <a:off x="0" y="6092825"/>
            <a:ext cx="9144000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336699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336699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336699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336699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336699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336699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336699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336699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o"/>
        <a:defRPr sz="1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97063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64063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237288"/>
            <a:ext cx="10080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B528E388-51F7-45D1-9FB9-66D3A9CCE1A3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4102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6149975"/>
            <a:ext cx="10080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3"/>
          <p:cNvSpPr>
            <a:spLocks noChangeArrowheads="1"/>
          </p:cNvSpPr>
          <p:nvPr userDrawn="1"/>
        </p:nvSpPr>
        <p:spPr bwMode="auto">
          <a:xfrm>
            <a:off x="4067175" y="6237288"/>
            <a:ext cx="501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336699"/>
                </a:solidFill>
              </a:rPr>
              <a:t>Centre for Research on the Child and Family</a:t>
            </a:r>
          </a:p>
        </p:txBody>
      </p:sp>
      <p:pic>
        <p:nvPicPr>
          <p:cNvPr id="4104" name="Picture 17" descr="manydot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13563" y="0"/>
            <a:ext cx="2230437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Line 9"/>
          <p:cNvSpPr>
            <a:spLocks noChangeShapeType="1"/>
          </p:cNvSpPr>
          <p:nvPr userDrawn="1"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127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06" name="Line 19"/>
          <p:cNvSpPr>
            <a:spLocks noChangeShapeType="1"/>
          </p:cNvSpPr>
          <p:nvPr userDrawn="1"/>
        </p:nvSpPr>
        <p:spPr bwMode="auto">
          <a:xfrm>
            <a:off x="0" y="6092825"/>
            <a:ext cx="9144000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336699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336699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336699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336699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336699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336699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336699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336699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o"/>
        <a:defRPr sz="1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social.un.org/index/Family/InternationalObservances/TwentiethAnniversaryofIYF2014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 bwMode="auto">
          <a:xfrm>
            <a:off x="395288" y="115888"/>
            <a:ext cx="8291512" cy="1301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800" smtClean="0"/>
              <a:t>Fathers' changing roles: a global overview Margaret O’Brien</a:t>
            </a:r>
            <a:br>
              <a:rPr lang="en-GB" sz="2800" smtClean="0"/>
            </a:br>
            <a:endParaRPr lang="en-US" sz="2800" smtClean="0"/>
          </a:p>
        </p:txBody>
      </p:sp>
      <p:pic>
        <p:nvPicPr>
          <p:cNvPr id="38915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31912" t="10092" r="31169" b="10947"/>
          <a:stretch>
            <a:fillRect/>
          </a:stretch>
        </p:blipFill>
        <p:spPr>
          <a:xfrm>
            <a:off x="2890838" y="1557338"/>
            <a:ext cx="338455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1438"/>
            <a:ext cx="91440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4648200"/>
            <a:ext cx="44989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1341438"/>
            <a:ext cx="4679950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1438"/>
            <a:ext cx="91440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5888"/>
            <a:ext cx="6275387" cy="850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smtClean="0">
                <a:latin typeface="Verdana" pitchFamily="34" charset="0"/>
              </a:rPr>
              <a:t>Fathering issues related to major social groups</a:t>
            </a:r>
            <a:endParaRPr lang="en-US" smtClean="0">
              <a:latin typeface="Verdan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496300" cy="4608512"/>
          </a:xfrm>
        </p:spPr>
        <p:txBody>
          <a:bodyPr/>
          <a:lstStyle/>
          <a:p>
            <a:pPr eaLnBrk="1" hangingPunct="1">
              <a:buClr>
                <a:srgbClr val="336699"/>
              </a:buClr>
            </a:pPr>
            <a:r>
              <a:rPr lang="en-US" sz="2000" smtClean="0">
                <a:latin typeface="Verdana" pitchFamily="34" charset="0"/>
              </a:rPr>
              <a:t>Young fathers</a:t>
            </a:r>
          </a:p>
          <a:p>
            <a:pPr eaLnBrk="1" hangingPunct="1">
              <a:buClr>
                <a:srgbClr val="336699"/>
              </a:buClr>
            </a:pPr>
            <a:r>
              <a:rPr lang="en-US" sz="2000" smtClean="0">
                <a:latin typeface="Verdana" pitchFamily="34" charset="0"/>
              </a:rPr>
              <a:t>Fathering and disabilities</a:t>
            </a:r>
          </a:p>
          <a:p>
            <a:pPr eaLnBrk="1" hangingPunct="1">
              <a:buClr>
                <a:srgbClr val="336699"/>
              </a:buClr>
            </a:pPr>
            <a:r>
              <a:rPr lang="en-US" sz="2000" smtClean="0">
                <a:latin typeface="Verdana" pitchFamily="34" charset="0"/>
              </a:rPr>
              <a:t>Older fathers, grandparents and intergenerational aspects of fathering</a:t>
            </a:r>
          </a:p>
          <a:p>
            <a:pPr eaLnBrk="1" hangingPunct="1">
              <a:buClr>
                <a:srgbClr val="336699"/>
              </a:buClr>
            </a:pPr>
            <a:r>
              <a:rPr lang="en-US" sz="2000" smtClean="0">
                <a:solidFill>
                  <a:srgbClr val="000000"/>
                </a:solidFill>
                <a:latin typeface="Verdana" pitchFamily="34" charset="0"/>
              </a:rPr>
              <a:t>Fathers separated from their children after marriage or cohabitation ends</a:t>
            </a:r>
          </a:p>
          <a:p>
            <a:pPr eaLnBrk="1" hangingPunct="1">
              <a:buClr>
                <a:srgbClr val="336699"/>
              </a:buClr>
            </a:pPr>
            <a:r>
              <a:rPr lang="en-US" sz="2000" smtClean="0">
                <a:solidFill>
                  <a:srgbClr val="000000"/>
                </a:solidFill>
                <a:latin typeface="Verdana" pitchFamily="34" charset="0"/>
              </a:rPr>
              <a:t>Unmarried and non-resident fathers who are separated from their children</a:t>
            </a:r>
          </a:p>
          <a:p>
            <a:pPr eaLnBrk="1" hangingPunct="1">
              <a:buClr>
                <a:srgbClr val="336699"/>
              </a:buClr>
            </a:pPr>
            <a:r>
              <a:rPr lang="en-US" sz="2000" smtClean="0">
                <a:solidFill>
                  <a:srgbClr val="000000"/>
                </a:solidFill>
                <a:latin typeface="Verdana" pitchFamily="34" charset="0"/>
              </a:rPr>
              <a:t>Fathers in prison</a:t>
            </a:r>
          </a:p>
          <a:p>
            <a:pPr eaLnBrk="1" hangingPunct="1">
              <a:buClr>
                <a:srgbClr val="336699"/>
              </a:buClr>
            </a:pPr>
            <a:r>
              <a:rPr lang="en-US" sz="2000" smtClean="0">
                <a:solidFill>
                  <a:srgbClr val="000000"/>
                </a:solidFill>
                <a:latin typeface="Verdana" pitchFamily="34" charset="0"/>
              </a:rPr>
              <a:t>Fathers who hurt family &amp; kin through violence, alcohol and drug decency </a:t>
            </a:r>
          </a:p>
          <a:p>
            <a:pPr eaLnBrk="1" hangingPunct="1">
              <a:buClr>
                <a:srgbClr val="336699"/>
              </a:buClr>
            </a:pPr>
            <a:r>
              <a:rPr lang="en-US" sz="2000" smtClean="0">
                <a:solidFill>
                  <a:srgbClr val="000000"/>
                </a:solidFill>
                <a:latin typeface="Verdana" pitchFamily="34" charset="0"/>
              </a:rPr>
              <a:t>Data gaps/ Invisibility of both </a:t>
            </a:r>
            <a:r>
              <a:rPr lang="en-US" sz="2000" i="1" smtClean="0">
                <a:solidFill>
                  <a:srgbClr val="000000"/>
                </a:solidFill>
                <a:latin typeface="Verdana" pitchFamily="34" charset="0"/>
              </a:rPr>
              <a:t>men’s care capabilities </a:t>
            </a:r>
            <a:r>
              <a:rPr lang="en-US" sz="2000" smtClean="0">
                <a:solidFill>
                  <a:srgbClr val="000000"/>
                </a:solidFill>
                <a:latin typeface="Verdana" pitchFamily="34" charset="0"/>
              </a:rPr>
              <a:t>and their </a:t>
            </a:r>
            <a:r>
              <a:rPr lang="en-US" sz="2000" i="1" smtClean="0">
                <a:solidFill>
                  <a:srgbClr val="000000"/>
                </a:solidFill>
                <a:latin typeface="Verdana" pitchFamily="34" charset="0"/>
              </a:rPr>
              <a:t>need for care</a:t>
            </a:r>
            <a:r>
              <a:rPr lang="en-US" sz="2000" smtClean="0">
                <a:solidFill>
                  <a:srgbClr val="000000"/>
                </a:solidFill>
                <a:latin typeface="Verdana" pitchFamily="34" charset="0"/>
              </a:rPr>
              <a:t>/ fathering support deficit </a:t>
            </a:r>
            <a:endParaRPr lang="en-US" sz="2000" smtClean="0">
              <a:latin typeface="Verdana" pitchFamily="34" charset="0"/>
            </a:endParaRPr>
          </a:p>
          <a:p>
            <a:pPr eaLnBrk="1" hangingPunct="1">
              <a:buClr>
                <a:srgbClr val="336699"/>
              </a:buClr>
            </a:pPr>
            <a:endParaRPr lang="en-US" sz="2000" smtClean="0">
              <a:latin typeface="Verdana" pitchFamily="34" charset="0"/>
            </a:endParaRP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8224838" y="5532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1438"/>
            <a:ext cx="91440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5888"/>
            <a:ext cx="6275387" cy="850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smtClean="0">
                <a:latin typeface="Verdana" pitchFamily="34" charset="0"/>
              </a:rPr>
              <a:t>Policy Recommendations</a:t>
            </a:r>
            <a:endParaRPr lang="en-US" smtClean="0">
              <a:latin typeface="Verdan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496300" cy="4608512"/>
          </a:xfrm>
        </p:spPr>
        <p:txBody>
          <a:bodyPr/>
          <a:lstStyle/>
          <a:p>
            <a:pPr eaLnBrk="1" hangingPunct="1">
              <a:buClr>
                <a:srgbClr val="336699"/>
              </a:buClr>
            </a:pPr>
            <a:r>
              <a:rPr lang="en-US" sz="2000" smtClean="0">
                <a:latin typeface="Verdana" pitchFamily="34" charset="0"/>
              </a:rPr>
              <a:t>Improving global demographic data about fathers</a:t>
            </a:r>
          </a:p>
          <a:p>
            <a:pPr eaLnBrk="1" hangingPunct="1">
              <a:buClr>
                <a:srgbClr val="336699"/>
              </a:buClr>
            </a:pPr>
            <a:r>
              <a:rPr lang="en-US" sz="2000" smtClean="0">
                <a:latin typeface="Verdana" pitchFamily="34" charset="0"/>
              </a:rPr>
              <a:t>Fathers inclusive international research networks</a:t>
            </a:r>
          </a:p>
          <a:p>
            <a:pPr eaLnBrk="1" hangingPunct="1">
              <a:buClr>
                <a:srgbClr val="336699"/>
              </a:buClr>
            </a:pPr>
            <a:r>
              <a:rPr lang="en-US" sz="2000" smtClean="0">
                <a:latin typeface="Verdana" pitchFamily="34" charset="0"/>
              </a:rPr>
              <a:t>Paternity establishment initiatives</a:t>
            </a:r>
          </a:p>
          <a:p>
            <a:pPr eaLnBrk="1" hangingPunct="1">
              <a:buClr>
                <a:srgbClr val="336699"/>
              </a:buClr>
            </a:pPr>
            <a:r>
              <a:rPr lang="en-US" sz="2000" smtClean="0">
                <a:latin typeface="Verdana" pitchFamily="34" charset="0"/>
              </a:rPr>
              <a:t>Promoting non-residential fathers’ contribution to the care of children</a:t>
            </a:r>
          </a:p>
          <a:p>
            <a:pPr eaLnBrk="1" hangingPunct="1">
              <a:buClr>
                <a:srgbClr val="336699"/>
              </a:buClr>
            </a:pPr>
            <a:r>
              <a:rPr lang="en-US" sz="2000" smtClean="0">
                <a:latin typeface="Verdana" pitchFamily="34" charset="0"/>
              </a:rPr>
              <a:t>Engaging fathers of male kin in the care of children so as to prevent institutionalization</a:t>
            </a:r>
          </a:p>
          <a:p>
            <a:pPr eaLnBrk="1" hangingPunct="1">
              <a:buClr>
                <a:srgbClr val="336699"/>
              </a:buClr>
            </a:pPr>
            <a:r>
              <a:rPr lang="en-US" sz="2000" smtClean="0">
                <a:latin typeface="Verdana" pitchFamily="34" charset="0"/>
              </a:rPr>
              <a:t>Invisible fathers and a fathering support deficit</a:t>
            </a:r>
          </a:p>
          <a:p>
            <a:pPr eaLnBrk="1" hangingPunct="1">
              <a:buClr>
                <a:srgbClr val="336699"/>
              </a:buClr>
            </a:pPr>
            <a:r>
              <a:rPr lang="en-US" sz="2000" smtClean="0">
                <a:latin typeface="Verdana" pitchFamily="34" charset="0"/>
              </a:rPr>
              <a:t>Men, child maltreatment and family violence</a:t>
            </a:r>
          </a:p>
          <a:p>
            <a:pPr eaLnBrk="1" hangingPunct="1">
              <a:buClr>
                <a:srgbClr val="336699"/>
              </a:buClr>
            </a:pPr>
            <a:r>
              <a:rPr lang="en-US" sz="2000" smtClean="0">
                <a:latin typeface="Verdana" pitchFamily="34" charset="0"/>
              </a:rPr>
              <a:t>Pre-retirement coaching for older men</a:t>
            </a:r>
          </a:p>
          <a:p>
            <a:pPr eaLnBrk="1" hangingPunct="1">
              <a:buClr>
                <a:srgbClr val="336699"/>
              </a:buClr>
            </a:pPr>
            <a:r>
              <a:rPr lang="en-US" sz="2000" smtClean="0">
                <a:latin typeface="Verdana" pitchFamily="34" charset="0"/>
              </a:rPr>
              <a:t>United Nations active fatherhood taskforce (ACT)</a:t>
            </a:r>
          </a:p>
          <a:p>
            <a:pPr eaLnBrk="1" hangingPunct="1">
              <a:buClr>
                <a:srgbClr val="336699"/>
              </a:buClr>
            </a:pPr>
            <a:endParaRPr lang="en-US" sz="2000" smtClean="0">
              <a:latin typeface="Verdana" pitchFamily="34" charset="0"/>
            </a:endParaRP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8224838" y="5532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Documents and Settings\dmaine3\Desktop\Presentations\Slide Bank and Images\Maps\Maps June 2012\m002_paternal_leav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6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7825" y="5181600"/>
            <a:ext cx="5562600" cy="5238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Heymann SJ with McNeill K. </a:t>
            </a:r>
            <a:r>
              <a:rPr lang="en-US" sz="1400" u="sng" dirty="0">
                <a:solidFill>
                  <a:schemeClr val="bg1">
                    <a:lumMod val="50000"/>
                  </a:schemeClr>
                </a:solidFill>
              </a:rPr>
              <a:t>Changing Children’s Chances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Boston: Harvard University Press. Forthcoming.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 bwMode="auto">
          <a:xfrm>
            <a:off x="457200" y="692150"/>
            <a:ext cx="8229600" cy="7254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Usual weekly working hours for men and women aged 25-54, 2011 (OECD Employment database)</a:t>
            </a:r>
            <a:br>
              <a:rPr lang="en-GB" smtClean="0"/>
            </a:br>
            <a:endParaRPr lang="en-GB" smtClean="0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</p:nvPr>
        </p:nvGraphicFramePr>
        <p:xfrm>
          <a:off x="467544" y="1556792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6"/>
          <p:cNvSpPr>
            <a:spLocks noGrp="1"/>
          </p:cNvSpPr>
          <p:nvPr>
            <p:ph type="title" idx="4294967295"/>
          </p:nvPr>
        </p:nvSpPr>
        <p:spPr bwMode="auto">
          <a:xfrm>
            <a:off x="1003300" y="144463"/>
            <a:ext cx="7815263" cy="10350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z="2800" smtClean="0"/>
              <a:t>China's boomtown to offer more paternity leave than US</a:t>
            </a:r>
          </a:p>
        </p:txBody>
      </p:sp>
      <p:pic>
        <p:nvPicPr>
          <p:cNvPr id="53251" name="Content Placeholder 4" descr="Powerpoint June 11 picture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284288"/>
            <a:ext cx="6564313" cy="3832225"/>
          </a:xfrm>
        </p:spPr>
      </p:pic>
      <p:sp>
        <p:nvSpPr>
          <p:cNvPr id="53252" name="Rectangle 12"/>
          <p:cNvSpPr>
            <a:spLocks noChangeArrowheads="1"/>
          </p:cNvSpPr>
          <p:nvPr/>
        </p:nvSpPr>
        <p:spPr bwMode="auto">
          <a:xfrm>
            <a:off x="6956425" y="1308100"/>
            <a:ext cx="205740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GB" sz="1400"/>
              <a:t>A Chinese man feeds  his son as he takes part in a pre-school class with his wife at a child care education chain based in Beijing on April 17, 2010.</a:t>
            </a:r>
          </a:p>
          <a:p>
            <a:pPr algn="just"/>
            <a:r>
              <a:rPr lang="en-GB" sz="1400"/>
              <a:t>(GOU YIGE/AFP/Getty Images)</a:t>
            </a:r>
          </a:p>
        </p:txBody>
      </p:sp>
      <p:sp>
        <p:nvSpPr>
          <p:cNvPr id="53253" name="TextBox 13"/>
          <p:cNvSpPr txBox="1">
            <a:spLocks noChangeArrowheads="1"/>
          </p:cNvSpPr>
          <p:nvPr/>
        </p:nvSpPr>
        <p:spPr bwMode="auto">
          <a:xfrm>
            <a:off x="304800" y="5345113"/>
            <a:ext cx="883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/>
              <a:t>Source: Global Post  (June 8</a:t>
            </a:r>
            <a:r>
              <a:rPr lang="en-GB" sz="1000" baseline="30000"/>
              <a:t>th</a:t>
            </a:r>
            <a:r>
              <a:rPr lang="en-GB" sz="1000"/>
              <a:t> 2011) http://www.globalpost.com/dispatches/globalpost-blogs/the-rice-bowl/chinese-province-offer-more-paternity-leave-us  </a:t>
            </a:r>
          </a:p>
          <a:p>
            <a:endParaRPr lang="en-GB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제목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mtClean="0">
                <a:ea typeface="굴림" charset="-127"/>
              </a:rPr>
              <a:t>Korea- Recent Political Atmosphere &amp; Law and Policies under Review</a:t>
            </a:r>
            <a:endParaRPr lang="ko-KR" altLang="en-US" smtClean="0">
              <a:ea typeface="굴림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mtClean="0">
                <a:ea typeface="굴림" charset="-127"/>
              </a:rPr>
              <a:t>Presidential election will take place on December 16 2012 </a:t>
            </a:r>
          </a:p>
          <a:p>
            <a:endParaRPr lang="en-US" altLang="ko-KR" smtClean="0">
              <a:ea typeface="굴림" charset="-127"/>
            </a:endParaRPr>
          </a:p>
          <a:p>
            <a:r>
              <a:rPr lang="en-US" altLang="ko-KR" smtClean="0">
                <a:ea typeface="굴림" charset="-127"/>
              </a:rPr>
              <a:t>Work-Family Balance and ‘Labor Standard Acts priorities.</a:t>
            </a:r>
            <a:endParaRPr lang="ko-KR" altLang="en-US" smtClean="0">
              <a:ea typeface="굴림" charset="-127"/>
            </a:endParaRPr>
          </a:p>
          <a:p>
            <a:endParaRPr lang="en-US" altLang="ko-KR" smtClean="0">
              <a:ea typeface="굴림" charset="-127"/>
            </a:endParaRPr>
          </a:p>
          <a:p>
            <a:pPr>
              <a:buFont typeface="Wingdings" pitchFamily="2" charset="2"/>
              <a:buNone/>
            </a:pPr>
            <a:endParaRPr lang="en-US" altLang="ko-KR" smtClean="0">
              <a:ea typeface="굴림" charset="-127"/>
            </a:endParaRPr>
          </a:p>
          <a:p>
            <a:r>
              <a:rPr lang="en-US" altLang="ko-KR" smtClean="0">
                <a:ea typeface="굴림" charset="-127"/>
              </a:rPr>
              <a:t>A reform of ‘Act on Equal Employment and Support for Work-Family Balance’ is proposed and currently under review (2012. 7.26)</a:t>
            </a:r>
          </a:p>
          <a:p>
            <a:pPr>
              <a:buFont typeface="Wingdings" pitchFamily="2" charset="2"/>
              <a:buNone/>
            </a:pPr>
            <a:endParaRPr lang="en-US" altLang="ko-KR" smtClean="0">
              <a:ea typeface="굴림" charset="-127"/>
            </a:endParaRPr>
          </a:p>
          <a:p>
            <a:r>
              <a:rPr lang="en-US" altLang="ko-KR" smtClean="0">
                <a:ea typeface="굴림" charset="-127"/>
              </a:rPr>
              <a:t>This reform suggests</a:t>
            </a:r>
          </a:p>
          <a:p>
            <a:pPr>
              <a:buFont typeface="Wingdings" pitchFamily="2" charset="2"/>
              <a:buNone/>
            </a:pPr>
            <a:r>
              <a:rPr lang="en-US" altLang="ko-KR" smtClean="0">
                <a:ea typeface="굴림" charset="-127"/>
              </a:rPr>
              <a:t> - a father’s month in parental leave</a:t>
            </a:r>
          </a:p>
          <a:p>
            <a:pPr>
              <a:buFont typeface="Wingdings" pitchFamily="2" charset="2"/>
              <a:buNone/>
            </a:pPr>
            <a:r>
              <a:rPr lang="en-US" altLang="ko-KR" smtClean="0">
                <a:ea typeface="굴림" charset="-127"/>
              </a:rPr>
              <a:t> - father can use a 30 day full paid leave within 90 days of baby birth</a:t>
            </a:r>
          </a:p>
          <a:p>
            <a:pPr>
              <a:buFont typeface="Wingdings" pitchFamily="2" charset="2"/>
              <a:buNone/>
            </a:pPr>
            <a:endParaRPr lang="en-US" altLang="ko-KR" smtClean="0">
              <a:ea typeface="굴림" charset="-127"/>
            </a:endParaRPr>
          </a:p>
          <a:p>
            <a:pPr>
              <a:buFont typeface="Wingdings" pitchFamily="2" charset="2"/>
              <a:buNone/>
            </a:pPr>
            <a:endParaRPr lang="en-US" altLang="ko-KR" smtClean="0">
              <a:ea typeface="굴림" charset="-127"/>
            </a:endParaRPr>
          </a:p>
          <a:p>
            <a:pPr>
              <a:buFont typeface="Wingdings" pitchFamily="2" charset="2"/>
              <a:buNone/>
            </a:pPr>
            <a:r>
              <a:rPr lang="en-GB" smtClean="0"/>
              <a:t>Source: personal communication Dr Meejung Chin, Seoul National University</a:t>
            </a:r>
            <a:endParaRPr lang="ko-KR" altLang="en-US" smtClean="0"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Future 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References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O’Brien, M</a:t>
            </a:r>
            <a:r>
              <a:rPr lang="en-US" b="1" smtClean="0"/>
              <a:t>.</a:t>
            </a:r>
            <a:r>
              <a:rPr lang="en-US" smtClean="0"/>
              <a:t> (2012) </a:t>
            </a:r>
            <a:r>
              <a:rPr lang="en-US" i="1" smtClean="0"/>
              <a:t>Work-Family Balance</a:t>
            </a:r>
            <a:r>
              <a:rPr lang="en-US" smtClean="0"/>
              <a:t>, Background report for International Year of the Family 2014. United Nations Department of Economic and Social Affairs </a:t>
            </a:r>
            <a:r>
              <a:rPr lang="en-US" u="sng" smtClean="0">
                <a:hlinkClick r:id="rId2"/>
              </a:rPr>
              <a:t>http://social.un.org/index/Family/InternationalObservances/TwentiethAnniversaryofIYF2014.aspx</a:t>
            </a:r>
            <a:endParaRPr lang="en-GB" smtClean="0"/>
          </a:p>
          <a:p>
            <a:endParaRPr lang="en-GB" smtClean="0"/>
          </a:p>
          <a:p>
            <a:r>
              <a:rPr lang="en-US" smtClean="0"/>
              <a:t>O’Brien, M.</a:t>
            </a:r>
            <a:r>
              <a:rPr lang="en-US" b="1" smtClean="0"/>
              <a:t> </a:t>
            </a:r>
            <a:r>
              <a:rPr lang="en-US" i="1" smtClean="0"/>
              <a:t>(2011) </a:t>
            </a:r>
            <a:r>
              <a:rPr lang="en-US" smtClean="0"/>
              <a:t>Fathers in challenging family contexts: a need for engagement</a:t>
            </a:r>
            <a:r>
              <a:rPr lang="en-US" i="1" smtClean="0"/>
              <a:t> Men in Families and Family Policy in a Changing World</a:t>
            </a:r>
            <a:r>
              <a:rPr lang="en-US" smtClean="0"/>
              <a:t> Report New York: United Nations</a:t>
            </a:r>
            <a:r>
              <a:rPr lang="en-US" b="1" i="1" smtClean="0"/>
              <a:t> </a:t>
            </a:r>
            <a:r>
              <a:rPr lang="en-US" smtClean="0"/>
              <a:t>Department of Economic and Social Affairs </a:t>
            </a:r>
            <a:r>
              <a:rPr lang="en-US" i="1" smtClean="0"/>
              <a:t>http://www.un.org/esa/socdev/ family/docs/men-in-families.pdf</a:t>
            </a:r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400" smtClean="0"/>
              <a:t>International Year of the Family 2014:   three themes &amp; inclusive of men in families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GB" sz="3200" smtClean="0"/>
          </a:p>
          <a:p>
            <a:pPr marL="0" indent="0"/>
            <a:r>
              <a:rPr lang="en-GB" sz="2000" smtClean="0"/>
              <a:t>Confronting family poverty</a:t>
            </a:r>
          </a:p>
          <a:p>
            <a:pPr marL="0" indent="0"/>
            <a:r>
              <a:rPr lang="en-GB" sz="2000" smtClean="0"/>
              <a:t>Promoting intergenerational solidarity </a:t>
            </a:r>
          </a:p>
          <a:p>
            <a:pPr marL="0" indent="0"/>
            <a:r>
              <a:rPr lang="en-GB" sz="2000" smtClean="0"/>
              <a:t>Ensuring work &amp; family balance </a:t>
            </a:r>
          </a:p>
          <a:p>
            <a:pPr marL="0" indent="0">
              <a:buFont typeface="Wingdings" pitchFamily="2" charset="2"/>
              <a:buNone/>
            </a:pPr>
            <a:endParaRPr lang="en-GB" sz="3200" smtClean="0"/>
          </a:p>
          <a:p>
            <a:pPr marL="0" indent="0">
              <a:buFont typeface="Wingdings" pitchFamily="2" charset="2"/>
              <a:buNone/>
            </a:pPr>
            <a:r>
              <a:rPr lang="en-GB" sz="1800" smtClean="0"/>
              <a:t>“ In a rapidly changing world, we will continue witnessing </a:t>
            </a:r>
            <a:r>
              <a:rPr lang="en-GB" sz="1800" i="1" smtClean="0"/>
              <a:t>the growing momentum and recognition of the importance of men </a:t>
            </a:r>
            <a:r>
              <a:rPr lang="en-GB" sz="1800" smtClean="0"/>
              <a:t>for gender equality, reconciling work-family life and impacting the future of their children”</a:t>
            </a:r>
          </a:p>
          <a:p>
            <a:pPr marL="0" indent="0">
              <a:buFont typeface="Wingdings" pitchFamily="2" charset="2"/>
              <a:buNone/>
            </a:pPr>
            <a:endParaRPr lang="en-GB" sz="3200" smtClean="0"/>
          </a:p>
          <a:p>
            <a:pPr marL="0" indent="0">
              <a:buFont typeface="Wingdings" pitchFamily="2" charset="2"/>
              <a:buNone/>
            </a:pPr>
            <a:r>
              <a:rPr lang="en-US" sz="1800" smtClean="0"/>
              <a:t>	</a:t>
            </a:r>
            <a:r>
              <a:rPr lang="en-US" i="1" smtClean="0"/>
              <a:t>Men in Families and Family Policy in a Changing World</a:t>
            </a:r>
            <a:r>
              <a:rPr lang="en-US" smtClean="0"/>
              <a:t> </a:t>
            </a:r>
            <a:r>
              <a:rPr lang="en-US" i="1" smtClean="0"/>
              <a:t>Report</a:t>
            </a:r>
            <a:r>
              <a:rPr lang="en-US" smtClean="0"/>
              <a:t> 2011 </a:t>
            </a:r>
          </a:p>
          <a:p>
            <a:pPr marL="0" indent="0">
              <a:buFont typeface="Wingdings" pitchFamily="2" charset="2"/>
              <a:buNone/>
            </a:pPr>
            <a:r>
              <a:rPr lang="en-US" smtClean="0"/>
              <a:t>	New York: United Nations</a:t>
            </a:r>
            <a:r>
              <a:rPr lang="en-US" b="1" i="1" smtClean="0"/>
              <a:t> </a:t>
            </a:r>
            <a:r>
              <a:rPr lang="en-US" smtClean="0"/>
              <a:t>Department of Economic and Social Affairs </a:t>
            </a:r>
            <a:r>
              <a:rPr lang="en-US" i="1" smtClean="0"/>
              <a:t>http://www.un.org/esa/socdev/ family/docs/men-in-families.pdf</a:t>
            </a:r>
            <a:endParaRPr lang="en-GB" smtClean="0"/>
          </a:p>
          <a:p>
            <a:pPr marL="0" indent="0">
              <a:buFont typeface="Wingdings" pitchFamily="2" charset="2"/>
              <a:buNone/>
            </a:pPr>
            <a:endParaRPr lang="en-GB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smtClean="0"/>
              <a:t>Outline </a:t>
            </a:r>
          </a:p>
        </p:txBody>
      </p:sp>
      <p:sp>
        <p:nvSpPr>
          <p:cNvPr id="40963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mtClean="0"/>
              <a:t>Fatherhood research &amp; policy trajectory</a:t>
            </a:r>
          </a:p>
          <a:p>
            <a:r>
              <a:rPr lang="en-GB" smtClean="0"/>
              <a:t>UN Report highlights </a:t>
            </a:r>
          </a:p>
          <a:p>
            <a:r>
              <a:rPr lang="en-GB" smtClean="0"/>
              <a:t>Future </a:t>
            </a:r>
          </a:p>
        </p:txBody>
      </p:sp>
      <p:pic>
        <p:nvPicPr>
          <p:cNvPr id="40964" name="Content Placeholder 3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32097" t="16623" r="36920" b="7977"/>
          <a:stretch>
            <a:fillRect/>
          </a:stretch>
        </p:blipFill>
        <p:spPr>
          <a:xfrm>
            <a:off x="5076825" y="1484313"/>
            <a:ext cx="2898775" cy="4311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smtClean="0"/>
              <a:t>The problem of men in families: fluid, fragmented, flexible, polarized 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 l="36549" t="26717" r="40816" b="18069"/>
          <a:stretch>
            <a:fillRect/>
          </a:stretch>
        </p:blipFill>
        <p:spPr bwMode="auto">
          <a:xfrm>
            <a:off x="3059113" y="1639888"/>
            <a:ext cx="295433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smtClean="0"/>
              <a:t>Anxieties about families without fathers </a:t>
            </a:r>
            <a:br>
              <a:rPr lang="en-GB" sz="2800" smtClean="0"/>
            </a:br>
            <a:endParaRPr lang="en-US" sz="2800" smtClean="0"/>
          </a:p>
        </p:txBody>
      </p:sp>
      <p:pic>
        <p:nvPicPr>
          <p:cNvPr id="43011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31726" t="15733" r="41002" b="14508"/>
          <a:stretch>
            <a:fillRect/>
          </a:stretch>
        </p:blipFill>
        <p:spPr>
          <a:xfrm>
            <a:off x="5580063" y="1911350"/>
            <a:ext cx="2268537" cy="3200400"/>
          </a:xfrm>
        </p:spPr>
      </p:pic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3" cstate="print"/>
          <a:srcRect l="32579" t="23404" r="36337" b="6915"/>
          <a:stretch>
            <a:fillRect/>
          </a:stretch>
        </p:blipFill>
        <p:spPr bwMode="auto">
          <a:xfrm>
            <a:off x="1619250" y="1911350"/>
            <a:ext cx="22844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smtClean="0"/>
              <a:t>1970s, 1980s, 1990s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 l="37234" t="26596" r="41988" b="16489"/>
          <a:stretch>
            <a:fillRect/>
          </a:stretch>
        </p:blipFill>
        <p:spPr bwMode="auto">
          <a:xfrm>
            <a:off x="323850" y="1700213"/>
            <a:ext cx="27686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/>
          <a:srcRect l="31749" t="17554" r="39328" b="11436"/>
          <a:stretch>
            <a:fillRect/>
          </a:stretch>
        </p:blipFill>
        <p:spPr bwMode="auto">
          <a:xfrm>
            <a:off x="3419475" y="1700213"/>
            <a:ext cx="2779713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1681163"/>
            <a:ext cx="2481262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smtClean="0"/>
              <a:t>Fathers: partners, carers, involved, nurturers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1488" y="1916113"/>
            <a:ext cx="3313112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Content Placeholder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33211" t="21671" r="40630" b="10947"/>
          <a:stretch>
            <a:fillRect/>
          </a:stretch>
        </p:blipFill>
        <p:spPr>
          <a:xfrm>
            <a:off x="611188" y="1584325"/>
            <a:ext cx="2811462" cy="4525963"/>
          </a:xfrm>
          <a:noFill/>
        </p:spPr>
      </p:pic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2565400"/>
            <a:ext cx="1524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\\ueahome1\swk\wk061\.PC.USER.files\ntprofile\documents\My Pictures\men-in-famili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4319588" cy="5595938"/>
          </a:xfrm>
          <a:noFill/>
        </p:spPr>
      </p:pic>
      <p:sp>
        <p:nvSpPr>
          <p:cNvPr id="46083" name="TextBox 5"/>
          <p:cNvSpPr txBox="1">
            <a:spLocks noChangeArrowheads="1"/>
          </p:cNvSpPr>
          <p:nvPr/>
        </p:nvSpPr>
        <p:spPr bwMode="auto">
          <a:xfrm>
            <a:off x="5005388" y="241300"/>
            <a:ext cx="3833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b="1"/>
          </a:p>
          <a:p>
            <a:endParaRPr lang="en-GB" b="1"/>
          </a:p>
          <a:p>
            <a:endParaRPr lang="en-GB" b="1"/>
          </a:p>
          <a:p>
            <a:endParaRPr lang="en-GB" b="1"/>
          </a:p>
        </p:txBody>
      </p:sp>
      <p:sp>
        <p:nvSpPr>
          <p:cNvPr id="46084" name="TextBox 9"/>
          <p:cNvSpPr txBox="1">
            <a:spLocks noChangeArrowheads="1"/>
          </p:cNvSpPr>
          <p:nvPr/>
        </p:nvSpPr>
        <p:spPr bwMode="auto">
          <a:xfrm>
            <a:off x="4140200" y="1700213"/>
            <a:ext cx="45354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b="1"/>
              <a:t>Men, families, gender equality and care work </a:t>
            </a:r>
          </a:p>
          <a:p>
            <a:pPr marL="342900" indent="-342900">
              <a:buFontTx/>
              <a:buAutoNum type="arabicPeriod"/>
            </a:pPr>
            <a:r>
              <a:rPr lang="en-US" b="1"/>
              <a:t>Fatherhood and families</a:t>
            </a:r>
          </a:p>
          <a:p>
            <a:pPr marL="342900" indent="-342900">
              <a:buFontTx/>
              <a:buAutoNum type="arabicPeriod"/>
            </a:pPr>
            <a:r>
              <a:rPr lang="en-GB" b="1"/>
              <a:t>Fathers in challenging family contexts: a need for engagement</a:t>
            </a:r>
          </a:p>
          <a:p>
            <a:pPr marL="342900" indent="-342900">
              <a:buFontTx/>
              <a:buAutoNum type="arabicPeriod"/>
            </a:pPr>
            <a:r>
              <a:rPr lang="en-GB" b="1"/>
              <a:t>Migration, families and men in families </a:t>
            </a:r>
          </a:p>
          <a:p>
            <a:pPr marL="342900" indent="-342900">
              <a:buFontTx/>
              <a:buAutoNum type="arabicPeriod"/>
            </a:pPr>
            <a:r>
              <a:rPr lang="en-GB" b="1"/>
              <a:t>Men, families and HIV/AIDS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3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2500" smtClean="0"/>
              <a:t/>
            </a:r>
            <a:br>
              <a:rPr lang="en-GB" sz="2500" smtClean="0"/>
            </a:br>
            <a:r>
              <a:rPr lang="en-GB" sz="3200" smtClean="0"/>
              <a:t>Fathers: demographic &amp; family contexts</a:t>
            </a:r>
            <a:endParaRPr lang="en-US" sz="250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351837" cy="4525962"/>
          </a:xfrm>
        </p:spPr>
        <p:txBody>
          <a:bodyPr/>
          <a:lstStyle/>
          <a:p>
            <a:pPr eaLnBrk="1" hangingPunct="1"/>
            <a:r>
              <a:rPr lang="en-GB" sz="3200" smtClean="0"/>
              <a:t>Decline in marriage &amp; rise in cohabitation </a:t>
            </a:r>
          </a:p>
          <a:p>
            <a:pPr eaLnBrk="1" hangingPunct="1"/>
            <a:r>
              <a:rPr lang="en-GB" sz="3200" smtClean="0"/>
              <a:t>Increase in non-marital births</a:t>
            </a:r>
          </a:p>
          <a:p>
            <a:pPr eaLnBrk="1" hangingPunct="1"/>
            <a:r>
              <a:rPr lang="en-GB" sz="3200" smtClean="0"/>
              <a:t>Higher rates of partnership breakdown</a:t>
            </a:r>
            <a:endParaRPr lang="en-GB" sz="3200" b="1" smtClean="0"/>
          </a:p>
          <a:p>
            <a:pPr eaLnBrk="1" hangingPunct="1"/>
            <a:r>
              <a:rPr lang="en-GB" sz="3200" smtClean="0"/>
              <a:t>More non-resident fathers</a:t>
            </a:r>
          </a:p>
          <a:p>
            <a:pPr eaLnBrk="1" hangingPunct="1"/>
            <a:r>
              <a:rPr lang="en-GB" sz="3200" smtClean="0"/>
              <a:t>Increase in dual earning couples</a:t>
            </a:r>
          </a:p>
          <a:p>
            <a:pPr eaLnBrk="1" hangingPunct="1">
              <a:buFont typeface="Arial" charset="0"/>
              <a:buNone/>
            </a:pPr>
            <a:r>
              <a:rPr lang="en-GB" sz="3200" smtClean="0"/>
              <a:t>↑ Diversity of father figures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>
              <a:buFontTx/>
              <a:buNone/>
            </a:pPr>
            <a:endParaRPr lang="en-US" sz="3600" smtClean="0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619125" y="5421313"/>
            <a:ext cx="6245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latin typeface="Calibri" pitchFamily="34" charset="0"/>
              </a:rPr>
              <a:t>Source: Men in Families Report, UN 2011 </a:t>
            </a:r>
            <a:endParaRPr lang="en-US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3530</TotalTime>
  <Words>686</Words>
  <Application>Microsoft Office PowerPoint</Application>
  <PresentationFormat>On-screen Show (4:3)</PresentationFormat>
  <Paragraphs>98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Wingdings</vt:lpstr>
      <vt:lpstr>Calibri</vt:lpstr>
      <vt:lpstr>Verdana</vt:lpstr>
      <vt:lpstr>Tahoma</vt:lpstr>
      <vt:lpstr>Default Design</vt:lpstr>
      <vt:lpstr>1_Default Design</vt:lpstr>
      <vt:lpstr>2_Default Design</vt:lpstr>
      <vt:lpstr>3_Default Design</vt:lpstr>
      <vt:lpstr>Fathers' changing roles: a global overview Margaret O’Brien </vt:lpstr>
      <vt:lpstr>International Year of the Family 2014:   three themes &amp; inclusive of men in families </vt:lpstr>
      <vt:lpstr>Outline </vt:lpstr>
      <vt:lpstr>The problem of men in families: fluid, fragmented, flexible, polarized </vt:lpstr>
      <vt:lpstr>Anxieties about families without fathers  </vt:lpstr>
      <vt:lpstr>1970s, 1980s, 1990s</vt:lpstr>
      <vt:lpstr>Fathers: partners, carers, involved, nurturers</vt:lpstr>
      <vt:lpstr>Slide 8</vt:lpstr>
      <vt:lpstr> Fathers: demographic &amp; family contexts</vt:lpstr>
      <vt:lpstr>Slide 10</vt:lpstr>
      <vt:lpstr>Fathering issues related to major social groups</vt:lpstr>
      <vt:lpstr>Policy Recommendations</vt:lpstr>
      <vt:lpstr>Slide 13</vt:lpstr>
      <vt:lpstr>Usual weekly working hours for men and women aged 25-54, 2011 (OECD Employment database) </vt:lpstr>
      <vt:lpstr>China's boomtown to offer more paternity leave than US</vt:lpstr>
      <vt:lpstr>Korea- Recent Political Atmosphere &amp; Law and Policies under Review</vt:lpstr>
      <vt:lpstr>Future </vt:lpstr>
      <vt:lpstr>References</vt:lpstr>
    </vt:vector>
  </TitlesOfParts>
  <Company>University of East Anglia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GEZ09RMU</dc:creator>
  <cp:lastModifiedBy>moss</cp:lastModifiedBy>
  <cp:revision>112</cp:revision>
  <cp:lastPrinted>2012-09-11T13:53:59Z</cp:lastPrinted>
  <dcterms:created xsi:type="dcterms:W3CDTF">2010-02-09T11:24:44Z</dcterms:created>
  <dcterms:modified xsi:type="dcterms:W3CDTF">2012-09-28T10:54:39Z</dcterms:modified>
</cp:coreProperties>
</file>