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3"/>
  </p:notesMasterIdLst>
  <p:handoutMasterIdLst>
    <p:handoutMasterId r:id="rId14"/>
  </p:handoutMasterIdLst>
  <p:sldIdLst>
    <p:sldId id="278" r:id="rId3"/>
    <p:sldId id="295" r:id="rId4"/>
    <p:sldId id="290" r:id="rId5"/>
    <p:sldId id="276" r:id="rId6"/>
    <p:sldId id="264" r:id="rId7"/>
    <p:sldId id="262" r:id="rId8"/>
    <p:sldId id="261" r:id="rId9"/>
    <p:sldId id="297" r:id="rId10"/>
    <p:sldId id="299" r:id="rId11"/>
    <p:sldId id="300" r:id="rId12"/>
  </p:sldIdLst>
  <p:sldSz cx="9144000" cy="6858000" type="screen4x3"/>
  <p:notesSz cx="6805613" cy="99393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9">
          <p15:clr>
            <a:srgbClr val="A4A3A4"/>
          </p15:clr>
        </p15:guide>
        <p15:guide id="2" orient="horz" pos="3672">
          <p15:clr>
            <a:srgbClr val="A4A3A4"/>
          </p15:clr>
        </p15:guide>
        <p15:guide id="3" orient="horz" pos="245">
          <p15:clr>
            <a:srgbClr val="A4A3A4"/>
          </p15:clr>
        </p15:guide>
        <p15:guide id="4" pos="400">
          <p15:clr>
            <a:srgbClr val="A4A3A4"/>
          </p15:clr>
        </p15:guide>
        <p15:guide id="5" pos="5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in Oppi" initials="TO" lastIdx="9" clrIdx="0">
    <p:extLst>
      <p:ext uri="{19B8F6BF-5375-455C-9EA6-DF929625EA0E}">
        <p15:presenceInfo xmlns:p15="http://schemas.microsoft.com/office/powerpoint/2012/main" userId="S-1-5-21-141397222-162478435-104432385-1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66666"/>
    <a:srgbClr val="E68044"/>
    <a:srgbClr val="F8C842"/>
    <a:srgbClr val="FFEE3E"/>
    <a:srgbClr val="BACF53"/>
    <a:srgbClr val="478345"/>
    <a:srgbClr val="D3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105" autoAdjust="0"/>
  </p:normalViewPr>
  <p:slideViewPr>
    <p:cSldViewPr>
      <p:cViewPr varScale="1">
        <p:scale>
          <a:sx n="113" d="100"/>
          <a:sy n="113" d="100"/>
        </p:scale>
        <p:origin x="1554" y="114"/>
      </p:cViewPr>
      <p:guideLst>
        <p:guide orient="horz" pos="1249"/>
        <p:guide orient="horz" pos="3672"/>
        <p:guide orient="horz" pos="245"/>
        <p:guide pos="400"/>
        <p:guide pos="5364"/>
      </p:guideLst>
    </p:cSldViewPr>
  </p:slideViewPr>
  <p:outlineViewPr>
    <p:cViewPr>
      <p:scale>
        <a:sx n="33" d="100"/>
        <a:sy n="33" d="100"/>
      </p:scale>
      <p:origin x="0" y="24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51B9D-E3A8-484E-9642-CCB6A1861381}" type="datetimeFigureOut">
              <a:rPr lang="da-DK" smtClean="0"/>
              <a:pPr/>
              <a:t>17-09-2014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DACEA-3AD2-40D0-9431-6C867DE95F4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69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C3894D5-E0EE-40EC-8FD4-B7C7A913B71B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264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16FD6-886A-483E-9537-6C7B10EB02B2}" type="slidenum">
              <a:rPr lang="da-DK">
                <a:solidFill>
                  <a:srgbClr val="000000"/>
                </a:solidFill>
              </a:rPr>
              <a:pPr/>
              <a:t>2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2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B41F2-9B53-4C71-A3EC-D368690D5EDE}" type="slidenum">
              <a:rPr lang="da-DK"/>
              <a:pPr/>
              <a:t>4</a:t>
            </a:fld>
            <a:endParaRPr lang="da-DK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4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BC6FD-4979-4DE6-982B-FBC33375FF50}" type="slidenum">
              <a:rPr lang="da-DK"/>
              <a:pPr/>
              <a:t>5</a:t>
            </a:fld>
            <a:endParaRPr lang="da-DK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0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A1BF6-099F-459C-A449-E63456D60EB6}" type="slidenum">
              <a:rPr lang="da-DK"/>
              <a:pPr/>
              <a:t>6</a:t>
            </a:fld>
            <a:endParaRPr lang="da-DK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1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4C63D-CC1C-4E5C-B91F-5D039D38BAE3}" type="slidenum">
              <a:rPr lang="da-DK"/>
              <a:pPr/>
              <a:t>7</a:t>
            </a:fld>
            <a:endParaRPr lang="da-DK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9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blågradient m graf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3217" b="27855"/>
          <a:stretch>
            <a:fillRect/>
          </a:stretch>
        </p:blipFill>
        <p:spPr bwMode="auto">
          <a:xfrm>
            <a:off x="0" y="1511300"/>
            <a:ext cx="9142413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4775" y="2060575"/>
            <a:ext cx="5872163" cy="1260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4775" y="3925888"/>
            <a:ext cx="5872163" cy="130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200900" y="765175"/>
            <a:ext cx="1690688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1EC0D-5038-4D0D-8BAA-D561A69D486F}" type="slidenum">
              <a:rPr lang="da-DK" noProof="0"/>
              <a:pPr/>
              <a:t>‹#›</a:t>
            </a:fld>
            <a:endParaRPr lang="da-DK" noProof="0"/>
          </a:p>
        </p:txBody>
      </p:sp>
      <p:pic>
        <p:nvPicPr>
          <p:cNvPr id="16391" name="Picture 7" descr="Nordisk minister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58775"/>
            <a:ext cx="1892300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noProof="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CCEA-6BFE-4517-A6BF-C51D17F61092}" type="datetime1">
              <a:rPr lang="en-US" smtClean="0">
                <a:solidFill>
                  <a:srgbClr val="000000"/>
                </a:solidFill>
              </a:rPr>
              <a:pPr/>
              <a:t>9/17/2014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www.norden.ee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4AFB5-EE8B-4451-B350-98E23708F2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4BDC-F9D3-44FE-986A-D639C3A0346F}" type="slidenum">
              <a:rPr lang="da-DK" noProof="0" smtClean="0"/>
              <a:pPr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9051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74850"/>
            <a:ext cx="3863975" cy="3854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74850"/>
            <a:ext cx="3865563" cy="3854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3BEB4-973E-4F10-A556-5AC03B54817E}" type="slidenum">
              <a:rPr lang="da-DK" noProof="0"/>
              <a:pPr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741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7AA0-D1FE-4436-AB7A-3D8A068F5866}" type="slidenum">
              <a:rPr lang="da-DK" noProof="0"/>
              <a:pPr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6944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D4B1-37C1-4496-93B1-505EB1D5DC17}" type="slidenum">
              <a:rPr lang="da-DK" noProof="0"/>
              <a:pPr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3906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lågradient m grafik"/>
          <p:cNvPicPr>
            <a:picLocks noChangeAspect="1" noChangeArrowheads="1"/>
          </p:cNvPicPr>
          <p:nvPr/>
        </p:nvPicPr>
        <p:blipFill>
          <a:blip r:embed="rId2" cstate="print"/>
          <a:srcRect l="665" t="3217" b="27855"/>
          <a:stretch>
            <a:fillRect/>
          </a:stretch>
        </p:blipFill>
        <p:spPr bwMode="auto">
          <a:xfrm>
            <a:off x="0" y="1511300"/>
            <a:ext cx="914241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ordisk minister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388" y="358775"/>
            <a:ext cx="18923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4775" y="2060575"/>
            <a:ext cx="5872163" cy="1260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a-DK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4775" y="3925888"/>
            <a:ext cx="5872163" cy="130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00900" y="765175"/>
            <a:ext cx="1690688" cy="179388"/>
          </a:xfrm>
        </p:spPr>
        <p:txBody>
          <a:bodyPr/>
          <a:lstStyle>
            <a:lvl1pPr>
              <a:defRPr/>
            </a:lvl1pPr>
          </a:lstStyle>
          <a:p>
            <a:fld id="{F8659CBD-8385-4F08-96B1-7F4E09C9C750}" type="datetime1">
              <a:rPr lang="en-US" smtClean="0">
                <a:solidFill>
                  <a:srgbClr val="000000"/>
                </a:solidFill>
              </a:rPr>
              <a:pPr/>
              <a:t>9/17/2014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www.norden.ee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44AFB5-EE8B-4451-B350-98E23708F28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CC043-A9E3-490A-B9DD-EB50C870FB5E}" type="datetime1">
              <a:rPr lang="en-US" smtClean="0">
                <a:solidFill>
                  <a:srgbClr val="000000"/>
                </a:solidFill>
              </a:rPr>
              <a:pPr/>
              <a:t>9/17/2014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www.norden.ee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4AFB5-EE8B-4451-B350-98E23708F2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9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74850"/>
            <a:ext cx="3863975" cy="3854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74850"/>
            <a:ext cx="3865563" cy="3854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7CBC6-2B41-4FC9-83AD-4050AB4267D4}" type="datetime1">
              <a:rPr lang="en-US" smtClean="0">
                <a:solidFill>
                  <a:srgbClr val="000000"/>
                </a:solidFill>
              </a:rPr>
              <a:pPr/>
              <a:t>9/17/2014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www.norden.ee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4AFB5-EE8B-4451-B350-98E23708F2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477DF-23B5-414B-B19E-290C0C368471}" type="datetime1">
              <a:rPr lang="en-US" smtClean="0">
                <a:solidFill>
                  <a:srgbClr val="000000"/>
                </a:solidFill>
              </a:rPr>
              <a:pPr/>
              <a:t>9/17/2014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www.norden.ee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4AFB5-EE8B-4451-B350-98E23708F2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95288"/>
            <a:ext cx="55784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974850"/>
            <a:ext cx="7881938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765175"/>
            <a:ext cx="16922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8650" y="6494463"/>
            <a:ext cx="65357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0838" y="6494463"/>
            <a:ext cx="539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D76970D-D3A4-41E3-B203-9763E5BE9BE6}" type="slidenum">
              <a:rPr lang="da-DK" noProof="0"/>
              <a:pPr/>
              <a:t>‹#›</a:t>
            </a:fld>
            <a:endParaRPr lang="da-DK" noProof="0"/>
          </a:p>
        </p:txBody>
      </p:sp>
      <p:pic>
        <p:nvPicPr>
          <p:cNvPr id="1031" name="Picture 7" descr="Nordisk minister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58775"/>
            <a:ext cx="1892300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noProof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5" r:id="rId5"/>
  </p:sldLayoutIdLst>
  <p:hf hdr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92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9400" indent="-277813" algn="l" rtl="0" fontAlgn="base">
        <a:spcBef>
          <a:spcPct val="92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566738" indent="-2857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55663" indent="-2873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14300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60020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5740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1460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7180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95288"/>
            <a:ext cx="55784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974850"/>
            <a:ext cx="7881938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765175"/>
            <a:ext cx="16922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68A97C-1BCF-4DA9-9E3F-D6FA890C2E78}" type="datetime1">
              <a:rPr lang="en-US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9/17/2014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8650" y="6494463"/>
            <a:ext cx="653573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Verdana"/>
              </a:rPr>
              <a:t>www.norden.ee</a:t>
            </a: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0838" y="6494463"/>
            <a:ext cx="539750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44AFB5-EE8B-4451-B350-98E23708F28F}" type="slidenum">
              <a:rPr lang="en-US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7" descr="Nordisk minister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6388" y="358775"/>
            <a:ext cx="18923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911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92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9400" indent="-277813" algn="l" rtl="0" eaLnBrk="1" fontAlgn="base" hangingPunct="1">
        <a:spcBef>
          <a:spcPct val="92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566738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55663" indent="-2873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14300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60020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5740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1460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7180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The Nordic Council of Ministers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noProof="0" dirty="0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Merle Kuusk</a:t>
            </a:r>
            <a:br>
              <a:rPr lang="en-GB" noProof="0" dirty="0" smtClean="0"/>
            </a:br>
            <a:r>
              <a:rPr lang="en-GB" noProof="0" dirty="0" smtClean="0"/>
              <a:t>Adviser</a:t>
            </a:r>
            <a:br>
              <a:rPr lang="en-GB" noProof="0" dirty="0" smtClean="0"/>
            </a:br>
            <a:r>
              <a:rPr lang="en-GB" noProof="0" dirty="0" smtClean="0"/>
              <a:t>NCM Office in Estonia</a:t>
            </a:r>
          </a:p>
          <a:p>
            <a:endParaRPr lang="en-GB" noProof="0" dirty="0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>
          <a:xfrm>
            <a:off x="7200900" y="800707"/>
            <a:ext cx="2159632" cy="143855"/>
          </a:xfrm>
        </p:spPr>
        <p:txBody>
          <a:bodyPr/>
          <a:lstStyle/>
          <a:p>
            <a:r>
              <a:rPr lang="en-GB" noProof="0" dirty="0" smtClean="0"/>
              <a:t>The Nordic Council of Ministers</a:t>
            </a:r>
          </a:p>
          <a:p>
            <a:r>
              <a:rPr lang="en-GB" dirty="0" smtClean="0"/>
              <a:t>T</a:t>
            </a:r>
            <a:r>
              <a:rPr lang="en-GB" noProof="0" dirty="0" smtClean="0"/>
              <a:t>he Nordic Council</a:t>
            </a:r>
            <a:endParaRPr lang="en-GB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1EC0D-5038-4D0D-8BAA-D561A69D486F}" type="slidenum">
              <a:rPr lang="da-DK" noProof="0" smtClean="0"/>
              <a:pPr/>
              <a:t>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564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2364" y="1974850"/>
            <a:ext cx="3863975" cy="3867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Priority in 2014</a:t>
            </a:r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Activities in </a:t>
            </a:r>
            <a:r>
              <a:rPr lang="en-US" sz="1700" dirty="0"/>
              <a:t>line with the  Nordic Strategy </a:t>
            </a:r>
            <a:r>
              <a:rPr lang="en-US" sz="1700" dirty="0" smtClean="0"/>
              <a:t>for Sustainable </a:t>
            </a:r>
            <a:r>
              <a:rPr lang="en-US" sz="1700" dirty="0"/>
              <a:t>Development and </a:t>
            </a:r>
            <a:r>
              <a:rPr lang="en-US" sz="1700" dirty="0" smtClean="0"/>
              <a:t>with </a:t>
            </a:r>
            <a:r>
              <a:rPr lang="en-US" sz="1700" dirty="0"/>
              <a:t>the national strategies </a:t>
            </a:r>
            <a:r>
              <a:rPr lang="en-US" sz="1700" dirty="0" smtClean="0"/>
              <a:t>in </a:t>
            </a:r>
            <a:r>
              <a:rPr lang="en-US" sz="1700" dirty="0"/>
              <a:t>the applicant’s country. </a:t>
            </a:r>
            <a:endParaRPr lang="en-US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Gender equality (40 years Nordic cooperation)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The </a:t>
            </a:r>
            <a:r>
              <a:rPr lang="en-US" sz="1700" smtClean="0"/>
              <a:t>Parental leave seminar </a:t>
            </a:r>
            <a:r>
              <a:rPr lang="en-US" sz="1700" dirty="0" smtClean="0"/>
              <a:t>today is one of the examples of the successful projects in our NGO Program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D4B1-37C1-4496-93B1-505EB1D5DC17}" type="slidenum">
              <a:rPr lang="da-DK" noProof="0" smtClean="0"/>
              <a:pPr/>
              <a:t>10</a:t>
            </a:fld>
            <a:endParaRPr lang="da-DK" noProof="0"/>
          </a:p>
        </p:txBody>
      </p:sp>
      <p:pic>
        <p:nvPicPr>
          <p:cNvPr id="1026" name="Picture 2" descr="http://www.norden.org/en/publications/publikationer/2013-728/cover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2094223"/>
            <a:ext cx="245793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900" y="765175"/>
            <a:ext cx="2123628" cy="143545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The Nordic </a:t>
            </a:r>
            <a:r>
              <a:rPr lang="da-DK" dirty="0" err="1" smtClean="0">
                <a:solidFill>
                  <a:srgbClr val="000000"/>
                </a:solidFill>
              </a:rPr>
              <a:t>Council</a:t>
            </a:r>
            <a:r>
              <a:rPr lang="da-DK" dirty="0" smtClean="0">
                <a:solidFill>
                  <a:srgbClr val="000000"/>
                </a:solidFill>
              </a:rPr>
              <a:t> of Ministers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Nordic </a:t>
            </a:r>
            <a:r>
              <a:rPr lang="da-DK" dirty="0" err="1" smtClean="0">
                <a:solidFill>
                  <a:srgbClr val="000000"/>
                </a:solidFill>
              </a:rPr>
              <a:t>Council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/>
                </a:solidFill>
              </a:rPr>
              <a:t>Nordic  co-operation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21B-3669-441E-B44B-8B3C5839D3A5}" type="slidenum">
              <a:rPr lang="da-DK" smtClean="0">
                <a:solidFill>
                  <a:srgbClr val="000000"/>
                </a:solidFill>
              </a:rPr>
              <a:pPr/>
              <a:t>2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34147" name="Line 3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 countries</a:t>
            </a:r>
            <a:endParaRPr lang="en-GB" noProof="0" dirty="0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8650" y="1974850"/>
            <a:ext cx="3851275" cy="3851275"/>
          </a:xfrm>
        </p:spPr>
        <p:txBody>
          <a:bodyPr/>
          <a:lstStyle/>
          <a:p>
            <a:r>
              <a:rPr lang="en-GB" noProof="0" dirty="0" smtClean="0"/>
              <a:t>The Nordic Region consists of Denmark, Finland, Iceland, Norway and Sweden, as well as the Faroe Islands, Greenland and </a:t>
            </a:r>
            <a:r>
              <a:rPr lang="en-GB" noProof="0" dirty="0" err="1" smtClean="0"/>
              <a:t>Åland</a:t>
            </a:r>
            <a:r>
              <a:rPr lang="en-GB" noProof="0" dirty="0" smtClean="0"/>
              <a:t>.</a:t>
            </a:r>
          </a:p>
          <a:p>
            <a:r>
              <a:rPr lang="en-GB" noProof="0" dirty="0" smtClean="0"/>
              <a:t>26 million people and eight official languages.</a:t>
            </a:r>
          </a:p>
          <a:p>
            <a:r>
              <a:rPr lang="en-GB" noProof="0" dirty="0" smtClean="0"/>
              <a:t>The Nordic Region combined ranks between 10 and12th largest economies in the world.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134151" name="Rectangle 27" descr="Kort over Norden med tidszo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974850"/>
            <a:ext cx="3856037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Co-operation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1974850"/>
            <a:ext cx="4103439" cy="38544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noProof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noProof="0" dirty="0" smtClean="0"/>
              <a:t>The Nordic Council has</a:t>
            </a:r>
            <a:br>
              <a:rPr lang="en-GB" noProof="0" dirty="0" smtClean="0"/>
            </a:br>
            <a:r>
              <a:rPr lang="en-GB" noProof="0" dirty="0" smtClean="0"/>
              <a:t>just celebrated its 60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anniversary.</a:t>
            </a:r>
          </a:p>
          <a:p>
            <a:endParaRPr lang="en-GB" noProof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noProof="0" dirty="0" smtClean="0"/>
              <a:t>The Nordic Council of Ministers turned 40 recently.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Nordic  co-operation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EB4-973E-4F10-A556-5AC03B54817E}" type="slidenum">
              <a:rPr lang="da-DK" noProof="0" smtClean="0"/>
              <a:pPr/>
              <a:t>3</a:t>
            </a:fld>
            <a:endParaRPr lang="da-DK" noProof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r="3779"/>
          <a:stretch/>
        </p:blipFill>
        <p:spPr bwMode="auto">
          <a:xfrm>
            <a:off x="683568" y="2024844"/>
            <a:ext cx="36703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900" y="765175"/>
            <a:ext cx="2123628" cy="143545"/>
          </a:xfrm>
        </p:spPr>
        <p:txBody>
          <a:bodyPr/>
          <a:lstStyle/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r>
              <a:rPr lang="da-DK" dirty="0" smtClean="0"/>
              <a:t> of Ministers </a:t>
            </a:r>
          </a:p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Nordic  co-operation</a:t>
            </a:r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9997-A424-4285-B385-B4F2FFE272BD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Co-operation</a:t>
            </a:r>
            <a:endParaRPr lang="en-GB" noProof="0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31940" y="1651000"/>
            <a:ext cx="4824535" cy="4357687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b="1" noProof="0" dirty="0" smtClean="0"/>
              <a:t>The Nordic Council </a:t>
            </a:r>
            <a:r>
              <a:rPr lang="en-GB" noProof="0" dirty="0" smtClean="0"/>
              <a:t>–</a:t>
            </a:r>
            <a:br>
              <a:rPr lang="en-GB" noProof="0" dirty="0" smtClean="0"/>
            </a:br>
            <a:r>
              <a:rPr lang="en-GB" noProof="0" dirty="0" smtClean="0"/>
              <a:t>the inter-parliamentary forum</a:t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dirty="0"/>
              <a:t>Britt </a:t>
            </a:r>
            <a:r>
              <a:rPr lang="en-GB" dirty="0" err="1" smtClean="0"/>
              <a:t>Bohlin</a:t>
            </a:r>
            <a:r>
              <a:rPr lang="en-GB" dirty="0" smtClean="0"/>
              <a:t>, a former Member of the Swedish Parliament </a:t>
            </a:r>
            <a:r>
              <a:rPr lang="en-US" dirty="0" smtClean="0"/>
              <a:t>is </a:t>
            </a:r>
            <a:r>
              <a:rPr lang="en-US" dirty="0"/>
              <a:t>the Secretary General.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noProof="0" dirty="0" smtClean="0"/>
              <a:t>The </a:t>
            </a:r>
            <a:r>
              <a:rPr lang="en-GB" b="1" noProof="0" dirty="0" smtClean="0"/>
              <a:t>Nordic Council of Ministers </a:t>
            </a:r>
            <a:r>
              <a:rPr lang="en-GB" noProof="0" dirty="0" smtClean="0"/>
              <a:t>– the inter-governmental body</a:t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US" altLang="da-DK" sz="1800" dirty="0" smtClean="0"/>
              <a:t>The </a:t>
            </a:r>
            <a:r>
              <a:rPr lang="en-US" altLang="da-DK" sz="1800" dirty="0"/>
              <a:t>current Secretary General is </a:t>
            </a:r>
            <a:r>
              <a:rPr lang="en-US" altLang="da-DK" sz="1800" dirty="0" err="1"/>
              <a:t>Dagfinn</a:t>
            </a:r>
            <a:r>
              <a:rPr lang="en-US" altLang="da-DK" sz="1800" dirty="0"/>
              <a:t> </a:t>
            </a:r>
            <a:r>
              <a:rPr lang="en-US" altLang="da-DK" sz="1800" dirty="0" err="1"/>
              <a:t>Høybråten</a:t>
            </a:r>
            <a:r>
              <a:rPr lang="en-US" altLang="da-DK" sz="1800" dirty="0"/>
              <a:t>, a former Norwegian minister and former President of the Nordic Council.</a:t>
            </a:r>
          </a:p>
          <a:p>
            <a:pPr lvl="1"/>
            <a:endParaRPr lang="en-GB" altLang="da-DK" noProof="0" dirty="0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2644775" y="2982913"/>
            <a:ext cx="827088" cy="827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a-DK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900" y="765175"/>
            <a:ext cx="2123628" cy="143545"/>
          </a:xfrm>
        </p:spPr>
        <p:txBody>
          <a:bodyPr/>
          <a:lstStyle/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r>
              <a:rPr lang="da-DK" dirty="0" smtClean="0"/>
              <a:t> of Ministers</a:t>
            </a:r>
            <a:br>
              <a:rPr lang="da-DK" dirty="0" smtClean="0"/>
            </a:br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31983"/>
            <a:ext cx="1320738" cy="1976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37" y="1741751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Nordic  co-operation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6A1-64E4-4C26-A7B9-4E82FFD530F6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0" y="6297613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 ministerial councils</a:t>
            </a:r>
            <a:endParaRPr lang="en-GB" noProof="0" dirty="0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5916" y="1714895"/>
            <a:ext cx="5148572" cy="4293791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1900" dirty="0" smtClean="0">
                <a:solidFill>
                  <a:srgbClr val="000000"/>
                </a:solidFill>
              </a:rPr>
              <a:t> </a:t>
            </a:r>
            <a:br>
              <a:rPr lang="en-GB" sz="1900" dirty="0" smtClean="0">
                <a:solidFill>
                  <a:srgbClr val="000000"/>
                </a:solidFill>
              </a:rPr>
            </a:br>
            <a:r>
              <a:rPr lang="en-GB" sz="1900" dirty="0" smtClean="0">
                <a:solidFill>
                  <a:srgbClr val="000000"/>
                </a:solidFill>
              </a:rPr>
              <a:t>- Education </a:t>
            </a:r>
            <a:r>
              <a:rPr lang="en-GB" sz="1900" dirty="0">
                <a:solidFill>
                  <a:srgbClr val="000000"/>
                </a:solidFill>
              </a:rPr>
              <a:t>and </a:t>
            </a:r>
            <a:r>
              <a:rPr lang="en-GB" sz="1900" dirty="0" smtClean="0">
                <a:solidFill>
                  <a:srgbClr val="000000"/>
                </a:solidFill>
              </a:rPr>
              <a:t>Research</a:t>
            </a:r>
            <a:br>
              <a:rPr lang="en-GB" sz="1900" dirty="0" smtClean="0">
                <a:solidFill>
                  <a:srgbClr val="000000"/>
                </a:solidFill>
              </a:rPr>
            </a:br>
            <a:r>
              <a:rPr lang="en-GB" sz="1900" dirty="0" smtClean="0">
                <a:solidFill>
                  <a:srgbClr val="000000"/>
                </a:solidFill>
              </a:rPr>
              <a:t>- Culture</a:t>
            </a:r>
            <a:br>
              <a:rPr lang="en-GB" sz="1900" dirty="0" smtClean="0">
                <a:solidFill>
                  <a:srgbClr val="000000"/>
                </a:solidFill>
              </a:rPr>
            </a:br>
            <a:r>
              <a:rPr lang="en-GB" sz="1900" dirty="0" smtClean="0">
                <a:solidFill>
                  <a:srgbClr val="000000"/>
                </a:solidFill>
              </a:rPr>
              <a:t>- Business</a:t>
            </a:r>
            <a:r>
              <a:rPr lang="en-GB" sz="1900" dirty="0">
                <a:solidFill>
                  <a:srgbClr val="000000"/>
                </a:solidFill>
              </a:rPr>
              <a:t>, Energy and Regional </a:t>
            </a:r>
            <a:r>
              <a:rPr lang="en-GB" sz="1900" dirty="0" smtClean="0">
                <a:solidFill>
                  <a:srgbClr val="000000"/>
                </a:solidFill>
              </a:rPr>
              <a:t>Policy</a:t>
            </a:r>
            <a:br>
              <a:rPr lang="en-GB" sz="1900" dirty="0" smtClean="0">
                <a:solidFill>
                  <a:srgbClr val="000000"/>
                </a:solidFill>
              </a:rPr>
            </a:br>
            <a:r>
              <a:rPr lang="en-GB" sz="1900" dirty="0" smtClean="0">
                <a:solidFill>
                  <a:srgbClr val="000000"/>
                </a:solidFill>
              </a:rPr>
              <a:t>- Environment</a:t>
            </a:r>
            <a:br>
              <a:rPr lang="en-GB" sz="1900" dirty="0" smtClean="0">
                <a:solidFill>
                  <a:srgbClr val="000000"/>
                </a:solidFill>
              </a:rPr>
            </a:br>
            <a:r>
              <a:rPr lang="en-GB" sz="1900" dirty="0" smtClean="0">
                <a:solidFill>
                  <a:srgbClr val="000000"/>
                </a:solidFill>
              </a:rPr>
              <a:t>- Health </a:t>
            </a:r>
            <a:r>
              <a:rPr lang="en-GB" sz="1900" dirty="0">
                <a:solidFill>
                  <a:srgbClr val="000000"/>
                </a:solidFill>
              </a:rPr>
              <a:t>and Social Affairs </a:t>
            </a:r>
            <a:r>
              <a:rPr lang="en-GB" sz="1900" dirty="0" smtClean="0">
                <a:solidFill>
                  <a:srgbClr val="000000"/>
                </a:solidFill>
              </a:rPr>
              <a:t/>
            </a:r>
            <a:br>
              <a:rPr lang="en-GB" sz="1900" dirty="0" smtClean="0">
                <a:solidFill>
                  <a:srgbClr val="000000"/>
                </a:solidFill>
              </a:rPr>
            </a:br>
            <a:r>
              <a:rPr lang="en-GB" sz="1900" dirty="0" smtClean="0">
                <a:solidFill>
                  <a:srgbClr val="000000"/>
                </a:solidFill>
              </a:rPr>
              <a:t>- </a:t>
            </a:r>
            <a:r>
              <a:rPr lang="en-US" sz="1900" dirty="0" smtClean="0">
                <a:solidFill>
                  <a:srgbClr val="000000"/>
                </a:solidFill>
              </a:rPr>
              <a:t>Fisheries </a:t>
            </a:r>
            <a:r>
              <a:rPr lang="en-US" sz="1900" dirty="0">
                <a:solidFill>
                  <a:srgbClr val="000000"/>
                </a:solidFill>
              </a:rPr>
              <a:t>and Aquaculture, Agriculture, </a:t>
            </a:r>
            <a:r>
              <a:rPr lang="en-US" sz="1900" dirty="0" smtClean="0">
                <a:solidFill>
                  <a:srgbClr val="000000"/>
                </a:solidFill>
              </a:rPr>
              <a:t>Food </a:t>
            </a:r>
            <a:r>
              <a:rPr lang="en-US" sz="1900" dirty="0">
                <a:solidFill>
                  <a:srgbClr val="000000"/>
                </a:solidFill>
              </a:rPr>
              <a:t>and </a:t>
            </a:r>
            <a:r>
              <a:rPr lang="en-US" sz="1900" dirty="0" smtClean="0">
                <a:solidFill>
                  <a:srgbClr val="000000"/>
                </a:solidFill>
              </a:rPr>
              <a:t>Forestry</a:t>
            </a:r>
            <a:r>
              <a:rPr lang="en-US" sz="1900" dirty="0">
                <a:solidFill>
                  <a:srgbClr val="000000"/>
                </a:solidFill>
              </a:rPr>
              <a:t/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- Working Life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- Gender Equality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- Finance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-Legislative Affairs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/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+ Ministers for Cooperation: responsibility </a:t>
            </a:r>
            <a:r>
              <a:rPr lang="en-US" sz="1900" dirty="0">
                <a:solidFill>
                  <a:srgbClr val="000000"/>
                </a:solidFill>
              </a:rPr>
              <a:t>for Nordic co-operation and for areas of interdisciplinary co-operation such as the Arctic, Sustainable Development and Children/Young People.</a:t>
            </a:r>
          </a:p>
          <a:p>
            <a:pPr lvl="0">
              <a:lnSpc>
                <a:spcPct val="80000"/>
              </a:lnSpc>
            </a:pPr>
            <a:endParaRPr lang="en-GB" sz="1900" dirty="0">
              <a:solidFill>
                <a:srgbClr val="000000"/>
              </a:solidFill>
            </a:endParaRPr>
          </a:p>
          <a:p>
            <a:pPr lvl="2">
              <a:buFontTx/>
              <a:buNone/>
            </a:pPr>
            <a:endParaRPr lang="en-GB" sz="1600" noProof="0" dirty="0"/>
          </a:p>
        </p:txBody>
      </p:sp>
      <p:pic>
        <p:nvPicPr>
          <p:cNvPr id="156680" name="Rectangle 7" descr="6367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r="11006"/>
          <a:stretch/>
        </p:blipFill>
        <p:spPr bwMode="auto">
          <a:xfrm>
            <a:off x="628649" y="1714895"/>
            <a:ext cx="2503191" cy="30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900" y="765175"/>
            <a:ext cx="2123628" cy="143545"/>
          </a:xfrm>
        </p:spPr>
        <p:txBody>
          <a:bodyPr/>
          <a:lstStyle/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r>
              <a:rPr lang="da-DK" dirty="0" smtClean="0"/>
              <a:t> of Ministers</a:t>
            </a:r>
          </a:p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4457" y="4932544"/>
            <a:ext cx="2947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lvl="1" indent="0">
              <a:buNone/>
            </a:pPr>
            <a:r>
              <a:rPr lang="en-GB" dirty="0"/>
              <a:t>Nordic Council of Ministers intergovernmental co-operation actually consists </a:t>
            </a:r>
            <a:endParaRPr lang="en-GB" dirty="0" smtClean="0"/>
          </a:p>
          <a:p>
            <a:pPr marL="1587" lvl="1" indent="0">
              <a:buNone/>
            </a:pPr>
            <a:r>
              <a:rPr lang="en-GB" dirty="0" smtClean="0"/>
              <a:t>of councils: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8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Nordic  co-operation</a:t>
            </a:r>
            <a:endParaRPr lang="da-DK"/>
          </a:p>
        </p:txBody>
      </p:sp>
      <p:sp>
        <p:nvSpPr>
          <p:cNvPr id="10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4D2-AFBE-4D2E-BDA9-A64F076A6102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55CDB4A4-DD37-4BA6-B10F-2F6DCFD5A1F2}" type="slidenum">
              <a:rPr lang="da-DK" sz="900" smtClean="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6</a:t>
            </a:fld>
            <a:endParaRPr lang="da-DK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GB" noProof="0" dirty="0" smtClean="0"/>
              <a:t>Activities and offices</a:t>
            </a:r>
            <a:endParaRPr lang="en-GB" noProof="0" dirty="0"/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548" y="1988840"/>
            <a:ext cx="4788532" cy="3854450"/>
          </a:xfrm>
        </p:spPr>
        <p:txBody>
          <a:bodyPr lIns="91440" tIns="45720" rIns="91440" bIns="45720"/>
          <a:lstStyle/>
          <a:p>
            <a:r>
              <a:rPr lang="en-GB" noProof="0" dirty="0" smtClean="0"/>
              <a:t>A great deal of the Council of Ministers’ work is done in Nordic institutions, cultural centres, offices and by partner organisations.</a:t>
            </a:r>
          </a:p>
          <a:p>
            <a:r>
              <a:rPr lang="en-GB" altLang="da-DK" noProof="0" dirty="0" smtClean="0"/>
              <a:t>Nordic co-operation funds 15 institutions and 20 other bodies spread throughout the Region.</a:t>
            </a:r>
            <a:endParaRPr lang="en-GB" altLang="da-DK" noProof="0" dirty="0"/>
          </a:p>
        </p:txBody>
      </p:sp>
      <p:pic>
        <p:nvPicPr>
          <p:cNvPr id="12" name="Rectangl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1" b="3007"/>
          <a:stretch/>
        </p:blipFill>
        <p:spPr bwMode="auto">
          <a:xfrm>
            <a:off x="5292080" y="1993900"/>
            <a:ext cx="3312368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900" y="765175"/>
            <a:ext cx="2123628" cy="143545"/>
          </a:xfrm>
        </p:spPr>
        <p:txBody>
          <a:bodyPr/>
          <a:lstStyle/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r>
              <a:rPr lang="da-DK" dirty="0" smtClean="0"/>
              <a:t> of Ministers </a:t>
            </a:r>
          </a:p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Nordic  co-operation</a:t>
            </a:r>
            <a:endParaRPr lang="da-DK"/>
          </a:p>
        </p:txBody>
      </p:sp>
      <p:sp>
        <p:nvSpPr>
          <p:cNvPr id="11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0621-3AC6-4B2E-957E-D6C82A395A50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8" name="Slide Number Placeholder 6"/>
          <p:cNvSpPr txBox="1">
            <a:spLocks noGrp="1"/>
          </p:cNvSpPr>
          <p:nvPr/>
        </p:nvSpPr>
        <p:spPr bwMode="auto">
          <a:xfrm>
            <a:off x="6858000" y="65532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23D150E2-1BAE-4A8E-879C-7FBB739886E1}" type="slidenum">
              <a:rPr lang="da-DK" sz="900" smtClean="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7</a:t>
            </a:fld>
            <a:endParaRPr lang="da-DK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920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 noProof="0" dirty="0" smtClean="0"/>
              <a:t>Offices and culture centres</a:t>
            </a:r>
            <a:endParaRPr lang="en-GB" noProof="0" dirty="0"/>
          </a:p>
        </p:txBody>
      </p:sp>
      <p:sp>
        <p:nvSpPr>
          <p:cNvPr id="1792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734789"/>
            <a:ext cx="3863975" cy="4069469"/>
          </a:xfrm>
        </p:spPr>
        <p:txBody>
          <a:bodyPr lIns="91440" tIns="45720" rIns="91440" bIns="45720"/>
          <a:lstStyle/>
          <a:p>
            <a:pPr lvl="1"/>
            <a:r>
              <a:rPr lang="en-GB" sz="2000" noProof="0" dirty="0" smtClean="0"/>
              <a:t>Offices in Tallinn, Riga and </a:t>
            </a:r>
            <a:r>
              <a:rPr lang="en-GB" dirty="0" smtClean="0"/>
              <a:t>Vilnius (</a:t>
            </a:r>
            <a:r>
              <a:rPr lang="en-GB" dirty="0"/>
              <a:t>1991</a:t>
            </a:r>
            <a:r>
              <a:rPr lang="en-GB" dirty="0" smtClean="0"/>
              <a:t>)</a:t>
            </a:r>
            <a:endParaRPr lang="en-GB" sz="2000" noProof="0" dirty="0" smtClean="0"/>
          </a:p>
          <a:p>
            <a:pPr lvl="1"/>
            <a:r>
              <a:rPr lang="en-GB" sz="2000" noProof="0" dirty="0" smtClean="0"/>
              <a:t>Office in Saint Petersburg with contact centres in Archangel, Murmansk and Petrozavodsk</a:t>
            </a:r>
          </a:p>
          <a:p>
            <a:pPr lvl="1"/>
            <a:r>
              <a:rPr lang="en-GB" noProof="0" dirty="0" smtClean="0"/>
              <a:t>Culture centres in Greenland, the Faroe Islands, Iceland and </a:t>
            </a:r>
            <a:r>
              <a:rPr lang="en-GB" noProof="0" dirty="0" err="1" smtClean="0"/>
              <a:t>Åland</a:t>
            </a:r>
            <a:endParaRPr lang="en-GB" sz="2000" noProof="0" dirty="0" smtClean="0"/>
          </a:p>
          <a:p>
            <a:endParaRPr lang="en-GB" sz="2000" noProof="0" dirty="0" smtClean="0"/>
          </a:p>
          <a:p>
            <a:endParaRPr lang="en-GB" sz="2000" noProof="0" dirty="0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736812"/>
            <a:ext cx="3865563" cy="3854450"/>
          </a:xfrm>
        </p:spPr>
        <p:txBody>
          <a:bodyPr/>
          <a:lstStyle/>
          <a:p>
            <a:pPr lvl="1"/>
            <a:r>
              <a:rPr lang="en-GB" sz="2000" noProof="0" dirty="0" smtClean="0"/>
              <a:t>The “Nordic Region in Focus” offices:</a:t>
            </a:r>
          </a:p>
          <a:p>
            <a:pPr lvl="2"/>
            <a:r>
              <a:rPr lang="en-GB" sz="1600" noProof="0" dirty="0" smtClean="0"/>
              <a:t>Oslo</a:t>
            </a:r>
          </a:p>
          <a:p>
            <a:pPr lvl="2"/>
            <a:r>
              <a:rPr lang="en-GB" sz="1600" noProof="0" dirty="0" smtClean="0"/>
              <a:t>Stockholm</a:t>
            </a:r>
          </a:p>
          <a:p>
            <a:pPr lvl="2"/>
            <a:r>
              <a:rPr lang="en-GB" sz="1600" noProof="0" dirty="0" smtClean="0"/>
              <a:t>Copenhagen</a:t>
            </a:r>
          </a:p>
          <a:p>
            <a:pPr lvl="2"/>
            <a:r>
              <a:rPr lang="en-GB" sz="1600" noProof="0" dirty="0" smtClean="0"/>
              <a:t>Helsinki</a:t>
            </a:r>
          </a:p>
          <a:p>
            <a:pPr lvl="2"/>
            <a:r>
              <a:rPr lang="en-GB" sz="1600" noProof="0" dirty="0" smtClean="0"/>
              <a:t>Reykjavik</a:t>
            </a:r>
          </a:p>
          <a:p>
            <a:pPr lvl="1"/>
            <a:r>
              <a:rPr lang="en-GB" sz="2000" noProof="0" dirty="0" smtClean="0"/>
              <a:t>8 information points in the Nordic Region and the north of Germany.</a:t>
            </a:r>
            <a:endParaRPr lang="en-GB" sz="2000" noProof="0" dirty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900" y="765175"/>
            <a:ext cx="2123628" cy="143545"/>
          </a:xfrm>
        </p:spPr>
        <p:txBody>
          <a:bodyPr/>
          <a:lstStyle/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r>
              <a:rPr lang="da-DK" dirty="0" smtClean="0"/>
              <a:t> of Ministers</a:t>
            </a:r>
          </a:p>
          <a:p>
            <a:r>
              <a:rPr lang="da-DK" dirty="0" smtClean="0"/>
              <a:t>The Nordic </a:t>
            </a:r>
            <a:r>
              <a:rPr lang="da-DK" dirty="0" err="1" smtClean="0"/>
              <a:t>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7AA0-D1FE-4436-AB7A-3D8A068F5866}" type="slidenum">
              <a:rPr lang="da-DK" noProof="0" smtClean="0"/>
              <a:pPr/>
              <a:t>8</a:t>
            </a:fld>
            <a:endParaRPr lang="da-DK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The Nordic Council of Ministers The Nordic Council</a:t>
            </a:r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Nordic  co-operation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D4B1-37C1-4496-93B1-505EB1D5DC17}" type="slidenum">
              <a:rPr lang="da-DK" noProof="0" smtClean="0"/>
              <a:pPr/>
              <a:t>9</a:t>
            </a:fld>
            <a:endParaRPr lang="da-DK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disk Ministerråd">
  <a:themeElements>
    <a:clrScheme name="Nordisk Ministerraad">
      <a:dk1>
        <a:srgbClr val="000000"/>
      </a:dk1>
      <a:lt1>
        <a:srgbClr val="FFFFFF"/>
      </a:lt1>
      <a:dk2>
        <a:srgbClr val="315C91"/>
      </a:dk2>
      <a:lt2>
        <a:srgbClr val="999999"/>
      </a:lt2>
      <a:accent1>
        <a:srgbClr val="0C2577"/>
      </a:accent1>
      <a:accent2>
        <a:srgbClr val="BB0029"/>
      </a:accent2>
      <a:accent3>
        <a:srgbClr val="00ADE7"/>
      </a:accent3>
      <a:accent4>
        <a:srgbClr val="6B538F"/>
      </a:accent4>
      <a:accent5>
        <a:srgbClr val="999999"/>
      </a:accent5>
      <a:accent6>
        <a:srgbClr val="315C91"/>
      </a:accent6>
      <a:hlink>
        <a:srgbClr val="00ADE7"/>
      </a:hlink>
      <a:folHlink>
        <a:srgbClr val="6B538F"/>
      </a:folHlink>
    </a:clrScheme>
    <a:fontScheme name="Nordisk Ministerrå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54000" rIns="90000" bIns="54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ordic white Theme1">
  <a:themeElements>
    <a:clrScheme name="Nordisk Ministerraad">
      <a:dk1>
        <a:srgbClr val="000000"/>
      </a:dk1>
      <a:lt1>
        <a:srgbClr val="FFFFFF"/>
      </a:lt1>
      <a:dk2>
        <a:srgbClr val="315C91"/>
      </a:dk2>
      <a:lt2>
        <a:srgbClr val="999999"/>
      </a:lt2>
      <a:accent1>
        <a:srgbClr val="0C2577"/>
      </a:accent1>
      <a:accent2>
        <a:srgbClr val="BB0029"/>
      </a:accent2>
      <a:accent3>
        <a:srgbClr val="00ADE7"/>
      </a:accent3>
      <a:accent4>
        <a:srgbClr val="6B538F"/>
      </a:accent4>
      <a:accent5>
        <a:srgbClr val="999999"/>
      </a:accent5>
      <a:accent6>
        <a:srgbClr val="315C91"/>
      </a:accent6>
      <a:hlink>
        <a:srgbClr val="00ADE7"/>
      </a:hlink>
      <a:folHlink>
        <a:srgbClr val="6B538F"/>
      </a:folHlink>
    </a:clrScheme>
    <a:fontScheme name="Nordisk Ministerrå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54000" rIns="90000" bIns="54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355</Words>
  <Application>Microsoft Office PowerPoint</Application>
  <PresentationFormat>On-screen Show (4:3)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Verdana</vt:lpstr>
      <vt:lpstr>Wingdings</vt:lpstr>
      <vt:lpstr>Nordisk Ministerråd</vt:lpstr>
      <vt:lpstr>nordic white Theme1</vt:lpstr>
      <vt:lpstr>The Nordic Council of Ministers </vt:lpstr>
      <vt:lpstr>The countries</vt:lpstr>
      <vt:lpstr>Co-operation</vt:lpstr>
      <vt:lpstr>Co-operation</vt:lpstr>
      <vt:lpstr>The ministerial councils</vt:lpstr>
      <vt:lpstr>Activities and offices</vt:lpstr>
      <vt:lpstr>Offices and culture centres</vt:lpstr>
      <vt:lpstr>PowerPoint Presentation</vt:lpstr>
      <vt:lpstr>PowerPoint Presentation</vt:lpstr>
      <vt:lpstr>Sustainable development </vt:lpstr>
    </vt:vector>
  </TitlesOfParts>
  <Company>Nordisk Ministerraad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Stern</dc:creator>
  <cp:lastModifiedBy>Merle Kuusk</cp:lastModifiedBy>
  <cp:revision>135</cp:revision>
  <cp:lastPrinted>2013-02-27T08:39:33Z</cp:lastPrinted>
  <dcterms:created xsi:type="dcterms:W3CDTF">2010-02-08T19:05:39Z</dcterms:created>
  <dcterms:modified xsi:type="dcterms:W3CDTF">2014-09-17T13:01:03Z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