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2" r:id="rId4"/>
    <p:sldId id="265" r:id="rId5"/>
    <p:sldId id="268" r:id="rId6"/>
    <p:sldId id="260" r:id="rId7"/>
    <p:sldId id="261" r:id="rId8"/>
    <p:sldId id="266" r:id="rId9"/>
    <p:sldId id="263" r:id="rId10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889"/>
    <a:srgbClr val="FF99FF"/>
    <a:srgbClr val="85B2DC"/>
    <a:srgbClr val="CC3300"/>
    <a:srgbClr val="FF6600"/>
    <a:srgbClr val="E20077"/>
    <a:srgbClr val="A8C8E6"/>
    <a:srgbClr val="C0BFC1"/>
    <a:srgbClr val="A6A6A8"/>
    <a:srgbClr val="CAE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howGuides="1">
      <p:cViewPr varScale="1">
        <p:scale>
          <a:sx n="103" d="100"/>
          <a:sy n="103" d="100"/>
        </p:scale>
        <p:origin x="-204" y="-96"/>
      </p:cViewPr>
      <p:guideLst>
        <p:guide orient="horz" pos="4042"/>
        <p:guide orient="horz" pos="2614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lfs01.stakes.fi\homes\jlax\turva2012\taulukot_c\vvap_baltic_nordi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Ty&#246;kirj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lfs01.stakes.fi\homes\jlax\turva2012\taulukot_c\vvap_baltic_nordi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lfs01.stakes.fi\homes\jlax\turva2012\taulukot_c\vvap_baltic_nord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Taul1!$B$22</c:f>
              <c:strCache>
                <c:ptCount val="1"/>
                <c:pt idx="0">
                  <c:v>GNI per capita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cat>
            <c:strRef>
              <c:f>Taul1!$A$23:$A$27</c:f>
              <c:strCache>
                <c:ptCount val="5"/>
                <c:pt idx="0">
                  <c:v>Sweden</c:v>
                </c:pt>
                <c:pt idx="1">
                  <c:v>Finland</c:v>
                </c:pt>
                <c:pt idx="2">
                  <c:v>Estonia</c:v>
                </c:pt>
                <c:pt idx="3">
                  <c:v>Latvia</c:v>
                </c:pt>
                <c:pt idx="4">
                  <c:v>Lithuania</c:v>
                </c:pt>
              </c:strCache>
            </c:strRef>
          </c:cat>
          <c:val>
            <c:numRef>
              <c:f>Taul1!$B$23:$B$27</c:f>
              <c:numCache>
                <c:formatCode>General</c:formatCode>
                <c:ptCount val="5"/>
                <c:pt idx="0">
                  <c:v>59.13</c:v>
                </c:pt>
                <c:pt idx="1">
                  <c:v>47.11</c:v>
                </c:pt>
                <c:pt idx="2">
                  <c:v>17.37</c:v>
                </c:pt>
                <c:pt idx="3">
                  <c:v>14.06</c:v>
                </c:pt>
                <c:pt idx="4">
                  <c:v>13.82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55936"/>
        <c:axId val="115262592"/>
      </c:barChart>
      <c:catAx>
        <c:axId val="115255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15262592"/>
        <c:crosses val="autoZero"/>
        <c:auto val="1"/>
        <c:lblAlgn val="ctr"/>
        <c:lblOffset val="100"/>
        <c:noMultiLvlLbl val="0"/>
      </c:catAx>
      <c:valAx>
        <c:axId val="11526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11525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Taul1!$A$9</c:f>
              <c:strCache>
                <c:ptCount val="1"/>
                <c:pt idx="0">
                  <c:v>Sweden/men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Taul1!$B$9:$D$9</c:f>
              <c:numCache>
                <c:formatCode>General</c:formatCode>
                <c:ptCount val="3"/>
                <c:pt idx="0">
                  <c:v>80.900000000000006</c:v>
                </c:pt>
                <c:pt idx="1">
                  <c:v>82.1</c:v>
                </c:pt>
                <c:pt idx="2">
                  <c:v>82.2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Taul1!$A$10</c:f>
              <c:strCache>
                <c:ptCount val="1"/>
                <c:pt idx="0">
                  <c:v>Sweden/women</c:v>
                </c:pt>
              </c:strCache>
            </c:strRef>
          </c:tx>
          <c:spPr>
            <a:ln>
              <a:solidFill>
                <a:srgbClr val="A81889"/>
              </a:solidFill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Taul1!$B$10:$D$10</c:f>
              <c:numCache>
                <c:formatCode>General</c:formatCode>
                <c:ptCount val="3"/>
                <c:pt idx="0">
                  <c:v>75.7</c:v>
                </c:pt>
                <c:pt idx="1">
                  <c:v>76.5</c:v>
                </c:pt>
                <c:pt idx="2">
                  <c:v>77.2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Taul1!$A$11</c:f>
              <c:strCache>
                <c:ptCount val="1"/>
                <c:pt idx="0">
                  <c:v>Finland/men</c:v>
                </c:pt>
              </c:strCache>
            </c:strRef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Taul1!$B$11:$D$11</c:f>
              <c:numCache>
                <c:formatCode>General</c:formatCode>
                <c:ptCount val="3"/>
                <c:pt idx="0">
                  <c:v>74.7</c:v>
                </c:pt>
                <c:pt idx="1">
                  <c:v>75.599999999999994</c:v>
                </c:pt>
                <c:pt idx="2">
                  <c:v>74.7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Taul1!$A$12</c:f>
              <c:strCache>
                <c:ptCount val="1"/>
                <c:pt idx="0">
                  <c:v>Finland/women</c:v>
                </c:pt>
              </c:strCache>
            </c:strRef>
          </c:tx>
          <c:spPr>
            <a:ln>
              <a:solidFill>
                <a:srgbClr val="E20077"/>
              </a:solidFill>
              <a:prstDash val="sysDash"/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Taul1!$B$12:$D$12</c:f>
              <c:numCache>
                <c:formatCode>General</c:formatCode>
                <c:ptCount val="3"/>
                <c:pt idx="0">
                  <c:v>72.400000000000006</c:v>
                </c:pt>
                <c:pt idx="1">
                  <c:v>71.900000000000006</c:v>
                </c:pt>
                <c:pt idx="2">
                  <c:v>71.900000000000006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Taul1!$A$13</c:f>
              <c:strCache>
                <c:ptCount val="1"/>
                <c:pt idx="0">
                  <c:v>Estonia/men</c:v>
                </c:pt>
              </c:strCache>
            </c:strRef>
          </c:tx>
          <c:spPr>
            <a:ln>
              <a:solidFill>
                <a:srgbClr val="0070C0"/>
              </a:solidFill>
              <a:prstDash val="lgDash"/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Taul1!$B$13:$D$13</c:f>
              <c:numCache>
                <c:formatCode>General</c:formatCode>
                <c:ptCount val="3"/>
                <c:pt idx="0">
                  <c:v>71</c:v>
                </c:pt>
                <c:pt idx="1">
                  <c:v>73.5</c:v>
                </c:pt>
                <c:pt idx="2">
                  <c:v>76.7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Taul1!$A$14</c:f>
              <c:strCache>
                <c:ptCount val="1"/>
                <c:pt idx="0">
                  <c:v>Estonia/women</c:v>
                </c:pt>
              </c:strCache>
            </c:strRef>
          </c:tx>
          <c:spPr>
            <a:ln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Taul1!$B$14:$D$14</c:f>
              <c:numCache>
                <c:formatCode>General</c:formatCode>
                <c:ptCount val="3"/>
                <c:pt idx="0">
                  <c:v>69</c:v>
                </c:pt>
                <c:pt idx="1">
                  <c:v>67.8</c:v>
                </c:pt>
                <c:pt idx="2">
                  <c:v>70.099999999999994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Taul1!$A$15</c:f>
              <c:strCache>
                <c:ptCount val="1"/>
                <c:pt idx="0">
                  <c:v>Lithuania/men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Taul1!$B$15:$D$15</c:f>
              <c:numCache>
                <c:formatCode>General</c:formatCode>
                <c:ptCount val="3"/>
                <c:pt idx="0">
                  <c:v>66.8</c:v>
                </c:pt>
                <c:pt idx="1">
                  <c:v>67.2</c:v>
                </c:pt>
                <c:pt idx="2">
                  <c:v>71.2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Taul1!$A$16</c:f>
              <c:strCache>
                <c:ptCount val="1"/>
                <c:pt idx="0">
                  <c:v>Lithuania/women</c:v>
                </c:pt>
              </c:strCache>
            </c:strRef>
          </c:tx>
          <c:spPr>
            <a:ln>
              <a:solidFill>
                <a:srgbClr val="CC3300"/>
              </a:solidFill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Taul1!$B$16:$D$16</c:f>
              <c:numCache>
                <c:formatCode>General</c:formatCode>
                <c:ptCount val="3"/>
                <c:pt idx="0">
                  <c:v>67.2</c:v>
                </c:pt>
                <c:pt idx="1">
                  <c:v>66.599999999999994</c:v>
                </c:pt>
                <c:pt idx="2">
                  <c:v>68.599999999999994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Taul1!$A$17</c:f>
              <c:strCache>
                <c:ptCount val="1"/>
                <c:pt idx="0">
                  <c:v>Latvia/men</c:v>
                </c:pt>
              </c:strCache>
            </c:strRef>
          </c:tx>
          <c:spPr>
            <a:ln>
              <a:solidFill>
                <a:srgbClr val="7030A0"/>
              </a:solidFill>
              <a:prstDash val="sysDot"/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Taul1!$B$17:$D$17</c:f>
              <c:numCache>
                <c:formatCode>General</c:formatCode>
                <c:ptCount val="3"/>
                <c:pt idx="0">
                  <c:v>66.8</c:v>
                </c:pt>
                <c:pt idx="1">
                  <c:v>67.5</c:v>
                </c:pt>
                <c:pt idx="2">
                  <c:v>71.900000000000006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Taul1!$A$18</c:f>
              <c:strCache>
                <c:ptCount val="1"/>
                <c:pt idx="0">
                  <c:v>Latvia/women</c:v>
                </c:pt>
              </c:strCache>
            </c:strRef>
          </c:tx>
          <c:spPr>
            <a:ln>
              <a:solidFill>
                <a:srgbClr val="FF6600"/>
              </a:solidFill>
              <a:prstDash val="sysDot"/>
            </a:ln>
          </c:spPr>
          <c:marker>
            <c:symbol val="none"/>
          </c:marker>
          <c:cat>
            <c:numRef>
              <c:f>Taul1!$B$8:$D$8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</c:numCache>
            </c:numRef>
          </c:cat>
          <c:val>
            <c:numRef>
              <c:f>Taul1!$B$18:$D$18</c:f>
              <c:numCache>
                <c:formatCode>General</c:formatCode>
                <c:ptCount val="3"/>
                <c:pt idx="0">
                  <c:v>66.5</c:v>
                </c:pt>
                <c:pt idx="1">
                  <c:v>65.3</c:v>
                </c:pt>
                <c:pt idx="2">
                  <c:v>67.7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50688"/>
        <c:axId val="115252224"/>
      </c:lineChart>
      <c:catAx>
        <c:axId val="1152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15252224"/>
        <c:crosses val="autoZero"/>
        <c:auto val="1"/>
        <c:lblAlgn val="ctr"/>
        <c:lblOffset val="100"/>
        <c:noMultiLvlLbl val="0"/>
      </c:catAx>
      <c:valAx>
        <c:axId val="115252224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15250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Taul1!$B$3</c:f>
              <c:strCache>
                <c:ptCount val="1"/>
                <c:pt idx="0">
                  <c:v>mothers / inc</c:v>
                </c:pt>
              </c:strCache>
            </c:strRef>
          </c:tx>
          <c:spPr>
            <a:solidFill>
              <a:srgbClr val="B5155A"/>
            </a:solidFill>
            <a:ln>
              <a:solidFill>
                <a:srgbClr val="E20077"/>
              </a:solidFill>
            </a:ln>
          </c:spPr>
          <c:invertIfNegative val="0"/>
          <c:cat>
            <c:strRef>
              <c:f>Taul1!$A$4:$A$7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Taul1!$B$4:$B$7</c:f>
              <c:numCache>
                <c:formatCode>General</c:formatCode>
                <c:ptCount val="4"/>
                <c:pt idx="0">
                  <c:v>20</c:v>
                </c:pt>
                <c:pt idx="1">
                  <c:v>18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Taul1!$C$3</c:f>
              <c:strCache>
                <c:ptCount val="1"/>
                <c:pt idx="0">
                  <c:v>fathers / inc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Taul1!$A$4:$A$7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Taul1!$C$4:$C$7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Taul1!$D$3</c:f>
              <c:strCache>
                <c:ptCount val="1"/>
                <c:pt idx="0">
                  <c:v>parents/ inc</c:v>
                </c:pt>
              </c:strCache>
            </c:strRef>
          </c:tx>
          <c:spPr>
            <a:solidFill>
              <a:srgbClr val="279D32"/>
            </a:solidFill>
          </c:spPr>
          <c:invertIfNegative val="0"/>
          <c:cat>
            <c:strRef>
              <c:f>Taul1!$A$4:$A$7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Taul1!$D$4:$D$7</c:f>
              <c:numCache>
                <c:formatCode>General</c:formatCode>
                <c:ptCount val="4"/>
                <c:pt idx="0">
                  <c:v>62</c:v>
                </c:pt>
                <c:pt idx="1">
                  <c:v>34</c:v>
                </c:pt>
                <c:pt idx="2">
                  <c:v>29</c:v>
                </c:pt>
                <c:pt idx="3">
                  <c:v>39</c:v>
                </c:pt>
              </c:numCache>
            </c:numRef>
          </c:val>
        </c:ser>
        <c:ser>
          <c:idx val="3"/>
          <c:order val="3"/>
          <c:tx>
            <c:strRef>
              <c:f>Taul1!$E$3</c:f>
              <c:strCache>
                <c:ptCount val="1"/>
                <c:pt idx="0">
                  <c:v>parents/ flat</c:v>
                </c:pt>
              </c:strCache>
            </c:strRef>
          </c:tx>
          <c:spPr>
            <a:solidFill>
              <a:srgbClr val="DFF22E"/>
            </a:solidFill>
          </c:spPr>
          <c:invertIfNegative val="0"/>
          <c:cat>
            <c:strRef>
              <c:f>Taul1!$A$4:$A$7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Taul1!$E$4:$E$7</c:f>
              <c:numCache>
                <c:formatCode>General</c:formatCode>
                <c:ptCount val="4"/>
                <c:pt idx="0">
                  <c:v>74</c:v>
                </c:pt>
                <c:pt idx="1">
                  <c:v>52</c:v>
                </c:pt>
                <c:pt idx="2">
                  <c:v>110</c:v>
                </c:pt>
                <c:pt idx="3">
                  <c:v>13</c:v>
                </c:pt>
              </c:numCache>
            </c:numRef>
          </c:val>
        </c:ser>
        <c:ser>
          <c:idx val="4"/>
          <c:order val="4"/>
          <c:tx>
            <c:strRef>
              <c:f>Taul1!$F$3</c:f>
              <c:strCache>
                <c:ptCount val="1"/>
                <c:pt idx="0">
                  <c:v>parents/ unpaid</c:v>
                </c:pt>
              </c:strCache>
            </c:strRef>
          </c:tx>
          <c:spPr>
            <a:solidFill>
              <a:srgbClr val="AEA0A5"/>
            </a:solidFill>
          </c:spPr>
          <c:invertIfNegative val="0"/>
          <c:cat>
            <c:strRef>
              <c:f>Taul1!$A$4:$A$7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Taul1!$F$4:$F$7</c:f>
              <c:numCache>
                <c:formatCode>General</c:formatCode>
                <c:ptCount val="4"/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18496"/>
        <c:axId val="8220032"/>
      </c:barChart>
      <c:catAx>
        <c:axId val="821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8220032"/>
        <c:crosses val="autoZero"/>
        <c:auto val="1"/>
        <c:lblAlgn val="ctr"/>
        <c:lblOffset val="100"/>
        <c:noMultiLvlLbl val="0"/>
      </c:catAx>
      <c:valAx>
        <c:axId val="822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1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60934123012674"/>
          <c:y val="0.25114848350183311"/>
          <c:w val="0.17685721059630258"/>
          <c:h val="0.5976454005110543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Taul1!$B$9</c:f>
              <c:strCache>
                <c:ptCount val="1"/>
                <c:pt idx="0">
                  <c:v>mothers</c:v>
                </c:pt>
              </c:strCache>
            </c:strRef>
          </c:tx>
          <c:spPr>
            <a:solidFill>
              <a:srgbClr val="B5155A"/>
            </a:solidFill>
          </c:spPr>
          <c:invertIfNegative val="0"/>
          <c:cat>
            <c:strRef>
              <c:f>Taul1!$A$10:$A$13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Taul1!$B$10:$B$13</c:f>
              <c:numCache>
                <c:formatCode>General</c:formatCode>
                <c:ptCount val="4"/>
                <c:pt idx="0">
                  <c:v>20</c:v>
                </c:pt>
                <c:pt idx="1">
                  <c:v>18</c:v>
                </c:pt>
                <c:pt idx="2">
                  <c:v>16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Taul1!$C$9</c:f>
              <c:strCache>
                <c:ptCount val="1"/>
                <c:pt idx="0">
                  <c:v>fathers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Taul1!$A$10:$A$13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Taul1!$C$10:$C$13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Taul1!$D$9</c:f>
              <c:strCache>
                <c:ptCount val="1"/>
                <c:pt idx="0">
                  <c:v>parents /high</c:v>
                </c:pt>
              </c:strCache>
            </c:strRef>
          </c:tx>
          <c:spPr>
            <a:solidFill>
              <a:srgbClr val="279D32"/>
            </a:solidFill>
          </c:spPr>
          <c:invertIfNegative val="0"/>
          <c:cat>
            <c:strRef>
              <c:f>Taul1!$A$10:$A$13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Taul1!$D$10:$D$13</c:f>
              <c:numCache>
                <c:formatCode>General</c:formatCode>
                <c:ptCount val="4"/>
                <c:pt idx="0">
                  <c:v>62</c:v>
                </c:pt>
                <c:pt idx="1">
                  <c:v>34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Taul1!$E$9</c:f>
              <c:strCache>
                <c:ptCount val="1"/>
                <c:pt idx="0">
                  <c:v>parents / low</c:v>
                </c:pt>
              </c:strCache>
            </c:strRef>
          </c:tx>
          <c:spPr>
            <a:solidFill>
              <a:srgbClr val="DFF22E"/>
            </a:solidFill>
          </c:spPr>
          <c:invertIfNegative val="0"/>
          <c:cat>
            <c:strRef>
              <c:f>Taul1!$A$10:$A$13</c:f>
              <c:strCache>
                <c:ptCount val="4"/>
                <c:pt idx="0">
                  <c:v>Estonia</c:v>
                </c:pt>
                <c:pt idx="1">
                  <c:v>Lithuania</c:v>
                </c:pt>
                <c:pt idx="2">
                  <c:v>Finland</c:v>
                </c:pt>
                <c:pt idx="3">
                  <c:v>Sweden</c:v>
                </c:pt>
              </c:strCache>
            </c:strRef>
          </c:cat>
          <c:val>
            <c:numRef>
              <c:f>Taul1!$E$10:$E$13</c:f>
              <c:numCache>
                <c:formatCode>General</c:formatCode>
                <c:ptCount val="4"/>
                <c:pt idx="0">
                  <c:v>1</c:v>
                </c:pt>
                <c:pt idx="1">
                  <c:v>21</c:v>
                </c:pt>
                <c:pt idx="2">
                  <c:v>15</c:v>
                </c:pt>
                <c:pt idx="3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939648"/>
        <c:axId val="54941184"/>
      </c:barChart>
      <c:catAx>
        <c:axId val="5493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54941184"/>
        <c:crosses val="autoZero"/>
        <c:auto val="1"/>
        <c:lblAlgn val="ctr"/>
        <c:lblOffset val="100"/>
        <c:noMultiLvlLbl val="0"/>
      </c:catAx>
      <c:valAx>
        <c:axId val="5494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9396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951D0073-4171-4740-BF3A-D7E7C2B1D69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13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FA5FCF88-723A-4626-AEF2-9A2369E914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049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HL_KV_LOGO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09800" y="5226679"/>
            <a:ext cx="4572000" cy="225853"/>
          </a:xfrm>
          <a:prstGeom prst="rect">
            <a:avLst/>
          </a:prstGeom>
        </p:spPr>
      </p:pic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latin typeface="Arial" charset="0"/>
              <a:ea typeface="+mn-ea"/>
              <a:cs typeface="+mn-cs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EABBFBB-DF1A-4B2B-8BEE-F79AD5DC725E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2" name="Picture 11" descr="SHORT_THL_LOGO_RGB_larg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124200" y="4038600"/>
            <a:ext cx="2603500" cy="1064086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8207375" cy="12954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2075"/>
            <a:ext cx="8207375" cy="949325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0F32F-4D5B-4D47-9A01-B27431B02251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8DE38-50E3-425B-ACDF-4AC9E2443813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HL_KV_LOGO_PP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68801" y="6273801"/>
            <a:ext cx="4572000" cy="225853"/>
          </a:xfrm>
          <a:prstGeom prst="rect">
            <a:avLst/>
          </a:prstGeom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F8883D5A-7385-4269-9D87-04BF44B6FBC3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28B6E41-5D14-4BD8-B322-AC61B067EABD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2" name="Picture 11" descr="SHORT_THL_LOGO_WEB_186x80px.jpg"/>
          <p:cNvPicPr>
            <a:picLocks noChangeAspect="1"/>
          </p:cNvPicPr>
          <p:nvPr/>
        </p:nvPicPr>
        <p:blipFill>
          <a:blip r:embed="rId9" cstate="print"/>
          <a:srcRect t="9687" b="12813"/>
          <a:stretch>
            <a:fillRect/>
          </a:stretch>
        </p:blipFill>
        <p:spPr>
          <a:xfrm>
            <a:off x="152400" y="5994398"/>
            <a:ext cx="1524000" cy="5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30338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Baltic and Nordic leave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Johanna Lammi-Taskula</a:t>
            </a:r>
          </a:p>
          <a:p>
            <a:r>
              <a:rPr lang="en-US" dirty="0" smtClean="0"/>
              <a:t>Leave Policies and Research seminar, Tallinn </a:t>
            </a:r>
            <a:r>
              <a:rPr lang="en-US" dirty="0" smtClean="0"/>
              <a:t>18.-19.9.2014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ABBFBB-DF1A-4B2B-8BEE-F79AD5DC725E}" type="datetime1">
              <a:rPr lang="fi-FI"/>
              <a:pPr/>
              <a:t>17.9.2014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E90ED-C1C6-472D-BC2D-035E1DA73F27}" type="slidenum">
              <a:rPr lang="fi-FI"/>
              <a:pPr/>
              <a:t>1</a:t>
            </a:fld>
            <a:endParaRPr lang="fi-FI"/>
          </a:p>
        </p:txBody>
      </p:sp>
      <p:pic>
        <p:nvPicPr>
          <p:cNvPr id="9" name="Picture 8" descr="banneri_7b_powerpoint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13132"/>
            <a:ext cx="9144000" cy="784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GNI per </a:t>
            </a:r>
            <a:r>
              <a:rPr lang="fi-FI" dirty="0" err="1" smtClean="0"/>
              <a:t>capita</a:t>
            </a:r>
            <a:r>
              <a:rPr lang="fi-FI" dirty="0" smtClean="0"/>
              <a:t> (2012/2013)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Source</a:t>
            </a:r>
            <a:r>
              <a:rPr lang="fi-FI" dirty="0" smtClean="0"/>
              <a:t>: World Bank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2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475533"/>
              </p:ext>
            </p:extLst>
          </p:nvPr>
        </p:nvGraphicFramePr>
        <p:xfrm>
          <a:off x="899592" y="1412776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0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76225"/>
            <a:ext cx="8207375" cy="1008063"/>
          </a:xfrm>
        </p:spPr>
        <p:txBody>
          <a:bodyPr/>
          <a:lstStyle/>
          <a:p>
            <a:r>
              <a:rPr lang="fi-FI" dirty="0" err="1" smtClean="0"/>
              <a:t>Poverty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1800" b="0" dirty="0" smtClean="0"/>
              <a:t>(50 % median </a:t>
            </a:r>
            <a:r>
              <a:rPr lang="fi-FI" sz="1800" b="0" dirty="0" err="1" smtClean="0"/>
              <a:t>income</a:t>
            </a:r>
            <a:r>
              <a:rPr lang="fi-FI" sz="1800" b="0" dirty="0" smtClean="0"/>
              <a:t> , 2010)</a:t>
            </a:r>
            <a:endParaRPr lang="fi-FI" sz="1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Source</a:t>
            </a:r>
            <a:r>
              <a:rPr lang="fi-FI" dirty="0" smtClean="0"/>
              <a:t>: OECD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9" y="1484784"/>
            <a:ext cx="8997950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uora nuoliyhdysviiva 12"/>
          <p:cNvCxnSpPr/>
          <p:nvPr/>
        </p:nvCxnSpPr>
        <p:spPr>
          <a:xfrm flipV="1">
            <a:off x="755576" y="4686881"/>
            <a:ext cx="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flipV="1">
            <a:off x="4716016" y="4659172"/>
            <a:ext cx="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 flipV="1">
            <a:off x="6948264" y="4650501"/>
            <a:ext cx="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V="1">
            <a:off x="1763688" y="4661520"/>
            <a:ext cx="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5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Employment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2009-2013 (20-64 </a:t>
            </a:r>
            <a:r>
              <a:rPr lang="fi-FI" dirty="0" err="1" smtClean="0"/>
              <a:t>yrs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Source</a:t>
            </a:r>
            <a:r>
              <a:rPr lang="fi-FI" dirty="0" smtClean="0"/>
              <a:t>: </a:t>
            </a:r>
            <a:r>
              <a:rPr lang="fi-FI" dirty="0" err="1" smtClean="0"/>
              <a:t>Eurostat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480032"/>
              </p:ext>
            </p:extLst>
          </p:nvPr>
        </p:nvGraphicFramePr>
        <p:xfrm>
          <a:off x="467544" y="1556792"/>
          <a:ext cx="77048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Part-time</a:t>
            </a:r>
            <a:r>
              <a:rPr lang="fi-FI" dirty="0" smtClean="0"/>
              <a:t> </a:t>
            </a:r>
            <a:r>
              <a:rPr lang="fi-FI" dirty="0" err="1" smtClean="0"/>
              <a:t>employment</a:t>
            </a:r>
            <a:r>
              <a:rPr lang="fi-FI" smtClean="0"/>
              <a:t> 2013 (15-64 </a:t>
            </a:r>
            <a:r>
              <a:rPr lang="fi-FI" dirty="0" err="1" smtClean="0"/>
              <a:t>yrs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5</a:t>
            </a:fld>
            <a:endParaRPr lang="fi-FI"/>
          </a:p>
        </p:txBody>
      </p:sp>
      <p:pic>
        <p:nvPicPr>
          <p:cNvPr id="1026" name="Picture 2" descr="http://epp.eurostat.ec.europa.eu/statistics_explained/images/2/2d/Persons_employed_part-time%2C_age_group_15%E2%80%9364%2C_2013_%281%29_%28%25_of_total_employment%29_YB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2241"/>
            <a:ext cx="8308456" cy="363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uora nuoliyhdysviiva 7"/>
          <p:cNvCxnSpPr/>
          <p:nvPr/>
        </p:nvCxnSpPr>
        <p:spPr>
          <a:xfrm flipV="1">
            <a:off x="2483768" y="4149080"/>
            <a:ext cx="0" cy="28803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V="1">
            <a:off x="4283968" y="4133412"/>
            <a:ext cx="0" cy="28803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5148064" y="4133412"/>
            <a:ext cx="0" cy="28803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V="1">
            <a:off x="6084168" y="4133412"/>
            <a:ext cx="0" cy="28803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5652120" y="4149080"/>
            <a:ext cx="0" cy="28803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2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Leave</a:t>
            </a:r>
            <a:r>
              <a:rPr lang="fi-FI" dirty="0" smtClean="0"/>
              <a:t> </a:t>
            </a:r>
            <a:r>
              <a:rPr lang="fi-FI" dirty="0" err="1" smtClean="0"/>
              <a:t>schemes</a:t>
            </a:r>
            <a:r>
              <a:rPr lang="fi-FI" dirty="0" smtClean="0"/>
              <a:t> in Estonia, </a:t>
            </a:r>
            <a:r>
              <a:rPr lang="fi-FI" dirty="0" err="1" smtClean="0"/>
              <a:t>Lithuania</a:t>
            </a:r>
            <a:r>
              <a:rPr lang="fi-FI" dirty="0" smtClean="0"/>
              <a:t>, Finland and </a:t>
            </a:r>
            <a:r>
              <a:rPr lang="fi-FI" dirty="0" err="1" smtClean="0"/>
              <a:t>Sweden</a:t>
            </a:r>
            <a:r>
              <a:rPr lang="fi-FI" dirty="0" smtClean="0"/>
              <a:t> (2014)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607743"/>
            <a:ext cx="6048375" cy="215900"/>
          </a:xfrm>
        </p:spPr>
        <p:txBody>
          <a:bodyPr/>
          <a:lstStyle/>
          <a:p>
            <a:r>
              <a:rPr lang="fi-FI" dirty="0" smtClean="0"/>
              <a:t>Johanna Lammi-Taskula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254431"/>
              </p:ext>
            </p:extLst>
          </p:nvPr>
        </p:nvGraphicFramePr>
        <p:xfrm>
          <a:off x="827584" y="1484784"/>
          <a:ext cx="69847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431540" y="335147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weeks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04933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Leave</a:t>
            </a:r>
            <a:r>
              <a:rPr lang="fi-FI" dirty="0" smtClean="0"/>
              <a:t> </a:t>
            </a:r>
            <a:r>
              <a:rPr lang="fi-FI" dirty="0" err="1" smtClean="0"/>
              <a:t>schemes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100% </a:t>
            </a:r>
            <a:r>
              <a:rPr lang="fi-FI" dirty="0" err="1"/>
              <a:t>equivalent</a:t>
            </a:r>
            <a:r>
              <a:rPr lang="fi-FI" dirty="0"/>
              <a:t> </a:t>
            </a:r>
            <a:r>
              <a:rPr lang="fi-FI" dirty="0" err="1"/>
              <a:t>salary</a:t>
            </a:r>
            <a:r>
              <a:rPr lang="fi-FI" dirty="0"/>
              <a:t> </a:t>
            </a:r>
            <a:r>
              <a:rPr lang="fi-FI" dirty="0" err="1"/>
              <a:t>replacement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Johanna Lammi-Taskula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27426"/>
              </p:ext>
            </p:extLst>
          </p:nvPr>
        </p:nvGraphicFramePr>
        <p:xfrm>
          <a:off x="755576" y="1268760"/>
          <a:ext cx="66967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431540" y="335147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weeks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13250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of </a:t>
            </a:r>
            <a:r>
              <a:rPr lang="fi-FI" dirty="0" err="1" smtClean="0"/>
              <a:t>leave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fathers</a:t>
            </a:r>
            <a:r>
              <a:rPr lang="fi-FI" dirty="0" smtClean="0"/>
              <a:t> (%)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Source</a:t>
            </a:r>
            <a:r>
              <a:rPr lang="fi-FI" dirty="0" smtClean="0"/>
              <a:t>: LPRN Country </a:t>
            </a:r>
            <a:r>
              <a:rPr lang="fi-FI" dirty="0" err="1" smtClean="0"/>
              <a:t>reports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12964"/>
              </p:ext>
            </p:extLst>
          </p:nvPr>
        </p:nvGraphicFramePr>
        <p:xfrm>
          <a:off x="1187625" y="1772818"/>
          <a:ext cx="5544615" cy="3528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8205"/>
                <a:gridCol w="1848205"/>
                <a:gridCol w="1848205"/>
              </a:tblGrid>
              <a:tr h="1099206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 err="1">
                          <a:effectLst/>
                        </a:rPr>
                        <a:t>paternity</a:t>
                      </a:r>
                      <a:r>
                        <a:rPr lang="fi-FI" sz="2000" u="none" strike="noStrike" dirty="0">
                          <a:effectLst/>
                        </a:rPr>
                        <a:t> </a:t>
                      </a:r>
                      <a:r>
                        <a:rPr lang="fi-FI" sz="2000" u="none" strike="noStrike" dirty="0" err="1">
                          <a:effectLst/>
                        </a:rPr>
                        <a:t>leave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 err="1">
                          <a:effectLst/>
                        </a:rPr>
                        <a:t>parental</a:t>
                      </a:r>
                      <a:r>
                        <a:rPr lang="fi-FI" sz="2000" u="none" strike="noStrike" dirty="0">
                          <a:effectLst/>
                        </a:rPr>
                        <a:t> </a:t>
                      </a:r>
                      <a:r>
                        <a:rPr lang="fi-FI" sz="2000" u="none" strike="noStrike" dirty="0" err="1">
                          <a:effectLst/>
                        </a:rPr>
                        <a:t>leave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7296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>
                          <a:effectLst/>
                        </a:rPr>
                        <a:t>Estonia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38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 smtClean="0">
                          <a:effectLst/>
                        </a:rPr>
                        <a:t>5-10?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7296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 err="1">
                          <a:effectLst/>
                        </a:rPr>
                        <a:t>Lithuania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5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7296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>
                          <a:effectLst/>
                        </a:rPr>
                        <a:t>Finland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84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32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7296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 err="1">
                          <a:effectLst/>
                        </a:rPr>
                        <a:t>Sweden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75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88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55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7375" cy="1008063"/>
          </a:xfrm>
        </p:spPr>
        <p:txBody>
          <a:bodyPr/>
          <a:lstStyle/>
          <a:p>
            <a:r>
              <a:rPr lang="en-US" dirty="0" smtClean="0"/>
              <a:t>From Soviet model </a:t>
            </a:r>
            <a:r>
              <a:rPr lang="en-US" dirty="0"/>
              <a:t>to </a:t>
            </a:r>
            <a:r>
              <a:rPr lang="en-US" dirty="0" smtClean="0"/>
              <a:t>Nordic model?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Karu</a:t>
            </a:r>
            <a:r>
              <a:rPr lang="en-US" sz="2400" dirty="0" smtClean="0"/>
              <a:t> 2011)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218488" cy="4392612"/>
          </a:xfrm>
        </p:spPr>
        <p:txBody>
          <a:bodyPr/>
          <a:lstStyle/>
          <a:p>
            <a:r>
              <a:rPr lang="fi-FI" dirty="0" err="1" smtClean="0"/>
              <a:t>Employment</a:t>
            </a:r>
            <a:endParaRPr lang="fi-FI" dirty="0" smtClean="0"/>
          </a:p>
          <a:p>
            <a:pPr marL="0" indent="0">
              <a:buNone/>
            </a:pPr>
            <a:r>
              <a:rPr lang="fi-FI" sz="2000" dirty="0" smtClean="0"/>
              <a:t>The </a:t>
            </a:r>
            <a:r>
              <a:rPr lang="fi-FI" sz="2000" dirty="0" err="1" smtClean="0"/>
              <a:t>soviet</a:t>
            </a:r>
            <a:r>
              <a:rPr lang="fi-FI" sz="2000" dirty="0" smtClean="0"/>
              <a:t> </a:t>
            </a:r>
            <a:r>
              <a:rPr lang="fi-FI" sz="2000" dirty="0" err="1" smtClean="0"/>
              <a:t>model</a:t>
            </a:r>
            <a:r>
              <a:rPr lang="fi-FI" sz="2000" dirty="0" smtClean="0"/>
              <a:t> of </a:t>
            </a:r>
            <a:r>
              <a:rPr lang="fi-FI" sz="2000" dirty="0" err="1" smtClean="0"/>
              <a:t>gender</a:t>
            </a:r>
            <a:r>
              <a:rPr lang="fi-FI" sz="2000" dirty="0" smtClean="0"/>
              <a:t> </a:t>
            </a:r>
            <a:r>
              <a:rPr lang="fi-FI" sz="2000" dirty="0" err="1" smtClean="0"/>
              <a:t>equality</a:t>
            </a:r>
            <a:r>
              <a:rPr lang="fi-FI" sz="2000" dirty="0" smtClean="0"/>
              <a:t>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rejected</a:t>
            </a:r>
            <a:r>
              <a:rPr lang="fi-FI" sz="2000" dirty="0" smtClean="0"/>
              <a:t> as </a:t>
            </a:r>
            <a:r>
              <a:rPr lang="fi-FI" sz="2000" dirty="0" err="1" smtClean="0"/>
              <a:t>it</a:t>
            </a:r>
            <a:r>
              <a:rPr lang="fi-FI" sz="2000" dirty="0" smtClean="0"/>
              <a:t>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forcing</a:t>
            </a:r>
            <a:r>
              <a:rPr lang="fi-FI" sz="2000" dirty="0" smtClean="0"/>
              <a:t> </a:t>
            </a:r>
            <a:r>
              <a:rPr lang="fi-FI" sz="2000" dirty="0" err="1" smtClean="0"/>
              <a:t>everybody</a:t>
            </a:r>
            <a:r>
              <a:rPr lang="fi-FI" sz="2000" dirty="0" smtClean="0"/>
              <a:t> to </a:t>
            </a:r>
            <a:r>
              <a:rPr lang="fi-FI" sz="2000" dirty="0" err="1" smtClean="0"/>
              <a:t>employment</a:t>
            </a:r>
            <a:r>
              <a:rPr lang="fi-FI" sz="2000" dirty="0" smtClean="0"/>
              <a:t>. </a:t>
            </a:r>
            <a:r>
              <a:rPr lang="fi-FI" sz="2000" dirty="0" err="1" smtClean="0"/>
              <a:t>Freedom</a:t>
            </a:r>
            <a:r>
              <a:rPr lang="fi-FI" sz="2000" dirty="0" smtClean="0"/>
              <a:t> of </a:t>
            </a:r>
            <a:r>
              <a:rPr lang="fi-FI" sz="2000" dirty="0" err="1" smtClean="0"/>
              <a:t>choice</a:t>
            </a:r>
            <a:r>
              <a:rPr lang="fi-FI" sz="2000" dirty="0" smtClean="0"/>
              <a:t> for </a:t>
            </a:r>
            <a:r>
              <a:rPr lang="fi-FI" sz="2000" dirty="0" err="1" smtClean="0"/>
              <a:t>mothers</a:t>
            </a:r>
            <a:r>
              <a:rPr lang="fi-FI" sz="2000" dirty="0" smtClean="0"/>
              <a:t> (</a:t>
            </a:r>
            <a:r>
              <a:rPr lang="fi-FI" sz="2000" dirty="0" err="1" smtClean="0"/>
              <a:t>not</a:t>
            </a:r>
            <a:r>
              <a:rPr lang="fi-FI" sz="2000" dirty="0" smtClean="0"/>
              <a:t> to </a:t>
            </a:r>
            <a:r>
              <a:rPr lang="fi-FI" sz="2000" dirty="0" err="1" smtClean="0"/>
              <a:t>work</a:t>
            </a:r>
            <a:r>
              <a:rPr lang="fi-FI" sz="2000" dirty="0" smtClean="0"/>
              <a:t>)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celebrated</a:t>
            </a:r>
            <a:r>
              <a:rPr lang="fi-FI" sz="2000" dirty="0" smtClean="0"/>
              <a:t>, </a:t>
            </a:r>
            <a:r>
              <a:rPr lang="fi-FI" sz="2000" dirty="0" err="1" smtClean="0"/>
              <a:t>why</a:t>
            </a:r>
            <a:r>
              <a:rPr lang="fi-FI" sz="2000" dirty="0" smtClean="0"/>
              <a:t> </a:t>
            </a:r>
            <a:r>
              <a:rPr lang="fi-FI" sz="2000" dirty="0" err="1" smtClean="0"/>
              <a:t>not</a:t>
            </a:r>
            <a:r>
              <a:rPr lang="fi-FI" sz="2000" dirty="0" smtClean="0"/>
              <a:t> for </a:t>
            </a:r>
            <a:r>
              <a:rPr lang="fi-FI" sz="2000" dirty="0" err="1" smtClean="0"/>
              <a:t>fathers</a:t>
            </a:r>
            <a:r>
              <a:rPr lang="fi-FI" sz="2000" dirty="0" smtClean="0"/>
              <a:t>?</a:t>
            </a:r>
          </a:p>
          <a:p>
            <a:r>
              <a:rPr lang="fi-FI" dirty="0" err="1" smtClean="0"/>
              <a:t>Childcare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The </a:t>
            </a:r>
            <a:r>
              <a:rPr lang="fi-FI" dirty="0" err="1" smtClean="0"/>
              <a:t>soviet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actually</a:t>
            </a:r>
            <a:r>
              <a:rPr lang="fi-FI" dirty="0" smtClean="0"/>
              <a:t> </a:t>
            </a:r>
            <a:r>
              <a:rPr lang="fi-FI" dirty="0" err="1" smtClean="0"/>
              <a:t>enabled</a:t>
            </a:r>
            <a:r>
              <a:rPr lang="fi-FI" dirty="0" smtClean="0"/>
              <a:t> </a:t>
            </a:r>
            <a:r>
              <a:rPr lang="fi-FI" dirty="0" err="1" smtClean="0"/>
              <a:t>stay-at-home</a:t>
            </a:r>
            <a:r>
              <a:rPr lang="fi-FI" dirty="0" smtClean="0"/>
              <a:t> </a:t>
            </a:r>
            <a:r>
              <a:rPr lang="fi-FI" dirty="0" err="1" smtClean="0"/>
              <a:t>motherhood</a:t>
            </a:r>
            <a:r>
              <a:rPr lang="fi-FI" dirty="0" smtClean="0"/>
              <a:t> </a:t>
            </a:r>
            <a:r>
              <a:rPr lang="fi-FI" dirty="0" err="1" smtClean="0"/>
              <a:t>until</a:t>
            </a:r>
            <a:r>
              <a:rPr lang="fi-FI" dirty="0" smtClean="0"/>
              <a:t> the </a:t>
            </a:r>
            <a:r>
              <a:rPr lang="fi-FI" dirty="0" err="1" smtClean="0"/>
              <a:t>child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3,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daycare</a:t>
            </a:r>
            <a:r>
              <a:rPr lang="fi-FI" dirty="0" smtClean="0"/>
              <a:t> </a:t>
            </a:r>
            <a:r>
              <a:rPr lang="fi-FI" dirty="0" err="1" smtClean="0"/>
              <a:t>places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. As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daycare</a:t>
            </a:r>
            <a:r>
              <a:rPr lang="fi-FI" dirty="0" smtClean="0"/>
              <a:t> </a:t>
            </a:r>
            <a:r>
              <a:rPr lang="fi-FI" dirty="0" err="1" smtClean="0"/>
              <a:t>centres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closed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actually</a:t>
            </a:r>
            <a:r>
              <a:rPr lang="fi-FI" dirty="0" smtClean="0"/>
              <a:t> no </a:t>
            </a:r>
            <a:r>
              <a:rPr lang="fi-FI" dirty="0" err="1" smtClean="0"/>
              <a:t>longer</a:t>
            </a:r>
            <a:r>
              <a:rPr lang="fi-FI" dirty="0" smtClean="0"/>
              <a:t> a ”</a:t>
            </a:r>
            <a:r>
              <a:rPr lang="fi-FI" dirty="0" err="1" smtClean="0"/>
              <a:t>freedom</a:t>
            </a:r>
            <a:r>
              <a:rPr lang="fi-FI" dirty="0" smtClean="0"/>
              <a:t> of </a:t>
            </a:r>
            <a:r>
              <a:rPr lang="fi-FI" dirty="0" err="1" smtClean="0"/>
              <a:t>choice</a:t>
            </a:r>
            <a:r>
              <a:rPr lang="fi-FI" dirty="0" smtClean="0"/>
              <a:t>”.</a:t>
            </a:r>
          </a:p>
          <a:p>
            <a:r>
              <a:rPr lang="fi-FI" dirty="0" err="1" smtClean="0"/>
              <a:t>Fathers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Fathers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given</a:t>
            </a:r>
            <a:r>
              <a:rPr lang="fi-FI" dirty="0" smtClean="0"/>
              <a:t> </a:t>
            </a:r>
            <a:r>
              <a:rPr lang="fi-FI" dirty="0" err="1" smtClean="0"/>
              <a:t>leave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independence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the </a:t>
            </a:r>
            <a:r>
              <a:rPr lang="fi-FI" dirty="0" err="1" smtClean="0"/>
              <a:t>take-up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low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fathercare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opposed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pediatricians</a:t>
            </a:r>
            <a:r>
              <a:rPr lang="fi-FI" dirty="0" smtClean="0"/>
              <a:t>. </a:t>
            </a:r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role</a:t>
            </a:r>
            <a:r>
              <a:rPr lang="fi-FI" dirty="0" smtClean="0"/>
              <a:t> of </a:t>
            </a:r>
            <a:r>
              <a:rPr lang="fi-FI" dirty="0" err="1" smtClean="0"/>
              <a:t>EU-membership</a:t>
            </a:r>
            <a:r>
              <a:rPr lang="fi-FI" dirty="0" smtClean="0"/>
              <a:t> for </a:t>
            </a:r>
            <a:r>
              <a:rPr lang="fi-FI" dirty="0" err="1" smtClean="0"/>
              <a:t>fathers</a:t>
            </a:r>
            <a:r>
              <a:rPr lang="fi-FI" dirty="0" smtClean="0"/>
              <a:t>’ </a:t>
            </a:r>
            <a:r>
              <a:rPr lang="fi-FI" dirty="0" err="1" smtClean="0"/>
              <a:t>leave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19672" y="6642100"/>
            <a:ext cx="6048375" cy="215900"/>
          </a:xfrm>
        </p:spPr>
        <p:txBody>
          <a:bodyPr/>
          <a:lstStyle/>
          <a:p>
            <a:r>
              <a:rPr lang="fi-FI" dirty="0" smtClean="0"/>
              <a:t>Johanna Lammi-Taskula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5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L_uk_2012">
  <a:themeElements>
    <a:clrScheme name="THL 1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THL_uk_2012</Template>
  <TotalTime>403</TotalTime>
  <Words>244</Words>
  <Application>Microsoft Office PowerPoint</Application>
  <PresentationFormat>Näytössä katseltava diaesitys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THL_uk_2012</vt:lpstr>
      <vt:lpstr>Baltic and Nordic leave policies</vt:lpstr>
      <vt:lpstr>GNI per capita (2012/2013)</vt:lpstr>
      <vt:lpstr>Poverty rate (50 % median income , 2010)</vt:lpstr>
      <vt:lpstr>Employment rate 2009-2013 (20-64 yrs)</vt:lpstr>
      <vt:lpstr>Part-time employment 2013 (15-64 yrs)</vt:lpstr>
      <vt:lpstr>Leave schemes in Estonia, Lithuania, Finland and Sweden (2014)</vt:lpstr>
      <vt:lpstr>Leave schemes if 100% equivalent salary replacement</vt:lpstr>
      <vt:lpstr>Take up of leave by fathers (%)</vt:lpstr>
      <vt:lpstr>From Soviet model to Nordic model? (Karu 2011)</vt:lpstr>
    </vt:vector>
  </TitlesOfParts>
  <Manager>Recommended Finland</Manager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Governments, fathers, and leave policies</dc:title>
  <dc:subject>suomi</dc:subject>
  <dc:creator>Lammi-Taskula Johanna</dc:creator>
  <cp:lastModifiedBy>reviewer</cp:lastModifiedBy>
  <cp:revision>47</cp:revision>
  <dcterms:created xsi:type="dcterms:W3CDTF">2013-04-11T13:04:13Z</dcterms:created>
  <dcterms:modified xsi:type="dcterms:W3CDTF">2014-09-17T10:10:03Z</dcterms:modified>
</cp:coreProperties>
</file>