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2" r:id="rId1"/>
  </p:sldMasterIdLst>
  <p:notesMasterIdLst>
    <p:notesMasterId r:id="rId22"/>
  </p:notesMasterIdLst>
  <p:handoutMasterIdLst>
    <p:handoutMasterId r:id="rId23"/>
  </p:handoutMasterIdLst>
  <p:sldIdLst>
    <p:sldId id="256" r:id="rId2"/>
    <p:sldId id="257" r:id="rId3"/>
    <p:sldId id="276" r:id="rId4"/>
    <p:sldId id="311" r:id="rId5"/>
    <p:sldId id="300" r:id="rId6"/>
    <p:sldId id="277" r:id="rId7"/>
    <p:sldId id="301" r:id="rId8"/>
    <p:sldId id="274" r:id="rId9"/>
    <p:sldId id="335" r:id="rId10"/>
    <p:sldId id="263" r:id="rId11"/>
    <p:sldId id="292" r:id="rId12"/>
    <p:sldId id="289" r:id="rId13"/>
    <p:sldId id="268" r:id="rId14"/>
    <p:sldId id="275" r:id="rId15"/>
    <p:sldId id="326" r:id="rId16"/>
    <p:sldId id="293" r:id="rId17"/>
    <p:sldId id="336" r:id="rId18"/>
    <p:sldId id="324" r:id="rId19"/>
    <p:sldId id="270" r:id="rId20"/>
    <p:sldId id="337" r:id="rId21"/>
  </p:sldIdLst>
  <p:sldSz cx="9144000" cy="6858000" type="screen4x3"/>
  <p:notesSz cx="6802438" cy="99345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hiddenSlides="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184" autoAdjust="0"/>
  </p:normalViewPr>
  <p:slideViewPr>
    <p:cSldViewPr snapToGrid="0" snapToObjects="1">
      <p:cViewPr>
        <p:scale>
          <a:sx n="80" d="100"/>
          <a:sy n="80" d="100"/>
        </p:scale>
        <p:origin x="-83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Ruta:Downloads:Workbook1-7.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Ruta:Downloads:demo_find.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Ruta:Desktop:Knyga3.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Dropbox\Leave%20Network\joonised.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Dropbox\Leave%20Network\joonised.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kasutaja\Dropbox\Leave%20Network\Leave%20in%20the%20Baltic%20states\Eurostati%20v&#245;rdlusandmed.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2197895548638456"/>
          <c:y val="2.1943175408194897E-2"/>
          <c:w val="0.66502058999833291"/>
          <c:h val="0.89855020909362304"/>
        </c:manualLayout>
      </c:layout>
      <c:lineChart>
        <c:grouping val="standard"/>
        <c:varyColors val="0"/>
        <c:ser>
          <c:idx val="0"/>
          <c:order val="0"/>
          <c:tx>
            <c:strRef>
              <c:f>Sheet1!$C$7</c:f>
              <c:strCache>
                <c:ptCount val="1"/>
                <c:pt idx="0">
                  <c:v>Estonia </c:v>
                </c:pt>
              </c:strCache>
            </c:strRef>
          </c:tx>
          <c:marker>
            <c:symbol val="none"/>
          </c:marker>
          <c:dLbls>
            <c:dLbl>
              <c:idx val="0"/>
              <c:layout>
                <c:manualLayout>
                  <c:x val="-1.54320987654321E-3"/>
                  <c:y val="3.9284457252522803E-2"/>
                </c:manualLayout>
              </c:layout>
              <c:showLegendKey val="0"/>
              <c:showVal val="1"/>
              <c:showCatName val="0"/>
              <c:showSerName val="0"/>
              <c:showPercent val="0"/>
              <c:showBubbleSize val="0"/>
            </c:dLbl>
            <c:dLbl>
              <c:idx val="9"/>
              <c:layout/>
              <c:showLegendKey val="0"/>
              <c:showVal val="1"/>
              <c:showCatName val="0"/>
              <c:showSerName val="0"/>
              <c:showPercent val="0"/>
              <c:showBubbleSize val="0"/>
            </c:dLbl>
            <c:txPr>
              <a:bodyPr/>
              <a:lstStyle/>
              <a:p>
                <a:pPr>
                  <a:defRPr sz="1400" b="1"/>
                </a:pPr>
                <a:endParaRPr lang="et-EE"/>
              </a:p>
            </c:txPr>
            <c:showLegendKey val="0"/>
            <c:showVal val="0"/>
            <c:showCatName val="0"/>
            <c:showSerName val="0"/>
            <c:showPercent val="0"/>
            <c:showBubbleSize val="0"/>
          </c:dLbls>
          <c:cat>
            <c:strRef>
              <c:f>Sheet1!$D$6:$M$6</c:f>
              <c:strCache>
                <c:ptCount val="10"/>
                <c:pt idx="0">
                  <c:v>2004</c:v>
                </c:pt>
                <c:pt idx="1">
                  <c:v>2005</c:v>
                </c:pt>
                <c:pt idx="2">
                  <c:v>2006</c:v>
                </c:pt>
                <c:pt idx="3">
                  <c:v>2007</c:v>
                </c:pt>
                <c:pt idx="4">
                  <c:v>2008</c:v>
                </c:pt>
                <c:pt idx="5">
                  <c:v>2009</c:v>
                </c:pt>
                <c:pt idx="6">
                  <c:v>2010</c:v>
                </c:pt>
                <c:pt idx="7">
                  <c:v>2011</c:v>
                </c:pt>
                <c:pt idx="8">
                  <c:v>2012</c:v>
                </c:pt>
                <c:pt idx="9">
                  <c:v>2013</c:v>
                </c:pt>
              </c:strCache>
            </c:strRef>
          </c:cat>
          <c:val>
            <c:numRef>
              <c:f>Sheet1!$D$7:$M$7</c:f>
              <c:numCache>
                <c:formatCode>#,##0</c:formatCode>
                <c:ptCount val="10"/>
                <c:pt idx="0">
                  <c:v>1366250</c:v>
                </c:pt>
                <c:pt idx="1">
                  <c:v>1358850</c:v>
                </c:pt>
                <c:pt idx="2">
                  <c:v>1350700</c:v>
                </c:pt>
                <c:pt idx="3">
                  <c:v>1342920</c:v>
                </c:pt>
                <c:pt idx="4">
                  <c:v>1338440</c:v>
                </c:pt>
                <c:pt idx="5">
                  <c:v>1335740</c:v>
                </c:pt>
                <c:pt idx="6">
                  <c:v>1333290</c:v>
                </c:pt>
                <c:pt idx="7">
                  <c:v>1329660</c:v>
                </c:pt>
                <c:pt idx="8">
                  <c:v>1325217</c:v>
                </c:pt>
                <c:pt idx="9">
                  <c:v>1320174</c:v>
                </c:pt>
              </c:numCache>
            </c:numRef>
          </c:val>
          <c:smooth val="0"/>
        </c:ser>
        <c:ser>
          <c:idx val="1"/>
          <c:order val="1"/>
          <c:tx>
            <c:strRef>
              <c:f>Sheet1!$C$8</c:f>
              <c:strCache>
                <c:ptCount val="1"/>
                <c:pt idx="0">
                  <c:v>Latvia</c:v>
                </c:pt>
              </c:strCache>
            </c:strRef>
          </c:tx>
          <c:marker>
            <c:symbol val="none"/>
          </c:marker>
          <c:dLbls>
            <c:dLbl>
              <c:idx val="0"/>
              <c:layout>
                <c:manualLayout>
                  <c:x val="0"/>
                  <c:y val="3.9284457252522803E-2"/>
                </c:manualLayout>
              </c:layout>
              <c:showLegendKey val="0"/>
              <c:showVal val="1"/>
              <c:showCatName val="0"/>
              <c:showSerName val="0"/>
              <c:showPercent val="0"/>
              <c:showBubbleSize val="0"/>
            </c:dLbl>
            <c:dLbl>
              <c:idx val="9"/>
              <c:layout/>
              <c:showLegendKey val="0"/>
              <c:showVal val="1"/>
              <c:showCatName val="0"/>
              <c:showSerName val="0"/>
              <c:showPercent val="0"/>
              <c:showBubbleSize val="0"/>
            </c:dLbl>
            <c:txPr>
              <a:bodyPr/>
              <a:lstStyle/>
              <a:p>
                <a:pPr>
                  <a:defRPr sz="1400" b="1"/>
                </a:pPr>
                <a:endParaRPr lang="et-EE"/>
              </a:p>
            </c:txPr>
            <c:showLegendKey val="0"/>
            <c:showVal val="0"/>
            <c:showCatName val="0"/>
            <c:showSerName val="0"/>
            <c:showPercent val="0"/>
            <c:showBubbleSize val="0"/>
          </c:dLbls>
          <c:cat>
            <c:strRef>
              <c:f>Sheet1!$D$6:$M$6</c:f>
              <c:strCache>
                <c:ptCount val="10"/>
                <c:pt idx="0">
                  <c:v>2004</c:v>
                </c:pt>
                <c:pt idx="1">
                  <c:v>2005</c:v>
                </c:pt>
                <c:pt idx="2">
                  <c:v>2006</c:v>
                </c:pt>
                <c:pt idx="3">
                  <c:v>2007</c:v>
                </c:pt>
                <c:pt idx="4">
                  <c:v>2008</c:v>
                </c:pt>
                <c:pt idx="5">
                  <c:v>2009</c:v>
                </c:pt>
                <c:pt idx="6">
                  <c:v>2010</c:v>
                </c:pt>
                <c:pt idx="7">
                  <c:v>2011</c:v>
                </c:pt>
                <c:pt idx="8">
                  <c:v>2012</c:v>
                </c:pt>
                <c:pt idx="9">
                  <c:v>2013</c:v>
                </c:pt>
              </c:strCache>
            </c:strRef>
          </c:cat>
          <c:val>
            <c:numRef>
              <c:f>Sheet1!$D$8:$M$8</c:f>
              <c:numCache>
                <c:formatCode>#,##0</c:formatCode>
                <c:ptCount val="10"/>
                <c:pt idx="0">
                  <c:v>2276520</c:v>
                </c:pt>
                <c:pt idx="1">
                  <c:v>2249724</c:v>
                </c:pt>
                <c:pt idx="2">
                  <c:v>2227874</c:v>
                </c:pt>
                <c:pt idx="3">
                  <c:v>2208840</c:v>
                </c:pt>
                <c:pt idx="4">
                  <c:v>2191810</c:v>
                </c:pt>
                <c:pt idx="5">
                  <c:v>2162834</c:v>
                </c:pt>
                <c:pt idx="6">
                  <c:v>2120504</c:v>
                </c:pt>
                <c:pt idx="7">
                  <c:v>2074605</c:v>
                </c:pt>
                <c:pt idx="8">
                  <c:v>2044813</c:v>
                </c:pt>
                <c:pt idx="9">
                  <c:v>2023825</c:v>
                </c:pt>
              </c:numCache>
            </c:numRef>
          </c:val>
          <c:smooth val="0"/>
        </c:ser>
        <c:ser>
          <c:idx val="2"/>
          <c:order val="2"/>
          <c:tx>
            <c:strRef>
              <c:f>Sheet1!$C$9</c:f>
              <c:strCache>
                <c:ptCount val="1"/>
                <c:pt idx="0">
                  <c:v>Lithuania</c:v>
                </c:pt>
              </c:strCache>
            </c:strRef>
          </c:tx>
          <c:marker>
            <c:symbol val="none"/>
          </c:marker>
          <c:dLbls>
            <c:dLbl>
              <c:idx val="0"/>
              <c:layout>
                <c:manualLayout>
                  <c:x val="0"/>
                  <c:y val="4.4896522574311801E-2"/>
                </c:manualLayout>
              </c:layout>
              <c:showLegendKey val="0"/>
              <c:showVal val="1"/>
              <c:showCatName val="0"/>
              <c:showSerName val="0"/>
              <c:showPercent val="0"/>
              <c:showBubbleSize val="0"/>
            </c:dLbl>
            <c:dLbl>
              <c:idx val="9"/>
              <c:layout/>
              <c:showLegendKey val="0"/>
              <c:showVal val="1"/>
              <c:showCatName val="0"/>
              <c:showSerName val="0"/>
              <c:showPercent val="0"/>
              <c:showBubbleSize val="0"/>
            </c:dLbl>
            <c:txPr>
              <a:bodyPr/>
              <a:lstStyle/>
              <a:p>
                <a:pPr>
                  <a:defRPr sz="1400" b="1"/>
                </a:pPr>
                <a:endParaRPr lang="et-EE"/>
              </a:p>
            </c:txPr>
            <c:showLegendKey val="0"/>
            <c:showVal val="0"/>
            <c:showCatName val="0"/>
            <c:showSerName val="0"/>
            <c:showPercent val="0"/>
            <c:showBubbleSize val="0"/>
          </c:dLbls>
          <c:cat>
            <c:strRef>
              <c:f>Sheet1!$D$6:$M$6</c:f>
              <c:strCache>
                <c:ptCount val="10"/>
                <c:pt idx="0">
                  <c:v>2004</c:v>
                </c:pt>
                <c:pt idx="1">
                  <c:v>2005</c:v>
                </c:pt>
                <c:pt idx="2">
                  <c:v>2006</c:v>
                </c:pt>
                <c:pt idx="3">
                  <c:v>2007</c:v>
                </c:pt>
                <c:pt idx="4">
                  <c:v>2008</c:v>
                </c:pt>
                <c:pt idx="5">
                  <c:v>2009</c:v>
                </c:pt>
                <c:pt idx="6">
                  <c:v>2010</c:v>
                </c:pt>
                <c:pt idx="7">
                  <c:v>2011</c:v>
                </c:pt>
                <c:pt idx="8">
                  <c:v>2012</c:v>
                </c:pt>
                <c:pt idx="9">
                  <c:v>2013</c:v>
                </c:pt>
              </c:strCache>
            </c:strRef>
          </c:cat>
          <c:val>
            <c:numRef>
              <c:f>Sheet1!$D$9:$M$9</c:f>
              <c:numCache>
                <c:formatCode>#,##0</c:formatCode>
                <c:ptCount val="10"/>
                <c:pt idx="0">
                  <c:v>3398929</c:v>
                </c:pt>
                <c:pt idx="1">
                  <c:v>3355220</c:v>
                </c:pt>
                <c:pt idx="2">
                  <c:v>3289835</c:v>
                </c:pt>
                <c:pt idx="3">
                  <c:v>3249983</c:v>
                </c:pt>
                <c:pt idx="4">
                  <c:v>3212605</c:v>
                </c:pt>
                <c:pt idx="5">
                  <c:v>3183856</c:v>
                </c:pt>
                <c:pt idx="6">
                  <c:v>3141976</c:v>
                </c:pt>
                <c:pt idx="7">
                  <c:v>3052588</c:v>
                </c:pt>
                <c:pt idx="8">
                  <c:v>3003641</c:v>
                </c:pt>
                <c:pt idx="9">
                  <c:v>2971905</c:v>
                </c:pt>
              </c:numCache>
            </c:numRef>
          </c:val>
          <c:smooth val="0"/>
        </c:ser>
        <c:dLbls>
          <c:showLegendKey val="0"/>
          <c:showVal val="0"/>
          <c:showCatName val="0"/>
          <c:showSerName val="0"/>
          <c:showPercent val="0"/>
          <c:showBubbleSize val="0"/>
        </c:dLbls>
        <c:marker val="1"/>
        <c:smooth val="0"/>
        <c:axId val="89694208"/>
        <c:axId val="89695744"/>
      </c:lineChart>
      <c:catAx>
        <c:axId val="89694208"/>
        <c:scaling>
          <c:orientation val="minMax"/>
        </c:scaling>
        <c:delete val="0"/>
        <c:axPos val="b"/>
        <c:majorTickMark val="out"/>
        <c:minorTickMark val="none"/>
        <c:tickLblPos val="nextTo"/>
        <c:txPr>
          <a:bodyPr/>
          <a:lstStyle/>
          <a:p>
            <a:pPr>
              <a:defRPr sz="1400" b="1"/>
            </a:pPr>
            <a:endParaRPr lang="et-EE"/>
          </a:p>
        </c:txPr>
        <c:crossAx val="89695744"/>
        <c:crosses val="autoZero"/>
        <c:auto val="1"/>
        <c:lblAlgn val="ctr"/>
        <c:lblOffset val="100"/>
        <c:noMultiLvlLbl val="0"/>
      </c:catAx>
      <c:valAx>
        <c:axId val="89695744"/>
        <c:scaling>
          <c:orientation val="minMax"/>
          <c:min val="1000000"/>
        </c:scaling>
        <c:delete val="0"/>
        <c:axPos val="l"/>
        <c:majorGridlines/>
        <c:numFmt formatCode="#,##0" sourceLinked="1"/>
        <c:majorTickMark val="out"/>
        <c:minorTickMark val="none"/>
        <c:tickLblPos val="nextTo"/>
        <c:txPr>
          <a:bodyPr/>
          <a:lstStyle/>
          <a:p>
            <a:pPr>
              <a:defRPr sz="1400" b="1"/>
            </a:pPr>
            <a:endParaRPr lang="et-EE"/>
          </a:p>
        </c:txPr>
        <c:crossAx val="89694208"/>
        <c:crosses val="autoZero"/>
        <c:crossBetween val="between"/>
      </c:valAx>
    </c:plotArea>
    <c:legend>
      <c:legendPos val="r"/>
      <c:layout>
        <c:manualLayout>
          <c:xMode val="edge"/>
          <c:yMode val="edge"/>
          <c:x val="0.85110279493962848"/>
          <c:y val="0.31067372826593526"/>
          <c:w val="0.14889721753302015"/>
          <c:h val="0.25324091248646974"/>
        </c:manualLayout>
      </c:layout>
      <c:overlay val="0"/>
      <c:txPr>
        <a:bodyPr/>
        <a:lstStyle/>
        <a:p>
          <a:pPr>
            <a:defRPr sz="1400" b="1"/>
          </a:pPr>
          <a:endParaRPr lang="et-EE"/>
        </a:p>
      </c:txPr>
    </c:legend>
    <c:plotVisOnly val="1"/>
    <c:dispBlanksAs val="gap"/>
    <c:showDLblsOverMax val="0"/>
  </c:chart>
  <c:txPr>
    <a:bodyPr/>
    <a:lstStyle/>
    <a:p>
      <a:pPr>
        <a:defRPr sz="1200"/>
      </a:pPr>
      <a:endParaRPr lang="et-E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5.9081364829396327E-2"/>
          <c:y val="2.4096750238568013E-2"/>
          <c:w val="0.82477373263735299"/>
          <c:h val="0.91373090174751803"/>
        </c:manualLayout>
      </c:layout>
      <c:lineChart>
        <c:grouping val="standard"/>
        <c:varyColors val="0"/>
        <c:ser>
          <c:idx val="0"/>
          <c:order val="0"/>
          <c:tx>
            <c:strRef>
              <c:f>Data!$A$10</c:f>
              <c:strCache>
                <c:ptCount val="1"/>
                <c:pt idx="0">
                  <c:v>Estonia</c:v>
                </c:pt>
              </c:strCache>
            </c:strRef>
          </c:tx>
          <c:marker>
            <c:symbol val="none"/>
          </c:marker>
          <c:dLbls>
            <c:dLbl>
              <c:idx val="0"/>
              <c:layout>
                <c:manualLayout>
                  <c:x val="0"/>
                  <c:y val="-3.6478424591628346E-2"/>
                </c:manualLayout>
              </c:layout>
              <c:showLegendKey val="0"/>
              <c:showVal val="1"/>
              <c:showCatName val="0"/>
              <c:showSerName val="0"/>
              <c:showPercent val="0"/>
              <c:showBubbleSize val="0"/>
            </c:dLbl>
            <c:dLbl>
              <c:idx val="1"/>
              <c:layout>
                <c:manualLayout>
                  <c:x val="0"/>
                  <c:y val="-2.8060326608944881E-2"/>
                </c:manualLayout>
              </c:layout>
              <c:showLegendKey val="0"/>
              <c:showVal val="1"/>
              <c:showCatName val="0"/>
              <c:showSerName val="0"/>
              <c:showPercent val="0"/>
              <c:showBubbleSize val="0"/>
            </c:dLbl>
            <c:dLbl>
              <c:idx val="2"/>
              <c:layout>
                <c:manualLayout>
                  <c:x val="-1.5432098765432098E-3"/>
                  <c:y val="-3.0866359269839345E-2"/>
                </c:manualLayout>
              </c:layout>
              <c:showLegendKey val="0"/>
              <c:showVal val="1"/>
              <c:showCatName val="0"/>
              <c:showSerName val="0"/>
              <c:showPercent val="0"/>
              <c:showBubbleSize val="0"/>
            </c:dLbl>
            <c:dLbl>
              <c:idx val="3"/>
              <c:layout>
                <c:manualLayout>
                  <c:x val="-1.5432098765432098E-3"/>
                  <c:y val="-5.0508587896100784E-2"/>
                </c:manualLayout>
              </c:layout>
              <c:showLegendKey val="0"/>
              <c:showVal val="1"/>
              <c:showCatName val="0"/>
              <c:showSerName val="0"/>
              <c:showPercent val="0"/>
              <c:showBubbleSize val="0"/>
            </c:dLbl>
            <c:dLbl>
              <c:idx val="4"/>
              <c:layout>
                <c:manualLayout>
                  <c:x val="-1.5432098765432098E-3"/>
                  <c:y val="-4.2090489913417337E-2"/>
                </c:manualLayout>
              </c:layout>
              <c:showLegendKey val="0"/>
              <c:showVal val="1"/>
              <c:showCatName val="0"/>
              <c:showSerName val="0"/>
              <c:showPercent val="0"/>
              <c:showBubbleSize val="0"/>
            </c:dLbl>
            <c:dLbl>
              <c:idx val="5"/>
              <c:layout>
                <c:manualLayout>
                  <c:x val="0"/>
                  <c:y val="-3.9284457252522831E-2"/>
                </c:manualLayout>
              </c:layout>
              <c:showLegendKey val="0"/>
              <c:showVal val="1"/>
              <c:showCatName val="0"/>
              <c:showSerName val="0"/>
              <c:showPercent val="0"/>
              <c:showBubbleSize val="0"/>
            </c:dLbl>
            <c:dLbl>
              <c:idx val="6"/>
              <c:layout>
                <c:manualLayout>
                  <c:x val="0"/>
                  <c:y val="-3.3672391930733868E-2"/>
                </c:manualLayout>
              </c:layout>
              <c:showLegendKey val="0"/>
              <c:showVal val="1"/>
              <c:showCatName val="0"/>
              <c:showSerName val="0"/>
              <c:showPercent val="0"/>
              <c:showBubbleSize val="0"/>
            </c:dLbl>
            <c:dLbl>
              <c:idx val="7"/>
              <c:layout>
                <c:manualLayout>
                  <c:x val="-1.5432098765432098E-3"/>
                  <c:y val="-1.6836195965366927E-2"/>
                </c:manualLayout>
              </c:layout>
              <c:showLegendKey val="0"/>
              <c:showVal val="1"/>
              <c:showCatName val="0"/>
              <c:showSerName val="0"/>
              <c:showPercent val="0"/>
              <c:showBubbleSize val="0"/>
            </c:dLbl>
            <c:dLbl>
              <c:idx val="8"/>
              <c:layout>
                <c:manualLayout>
                  <c:x val="-3.0864197530864196E-3"/>
                  <c:y val="-3.3672391930733854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Data!$B$9:$K$9</c:f>
              <c:strCache>
                <c:ptCount val="10"/>
                <c:pt idx="0">
                  <c:v>2003</c:v>
                </c:pt>
                <c:pt idx="1">
                  <c:v>2004</c:v>
                </c:pt>
                <c:pt idx="2">
                  <c:v>2005</c:v>
                </c:pt>
                <c:pt idx="3">
                  <c:v>2006</c:v>
                </c:pt>
                <c:pt idx="4">
                  <c:v>2007</c:v>
                </c:pt>
                <c:pt idx="5">
                  <c:v>2008</c:v>
                </c:pt>
                <c:pt idx="6">
                  <c:v>2009</c:v>
                </c:pt>
                <c:pt idx="7">
                  <c:v>2010</c:v>
                </c:pt>
                <c:pt idx="8">
                  <c:v>2011</c:v>
                </c:pt>
                <c:pt idx="9">
                  <c:v>2012</c:v>
                </c:pt>
              </c:strCache>
            </c:strRef>
          </c:cat>
          <c:val>
            <c:numRef>
              <c:f>Data!$B$10:$K$10</c:f>
              <c:numCache>
                <c:formatCode>#,##0.00</c:formatCode>
                <c:ptCount val="10"/>
                <c:pt idx="0">
                  <c:v>1.37</c:v>
                </c:pt>
                <c:pt idx="1">
                  <c:v>1.47</c:v>
                </c:pt>
                <c:pt idx="2">
                  <c:v>1.52</c:v>
                </c:pt>
                <c:pt idx="3">
                  <c:v>1.58</c:v>
                </c:pt>
                <c:pt idx="4">
                  <c:v>1.69</c:v>
                </c:pt>
                <c:pt idx="5">
                  <c:v>1.72</c:v>
                </c:pt>
                <c:pt idx="6">
                  <c:v>1.7</c:v>
                </c:pt>
                <c:pt idx="7">
                  <c:v>1.72</c:v>
                </c:pt>
                <c:pt idx="8">
                  <c:v>1.61</c:v>
                </c:pt>
                <c:pt idx="9">
                  <c:v>1.56</c:v>
                </c:pt>
              </c:numCache>
            </c:numRef>
          </c:val>
          <c:smooth val="0"/>
        </c:ser>
        <c:ser>
          <c:idx val="1"/>
          <c:order val="1"/>
          <c:tx>
            <c:strRef>
              <c:f>Data!$A$11</c:f>
              <c:strCache>
                <c:ptCount val="1"/>
                <c:pt idx="0">
                  <c:v>Latvia</c:v>
                </c:pt>
              </c:strCache>
            </c:strRef>
          </c:tx>
          <c:marker>
            <c:symbol val="none"/>
          </c:marker>
          <c:dLbls>
            <c:dLbl>
              <c:idx val="3"/>
              <c:layout>
                <c:manualLayout>
                  <c:x val="1.5432098765432098E-3"/>
                  <c:y val="8.4180979826834635E-3"/>
                </c:manualLayout>
              </c:layout>
              <c:showLegendKey val="0"/>
              <c:showVal val="1"/>
              <c:showCatName val="0"/>
              <c:showSerName val="0"/>
              <c:showPercent val="0"/>
              <c:showBubbleSize val="0"/>
            </c:dLbl>
            <c:dLbl>
              <c:idx val="4"/>
              <c:layout>
                <c:manualLayout>
                  <c:x val="0"/>
                  <c:y val="8.4180979826834635E-3"/>
                </c:manualLayout>
              </c:layout>
              <c:showLegendKey val="0"/>
              <c:showVal val="1"/>
              <c:showCatName val="0"/>
              <c:showSerName val="0"/>
              <c:showPercent val="0"/>
              <c:showBubbleSize val="0"/>
            </c:dLbl>
            <c:dLbl>
              <c:idx val="7"/>
              <c:layout>
                <c:manualLayout>
                  <c:x val="0"/>
                  <c:y val="3.0866359269839369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Data!$B$9:$K$9</c:f>
              <c:strCache>
                <c:ptCount val="10"/>
                <c:pt idx="0">
                  <c:v>2003</c:v>
                </c:pt>
                <c:pt idx="1">
                  <c:v>2004</c:v>
                </c:pt>
                <c:pt idx="2">
                  <c:v>2005</c:v>
                </c:pt>
                <c:pt idx="3">
                  <c:v>2006</c:v>
                </c:pt>
                <c:pt idx="4">
                  <c:v>2007</c:v>
                </c:pt>
                <c:pt idx="5">
                  <c:v>2008</c:v>
                </c:pt>
                <c:pt idx="6">
                  <c:v>2009</c:v>
                </c:pt>
                <c:pt idx="7">
                  <c:v>2010</c:v>
                </c:pt>
                <c:pt idx="8">
                  <c:v>2011</c:v>
                </c:pt>
                <c:pt idx="9">
                  <c:v>2012</c:v>
                </c:pt>
              </c:strCache>
            </c:strRef>
          </c:cat>
          <c:val>
            <c:numRef>
              <c:f>Data!$B$11:$K$11</c:f>
              <c:numCache>
                <c:formatCode>#,##0.00</c:formatCode>
                <c:ptCount val="10"/>
                <c:pt idx="0">
                  <c:v>1.32</c:v>
                </c:pt>
                <c:pt idx="1">
                  <c:v>1.29</c:v>
                </c:pt>
                <c:pt idx="2">
                  <c:v>1.39</c:v>
                </c:pt>
                <c:pt idx="3">
                  <c:v>1.46</c:v>
                </c:pt>
                <c:pt idx="4">
                  <c:v>1.54</c:v>
                </c:pt>
                <c:pt idx="5">
                  <c:v>1.58</c:v>
                </c:pt>
                <c:pt idx="6">
                  <c:v>1.46</c:v>
                </c:pt>
                <c:pt idx="7">
                  <c:v>1.36</c:v>
                </c:pt>
                <c:pt idx="8">
                  <c:v>1.33</c:v>
                </c:pt>
                <c:pt idx="9">
                  <c:v>1.44</c:v>
                </c:pt>
              </c:numCache>
            </c:numRef>
          </c:val>
          <c:smooth val="0"/>
        </c:ser>
        <c:ser>
          <c:idx val="2"/>
          <c:order val="2"/>
          <c:tx>
            <c:strRef>
              <c:f>Data!$A$12</c:f>
              <c:strCache>
                <c:ptCount val="1"/>
                <c:pt idx="0">
                  <c:v>Lithuania</c:v>
                </c:pt>
              </c:strCache>
            </c:strRef>
          </c:tx>
          <c:marker>
            <c:symbol val="none"/>
          </c:marker>
          <c:dLbls>
            <c:dLbl>
              <c:idx val="0"/>
              <c:layout>
                <c:manualLayout>
                  <c:x val="0"/>
                  <c:y val="3.9284457252522782E-2"/>
                </c:manualLayout>
              </c:layout>
              <c:showLegendKey val="0"/>
              <c:showVal val="1"/>
              <c:showCatName val="0"/>
              <c:showSerName val="0"/>
              <c:showPercent val="0"/>
              <c:showBubbleSize val="0"/>
            </c:dLbl>
            <c:dLbl>
              <c:idx val="1"/>
              <c:layout>
                <c:manualLayout>
                  <c:x val="0"/>
                  <c:y val="4.7702555235206348E-2"/>
                </c:manualLayout>
              </c:layout>
              <c:showLegendKey val="0"/>
              <c:showVal val="1"/>
              <c:showCatName val="0"/>
              <c:showSerName val="0"/>
              <c:showPercent val="0"/>
              <c:showBubbleSize val="0"/>
            </c:dLbl>
            <c:dLbl>
              <c:idx val="2"/>
              <c:layout>
                <c:manualLayout>
                  <c:x val="0"/>
                  <c:y val="4.4896522574311863E-2"/>
                </c:manualLayout>
              </c:layout>
              <c:showLegendKey val="0"/>
              <c:showVal val="1"/>
              <c:showCatName val="0"/>
              <c:showSerName val="0"/>
              <c:showPercent val="0"/>
              <c:showBubbleSize val="0"/>
            </c:dLbl>
            <c:dLbl>
              <c:idx val="3"/>
              <c:layout>
                <c:manualLayout>
                  <c:x val="-3.0864197530864196E-3"/>
                  <c:y val="3.9284457252522831E-2"/>
                </c:manualLayout>
              </c:layout>
              <c:showLegendKey val="0"/>
              <c:showVal val="1"/>
              <c:showCatName val="0"/>
              <c:showSerName val="0"/>
              <c:showPercent val="0"/>
              <c:showBubbleSize val="0"/>
            </c:dLbl>
            <c:dLbl>
              <c:idx val="4"/>
              <c:layout>
                <c:manualLayout>
                  <c:x val="0"/>
                  <c:y val="3.6478424591628346E-2"/>
                </c:manualLayout>
              </c:layout>
              <c:showLegendKey val="0"/>
              <c:showVal val="1"/>
              <c:showCatName val="0"/>
              <c:showSerName val="0"/>
              <c:showPercent val="0"/>
              <c:showBubbleSize val="0"/>
            </c:dLbl>
            <c:dLbl>
              <c:idx val="5"/>
              <c:layout>
                <c:manualLayout>
                  <c:x val="0"/>
                  <c:y val="3.3672391930733854E-2"/>
                </c:manualLayout>
              </c:layout>
              <c:showLegendKey val="0"/>
              <c:showVal val="1"/>
              <c:showCatName val="0"/>
              <c:showSerName val="0"/>
              <c:showPercent val="0"/>
              <c:showBubbleSize val="0"/>
            </c:dLbl>
            <c:dLbl>
              <c:idx val="6"/>
              <c:layout>
                <c:manualLayout>
                  <c:x val="0"/>
                  <c:y val="-2.8060326608944881E-2"/>
                </c:manualLayout>
              </c:layout>
              <c:showLegendKey val="0"/>
              <c:showVal val="1"/>
              <c:showCatName val="0"/>
              <c:showSerName val="0"/>
              <c:showPercent val="0"/>
              <c:showBubbleSize val="0"/>
            </c:dLbl>
            <c:dLbl>
              <c:idx val="7"/>
              <c:layout>
                <c:manualLayout>
                  <c:x val="0"/>
                  <c:y val="-3.3672391930733854E-2"/>
                </c:manualLayout>
              </c:layout>
              <c:showLegendKey val="0"/>
              <c:showVal val="1"/>
              <c:showCatName val="0"/>
              <c:showSerName val="0"/>
              <c:showPercent val="0"/>
              <c:showBubbleSize val="0"/>
            </c:dLbl>
            <c:dLbl>
              <c:idx val="8"/>
              <c:layout>
                <c:manualLayout>
                  <c:x val="1.5432098765432098E-3"/>
                  <c:y val="1.9642228626261415E-2"/>
                </c:manualLayout>
              </c:layout>
              <c:showLegendKey val="0"/>
              <c:showVal val="1"/>
              <c:showCatName val="0"/>
              <c:showSerName val="0"/>
              <c:showPercent val="0"/>
              <c:showBubbleSize val="0"/>
            </c:dLbl>
            <c:dLbl>
              <c:idx val="9"/>
              <c:layout>
                <c:manualLayout>
                  <c:x val="-4.6296296296296294E-3"/>
                  <c:y val="-3.6478424591628346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Data!$B$9:$K$9</c:f>
              <c:strCache>
                <c:ptCount val="10"/>
                <c:pt idx="0">
                  <c:v>2003</c:v>
                </c:pt>
                <c:pt idx="1">
                  <c:v>2004</c:v>
                </c:pt>
                <c:pt idx="2">
                  <c:v>2005</c:v>
                </c:pt>
                <c:pt idx="3">
                  <c:v>2006</c:v>
                </c:pt>
                <c:pt idx="4">
                  <c:v>2007</c:v>
                </c:pt>
                <c:pt idx="5">
                  <c:v>2008</c:v>
                </c:pt>
                <c:pt idx="6">
                  <c:v>2009</c:v>
                </c:pt>
                <c:pt idx="7">
                  <c:v>2010</c:v>
                </c:pt>
                <c:pt idx="8">
                  <c:v>2011</c:v>
                </c:pt>
                <c:pt idx="9">
                  <c:v>2012</c:v>
                </c:pt>
              </c:strCache>
            </c:strRef>
          </c:cat>
          <c:val>
            <c:numRef>
              <c:f>Data!$B$12:$K$12</c:f>
              <c:numCache>
                <c:formatCode>#,##0.00</c:formatCode>
                <c:ptCount val="10"/>
                <c:pt idx="0">
                  <c:v>1.26</c:v>
                </c:pt>
                <c:pt idx="1">
                  <c:v>1.27</c:v>
                </c:pt>
                <c:pt idx="2">
                  <c:v>1.29</c:v>
                </c:pt>
                <c:pt idx="3">
                  <c:v>1.33</c:v>
                </c:pt>
                <c:pt idx="4">
                  <c:v>1.36</c:v>
                </c:pt>
                <c:pt idx="5">
                  <c:v>1.45</c:v>
                </c:pt>
                <c:pt idx="6">
                  <c:v>1.5</c:v>
                </c:pt>
                <c:pt idx="7">
                  <c:v>1.5</c:v>
                </c:pt>
                <c:pt idx="8">
                  <c:v>1.55</c:v>
                </c:pt>
                <c:pt idx="9">
                  <c:v>1.6</c:v>
                </c:pt>
              </c:numCache>
            </c:numRef>
          </c:val>
          <c:smooth val="0"/>
        </c:ser>
        <c:dLbls>
          <c:showLegendKey val="0"/>
          <c:showVal val="0"/>
          <c:showCatName val="0"/>
          <c:showSerName val="0"/>
          <c:showPercent val="0"/>
          <c:showBubbleSize val="0"/>
        </c:dLbls>
        <c:marker val="1"/>
        <c:smooth val="0"/>
        <c:axId val="90155264"/>
        <c:axId val="90968064"/>
      </c:lineChart>
      <c:catAx>
        <c:axId val="90155264"/>
        <c:scaling>
          <c:orientation val="minMax"/>
        </c:scaling>
        <c:delete val="0"/>
        <c:axPos val="b"/>
        <c:majorTickMark val="out"/>
        <c:minorTickMark val="none"/>
        <c:tickLblPos val="nextTo"/>
        <c:txPr>
          <a:bodyPr/>
          <a:lstStyle/>
          <a:p>
            <a:pPr>
              <a:defRPr sz="1600"/>
            </a:pPr>
            <a:endParaRPr lang="et-EE"/>
          </a:p>
        </c:txPr>
        <c:crossAx val="90968064"/>
        <c:crosses val="autoZero"/>
        <c:auto val="1"/>
        <c:lblAlgn val="ctr"/>
        <c:lblOffset val="100"/>
        <c:noMultiLvlLbl val="0"/>
      </c:catAx>
      <c:valAx>
        <c:axId val="90968064"/>
        <c:scaling>
          <c:orientation val="minMax"/>
        </c:scaling>
        <c:delete val="0"/>
        <c:axPos val="l"/>
        <c:numFmt formatCode="#,##0.00" sourceLinked="1"/>
        <c:majorTickMark val="out"/>
        <c:minorTickMark val="none"/>
        <c:tickLblPos val="nextTo"/>
        <c:txPr>
          <a:bodyPr/>
          <a:lstStyle/>
          <a:p>
            <a:pPr>
              <a:defRPr sz="1600"/>
            </a:pPr>
            <a:endParaRPr lang="et-EE"/>
          </a:p>
        </c:txPr>
        <c:crossAx val="90155264"/>
        <c:crosses val="autoZero"/>
        <c:crossBetween val="between"/>
      </c:valAx>
      <c:spPr>
        <a:noFill/>
        <a:ln w="25400">
          <a:noFill/>
        </a:ln>
      </c:spPr>
    </c:plotArea>
    <c:legend>
      <c:legendPos val="r"/>
      <c:layout>
        <c:manualLayout>
          <c:xMode val="edge"/>
          <c:yMode val="edge"/>
          <c:x val="0.81757703898123857"/>
          <c:y val="0.40957427181795342"/>
          <c:w val="0.1731637017595023"/>
          <c:h val="0.29028650919152454"/>
        </c:manualLayout>
      </c:layout>
      <c:overlay val="0"/>
    </c:legend>
    <c:plotVisOnly val="1"/>
    <c:dispBlanksAs val="gap"/>
    <c:showDLblsOverMax val="0"/>
  </c:chart>
  <c:txPr>
    <a:bodyPr/>
    <a:lstStyle/>
    <a:p>
      <a:pPr>
        <a:defRPr sz="1400" b="1"/>
      </a:pPr>
      <a:endParaRPr lang="et-E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Lapas1!$H$59</c:f>
              <c:strCache>
                <c:ptCount val="1"/>
                <c:pt idx="0">
                  <c:v>Males</c:v>
                </c:pt>
              </c:strCache>
            </c:strRef>
          </c:tx>
          <c:invertIfNegative val="0"/>
          <c:dLbls>
            <c:showLegendKey val="0"/>
            <c:showVal val="1"/>
            <c:showCatName val="0"/>
            <c:showSerName val="0"/>
            <c:showPercent val="0"/>
            <c:showBubbleSize val="0"/>
            <c:showLeaderLines val="0"/>
          </c:dLbls>
          <c:cat>
            <c:strRef>
              <c:f>Lapas1!$G$60:$G$62</c:f>
              <c:strCache>
                <c:ptCount val="3"/>
                <c:pt idx="0">
                  <c:v>Estonia </c:v>
                </c:pt>
                <c:pt idx="1">
                  <c:v>Latvia </c:v>
                </c:pt>
                <c:pt idx="2">
                  <c:v>Lithuania</c:v>
                </c:pt>
              </c:strCache>
            </c:strRef>
          </c:cat>
          <c:val>
            <c:numRef>
              <c:f>Lapas1!$H$60:$H$62</c:f>
              <c:numCache>
                <c:formatCode>General</c:formatCode>
                <c:ptCount val="3"/>
                <c:pt idx="0">
                  <c:v>76.7</c:v>
                </c:pt>
                <c:pt idx="1">
                  <c:v>71.900000000000006</c:v>
                </c:pt>
                <c:pt idx="2">
                  <c:v>71.2</c:v>
                </c:pt>
              </c:numCache>
            </c:numRef>
          </c:val>
        </c:ser>
        <c:ser>
          <c:idx val="1"/>
          <c:order val="1"/>
          <c:tx>
            <c:strRef>
              <c:f>Lapas1!$I$59</c:f>
              <c:strCache>
                <c:ptCount val="1"/>
                <c:pt idx="0">
                  <c:v>Females</c:v>
                </c:pt>
              </c:strCache>
            </c:strRef>
          </c:tx>
          <c:spPr>
            <a:solidFill>
              <a:schemeClr val="accent5">
                <a:lumMod val="75000"/>
              </a:schemeClr>
            </a:solidFill>
          </c:spPr>
          <c:invertIfNegative val="0"/>
          <c:dLbls>
            <c:showLegendKey val="0"/>
            <c:showVal val="1"/>
            <c:showCatName val="0"/>
            <c:showSerName val="0"/>
            <c:showPercent val="0"/>
            <c:showBubbleSize val="0"/>
            <c:showLeaderLines val="0"/>
          </c:dLbls>
          <c:cat>
            <c:strRef>
              <c:f>Lapas1!$G$60:$G$62</c:f>
              <c:strCache>
                <c:ptCount val="3"/>
                <c:pt idx="0">
                  <c:v>Estonia </c:v>
                </c:pt>
                <c:pt idx="1">
                  <c:v>Latvia </c:v>
                </c:pt>
                <c:pt idx="2">
                  <c:v>Lithuania</c:v>
                </c:pt>
              </c:strCache>
            </c:strRef>
          </c:cat>
          <c:val>
            <c:numRef>
              <c:f>Lapas1!$I$60:$I$62</c:f>
              <c:numCache>
                <c:formatCode>General</c:formatCode>
                <c:ptCount val="3"/>
                <c:pt idx="0">
                  <c:v>70.099999999999994</c:v>
                </c:pt>
                <c:pt idx="1">
                  <c:v>67.7</c:v>
                </c:pt>
                <c:pt idx="2">
                  <c:v>68.599999999999994</c:v>
                </c:pt>
              </c:numCache>
            </c:numRef>
          </c:val>
        </c:ser>
        <c:dLbls>
          <c:showLegendKey val="0"/>
          <c:showVal val="0"/>
          <c:showCatName val="0"/>
          <c:showSerName val="0"/>
          <c:showPercent val="0"/>
          <c:showBubbleSize val="0"/>
        </c:dLbls>
        <c:gapWidth val="150"/>
        <c:axId val="91003520"/>
        <c:axId val="91009408"/>
      </c:barChart>
      <c:catAx>
        <c:axId val="91003520"/>
        <c:scaling>
          <c:orientation val="minMax"/>
        </c:scaling>
        <c:delete val="0"/>
        <c:axPos val="b"/>
        <c:majorTickMark val="out"/>
        <c:minorTickMark val="none"/>
        <c:tickLblPos val="nextTo"/>
        <c:crossAx val="91009408"/>
        <c:crosses val="autoZero"/>
        <c:auto val="1"/>
        <c:lblAlgn val="ctr"/>
        <c:lblOffset val="100"/>
        <c:noMultiLvlLbl val="0"/>
      </c:catAx>
      <c:valAx>
        <c:axId val="91009408"/>
        <c:scaling>
          <c:orientation val="minMax"/>
        </c:scaling>
        <c:delete val="0"/>
        <c:axPos val="l"/>
        <c:numFmt formatCode="General" sourceLinked="1"/>
        <c:majorTickMark val="out"/>
        <c:minorTickMark val="none"/>
        <c:tickLblPos val="nextTo"/>
        <c:crossAx val="91003520"/>
        <c:crosses val="autoZero"/>
        <c:crossBetween val="between"/>
      </c:valAx>
      <c:spPr>
        <a:noFill/>
        <a:ln w="25400">
          <a:noFill/>
        </a:ln>
      </c:spPr>
    </c:plotArea>
    <c:legend>
      <c:legendPos val="r"/>
      <c:overlay val="0"/>
    </c:legend>
    <c:plotVisOnly val="1"/>
    <c:dispBlanksAs val="gap"/>
    <c:showDLblsOverMax val="0"/>
  </c:chart>
  <c:txPr>
    <a:bodyPr/>
    <a:lstStyle/>
    <a:p>
      <a:pPr>
        <a:defRPr sz="1600" b="1"/>
      </a:pPr>
      <a:endParaRPr lang="et-E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'childcare up to 3'!$C$9</c:f>
              <c:strCache>
                <c:ptCount val="1"/>
                <c:pt idx="0">
                  <c:v>30+ hours</c:v>
                </c:pt>
              </c:strCache>
            </c:strRef>
          </c:tx>
          <c:spPr>
            <a:solidFill>
              <a:srgbClr val="3399FF"/>
            </a:solidFill>
          </c:spPr>
          <c:invertIfNegative val="0"/>
          <c:dLbls>
            <c:showLegendKey val="0"/>
            <c:showVal val="1"/>
            <c:showCatName val="0"/>
            <c:showSerName val="0"/>
            <c:showPercent val="0"/>
            <c:showBubbleSize val="0"/>
            <c:showLeaderLines val="0"/>
          </c:dLbls>
          <c:cat>
            <c:multiLvlStrRef>
              <c:f>'childcare up to 3'!$A$10:$B$44</c:f>
              <c:multiLvlStrCache>
                <c:ptCount val="35"/>
                <c:lvl>
                  <c:pt idx="0">
                    <c:v>2005</c:v>
                  </c:pt>
                  <c:pt idx="1">
                    <c:v>2006</c:v>
                  </c:pt>
                  <c:pt idx="2">
                    <c:v>2007</c:v>
                  </c:pt>
                  <c:pt idx="3">
                    <c:v>2008</c:v>
                  </c:pt>
                  <c:pt idx="4">
                    <c:v>2009</c:v>
                  </c:pt>
                  <c:pt idx="5">
                    <c:v>2010</c:v>
                  </c:pt>
                  <c:pt idx="6">
                    <c:v>2011</c:v>
                  </c:pt>
                  <c:pt idx="7">
                    <c:v>2012</c:v>
                  </c:pt>
                  <c:pt idx="9">
                    <c:v>2005</c:v>
                  </c:pt>
                  <c:pt idx="10">
                    <c:v>2006</c:v>
                  </c:pt>
                  <c:pt idx="11">
                    <c:v>2007</c:v>
                  </c:pt>
                  <c:pt idx="12">
                    <c:v>2008</c:v>
                  </c:pt>
                  <c:pt idx="13">
                    <c:v>2009</c:v>
                  </c:pt>
                  <c:pt idx="14">
                    <c:v>2010</c:v>
                  </c:pt>
                  <c:pt idx="15">
                    <c:v>2011</c:v>
                  </c:pt>
                  <c:pt idx="16">
                    <c:v>2012</c:v>
                  </c:pt>
                  <c:pt idx="18">
                    <c:v>2005</c:v>
                  </c:pt>
                  <c:pt idx="19">
                    <c:v>2006</c:v>
                  </c:pt>
                  <c:pt idx="20">
                    <c:v>2007</c:v>
                  </c:pt>
                  <c:pt idx="21">
                    <c:v>2008</c:v>
                  </c:pt>
                  <c:pt idx="22">
                    <c:v>2009</c:v>
                  </c:pt>
                  <c:pt idx="23">
                    <c:v>2010</c:v>
                  </c:pt>
                  <c:pt idx="24">
                    <c:v>2011</c:v>
                  </c:pt>
                  <c:pt idx="25">
                    <c:v>2012</c:v>
                  </c:pt>
                  <c:pt idx="27">
                    <c:v>2005</c:v>
                  </c:pt>
                  <c:pt idx="28">
                    <c:v>2006</c:v>
                  </c:pt>
                  <c:pt idx="29">
                    <c:v>2007</c:v>
                  </c:pt>
                  <c:pt idx="30">
                    <c:v>2008</c:v>
                  </c:pt>
                  <c:pt idx="31">
                    <c:v>2009</c:v>
                  </c:pt>
                  <c:pt idx="32">
                    <c:v>2010</c:v>
                  </c:pt>
                  <c:pt idx="33">
                    <c:v>2011</c:v>
                  </c:pt>
                  <c:pt idx="34">
                    <c:v>2012</c:v>
                  </c:pt>
                </c:lvl>
                <c:lvl>
                  <c:pt idx="0">
                    <c:v>EU</c:v>
                  </c:pt>
                  <c:pt idx="9">
                    <c:v>Estonia</c:v>
                  </c:pt>
                  <c:pt idx="18">
                    <c:v>Latvia</c:v>
                  </c:pt>
                  <c:pt idx="27">
                    <c:v>Lithuania</c:v>
                  </c:pt>
                </c:lvl>
              </c:multiLvlStrCache>
            </c:multiLvlStrRef>
          </c:cat>
          <c:val>
            <c:numRef>
              <c:f>'childcare up to 3'!$C$10:$C$44</c:f>
              <c:numCache>
                <c:formatCode>General</c:formatCode>
                <c:ptCount val="35"/>
                <c:pt idx="0">
                  <c:v>0</c:v>
                </c:pt>
                <c:pt idx="1">
                  <c:v>0</c:v>
                </c:pt>
                <c:pt idx="2">
                  <c:v>11</c:v>
                </c:pt>
                <c:pt idx="3">
                  <c:v>13</c:v>
                </c:pt>
                <c:pt idx="4">
                  <c:v>13</c:v>
                </c:pt>
                <c:pt idx="5">
                  <c:v>14</c:v>
                </c:pt>
                <c:pt idx="6">
                  <c:v>15</c:v>
                </c:pt>
                <c:pt idx="7">
                  <c:v>14</c:v>
                </c:pt>
                <c:pt idx="9">
                  <c:v>9</c:v>
                </c:pt>
                <c:pt idx="10">
                  <c:v>12</c:v>
                </c:pt>
                <c:pt idx="11">
                  <c:v>14</c:v>
                </c:pt>
                <c:pt idx="12">
                  <c:v>16</c:v>
                </c:pt>
                <c:pt idx="13">
                  <c:v>21</c:v>
                </c:pt>
                <c:pt idx="14">
                  <c:v>19</c:v>
                </c:pt>
                <c:pt idx="15">
                  <c:v>15</c:v>
                </c:pt>
                <c:pt idx="16">
                  <c:v>14</c:v>
                </c:pt>
                <c:pt idx="18">
                  <c:v>16</c:v>
                </c:pt>
                <c:pt idx="19">
                  <c:v>14</c:v>
                </c:pt>
                <c:pt idx="20">
                  <c:v>14</c:v>
                </c:pt>
                <c:pt idx="21">
                  <c:v>12</c:v>
                </c:pt>
                <c:pt idx="22">
                  <c:v>13</c:v>
                </c:pt>
                <c:pt idx="23">
                  <c:v>15</c:v>
                </c:pt>
                <c:pt idx="24">
                  <c:v>14</c:v>
                </c:pt>
                <c:pt idx="25">
                  <c:v>19</c:v>
                </c:pt>
                <c:pt idx="27">
                  <c:v>9</c:v>
                </c:pt>
                <c:pt idx="28">
                  <c:v>4</c:v>
                </c:pt>
                <c:pt idx="29">
                  <c:v>18</c:v>
                </c:pt>
                <c:pt idx="30">
                  <c:v>8</c:v>
                </c:pt>
                <c:pt idx="31">
                  <c:v>9</c:v>
                </c:pt>
                <c:pt idx="32">
                  <c:v>11</c:v>
                </c:pt>
                <c:pt idx="33">
                  <c:v>6</c:v>
                </c:pt>
                <c:pt idx="34">
                  <c:v>5</c:v>
                </c:pt>
              </c:numCache>
            </c:numRef>
          </c:val>
        </c:ser>
        <c:ser>
          <c:idx val="1"/>
          <c:order val="1"/>
          <c:tx>
            <c:strRef>
              <c:f>'childcare up to 3'!$D$9</c:f>
              <c:strCache>
                <c:ptCount val="1"/>
                <c:pt idx="0">
                  <c:v>1-29 hours</c:v>
                </c:pt>
              </c:strCache>
            </c:strRef>
          </c:tx>
          <c:spPr>
            <a:solidFill>
              <a:srgbClr val="FF0000"/>
            </a:solidFill>
          </c:spPr>
          <c:invertIfNegative val="0"/>
          <c:dLbls>
            <c:dLblPos val="inBase"/>
            <c:showLegendKey val="0"/>
            <c:showVal val="1"/>
            <c:showCatName val="0"/>
            <c:showSerName val="0"/>
            <c:showPercent val="0"/>
            <c:showBubbleSize val="0"/>
            <c:showLeaderLines val="0"/>
          </c:dLbls>
          <c:cat>
            <c:multiLvlStrRef>
              <c:f>'childcare up to 3'!$A$10:$B$44</c:f>
              <c:multiLvlStrCache>
                <c:ptCount val="35"/>
                <c:lvl>
                  <c:pt idx="0">
                    <c:v>2005</c:v>
                  </c:pt>
                  <c:pt idx="1">
                    <c:v>2006</c:v>
                  </c:pt>
                  <c:pt idx="2">
                    <c:v>2007</c:v>
                  </c:pt>
                  <c:pt idx="3">
                    <c:v>2008</c:v>
                  </c:pt>
                  <c:pt idx="4">
                    <c:v>2009</c:v>
                  </c:pt>
                  <c:pt idx="5">
                    <c:v>2010</c:v>
                  </c:pt>
                  <c:pt idx="6">
                    <c:v>2011</c:v>
                  </c:pt>
                  <c:pt idx="7">
                    <c:v>2012</c:v>
                  </c:pt>
                  <c:pt idx="9">
                    <c:v>2005</c:v>
                  </c:pt>
                  <c:pt idx="10">
                    <c:v>2006</c:v>
                  </c:pt>
                  <c:pt idx="11">
                    <c:v>2007</c:v>
                  </c:pt>
                  <c:pt idx="12">
                    <c:v>2008</c:v>
                  </c:pt>
                  <c:pt idx="13">
                    <c:v>2009</c:v>
                  </c:pt>
                  <c:pt idx="14">
                    <c:v>2010</c:v>
                  </c:pt>
                  <c:pt idx="15">
                    <c:v>2011</c:v>
                  </c:pt>
                  <c:pt idx="16">
                    <c:v>2012</c:v>
                  </c:pt>
                  <c:pt idx="18">
                    <c:v>2005</c:v>
                  </c:pt>
                  <c:pt idx="19">
                    <c:v>2006</c:v>
                  </c:pt>
                  <c:pt idx="20">
                    <c:v>2007</c:v>
                  </c:pt>
                  <c:pt idx="21">
                    <c:v>2008</c:v>
                  </c:pt>
                  <c:pt idx="22">
                    <c:v>2009</c:v>
                  </c:pt>
                  <c:pt idx="23">
                    <c:v>2010</c:v>
                  </c:pt>
                  <c:pt idx="24">
                    <c:v>2011</c:v>
                  </c:pt>
                  <c:pt idx="25">
                    <c:v>2012</c:v>
                  </c:pt>
                  <c:pt idx="27">
                    <c:v>2005</c:v>
                  </c:pt>
                  <c:pt idx="28">
                    <c:v>2006</c:v>
                  </c:pt>
                  <c:pt idx="29">
                    <c:v>2007</c:v>
                  </c:pt>
                  <c:pt idx="30">
                    <c:v>2008</c:v>
                  </c:pt>
                  <c:pt idx="31">
                    <c:v>2009</c:v>
                  </c:pt>
                  <c:pt idx="32">
                    <c:v>2010</c:v>
                  </c:pt>
                  <c:pt idx="33">
                    <c:v>2011</c:v>
                  </c:pt>
                  <c:pt idx="34">
                    <c:v>2012</c:v>
                  </c:pt>
                </c:lvl>
                <c:lvl>
                  <c:pt idx="0">
                    <c:v>EU</c:v>
                  </c:pt>
                  <c:pt idx="9">
                    <c:v>Estonia</c:v>
                  </c:pt>
                  <c:pt idx="18">
                    <c:v>Latvia</c:v>
                  </c:pt>
                  <c:pt idx="27">
                    <c:v>Lithuania</c:v>
                  </c:pt>
                </c:lvl>
              </c:multiLvlStrCache>
            </c:multiLvlStrRef>
          </c:cat>
          <c:val>
            <c:numRef>
              <c:f>'childcare up to 3'!$D$10:$D$44</c:f>
              <c:numCache>
                <c:formatCode>General</c:formatCode>
                <c:ptCount val="35"/>
                <c:pt idx="0">
                  <c:v>0</c:v>
                </c:pt>
                <c:pt idx="1">
                  <c:v>0</c:v>
                </c:pt>
                <c:pt idx="2">
                  <c:v>15</c:v>
                </c:pt>
                <c:pt idx="3">
                  <c:v>15</c:v>
                </c:pt>
                <c:pt idx="4">
                  <c:v>14</c:v>
                </c:pt>
                <c:pt idx="5">
                  <c:v>14</c:v>
                </c:pt>
                <c:pt idx="6">
                  <c:v>15</c:v>
                </c:pt>
                <c:pt idx="7">
                  <c:v>14</c:v>
                </c:pt>
                <c:pt idx="9">
                  <c:v>3</c:v>
                </c:pt>
                <c:pt idx="10">
                  <c:v>6</c:v>
                </c:pt>
                <c:pt idx="11">
                  <c:v>1</c:v>
                </c:pt>
                <c:pt idx="12">
                  <c:v>1</c:v>
                </c:pt>
                <c:pt idx="13">
                  <c:v>4</c:v>
                </c:pt>
                <c:pt idx="14">
                  <c:v>2</c:v>
                </c:pt>
                <c:pt idx="15">
                  <c:v>4</c:v>
                </c:pt>
                <c:pt idx="16">
                  <c:v>4</c:v>
                </c:pt>
                <c:pt idx="18">
                  <c:v>2</c:v>
                </c:pt>
                <c:pt idx="19">
                  <c:v>2</c:v>
                </c:pt>
                <c:pt idx="20">
                  <c:v>2</c:v>
                </c:pt>
                <c:pt idx="21">
                  <c:v>2</c:v>
                </c:pt>
                <c:pt idx="22">
                  <c:v>2</c:v>
                </c:pt>
                <c:pt idx="23">
                  <c:v>1</c:v>
                </c:pt>
                <c:pt idx="24">
                  <c:v>1</c:v>
                </c:pt>
                <c:pt idx="25">
                  <c:v>4</c:v>
                </c:pt>
                <c:pt idx="27">
                  <c:v>2</c:v>
                </c:pt>
                <c:pt idx="28">
                  <c:v>0</c:v>
                </c:pt>
                <c:pt idx="29">
                  <c:v>2</c:v>
                </c:pt>
                <c:pt idx="30">
                  <c:v>1</c:v>
                </c:pt>
                <c:pt idx="31">
                  <c:v>1</c:v>
                </c:pt>
                <c:pt idx="32">
                  <c:v>2</c:v>
                </c:pt>
                <c:pt idx="33">
                  <c:v>1</c:v>
                </c:pt>
                <c:pt idx="34">
                  <c:v>3</c:v>
                </c:pt>
              </c:numCache>
            </c:numRef>
          </c:val>
        </c:ser>
        <c:ser>
          <c:idx val="2"/>
          <c:order val="2"/>
          <c:tx>
            <c:strRef>
              <c:f>'childcare up to 3'!$E$9</c:f>
              <c:strCache>
                <c:ptCount val="1"/>
                <c:pt idx="0">
                  <c:v>zero hours</c:v>
                </c:pt>
              </c:strCache>
            </c:strRef>
          </c:tx>
          <c:spPr>
            <a:solidFill>
              <a:schemeClr val="accent5"/>
            </a:solidFill>
          </c:spPr>
          <c:invertIfNegative val="0"/>
          <c:dLbls>
            <c:showLegendKey val="0"/>
            <c:showVal val="1"/>
            <c:showCatName val="0"/>
            <c:showSerName val="0"/>
            <c:showPercent val="0"/>
            <c:showBubbleSize val="0"/>
            <c:showLeaderLines val="0"/>
          </c:dLbls>
          <c:cat>
            <c:multiLvlStrRef>
              <c:f>'childcare up to 3'!$A$10:$B$44</c:f>
              <c:multiLvlStrCache>
                <c:ptCount val="35"/>
                <c:lvl>
                  <c:pt idx="0">
                    <c:v>2005</c:v>
                  </c:pt>
                  <c:pt idx="1">
                    <c:v>2006</c:v>
                  </c:pt>
                  <c:pt idx="2">
                    <c:v>2007</c:v>
                  </c:pt>
                  <c:pt idx="3">
                    <c:v>2008</c:v>
                  </c:pt>
                  <c:pt idx="4">
                    <c:v>2009</c:v>
                  </c:pt>
                  <c:pt idx="5">
                    <c:v>2010</c:v>
                  </c:pt>
                  <c:pt idx="6">
                    <c:v>2011</c:v>
                  </c:pt>
                  <c:pt idx="7">
                    <c:v>2012</c:v>
                  </c:pt>
                  <c:pt idx="9">
                    <c:v>2005</c:v>
                  </c:pt>
                  <c:pt idx="10">
                    <c:v>2006</c:v>
                  </c:pt>
                  <c:pt idx="11">
                    <c:v>2007</c:v>
                  </c:pt>
                  <c:pt idx="12">
                    <c:v>2008</c:v>
                  </c:pt>
                  <c:pt idx="13">
                    <c:v>2009</c:v>
                  </c:pt>
                  <c:pt idx="14">
                    <c:v>2010</c:v>
                  </c:pt>
                  <c:pt idx="15">
                    <c:v>2011</c:v>
                  </c:pt>
                  <c:pt idx="16">
                    <c:v>2012</c:v>
                  </c:pt>
                  <c:pt idx="18">
                    <c:v>2005</c:v>
                  </c:pt>
                  <c:pt idx="19">
                    <c:v>2006</c:v>
                  </c:pt>
                  <c:pt idx="20">
                    <c:v>2007</c:v>
                  </c:pt>
                  <c:pt idx="21">
                    <c:v>2008</c:v>
                  </c:pt>
                  <c:pt idx="22">
                    <c:v>2009</c:v>
                  </c:pt>
                  <c:pt idx="23">
                    <c:v>2010</c:v>
                  </c:pt>
                  <c:pt idx="24">
                    <c:v>2011</c:v>
                  </c:pt>
                  <c:pt idx="25">
                    <c:v>2012</c:v>
                  </c:pt>
                  <c:pt idx="27">
                    <c:v>2005</c:v>
                  </c:pt>
                  <c:pt idx="28">
                    <c:v>2006</c:v>
                  </c:pt>
                  <c:pt idx="29">
                    <c:v>2007</c:v>
                  </c:pt>
                  <c:pt idx="30">
                    <c:v>2008</c:v>
                  </c:pt>
                  <c:pt idx="31">
                    <c:v>2009</c:v>
                  </c:pt>
                  <c:pt idx="32">
                    <c:v>2010</c:v>
                  </c:pt>
                  <c:pt idx="33">
                    <c:v>2011</c:v>
                  </c:pt>
                  <c:pt idx="34">
                    <c:v>2012</c:v>
                  </c:pt>
                </c:lvl>
                <c:lvl>
                  <c:pt idx="0">
                    <c:v>EU</c:v>
                  </c:pt>
                  <c:pt idx="9">
                    <c:v>Estonia</c:v>
                  </c:pt>
                  <c:pt idx="18">
                    <c:v>Latvia</c:v>
                  </c:pt>
                  <c:pt idx="27">
                    <c:v>Lithuania</c:v>
                  </c:pt>
                </c:lvl>
              </c:multiLvlStrCache>
            </c:multiLvlStrRef>
          </c:cat>
          <c:val>
            <c:numRef>
              <c:f>'childcare up to 3'!$E$10:$E$44</c:f>
              <c:numCache>
                <c:formatCode>General</c:formatCode>
                <c:ptCount val="35"/>
                <c:pt idx="0">
                  <c:v>0</c:v>
                </c:pt>
                <c:pt idx="1">
                  <c:v>0</c:v>
                </c:pt>
                <c:pt idx="2">
                  <c:v>74</c:v>
                </c:pt>
                <c:pt idx="3">
                  <c:v>72</c:v>
                </c:pt>
                <c:pt idx="4">
                  <c:v>72</c:v>
                </c:pt>
                <c:pt idx="5">
                  <c:v>72</c:v>
                </c:pt>
                <c:pt idx="6">
                  <c:v>71</c:v>
                </c:pt>
                <c:pt idx="7">
                  <c:v>72</c:v>
                </c:pt>
                <c:pt idx="9">
                  <c:v>89</c:v>
                </c:pt>
                <c:pt idx="10">
                  <c:v>81</c:v>
                </c:pt>
                <c:pt idx="11">
                  <c:v>85</c:v>
                </c:pt>
                <c:pt idx="12">
                  <c:v>84</c:v>
                </c:pt>
                <c:pt idx="13">
                  <c:v>75</c:v>
                </c:pt>
                <c:pt idx="14">
                  <c:v>79</c:v>
                </c:pt>
                <c:pt idx="15">
                  <c:v>81</c:v>
                </c:pt>
                <c:pt idx="16">
                  <c:v>82</c:v>
                </c:pt>
                <c:pt idx="18">
                  <c:v>83</c:v>
                </c:pt>
                <c:pt idx="19">
                  <c:v>84</c:v>
                </c:pt>
                <c:pt idx="20">
                  <c:v>83</c:v>
                </c:pt>
                <c:pt idx="21">
                  <c:v>86</c:v>
                </c:pt>
                <c:pt idx="22">
                  <c:v>85</c:v>
                </c:pt>
                <c:pt idx="23">
                  <c:v>84</c:v>
                </c:pt>
                <c:pt idx="24">
                  <c:v>84</c:v>
                </c:pt>
                <c:pt idx="25">
                  <c:v>76</c:v>
                </c:pt>
                <c:pt idx="27">
                  <c:v>89</c:v>
                </c:pt>
                <c:pt idx="28">
                  <c:v>95</c:v>
                </c:pt>
                <c:pt idx="29">
                  <c:v>80</c:v>
                </c:pt>
                <c:pt idx="30">
                  <c:v>91</c:v>
                </c:pt>
                <c:pt idx="31">
                  <c:v>90</c:v>
                </c:pt>
                <c:pt idx="32">
                  <c:v>87</c:v>
                </c:pt>
                <c:pt idx="33">
                  <c:v>92</c:v>
                </c:pt>
                <c:pt idx="34">
                  <c:v>92</c:v>
                </c:pt>
              </c:numCache>
            </c:numRef>
          </c:val>
        </c:ser>
        <c:dLbls>
          <c:showLegendKey val="0"/>
          <c:showVal val="0"/>
          <c:showCatName val="0"/>
          <c:showSerName val="0"/>
          <c:showPercent val="0"/>
          <c:showBubbleSize val="0"/>
        </c:dLbls>
        <c:gapWidth val="0"/>
        <c:overlap val="100"/>
        <c:axId val="90223360"/>
        <c:axId val="90224896"/>
      </c:barChart>
      <c:catAx>
        <c:axId val="90223360"/>
        <c:scaling>
          <c:orientation val="minMax"/>
        </c:scaling>
        <c:delete val="0"/>
        <c:axPos val="b"/>
        <c:majorTickMark val="out"/>
        <c:minorTickMark val="none"/>
        <c:tickLblPos val="nextTo"/>
        <c:txPr>
          <a:bodyPr/>
          <a:lstStyle/>
          <a:p>
            <a:pPr>
              <a:defRPr sz="1100" b="1"/>
            </a:pPr>
            <a:endParaRPr lang="et-EE"/>
          </a:p>
        </c:txPr>
        <c:crossAx val="90224896"/>
        <c:crosses val="autoZero"/>
        <c:auto val="1"/>
        <c:lblAlgn val="ctr"/>
        <c:lblOffset val="100"/>
        <c:noMultiLvlLbl val="0"/>
      </c:catAx>
      <c:valAx>
        <c:axId val="90224896"/>
        <c:scaling>
          <c:orientation val="minMax"/>
        </c:scaling>
        <c:delete val="0"/>
        <c:axPos val="l"/>
        <c:majorGridlines/>
        <c:numFmt formatCode="0%" sourceLinked="1"/>
        <c:majorTickMark val="out"/>
        <c:minorTickMark val="none"/>
        <c:tickLblPos val="nextTo"/>
        <c:txPr>
          <a:bodyPr/>
          <a:lstStyle/>
          <a:p>
            <a:pPr>
              <a:defRPr sz="1200" b="1"/>
            </a:pPr>
            <a:endParaRPr lang="et-EE"/>
          </a:p>
        </c:txPr>
        <c:crossAx val="90223360"/>
        <c:crosses val="autoZero"/>
        <c:crossBetween val="between"/>
      </c:valAx>
    </c:plotArea>
    <c:legend>
      <c:legendPos val="r"/>
      <c:layout/>
      <c:overlay val="0"/>
      <c:txPr>
        <a:bodyPr/>
        <a:lstStyle/>
        <a:p>
          <a:pPr>
            <a:defRPr sz="1600"/>
          </a:pPr>
          <a:endParaRPr lang="et-EE"/>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'childcare 3+'!$C$27</c:f>
              <c:strCache>
                <c:ptCount val="1"/>
                <c:pt idx="0">
                  <c:v>30+ hours</c:v>
                </c:pt>
              </c:strCache>
            </c:strRef>
          </c:tx>
          <c:spPr>
            <a:solidFill>
              <a:schemeClr val="accent2"/>
            </a:solidFill>
          </c:spPr>
          <c:invertIfNegative val="0"/>
          <c:dLbls>
            <c:showLegendKey val="0"/>
            <c:showVal val="1"/>
            <c:showCatName val="0"/>
            <c:showSerName val="0"/>
            <c:showPercent val="0"/>
            <c:showBubbleSize val="0"/>
            <c:showLeaderLines val="0"/>
          </c:dLbls>
          <c:cat>
            <c:multiLvlStrRef>
              <c:f>'childcare 3+'!$A$28:$B$62</c:f>
              <c:multiLvlStrCache>
                <c:ptCount val="35"/>
                <c:lvl>
                  <c:pt idx="0">
                    <c:v>2005</c:v>
                  </c:pt>
                  <c:pt idx="1">
                    <c:v>2006</c:v>
                  </c:pt>
                  <c:pt idx="2">
                    <c:v>2007</c:v>
                  </c:pt>
                  <c:pt idx="3">
                    <c:v>2008</c:v>
                  </c:pt>
                  <c:pt idx="4">
                    <c:v>2009</c:v>
                  </c:pt>
                  <c:pt idx="5">
                    <c:v>2010</c:v>
                  </c:pt>
                  <c:pt idx="6">
                    <c:v>2011</c:v>
                  </c:pt>
                  <c:pt idx="7">
                    <c:v>2012</c:v>
                  </c:pt>
                  <c:pt idx="9">
                    <c:v>2005</c:v>
                  </c:pt>
                  <c:pt idx="10">
                    <c:v>2006</c:v>
                  </c:pt>
                  <c:pt idx="11">
                    <c:v>2007</c:v>
                  </c:pt>
                  <c:pt idx="12">
                    <c:v>2008</c:v>
                  </c:pt>
                  <c:pt idx="13">
                    <c:v>2009</c:v>
                  </c:pt>
                  <c:pt idx="14">
                    <c:v>2010</c:v>
                  </c:pt>
                  <c:pt idx="15">
                    <c:v>2011</c:v>
                  </c:pt>
                  <c:pt idx="16">
                    <c:v>2012</c:v>
                  </c:pt>
                  <c:pt idx="18">
                    <c:v>2005</c:v>
                  </c:pt>
                  <c:pt idx="19">
                    <c:v>2006</c:v>
                  </c:pt>
                  <c:pt idx="20">
                    <c:v>2007</c:v>
                  </c:pt>
                  <c:pt idx="21">
                    <c:v>2008</c:v>
                  </c:pt>
                  <c:pt idx="22">
                    <c:v>2009</c:v>
                  </c:pt>
                  <c:pt idx="23">
                    <c:v>2010</c:v>
                  </c:pt>
                  <c:pt idx="24">
                    <c:v>2011</c:v>
                  </c:pt>
                  <c:pt idx="25">
                    <c:v>2012</c:v>
                  </c:pt>
                  <c:pt idx="27">
                    <c:v>2005</c:v>
                  </c:pt>
                  <c:pt idx="28">
                    <c:v>2006</c:v>
                  </c:pt>
                  <c:pt idx="29">
                    <c:v>2007</c:v>
                  </c:pt>
                  <c:pt idx="30">
                    <c:v>2008</c:v>
                  </c:pt>
                  <c:pt idx="31">
                    <c:v>2009</c:v>
                  </c:pt>
                  <c:pt idx="32">
                    <c:v>2010</c:v>
                  </c:pt>
                  <c:pt idx="33">
                    <c:v>2011</c:v>
                  </c:pt>
                  <c:pt idx="34">
                    <c:v>2012</c:v>
                  </c:pt>
                </c:lvl>
                <c:lvl>
                  <c:pt idx="0">
                    <c:v>EU</c:v>
                  </c:pt>
                  <c:pt idx="9">
                    <c:v>Estonia</c:v>
                  </c:pt>
                  <c:pt idx="18">
                    <c:v>Latvia</c:v>
                  </c:pt>
                  <c:pt idx="27">
                    <c:v>Lithuania</c:v>
                  </c:pt>
                </c:lvl>
              </c:multiLvlStrCache>
            </c:multiLvlStrRef>
          </c:cat>
          <c:val>
            <c:numRef>
              <c:f>'childcare 3+'!$C$28:$C$62</c:f>
              <c:numCache>
                <c:formatCode>General</c:formatCode>
                <c:ptCount val="35"/>
                <c:pt idx="0">
                  <c:v>0</c:v>
                </c:pt>
                <c:pt idx="1">
                  <c:v>0</c:v>
                </c:pt>
                <c:pt idx="2">
                  <c:v>40</c:v>
                </c:pt>
                <c:pt idx="3">
                  <c:v>43</c:v>
                </c:pt>
                <c:pt idx="4">
                  <c:v>44</c:v>
                </c:pt>
                <c:pt idx="5">
                  <c:v>45</c:v>
                </c:pt>
                <c:pt idx="6">
                  <c:v>47</c:v>
                </c:pt>
                <c:pt idx="7">
                  <c:v>46</c:v>
                </c:pt>
                <c:pt idx="9">
                  <c:v>69</c:v>
                </c:pt>
                <c:pt idx="10">
                  <c:v>78</c:v>
                </c:pt>
                <c:pt idx="11">
                  <c:v>81</c:v>
                </c:pt>
                <c:pt idx="12">
                  <c:v>84</c:v>
                </c:pt>
                <c:pt idx="13">
                  <c:v>84</c:v>
                </c:pt>
                <c:pt idx="14">
                  <c:v>86</c:v>
                </c:pt>
                <c:pt idx="15">
                  <c:v>83</c:v>
                </c:pt>
                <c:pt idx="16">
                  <c:v>83</c:v>
                </c:pt>
                <c:pt idx="18">
                  <c:v>60</c:v>
                </c:pt>
                <c:pt idx="19">
                  <c:v>56</c:v>
                </c:pt>
                <c:pt idx="20">
                  <c:v>46</c:v>
                </c:pt>
                <c:pt idx="21">
                  <c:v>67</c:v>
                </c:pt>
                <c:pt idx="22">
                  <c:v>67</c:v>
                </c:pt>
                <c:pt idx="23">
                  <c:v>59</c:v>
                </c:pt>
                <c:pt idx="24">
                  <c:v>66</c:v>
                </c:pt>
                <c:pt idx="25">
                  <c:v>72</c:v>
                </c:pt>
                <c:pt idx="27">
                  <c:v>46</c:v>
                </c:pt>
                <c:pt idx="28">
                  <c:v>47</c:v>
                </c:pt>
                <c:pt idx="29">
                  <c:v>52</c:v>
                </c:pt>
                <c:pt idx="30">
                  <c:v>55</c:v>
                </c:pt>
                <c:pt idx="31">
                  <c:v>51</c:v>
                </c:pt>
                <c:pt idx="32">
                  <c:v>58</c:v>
                </c:pt>
                <c:pt idx="33">
                  <c:v>56</c:v>
                </c:pt>
                <c:pt idx="34">
                  <c:v>68</c:v>
                </c:pt>
              </c:numCache>
            </c:numRef>
          </c:val>
        </c:ser>
        <c:ser>
          <c:idx val="1"/>
          <c:order val="1"/>
          <c:tx>
            <c:strRef>
              <c:f>'childcare 3+'!$D$27</c:f>
              <c:strCache>
                <c:ptCount val="1"/>
                <c:pt idx="0">
                  <c:v>1-29 hours</c:v>
                </c:pt>
              </c:strCache>
            </c:strRef>
          </c:tx>
          <c:spPr>
            <a:solidFill>
              <a:srgbClr val="FF0000"/>
            </a:solidFill>
          </c:spPr>
          <c:invertIfNegative val="0"/>
          <c:dLbls>
            <c:dLbl>
              <c:idx val="0"/>
              <c:delete val="1"/>
            </c:dLbl>
            <c:showLegendKey val="0"/>
            <c:showVal val="1"/>
            <c:showCatName val="0"/>
            <c:showSerName val="0"/>
            <c:showPercent val="0"/>
            <c:showBubbleSize val="0"/>
            <c:showLeaderLines val="0"/>
          </c:dLbls>
          <c:cat>
            <c:multiLvlStrRef>
              <c:f>'childcare 3+'!$A$28:$B$62</c:f>
              <c:multiLvlStrCache>
                <c:ptCount val="35"/>
                <c:lvl>
                  <c:pt idx="0">
                    <c:v>2005</c:v>
                  </c:pt>
                  <c:pt idx="1">
                    <c:v>2006</c:v>
                  </c:pt>
                  <c:pt idx="2">
                    <c:v>2007</c:v>
                  </c:pt>
                  <c:pt idx="3">
                    <c:v>2008</c:v>
                  </c:pt>
                  <c:pt idx="4">
                    <c:v>2009</c:v>
                  </c:pt>
                  <c:pt idx="5">
                    <c:v>2010</c:v>
                  </c:pt>
                  <c:pt idx="6">
                    <c:v>2011</c:v>
                  </c:pt>
                  <c:pt idx="7">
                    <c:v>2012</c:v>
                  </c:pt>
                  <c:pt idx="9">
                    <c:v>2005</c:v>
                  </c:pt>
                  <c:pt idx="10">
                    <c:v>2006</c:v>
                  </c:pt>
                  <c:pt idx="11">
                    <c:v>2007</c:v>
                  </c:pt>
                  <c:pt idx="12">
                    <c:v>2008</c:v>
                  </c:pt>
                  <c:pt idx="13">
                    <c:v>2009</c:v>
                  </c:pt>
                  <c:pt idx="14">
                    <c:v>2010</c:v>
                  </c:pt>
                  <c:pt idx="15">
                    <c:v>2011</c:v>
                  </c:pt>
                  <c:pt idx="16">
                    <c:v>2012</c:v>
                  </c:pt>
                  <c:pt idx="18">
                    <c:v>2005</c:v>
                  </c:pt>
                  <c:pt idx="19">
                    <c:v>2006</c:v>
                  </c:pt>
                  <c:pt idx="20">
                    <c:v>2007</c:v>
                  </c:pt>
                  <c:pt idx="21">
                    <c:v>2008</c:v>
                  </c:pt>
                  <c:pt idx="22">
                    <c:v>2009</c:v>
                  </c:pt>
                  <c:pt idx="23">
                    <c:v>2010</c:v>
                  </c:pt>
                  <c:pt idx="24">
                    <c:v>2011</c:v>
                  </c:pt>
                  <c:pt idx="25">
                    <c:v>2012</c:v>
                  </c:pt>
                  <c:pt idx="27">
                    <c:v>2005</c:v>
                  </c:pt>
                  <c:pt idx="28">
                    <c:v>2006</c:v>
                  </c:pt>
                  <c:pt idx="29">
                    <c:v>2007</c:v>
                  </c:pt>
                  <c:pt idx="30">
                    <c:v>2008</c:v>
                  </c:pt>
                  <c:pt idx="31">
                    <c:v>2009</c:v>
                  </c:pt>
                  <c:pt idx="32">
                    <c:v>2010</c:v>
                  </c:pt>
                  <c:pt idx="33">
                    <c:v>2011</c:v>
                  </c:pt>
                  <c:pt idx="34">
                    <c:v>2012</c:v>
                  </c:pt>
                </c:lvl>
                <c:lvl>
                  <c:pt idx="0">
                    <c:v>EU</c:v>
                  </c:pt>
                  <c:pt idx="9">
                    <c:v>Estonia</c:v>
                  </c:pt>
                  <c:pt idx="18">
                    <c:v>Latvia</c:v>
                  </c:pt>
                  <c:pt idx="27">
                    <c:v>Lithuania</c:v>
                  </c:pt>
                </c:lvl>
              </c:multiLvlStrCache>
            </c:multiLvlStrRef>
          </c:cat>
          <c:val>
            <c:numRef>
              <c:f>'childcare 3+'!$D$28:$D$62</c:f>
              <c:numCache>
                <c:formatCode>General</c:formatCode>
                <c:ptCount val="35"/>
                <c:pt idx="0">
                  <c:v>0</c:v>
                </c:pt>
                <c:pt idx="1">
                  <c:v>0</c:v>
                </c:pt>
                <c:pt idx="2">
                  <c:v>41</c:v>
                </c:pt>
                <c:pt idx="3">
                  <c:v>40</c:v>
                </c:pt>
                <c:pt idx="4">
                  <c:v>40</c:v>
                </c:pt>
                <c:pt idx="5">
                  <c:v>39</c:v>
                </c:pt>
                <c:pt idx="6">
                  <c:v>37</c:v>
                </c:pt>
                <c:pt idx="7">
                  <c:v>37</c:v>
                </c:pt>
                <c:pt idx="9">
                  <c:v>9</c:v>
                </c:pt>
                <c:pt idx="10">
                  <c:v>7</c:v>
                </c:pt>
                <c:pt idx="11">
                  <c:v>5</c:v>
                </c:pt>
                <c:pt idx="12">
                  <c:v>4</c:v>
                </c:pt>
                <c:pt idx="13">
                  <c:v>9</c:v>
                </c:pt>
                <c:pt idx="14">
                  <c:v>6</c:v>
                </c:pt>
                <c:pt idx="15">
                  <c:v>9</c:v>
                </c:pt>
                <c:pt idx="16">
                  <c:v>10</c:v>
                </c:pt>
                <c:pt idx="18">
                  <c:v>6</c:v>
                </c:pt>
                <c:pt idx="19">
                  <c:v>4</c:v>
                </c:pt>
                <c:pt idx="20">
                  <c:v>6</c:v>
                </c:pt>
                <c:pt idx="21">
                  <c:v>3</c:v>
                </c:pt>
                <c:pt idx="22">
                  <c:v>7</c:v>
                </c:pt>
                <c:pt idx="23">
                  <c:v>5</c:v>
                </c:pt>
                <c:pt idx="24">
                  <c:v>7</c:v>
                </c:pt>
                <c:pt idx="25">
                  <c:v>7</c:v>
                </c:pt>
                <c:pt idx="27">
                  <c:v>11</c:v>
                </c:pt>
                <c:pt idx="28">
                  <c:v>9</c:v>
                </c:pt>
                <c:pt idx="29">
                  <c:v>7</c:v>
                </c:pt>
                <c:pt idx="30">
                  <c:v>7</c:v>
                </c:pt>
                <c:pt idx="31">
                  <c:v>4</c:v>
                </c:pt>
                <c:pt idx="32">
                  <c:v>9</c:v>
                </c:pt>
                <c:pt idx="33">
                  <c:v>9</c:v>
                </c:pt>
                <c:pt idx="34">
                  <c:v>6</c:v>
                </c:pt>
              </c:numCache>
            </c:numRef>
          </c:val>
        </c:ser>
        <c:ser>
          <c:idx val="2"/>
          <c:order val="2"/>
          <c:tx>
            <c:strRef>
              <c:f>'childcare 3+'!$E$27</c:f>
              <c:strCache>
                <c:ptCount val="1"/>
                <c:pt idx="0">
                  <c:v>zero hours</c:v>
                </c:pt>
              </c:strCache>
            </c:strRef>
          </c:tx>
          <c:spPr>
            <a:solidFill>
              <a:schemeClr val="accent5"/>
            </a:solidFill>
          </c:spPr>
          <c:invertIfNegative val="0"/>
          <c:dLbls>
            <c:showLegendKey val="0"/>
            <c:showVal val="1"/>
            <c:showCatName val="0"/>
            <c:showSerName val="0"/>
            <c:showPercent val="0"/>
            <c:showBubbleSize val="0"/>
            <c:showLeaderLines val="0"/>
          </c:dLbls>
          <c:cat>
            <c:multiLvlStrRef>
              <c:f>'childcare 3+'!$A$28:$B$62</c:f>
              <c:multiLvlStrCache>
                <c:ptCount val="35"/>
                <c:lvl>
                  <c:pt idx="0">
                    <c:v>2005</c:v>
                  </c:pt>
                  <c:pt idx="1">
                    <c:v>2006</c:v>
                  </c:pt>
                  <c:pt idx="2">
                    <c:v>2007</c:v>
                  </c:pt>
                  <c:pt idx="3">
                    <c:v>2008</c:v>
                  </c:pt>
                  <c:pt idx="4">
                    <c:v>2009</c:v>
                  </c:pt>
                  <c:pt idx="5">
                    <c:v>2010</c:v>
                  </c:pt>
                  <c:pt idx="6">
                    <c:v>2011</c:v>
                  </c:pt>
                  <c:pt idx="7">
                    <c:v>2012</c:v>
                  </c:pt>
                  <c:pt idx="9">
                    <c:v>2005</c:v>
                  </c:pt>
                  <c:pt idx="10">
                    <c:v>2006</c:v>
                  </c:pt>
                  <c:pt idx="11">
                    <c:v>2007</c:v>
                  </c:pt>
                  <c:pt idx="12">
                    <c:v>2008</c:v>
                  </c:pt>
                  <c:pt idx="13">
                    <c:v>2009</c:v>
                  </c:pt>
                  <c:pt idx="14">
                    <c:v>2010</c:v>
                  </c:pt>
                  <c:pt idx="15">
                    <c:v>2011</c:v>
                  </c:pt>
                  <c:pt idx="16">
                    <c:v>2012</c:v>
                  </c:pt>
                  <c:pt idx="18">
                    <c:v>2005</c:v>
                  </c:pt>
                  <c:pt idx="19">
                    <c:v>2006</c:v>
                  </c:pt>
                  <c:pt idx="20">
                    <c:v>2007</c:v>
                  </c:pt>
                  <c:pt idx="21">
                    <c:v>2008</c:v>
                  </c:pt>
                  <c:pt idx="22">
                    <c:v>2009</c:v>
                  </c:pt>
                  <c:pt idx="23">
                    <c:v>2010</c:v>
                  </c:pt>
                  <c:pt idx="24">
                    <c:v>2011</c:v>
                  </c:pt>
                  <c:pt idx="25">
                    <c:v>2012</c:v>
                  </c:pt>
                  <c:pt idx="27">
                    <c:v>2005</c:v>
                  </c:pt>
                  <c:pt idx="28">
                    <c:v>2006</c:v>
                  </c:pt>
                  <c:pt idx="29">
                    <c:v>2007</c:v>
                  </c:pt>
                  <c:pt idx="30">
                    <c:v>2008</c:v>
                  </c:pt>
                  <c:pt idx="31">
                    <c:v>2009</c:v>
                  </c:pt>
                  <c:pt idx="32">
                    <c:v>2010</c:v>
                  </c:pt>
                  <c:pt idx="33">
                    <c:v>2011</c:v>
                  </c:pt>
                  <c:pt idx="34">
                    <c:v>2012</c:v>
                  </c:pt>
                </c:lvl>
                <c:lvl>
                  <c:pt idx="0">
                    <c:v>EU</c:v>
                  </c:pt>
                  <c:pt idx="9">
                    <c:v>Estonia</c:v>
                  </c:pt>
                  <c:pt idx="18">
                    <c:v>Latvia</c:v>
                  </c:pt>
                  <c:pt idx="27">
                    <c:v>Lithuania</c:v>
                  </c:pt>
                </c:lvl>
              </c:multiLvlStrCache>
            </c:multiLvlStrRef>
          </c:cat>
          <c:val>
            <c:numRef>
              <c:f>'childcare 3+'!$E$28:$E$62</c:f>
              <c:numCache>
                <c:formatCode>General</c:formatCode>
                <c:ptCount val="35"/>
                <c:pt idx="0">
                  <c:v>0</c:v>
                </c:pt>
                <c:pt idx="1">
                  <c:v>0</c:v>
                </c:pt>
                <c:pt idx="2">
                  <c:v>19</c:v>
                </c:pt>
                <c:pt idx="3">
                  <c:v>17</c:v>
                </c:pt>
                <c:pt idx="4">
                  <c:v>17</c:v>
                </c:pt>
                <c:pt idx="5">
                  <c:v>16</c:v>
                </c:pt>
                <c:pt idx="6">
                  <c:v>16</c:v>
                </c:pt>
                <c:pt idx="7">
                  <c:v>17</c:v>
                </c:pt>
                <c:pt idx="9">
                  <c:v>22</c:v>
                </c:pt>
                <c:pt idx="10">
                  <c:v>15</c:v>
                </c:pt>
                <c:pt idx="11">
                  <c:v>14</c:v>
                </c:pt>
                <c:pt idx="12">
                  <c:v>13</c:v>
                </c:pt>
                <c:pt idx="13">
                  <c:v>8</c:v>
                </c:pt>
                <c:pt idx="14">
                  <c:v>8</c:v>
                </c:pt>
                <c:pt idx="15">
                  <c:v>8</c:v>
                </c:pt>
                <c:pt idx="16">
                  <c:v>8</c:v>
                </c:pt>
                <c:pt idx="18">
                  <c:v>34</c:v>
                </c:pt>
                <c:pt idx="19">
                  <c:v>40</c:v>
                </c:pt>
                <c:pt idx="20">
                  <c:v>48</c:v>
                </c:pt>
                <c:pt idx="21">
                  <c:v>29</c:v>
                </c:pt>
                <c:pt idx="22">
                  <c:v>26</c:v>
                </c:pt>
                <c:pt idx="23">
                  <c:v>36</c:v>
                </c:pt>
                <c:pt idx="24">
                  <c:v>27</c:v>
                </c:pt>
                <c:pt idx="25">
                  <c:v>21</c:v>
                </c:pt>
                <c:pt idx="27">
                  <c:v>43</c:v>
                </c:pt>
                <c:pt idx="28">
                  <c:v>44</c:v>
                </c:pt>
                <c:pt idx="29">
                  <c:v>41</c:v>
                </c:pt>
                <c:pt idx="30">
                  <c:v>39</c:v>
                </c:pt>
                <c:pt idx="31">
                  <c:v>46</c:v>
                </c:pt>
                <c:pt idx="32">
                  <c:v>33</c:v>
                </c:pt>
                <c:pt idx="33">
                  <c:v>35</c:v>
                </c:pt>
                <c:pt idx="34">
                  <c:v>26</c:v>
                </c:pt>
              </c:numCache>
            </c:numRef>
          </c:val>
        </c:ser>
        <c:dLbls>
          <c:showLegendKey val="0"/>
          <c:showVal val="0"/>
          <c:showCatName val="0"/>
          <c:showSerName val="0"/>
          <c:showPercent val="0"/>
          <c:showBubbleSize val="0"/>
        </c:dLbls>
        <c:gapWidth val="0"/>
        <c:overlap val="100"/>
        <c:axId val="90277760"/>
        <c:axId val="90279296"/>
      </c:barChart>
      <c:catAx>
        <c:axId val="90277760"/>
        <c:scaling>
          <c:orientation val="minMax"/>
        </c:scaling>
        <c:delete val="0"/>
        <c:axPos val="b"/>
        <c:majorTickMark val="out"/>
        <c:minorTickMark val="none"/>
        <c:tickLblPos val="nextTo"/>
        <c:txPr>
          <a:bodyPr/>
          <a:lstStyle/>
          <a:p>
            <a:pPr>
              <a:defRPr sz="1200" b="1"/>
            </a:pPr>
            <a:endParaRPr lang="et-EE"/>
          </a:p>
        </c:txPr>
        <c:crossAx val="90279296"/>
        <c:crosses val="autoZero"/>
        <c:auto val="1"/>
        <c:lblAlgn val="ctr"/>
        <c:lblOffset val="100"/>
        <c:noMultiLvlLbl val="0"/>
      </c:catAx>
      <c:valAx>
        <c:axId val="90279296"/>
        <c:scaling>
          <c:orientation val="minMax"/>
        </c:scaling>
        <c:delete val="0"/>
        <c:axPos val="l"/>
        <c:majorGridlines/>
        <c:numFmt formatCode="0%" sourceLinked="1"/>
        <c:majorTickMark val="out"/>
        <c:minorTickMark val="none"/>
        <c:tickLblPos val="nextTo"/>
        <c:txPr>
          <a:bodyPr/>
          <a:lstStyle/>
          <a:p>
            <a:pPr>
              <a:defRPr sz="1200" b="1"/>
            </a:pPr>
            <a:endParaRPr lang="et-EE"/>
          </a:p>
        </c:txPr>
        <c:crossAx val="90277760"/>
        <c:crosses val="autoZero"/>
        <c:crossBetween val="between"/>
      </c:valAx>
    </c:plotArea>
    <c:legend>
      <c:legendPos val="r"/>
      <c:layout/>
      <c:overlay val="0"/>
      <c:txPr>
        <a:bodyPr/>
        <a:lstStyle/>
        <a:p>
          <a:pPr>
            <a:defRPr sz="1600" b="1"/>
          </a:pPr>
          <a:endParaRPr lang="et-EE"/>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'usage of parental leave'!$B$2</c:f>
              <c:strCache>
                <c:ptCount val="1"/>
                <c:pt idx="0">
                  <c:v>over 12 months</c:v>
                </c:pt>
              </c:strCache>
            </c:strRef>
          </c:tx>
          <c:spPr>
            <a:solidFill>
              <a:srgbClr val="FFFF00"/>
            </a:solidFill>
          </c:spPr>
          <c:invertIfNegative val="0"/>
          <c:dLbls>
            <c:txPr>
              <a:bodyPr/>
              <a:lstStyle/>
              <a:p>
                <a:pPr>
                  <a:defRPr sz="1400" b="1"/>
                </a:pPr>
                <a:endParaRPr lang="et-EE"/>
              </a:p>
            </c:txPr>
            <c:showLegendKey val="0"/>
            <c:showVal val="0"/>
            <c:showCatName val="0"/>
            <c:showSerName val="1"/>
            <c:showPercent val="0"/>
            <c:showBubbleSize val="0"/>
            <c:showLeaderLines val="0"/>
          </c:dLbls>
          <c:cat>
            <c:strRef>
              <c:f>'usage of parental leave'!$A$3:$A$6</c:f>
              <c:strCache>
                <c:ptCount val="4"/>
                <c:pt idx="0">
                  <c:v>EU 27</c:v>
                </c:pt>
                <c:pt idx="1">
                  <c:v>Estonia</c:v>
                </c:pt>
                <c:pt idx="2">
                  <c:v>Latvia</c:v>
                </c:pt>
                <c:pt idx="3">
                  <c:v>Lithuania</c:v>
                </c:pt>
              </c:strCache>
            </c:strRef>
          </c:cat>
          <c:val>
            <c:numRef>
              <c:f>'usage of parental leave'!$B$3:$B$6</c:f>
              <c:numCache>
                <c:formatCode>0</c:formatCode>
                <c:ptCount val="4"/>
                <c:pt idx="0">
                  <c:v>3514.2</c:v>
                </c:pt>
                <c:pt idx="1">
                  <c:v>58.4</c:v>
                </c:pt>
                <c:pt idx="2">
                  <c:v>70.3</c:v>
                </c:pt>
                <c:pt idx="3">
                  <c:v>36.1</c:v>
                </c:pt>
              </c:numCache>
            </c:numRef>
          </c:val>
        </c:ser>
        <c:ser>
          <c:idx val="1"/>
          <c:order val="1"/>
          <c:tx>
            <c:strRef>
              <c:f>'usage of parental leave'!$C$2</c:f>
              <c:strCache>
                <c:ptCount val="1"/>
                <c:pt idx="0">
                  <c:v>6-12 months</c:v>
                </c:pt>
              </c:strCache>
            </c:strRef>
          </c:tx>
          <c:spPr>
            <a:solidFill>
              <a:srgbClr val="FFC000"/>
            </a:solidFill>
          </c:spPr>
          <c:invertIfNegative val="0"/>
          <c:dLbls>
            <c:txPr>
              <a:bodyPr/>
              <a:lstStyle/>
              <a:p>
                <a:pPr>
                  <a:defRPr sz="1400" b="1"/>
                </a:pPr>
                <a:endParaRPr lang="et-EE"/>
              </a:p>
            </c:txPr>
            <c:showLegendKey val="0"/>
            <c:showVal val="0"/>
            <c:showCatName val="0"/>
            <c:showSerName val="1"/>
            <c:showPercent val="0"/>
            <c:showBubbleSize val="0"/>
            <c:showLeaderLines val="0"/>
          </c:dLbls>
          <c:cat>
            <c:strRef>
              <c:f>'usage of parental leave'!$A$3:$A$6</c:f>
              <c:strCache>
                <c:ptCount val="4"/>
                <c:pt idx="0">
                  <c:v>EU 27</c:v>
                </c:pt>
                <c:pt idx="1">
                  <c:v>Estonia</c:v>
                </c:pt>
                <c:pt idx="2">
                  <c:v>Latvia</c:v>
                </c:pt>
                <c:pt idx="3">
                  <c:v>Lithuania</c:v>
                </c:pt>
              </c:strCache>
            </c:strRef>
          </c:cat>
          <c:val>
            <c:numRef>
              <c:f>'usage of parental leave'!$C$3:$C$6</c:f>
              <c:numCache>
                <c:formatCode>0</c:formatCode>
                <c:ptCount val="4"/>
                <c:pt idx="0">
                  <c:v>1736.6</c:v>
                </c:pt>
                <c:pt idx="1">
                  <c:v>4.5999999999999996</c:v>
                </c:pt>
                <c:pt idx="2">
                  <c:v>31.6</c:v>
                </c:pt>
                <c:pt idx="3">
                  <c:v>9.7000000000000011</c:v>
                </c:pt>
              </c:numCache>
            </c:numRef>
          </c:val>
        </c:ser>
        <c:ser>
          <c:idx val="2"/>
          <c:order val="2"/>
          <c:tx>
            <c:strRef>
              <c:f>'usage of parental leave'!$D$2</c:f>
              <c:strCache>
                <c:ptCount val="1"/>
                <c:pt idx="0">
                  <c:v>below 6 months</c:v>
                </c:pt>
              </c:strCache>
            </c:strRef>
          </c:tx>
          <c:spPr>
            <a:solidFill>
              <a:srgbClr val="FF0000"/>
            </a:solidFill>
          </c:spPr>
          <c:invertIfNegative val="0"/>
          <c:dLbls>
            <c:txPr>
              <a:bodyPr/>
              <a:lstStyle/>
              <a:p>
                <a:pPr>
                  <a:defRPr sz="1400" b="1"/>
                </a:pPr>
                <a:endParaRPr lang="et-EE"/>
              </a:p>
            </c:txPr>
            <c:showLegendKey val="0"/>
            <c:showVal val="0"/>
            <c:showCatName val="0"/>
            <c:showSerName val="1"/>
            <c:showPercent val="0"/>
            <c:showBubbleSize val="0"/>
            <c:showLeaderLines val="0"/>
          </c:dLbls>
          <c:cat>
            <c:strRef>
              <c:f>'usage of parental leave'!$A$3:$A$6</c:f>
              <c:strCache>
                <c:ptCount val="4"/>
                <c:pt idx="0">
                  <c:v>EU 27</c:v>
                </c:pt>
                <c:pt idx="1">
                  <c:v>Estonia</c:v>
                </c:pt>
                <c:pt idx="2">
                  <c:v>Latvia</c:v>
                </c:pt>
                <c:pt idx="3">
                  <c:v>Lithuania</c:v>
                </c:pt>
              </c:strCache>
            </c:strRef>
          </c:cat>
          <c:val>
            <c:numRef>
              <c:f>'usage of parental leave'!$D$3:$D$6</c:f>
              <c:numCache>
                <c:formatCode>0</c:formatCode>
                <c:ptCount val="4"/>
                <c:pt idx="0">
                  <c:v>3011.5</c:v>
                </c:pt>
                <c:pt idx="1">
                  <c:v>4</c:v>
                </c:pt>
                <c:pt idx="2">
                  <c:v>6.3</c:v>
                </c:pt>
                <c:pt idx="3">
                  <c:v>6.7</c:v>
                </c:pt>
              </c:numCache>
            </c:numRef>
          </c:val>
        </c:ser>
        <c:dLbls>
          <c:showLegendKey val="0"/>
          <c:showVal val="0"/>
          <c:showCatName val="0"/>
          <c:showSerName val="0"/>
          <c:showPercent val="0"/>
          <c:showBubbleSize val="0"/>
        </c:dLbls>
        <c:gapWidth val="28"/>
        <c:overlap val="100"/>
        <c:axId val="90319872"/>
        <c:axId val="90329856"/>
      </c:barChart>
      <c:catAx>
        <c:axId val="90319872"/>
        <c:scaling>
          <c:orientation val="minMax"/>
        </c:scaling>
        <c:delete val="0"/>
        <c:axPos val="b"/>
        <c:majorTickMark val="out"/>
        <c:minorTickMark val="none"/>
        <c:tickLblPos val="nextTo"/>
        <c:txPr>
          <a:bodyPr/>
          <a:lstStyle/>
          <a:p>
            <a:pPr>
              <a:defRPr sz="1400" b="1"/>
            </a:pPr>
            <a:endParaRPr lang="et-EE"/>
          </a:p>
        </c:txPr>
        <c:crossAx val="90329856"/>
        <c:crosses val="autoZero"/>
        <c:auto val="1"/>
        <c:lblAlgn val="ctr"/>
        <c:lblOffset val="100"/>
        <c:noMultiLvlLbl val="0"/>
      </c:catAx>
      <c:valAx>
        <c:axId val="90329856"/>
        <c:scaling>
          <c:orientation val="minMax"/>
        </c:scaling>
        <c:delete val="0"/>
        <c:axPos val="l"/>
        <c:majorGridlines/>
        <c:numFmt formatCode="0%" sourceLinked="1"/>
        <c:majorTickMark val="out"/>
        <c:minorTickMark val="none"/>
        <c:tickLblPos val="nextTo"/>
        <c:txPr>
          <a:bodyPr/>
          <a:lstStyle/>
          <a:p>
            <a:pPr>
              <a:defRPr sz="1400"/>
            </a:pPr>
            <a:endParaRPr lang="et-EE"/>
          </a:p>
        </c:txPr>
        <c:crossAx val="90319872"/>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7723" cy="49672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3141" y="0"/>
            <a:ext cx="2947723" cy="496729"/>
          </a:xfrm>
          <a:prstGeom prst="rect">
            <a:avLst/>
          </a:prstGeom>
        </p:spPr>
        <p:txBody>
          <a:bodyPr vert="horz" lIns="91440" tIns="45720" rIns="91440" bIns="45720" rtlCol="0"/>
          <a:lstStyle>
            <a:lvl1pPr algn="r">
              <a:defRPr sz="1200"/>
            </a:lvl1pPr>
          </a:lstStyle>
          <a:p>
            <a:fld id="{C6AF6DAA-5D40-9641-AD6A-44F6E77E9E3A}" type="datetimeFigureOut">
              <a:rPr lang="en-US" smtClean="0"/>
              <a:t>9/17/2014</a:t>
            </a:fld>
            <a:endParaRPr lang="en-US"/>
          </a:p>
        </p:txBody>
      </p:sp>
      <p:sp>
        <p:nvSpPr>
          <p:cNvPr id="4" name="Footer Placeholder 3"/>
          <p:cNvSpPr>
            <a:spLocks noGrp="1"/>
          </p:cNvSpPr>
          <p:nvPr>
            <p:ph type="ftr" sz="quarter" idx="2"/>
          </p:nvPr>
        </p:nvSpPr>
        <p:spPr>
          <a:xfrm>
            <a:off x="0" y="9436122"/>
            <a:ext cx="2947723" cy="496729"/>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3141" y="9436122"/>
            <a:ext cx="2947723" cy="496729"/>
          </a:xfrm>
          <a:prstGeom prst="rect">
            <a:avLst/>
          </a:prstGeom>
        </p:spPr>
        <p:txBody>
          <a:bodyPr vert="horz" lIns="91440" tIns="45720" rIns="91440" bIns="45720" rtlCol="0" anchor="b"/>
          <a:lstStyle>
            <a:lvl1pPr algn="r">
              <a:defRPr sz="1200"/>
            </a:lvl1pPr>
          </a:lstStyle>
          <a:p>
            <a:fld id="{269D7E0E-EB63-3546-BCAA-838AC5C444B4}" type="slidenum">
              <a:rPr lang="en-US" smtClean="0"/>
              <a:t>‹#›</a:t>
            </a:fld>
            <a:endParaRPr lang="en-US"/>
          </a:p>
        </p:txBody>
      </p:sp>
    </p:spTree>
    <p:extLst>
      <p:ext uri="{BB962C8B-B14F-4D97-AF65-F5344CB8AC3E}">
        <p14:creationId xmlns:p14="http://schemas.microsoft.com/office/powerpoint/2010/main" val="31926429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7723" cy="496729"/>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53141" y="0"/>
            <a:ext cx="2947723" cy="496729"/>
          </a:xfrm>
          <a:prstGeom prst="rect">
            <a:avLst/>
          </a:prstGeom>
        </p:spPr>
        <p:txBody>
          <a:bodyPr vert="horz" lIns="91440" tIns="45720" rIns="91440" bIns="45720" rtlCol="0"/>
          <a:lstStyle>
            <a:lvl1pPr algn="r">
              <a:defRPr sz="1200"/>
            </a:lvl1pPr>
          </a:lstStyle>
          <a:p>
            <a:fld id="{CB34BE51-ECBB-4CD3-8CDF-97DDD58B9479}" type="datetimeFigureOut">
              <a:rPr lang="et-EE" smtClean="0"/>
              <a:t>17.09.2014</a:t>
            </a:fld>
            <a:endParaRPr lang="et-EE"/>
          </a:p>
        </p:txBody>
      </p:sp>
      <p:sp>
        <p:nvSpPr>
          <p:cNvPr id="4" name="Slide Image Placeholder 3"/>
          <p:cNvSpPr>
            <a:spLocks noGrp="1" noRot="1" noChangeAspect="1"/>
          </p:cNvSpPr>
          <p:nvPr>
            <p:ph type="sldImg" idx="2"/>
          </p:nvPr>
        </p:nvSpPr>
        <p:spPr>
          <a:xfrm>
            <a:off x="917575" y="744538"/>
            <a:ext cx="4967288" cy="3725862"/>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0244" y="4718923"/>
            <a:ext cx="5441950" cy="447055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6" name="Footer Placeholder 5"/>
          <p:cNvSpPr>
            <a:spLocks noGrp="1"/>
          </p:cNvSpPr>
          <p:nvPr>
            <p:ph type="ftr" sz="quarter" idx="4"/>
          </p:nvPr>
        </p:nvSpPr>
        <p:spPr>
          <a:xfrm>
            <a:off x="0" y="9436122"/>
            <a:ext cx="2947723" cy="496729"/>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53141" y="9436122"/>
            <a:ext cx="2947723" cy="496729"/>
          </a:xfrm>
          <a:prstGeom prst="rect">
            <a:avLst/>
          </a:prstGeom>
        </p:spPr>
        <p:txBody>
          <a:bodyPr vert="horz" lIns="91440" tIns="45720" rIns="91440" bIns="45720" rtlCol="0" anchor="b"/>
          <a:lstStyle>
            <a:lvl1pPr algn="r">
              <a:defRPr sz="1200"/>
            </a:lvl1pPr>
          </a:lstStyle>
          <a:p>
            <a:fld id="{DB24F29B-13D9-401A-97E3-5104B68BE735}" type="slidenum">
              <a:rPr lang="et-EE" smtClean="0"/>
              <a:t>‹#›</a:t>
            </a:fld>
            <a:endParaRPr lang="et-EE"/>
          </a:p>
        </p:txBody>
      </p:sp>
    </p:spTree>
    <p:extLst>
      <p:ext uri="{BB962C8B-B14F-4D97-AF65-F5344CB8AC3E}">
        <p14:creationId xmlns:p14="http://schemas.microsoft.com/office/powerpoint/2010/main" val="87752870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While in the Nordic countries the gender equality aspirations brought along expansion of leave rights to fathers already in the 1970s, the Soviet fathers were kept away from childcare. The maternity leave scheme in Estonia remained an exclusive right for women throughout the Soviet Union period, until 1991 when Estonia regained independence and fathers were given the right to parental leave – first as secondary carers, later on in equal terms with mothers </a:t>
            </a:r>
            <a:r>
              <a:rPr lang="et-EE" sz="1200" kern="1200" dirty="0" smtClean="0">
                <a:solidFill>
                  <a:schemeClr val="tx1"/>
                </a:solidFill>
                <a:effectLst/>
                <a:latin typeface="+mn-lt"/>
                <a:ea typeface="+mn-ea"/>
                <a:cs typeface="+mn-cs"/>
              </a:rPr>
              <a:t> (Karu 2011)</a:t>
            </a:r>
          </a:p>
          <a:p>
            <a:endParaRPr lang="et-EE" sz="1200" kern="1200" dirty="0" smtClean="0">
              <a:solidFill>
                <a:schemeClr val="tx1"/>
              </a:solidFill>
              <a:effectLst/>
              <a:latin typeface="+mn-lt"/>
              <a:ea typeface="+mn-ea"/>
              <a:cs typeface="+mn-cs"/>
            </a:endParaRPr>
          </a:p>
          <a:p>
            <a:r>
              <a:rPr lang="et-EE" sz="1200" kern="1200" dirty="0" smtClean="0">
                <a:solidFill>
                  <a:schemeClr val="tx1"/>
                </a:solidFill>
                <a:effectLst/>
                <a:latin typeface="+mn-lt"/>
                <a:ea typeface="+mn-ea"/>
                <a:cs typeface="+mn-cs"/>
              </a:rPr>
              <a:t>Estonia: </a:t>
            </a:r>
            <a:r>
              <a:rPr lang="en-GB" sz="1200" kern="1200" dirty="0" smtClean="0">
                <a:solidFill>
                  <a:schemeClr val="tx1"/>
                </a:solidFill>
                <a:effectLst/>
                <a:latin typeface="+mn-lt"/>
                <a:ea typeface="+mn-ea"/>
                <a:cs typeface="+mn-cs"/>
              </a:rPr>
              <a:t>While the leave in 1959 lasted six months, by 1982 mothers had a right to one-year leave with compensation equal to the minimum wage. By 1989 the leave was extended further to three years. </a:t>
            </a:r>
            <a:endParaRPr lang="et-EE" sz="1200" kern="1200" dirty="0" smtClean="0">
              <a:solidFill>
                <a:schemeClr val="tx1"/>
              </a:solidFill>
              <a:effectLst/>
              <a:latin typeface="+mn-lt"/>
              <a:ea typeface="+mn-ea"/>
              <a:cs typeface="+mn-cs"/>
            </a:endParaRPr>
          </a:p>
          <a:p>
            <a:endParaRPr lang="et-EE"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study suggests that the lack of a gender equality perspective in Estonian policy making is partially due to the coercive ideology of gender equality in the Soviet Union. While the Soviet equality ideology was modern in its ideal of the dual earner family model, the means of achieving it were drastically different. Furthermore, fathers had no role in family life and in reality a model of dual earner/state and female carer model was prevalent. The dual earner model has been preserved until now, but the father’s role in the family was acknowledged not before 1991 when fathers became eligible for parental leave.</a:t>
            </a:r>
            <a:r>
              <a:rPr lang="et-EE" sz="1200" kern="1200" dirty="0" smtClean="0">
                <a:solidFill>
                  <a:schemeClr val="tx1"/>
                </a:solidFill>
                <a:effectLst/>
                <a:latin typeface="+mn-lt"/>
                <a:ea typeface="+mn-ea"/>
                <a:cs typeface="+mn-cs"/>
              </a:rPr>
              <a:t> (Karu</a:t>
            </a:r>
            <a:r>
              <a:rPr lang="et-EE" sz="1200" kern="1200" baseline="0" dirty="0" smtClean="0">
                <a:solidFill>
                  <a:schemeClr val="tx1"/>
                </a:solidFill>
                <a:effectLst/>
                <a:latin typeface="+mn-lt"/>
                <a:ea typeface="+mn-ea"/>
                <a:cs typeface="+mn-cs"/>
              </a:rPr>
              <a:t> 2011)</a:t>
            </a:r>
          </a:p>
          <a:p>
            <a:pPr marL="0" marR="0" indent="0" algn="l" defTabSz="914400" rtl="0" eaLnBrk="1" fontAlgn="auto" latinLnBrk="0" hangingPunct="1">
              <a:lnSpc>
                <a:spcPct val="100000"/>
              </a:lnSpc>
              <a:spcBef>
                <a:spcPts val="0"/>
              </a:spcBef>
              <a:spcAft>
                <a:spcPts val="0"/>
              </a:spcAft>
              <a:buClrTx/>
              <a:buSzTx/>
              <a:buFontTx/>
              <a:buNone/>
              <a:tabLst/>
              <a:defRPr/>
            </a:pPr>
            <a:endParaRPr lang="et-EE"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However, in comparison with contemporary democratic societies, the means of achieving gender equality differed radically in the socialist society. Soviet society did not respect personal freedom of choice; employment was compulsory for everyone and the leave policies providing parents the opportunity to care for their children were only available to mothers – fathers had to have no role in family life other than being one of the breadwinners. This coercive way of implementing the equality and the fact that it was limited only to the labour market, not the family, made people resistant and fall back to appreciating the traditional gender division when the coercion was over. </a:t>
            </a:r>
            <a:r>
              <a:rPr lang="en-GB" sz="1200" kern="1200" dirty="0" err="1" smtClean="0">
                <a:solidFill>
                  <a:schemeClr val="tx1"/>
                </a:solidFill>
                <a:effectLst/>
                <a:latin typeface="+mn-lt"/>
                <a:ea typeface="+mn-ea"/>
                <a:cs typeface="+mn-cs"/>
              </a:rPr>
              <a:t>Kurvinen</a:t>
            </a:r>
            <a:r>
              <a:rPr lang="en-GB" sz="1200" kern="1200" dirty="0" smtClean="0">
                <a:solidFill>
                  <a:schemeClr val="tx1"/>
                </a:solidFill>
                <a:effectLst/>
                <a:latin typeface="+mn-lt"/>
                <a:ea typeface="+mn-ea"/>
                <a:cs typeface="+mn-cs"/>
              </a:rPr>
              <a:t> (2008) argues that during the transition period, the traditional biology-based gender images were emphasised as a part of the concern for survival of the Estonian nation.</a:t>
            </a:r>
            <a:r>
              <a:rPr lang="et-EE" sz="1200" kern="1200" dirty="0" smtClean="0">
                <a:solidFill>
                  <a:schemeClr val="tx1"/>
                </a:solidFill>
                <a:effectLst/>
                <a:latin typeface="+mn-lt"/>
                <a:ea typeface="+mn-ea"/>
                <a:cs typeface="+mn-cs"/>
              </a:rPr>
              <a:t> (Karu 2011)</a:t>
            </a:r>
          </a:p>
          <a:p>
            <a:pPr marL="0" marR="0" indent="0" algn="l" defTabSz="914400" rtl="0" eaLnBrk="1" fontAlgn="auto" latinLnBrk="0" hangingPunct="1">
              <a:lnSpc>
                <a:spcPct val="100000"/>
              </a:lnSpc>
              <a:spcBef>
                <a:spcPts val="0"/>
              </a:spcBef>
              <a:spcAft>
                <a:spcPts val="0"/>
              </a:spcAft>
              <a:buClrTx/>
              <a:buSzTx/>
              <a:buFontTx/>
              <a:buNone/>
              <a:tabLst/>
              <a:defRPr/>
            </a:pPr>
            <a:r>
              <a:rPr lang="et-EE" sz="1200" kern="1200" baseline="0" dirty="0" smtClean="0">
                <a:solidFill>
                  <a:schemeClr val="tx1"/>
                </a:solidFill>
                <a:effectLst/>
                <a:latin typeface="+mn-lt"/>
                <a:ea typeface="+mn-ea"/>
                <a:cs typeface="+mn-cs"/>
              </a:rPr>
              <a:t>	</a:t>
            </a:r>
            <a:endParaRPr lang="et-EE" sz="1200" kern="1200" dirty="0" smtClean="0">
              <a:solidFill>
                <a:schemeClr val="tx1"/>
              </a:solidFill>
              <a:effectLst/>
              <a:latin typeface="+mn-lt"/>
              <a:ea typeface="+mn-ea"/>
              <a:cs typeface="+mn-cs"/>
            </a:endParaRPr>
          </a:p>
          <a:p>
            <a:endParaRPr lang="et-EE" dirty="0"/>
          </a:p>
        </p:txBody>
      </p:sp>
      <p:sp>
        <p:nvSpPr>
          <p:cNvPr id="4" name="Slide Number Placeholder 3"/>
          <p:cNvSpPr>
            <a:spLocks noGrp="1"/>
          </p:cNvSpPr>
          <p:nvPr>
            <p:ph type="sldNum" sz="quarter" idx="10"/>
          </p:nvPr>
        </p:nvSpPr>
        <p:spPr/>
        <p:txBody>
          <a:bodyPr/>
          <a:lstStyle/>
          <a:p>
            <a:fld id="{DB24F29B-13D9-401A-97E3-5104B68BE735}" type="slidenum">
              <a:rPr lang="et-EE" smtClean="0"/>
              <a:t>4</a:t>
            </a:fld>
            <a:endParaRPr lang="et-EE"/>
          </a:p>
        </p:txBody>
      </p:sp>
    </p:spTree>
    <p:extLst>
      <p:ext uri="{BB962C8B-B14F-4D97-AF65-F5344CB8AC3E}">
        <p14:creationId xmlns:p14="http://schemas.microsoft.com/office/powerpoint/2010/main" val="174567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DB24F29B-13D9-401A-97E3-5104B68BE735}" type="slidenum">
              <a:rPr lang="et-EE" smtClean="0"/>
              <a:t>5</a:t>
            </a:fld>
            <a:endParaRPr lang="et-EE"/>
          </a:p>
        </p:txBody>
      </p:sp>
    </p:spTree>
    <p:extLst>
      <p:ext uri="{BB962C8B-B14F-4D97-AF65-F5344CB8AC3E}">
        <p14:creationId xmlns:p14="http://schemas.microsoft.com/office/powerpoint/2010/main" val="2204643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DB24F29B-13D9-401A-97E3-5104B68BE735}" type="slidenum">
              <a:rPr lang="et-EE" smtClean="0"/>
              <a:t>6</a:t>
            </a:fld>
            <a:endParaRPr lang="et-EE"/>
          </a:p>
        </p:txBody>
      </p:sp>
    </p:spTree>
    <p:extLst>
      <p:ext uri="{BB962C8B-B14F-4D97-AF65-F5344CB8AC3E}">
        <p14:creationId xmlns:p14="http://schemas.microsoft.com/office/powerpoint/2010/main" val="929952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sz="1200" kern="1200" dirty="0" err="1" smtClean="0">
                <a:solidFill>
                  <a:schemeClr val="tx1"/>
                </a:solidFill>
                <a:effectLst/>
                <a:latin typeface="+mn-lt"/>
                <a:ea typeface="+mn-ea"/>
                <a:cs typeface="+mn-cs"/>
              </a:rPr>
              <a:t>Conclusion</a:t>
            </a:r>
            <a:r>
              <a:rPr lang="et-EE" sz="1200" kern="1200" dirty="0" smtClean="0">
                <a:solidFill>
                  <a:schemeClr val="tx1"/>
                </a:solidFill>
                <a:effectLst/>
                <a:latin typeface="+mn-lt"/>
                <a:ea typeface="+mn-ea"/>
                <a:cs typeface="+mn-cs"/>
              </a:rPr>
              <a:t>: </a:t>
            </a:r>
            <a:r>
              <a:rPr lang="et-EE" sz="1200" kern="1200" dirty="0" err="1" smtClean="0">
                <a:solidFill>
                  <a:schemeClr val="tx1"/>
                </a:solidFill>
                <a:effectLst/>
                <a:latin typeface="+mn-lt"/>
                <a:ea typeface="+mn-ea"/>
                <a:cs typeface="+mn-cs"/>
              </a:rPr>
              <a:t>quite</a:t>
            </a:r>
            <a:r>
              <a:rPr lang="et-EE" sz="1200" kern="1200" baseline="0" dirty="0" smtClean="0">
                <a:solidFill>
                  <a:schemeClr val="tx1"/>
                </a:solidFill>
                <a:effectLst/>
                <a:latin typeface="+mn-lt"/>
                <a:ea typeface="+mn-ea"/>
                <a:cs typeface="+mn-cs"/>
              </a:rPr>
              <a:t> </a:t>
            </a:r>
            <a:r>
              <a:rPr lang="et-EE" sz="1200" kern="1200" baseline="0" dirty="0" err="1" smtClean="0">
                <a:solidFill>
                  <a:schemeClr val="tx1"/>
                </a:solidFill>
                <a:effectLst/>
                <a:latin typeface="+mn-lt"/>
                <a:ea typeface="+mn-ea"/>
                <a:cs typeface="+mn-cs"/>
              </a:rPr>
              <a:t>similar</a:t>
            </a:r>
            <a:r>
              <a:rPr lang="et-EE" sz="1200" kern="1200" baseline="0" dirty="0" smtClean="0">
                <a:solidFill>
                  <a:schemeClr val="tx1"/>
                </a:solidFill>
                <a:effectLst/>
                <a:latin typeface="+mn-lt"/>
                <a:ea typeface="+mn-ea"/>
                <a:cs typeface="+mn-cs"/>
              </a:rPr>
              <a:t>. </a:t>
            </a:r>
            <a:r>
              <a:rPr lang="et-EE" sz="1200" kern="1200" baseline="0" dirty="0" err="1" smtClean="0">
                <a:solidFill>
                  <a:schemeClr val="tx1"/>
                </a:solidFill>
                <a:effectLst/>
                <a:latin typeface="+mn-lt"/>
                <a:ea typeface="+mn-ea"/>
                <a:cs typeface="+mn-cs"/>
              </a:rPr>
              <a:t>Differences</a:t>
            </a:r>
            <a:r>
              <a:rPr lang="et-EE" sz="1200" kern="1200" baseline="0" dirty="0" smtClean="0">
                <a:solidFill>
                  <a:schemeClr val="tx1"/>
                </a:solidFill>
                <a:effectLst/>
                <a:latin typeface="+mn-lt"/>
                <a:ea typeface="+mn-ea"/>
                <a:cs typeface="+mn-cs"/>
              </a:rPr>
              <a:t> </a:t>
            </a:r>
            <a:r>
              <a:rPr lang="et-EE" sz="1200" kern="1200" baseline="0" dirty="0" err="1" smtClean="0">
                <a:solidFill>
                  <a:schemeClr val="tx1"/>
                </a:solidFill>
                <a:effectLst/>
                <a:latin typeface="+mn-lt"/>
                <a:ea typeface="+mn-ea"/>
                <a:cs typeface="+mn-cs"/>
              </a:rPr>
              <a:t>in</a:t>
            </a:r>
            <a:r>
              <a:rPr lang="et-EE" sz="1200" kern="1200" baseline="0" dirty="0" smtClean="0">
                <a:solidFill>
                  <a:schemeClr val="tx1"/>
                </a:solidFill>
                <a:effectLst/>
                <a:latin typeface="+mn-lt"/>
                <a:ea typeface="+mn-ea"/>
                <a:cs typeface="+mn-cs"/>
              </a:rPr>
              <a:t> </a:t>
            </a:r>
            <a:r>
              <a:rPr lang="et-EE" sz="1200" kern="1200" baseline="0" dirty="0" err="1" smtClean="0">
                <a:solidFill>
                  <a:schemeClr val="tx1"/>
                </a:solidFill>
                <a:effectLst/>
                <a:latin typeface="+mn-lt"/>
                <a:ea typeface="+mn-ea"/>
                <a:cs typeface="+mn-cs"/>
              </a:rPr>
              <a:t>eligibility</a:t>
            </a:r>
            <a:r>
              <a:rPr lang="et-EE" sz="1200" kern="1200" baseline="0" dirty="0" smtClean="0">
                <a:solidFill>
                  <a:schemeClr val="tx1"/>
                </a:solidFill>
                <a:effectLst/>
                <a:latin typeface="+mn-lt"/>
                <a:ea typeface="+mn-ea"/>
                <a:cs typeface="+mn-cs"/>
              </a:rPr>
              <a:t> </a:t>
            </a:r>
            <a:r>
              <a:rPr lang="et-EE" sz="1200" kern="1200" baseline="0" dirty="0" err="1" smtClean="0">
                <a:solidFill>
                  <a:schemeClr val="tx1"/>
                </a:solidFill>
                <a:effectLst/>
                <a:latin typeface="+mn-lt"/>
                <a:ea typeface="+mn-ea"/>
                <a:cs typeface="+mn-cs"/>
              </a:rPr>
              <a:t>rules</a:t>
            </a:r>
            <a:r>
              <a:rPr lang="et-EE" sz="1200" kern="1200" baseline="0" dirty="0" smtClean="0">
                <a:solidFill>
                  <a:schemeClr val="tx1"/>
                </a:solidFill>
                <a:effectLst/>
                <a:latin typeface="+mn-lt"/>
                <a:ea typeface="+mn-ea"/>
                <a:cs typeface="+mn-cs"/>
              </a:rPr>
              <a:t>: </a:t>
            </a:r>
            <a:r>
              <a:rPr lang="et-EE" sz="1200" kern="1200" baseline="0" dirty="0" err="1" smtClean="0">
                <a:solidFill>
                  <a:schemeClr val="tx1"/>
                </a:solidFill>
                <a:effectLst/>
                <a:latin typeface="+mn-lt"/>
                <a:ea typeface="+mn-ea"/>
                <a:cs typeface="+mn-cs"/>
              </a:rPr>
              <a:t>in</a:t>
            </a:r>
            <a:r>
              <a:rPr lang="et-EE" sz="1200" kern="1200" baseline="0" dirty="0" smtClean="0">
                <a:solidFill>
                  <a:schemeClr val="tx1"/>
                </a:solidFill>
                <a:effectLst/>
                <a:latin typeface="+mn-lt"/>
                <a:ea typeface="+mn-ea"/>
                <a:cs typeface="+mn-cs"/>
              </a:rPr>
              <a:t> </a:t>
            </a:r>
            <a:r>
              <a:rPr lang="et-EE" sz="1200" kern="1200" baseline="0" dirty="0" err="1" smtClean="0">
                <a:solidFill>
                  <a:schemeClr val="tx1"/>
                </a:solidFill>
                <a:effectLst/>
                <a:latin typeface="+mn-lt"/>
                <a:ea typeface="+mn-ea"/>
                <a:cs typeface="+mn-cs"/>
              </a:rPr>
              <a:t>Lithuania</a:t>
            </a:r>
            <a:r>
              <a:rPr lang="et-EE" sz="1200" kern="1200" baseline="0" dirty="0" smtClean="0">
                <a:solidFill>
                  <a:schemeClr val="tx1"/>
                </a:solidFill>
                <a:effectLst/>
                <a:latin typeface="+mn-lt"/>
                <a:ea typeface="+mn-ea"/>
                <a:cs typeface="+mn-cs"/>
              </a:rPr>
              <a:t> </a:t>
            </a:r>
            <a:r>
              <a:rPr lang="et-EE" sz="1200" kern="1200" baseline="0" dirty="0" err="1" smtClean="0">
                <a:solidFill>
                  <a:schemeClr val="tx1"/>
                </a:solidFill>
                <a:effectLst/>
                <a:latin typeface="+mn-lt"/>
                <a:ea typeface="+mn-ea"/>
                <a:cs typeface="+mn-cs"/>
              </a:rPr>
              <a:t>not</a:t>
            </a:r>
            <a:r>
              <a:rPr lang="et-EE" sz="1200" kern="1200" baseline="0" dirty="0" smtClean="0">
                <a:solidFill>
                  <a:schemeClr val="tx1"/>
                </a:solidFill>
                <a:effectLst/>
                <a:latin typeface="+mn-lt"/>
                <a:ea typeface="+mn-ea"/>
                <a:cs typeface="+mn-cs"/>
              </a:rPr>
              <a:t> </a:t>
            </a:r>
            <a:r>
              <a:rPr lang="et-EE" sz="1200" kern="1200" baseline="0" dirty="0" err="1" smtClean="0">
                <a:solidFill>
                  <a:schemeClr val="tx1"/>
                </a:solidFill>
                <a:effectLst/>
                <a:latin typeface="+mn-lt"/>
                <a:ea typeface="+mn-ea"/>
                <a:cs typeface="+mn-cs"/>
              </a:rPr>
              <a:t>everyone</a:t>
            </a:r>
            <a:r>
              <a:rPr lang="et-EE" sz="1200" kern="1200" baseline="0" dirty="0" smtClean="0">
                <a:solidFill>
                  <a:schemeClr val="tx1"/>
                </a:solidFill>
                <a:effectLst/>
                <a:latin typeface="+mn-lt"/>
                <a:ea typeface="+mn-ea"/>
                <a:cs typeface="+mn-cs"/>
              </a:rPr>
              <a:t> </a:t>
            </a:r>
            <a:r>
              <a:rPr lang="et-EE" sz="1200" kern="1200" baseline="0" dirty="0" err="1" smtClean="0">
                <a:solidFill>
                  <a:schemeClr val="tx1"/>
                </a:solidFill>
                <a:effectLst/>
                <a:latin typeface="+mn-lt"/>
                <a:ea typeface="+mn-ea"/>
                <a:cs typeface="+mn-cs"/>
              </a:rPr>
              <a:t>is</a:t>
            </a:r>
            <a:r>
              <a:rPr lang="et-EE" sz="1200" kern="1200" baseline="0" dirty="0" smtClean="0">
                <a:solidFill>
                  <a:schemeClr val="tx1"/>
                </a:solidFill>
                <a:effectLst/>
                <a:latin typeface="+mn-lt"/>
                <a:ea typeface="+mn-ea"/>
                <a:cs typeface="+mn-cs"/>
              </a:rPr>
              <a:t> </a:t>
            </a:r>
            <a:r>
              <a:rPr lang="et-EE" sz="1200" kern="1200" baseline="0" dirty="0" err="1" smtClean="0">
                <a:solidFill>
                  <a:schemeClr val="tx1"/>
                </a:solidFill>
                <a:effectLst/>
                <a:latin typeface="+mn-lt"/>
                <a:ea typeface="+mn-ea"/>
                <a:cs typeface="+mn-cs"/>
              </a:rPr>
              <a:t>eligibile</a:t>
            </a:r>
            <a:r>
              <a:rPr lang="et-EE" sz="1200" kern="1200" baseline="0" dirty="0" smtClean="0">
                <a:solidFill>
                  <a:schemeClr val="tx1"/>
                </a:solidFill>
                <a:effectLst/>
                <a:latin typeface="+mn-lt"/>
                <a:ea typeface="+mn-ea"/>
                <a:cs typeface="+mn-cs"/>
              </a:rPr>
              <a:t>, </a:t>
            </a:r>
            <a:r>
              <a:rPr lang="et-EE" sz="1200" kern="1200" baseline="0" dirty="0" err="1" smtClean="0">
                <a:solidFill>
                  <a:schemeClr val="tx1"/>
                </a:solidFill>
                <a:effectLst/>
                <a:latin typeface="+mn-lt"/>
                <a:ea typeface="+mn-ea"/>
                <a:cs typeface="+mn-cs"/>
              </a:rPr>
              <a:t>requires</a:t>
            </a:r>
            <a:r>
              <a:rPr lang="et-EE" sz="1200" kern="1200" baseline="0" dirty="0" smtClean="0">
                <a:solidFill>
                  <a:schemeClr val="tx1"/>
                </a:solidFill>
                <a:effectLst/>
                <a:latin typeface="+mn-lt"/>
                <a:ea typeface="+mn-ea"/>
                <a:cs typeface="+mn-cs"/>
              </a:rPr>
              <a:t> </a:t>
            </a:r>
            <a:r>
              <a:rPr lang="et-EE" sz="1200" kern="1200" baseline="0" dirty="0" err="1" smtClean="0">
                <a:solidFill>
                  <a:schemeClr val="tx1"/>
                </a:solidFill>
                <a:effectLst/>
                <a:latin typeface="+mn-lt"/>
                <a:ea typeface="+mn-ea"/>
                <a:cs typeface="+mn-cs"/>
              </a:rPr>
              <a:t>quite</a:t>
            </a:r>
            <a:r>
              <a:rPr lang="et-EE" sz="1200" kern="1200" baseline="0" dirty="0" smtClean="0">
                <a:solidFill>
                  <a:schemeClr val="tx1"/>
                </a:solidFill>
                <a:effectLst/>
                <a:latin typeface="+mn-lt"/>
                <a:ea typeface="+mn-ea"/>
                <a:cs typeface="+mn-cs"/>
              </a:rPr>
              <a:t> </a:t>
            </a:r>
            <a:r>
              <a:rPr lang="et-EE" sz="1200" kern="1200" baseline="0" dirty="0" err="1" smtClean="0">
                <a:solidFill>
                  <a:schemeClr val="tx1"/>
                </a:solidFill>
                <a:effectLst/>
                <a:latin typeface="+mn-lt"/>
                <a:ea typeface="+mn-ea"/>
                <a:cs typeface="+mn-cs"/>
              </a:rPr>
              <a:t>long</a:t>
            </a:r>
            <a:r>
              <a:rPr lang="et-EE" sz="1200" kern="1200" baseline="0" dirty="0" smtClean="0">
                <a:solidFill>
                  <a:schemeClr val="tx1"/>
                </a:solidFill>
                <a:effectLst/>
                <a:latin typeface="+mn-lt"/>
                <a:ea typeface="+mn-ea"/>
                <a:cs typeface="+mn-cs"/>
              </a:rPr>
              <a:t> </a:t>
            </a:r>
            <a:r>
              <a:rPr lang="et-EE" sz="1200" kern="1200" baseline="0" dirty="0" err="1" smtClean="0">
                <a:solidFill>
                  <a:schemeClr val="tx1"/>
                </a:solidFill>
                <a:effectLst/>
                <a:latin typeface="+mn-lt"/>
                <a:ea typeface="+mn-ea"/>
                <a:cs typeface="+mn-cs"/>
              </a:rPr>
              <a:t>employment</a:t>
            </a:r>
            <a:r>
              <a:rPr lang="et-EE" sz="1200" kern="1200" baseline="0" dirty="0" smtClean="0">
                <a:solidFill>
                  <a:schemeClr val="tx1"/>
                </a:solidFill>
                <a:effectLst/>
                <a:latin typeface="+mn-lt"/>
                <a:ea typeface="+mn-ea"/>
                <a:cs typeface="+mn-cs"/>
              </a:rPr>
              <a:t> </a:t>
            </a:r>
            <a:r>
              <a:rPr lang="et-EE" sz="1200" kern="1200" baseline="0" dirty="0" err="1" smtClean="0">
                <a:solidFill>
                  <a:schemeClr val="tx1"/>
                </a:solidFill>
                <a:effectLst/>
                <a:latin typeface="+mn-lt"/>
                <a:ea typeface="+mn-ea"/>
                <a:cs typeface="+mn-cs"/>
              </a:rPr>
              <a:t>track</a:t>
            </a:r>
            <a:r>
              <a:rPr lang="et-EE" sz="1200" kern="1200" baseline="0" dirty="0" smtClean="0">
                <a:solidFill>
                  <a:schemeClr val="tx1"/>
                </a:solidFill>
                <a:effectLst/>
                <a:latin typeface="+mn-lt"/>
                <a:ea typeface="+mn-ea"/>
                <a:cs typeface="+mn-cs"/>
              </a:rPr>
              <a:t>. </a:t>
            </a:r>
            <a:r>
              <a:rPr lang="et-EE" sz="1200" kern="1200" baseline="0" dirty="0" err="1" smtClean="0">
                <a:solidFill>
                  <a:schemeClr val="tx1"/>
                </a:solidFill>
                <a:effectLst/>
                <a:latin typeface="+mn-lt"/>
                <a:ea typeface="+mn-ea"/>
                <a:cs typeface="+mn-cs"/>
              </a:rPr>
              <a:t>Latvia</a:t>
            </a:r>
            <a:r>
              <a:rPr lang="et-EE" sz="1200" kern="1200" baseline="0" dirty="0" smtClean="0">
                <a:solidFill>
                  <a:schemeClr val="tx1"/>
                </a:solidFill>
                <a:effectLst/>
                <a:latin typeface="+mn-lt"/>
                <a:ea typeface="+mn-ea"/>
                <a:cs typeface="+mn-cs"/>
              </a:rPr>
              <a:t> </a:t>
            </a:r>
            <a:r>
              <a:rPr lang="et-EE" sz="1200" kern="1200" baseline="0" dirty="0" err="1" smtClean="0">
                <a:solidFill>
                  <a:schemeClr val="tx1"/>
                </a:solidFill>
                <a:effectLst/>
                <a:latin typeface="+mn-lt"/>
                <a:ea typeface="+mn-ea"/>
                <a:cs typeface="+mn-cs"/>
              </a:rPr>
              <a:t>has</a:t>
            </a:r>
            <a:r>
              <a:rPr lang="et-EE" sz="1200" kern="1200" baseline="0" dirty="0" smtClean="0">
                <a:solidFill>
                  <a:schemeClr val="tx1"/>
                </a:solidFill>
                <a:effectLst/>
                <a:latin typeface="+mn-lt"/>
                <a:ea typeface="+mn-ea"/>
                <a:cs typeface="+mn-cs"/>
              </a:rPr>
              <a:t> </a:t>
            </a:r>
            <a:r>
              <a:rPr lang="et-EE" sz="1200" kern="1200" baseline="0" dirty="0" err="1" smtClean="0">
                <a:solidFill>
                  <a:schemeClr val="tx1"/>
                </a:solidFill>
                <a:effectLst/>
                <a:latin typeface="+mn-lt"/>
                <a:ea typeface="+mn-ea"/>
                <a:cs typeface="+mn-cs"/>
              </a:rPr>
              <a:t>reduced</a:t>
            </a:r>
            <a:r>
              <a:rPr lang="et-EE" sz="1200" kern="1200" baseline="0" dirty="0" smtClean="0">
                <a:solidFill>
                  <a:schemeClr val="tx1"/>
                </a:solidFill>
                <a:effectLst/>
                <a:latin typeface="+mn-lt"/>
                <a:ea typeface="+mn-ea"/>
                <a:cs typeface="+mn-cs"/>
              </a:rPr>
              <a:t> % </a:t>
            </a:r>
            <a:r>
              <a:rPr lang="et-EE" sz="1200" kern="1200" baseline="0" dirty="0" err="1" smtClean="0">
                <a:solidFill>
                  <a:schemeClr val="tx1"/>
                </a:solidFill>
                <a:effectLst/>
                <a:latin typeface="+mn-lt"/>
                <a:ea typeface="+mn-ea"/>
                <a:cs typeface="+mn-cs"/>
              </a:rPr>
              <a:t>due</a:t>
            </a:r>
            <a:r>
              <a:rPr lang="et-EE" sz="1200" kern="1200" baseline="0" dirty="0" smtClean="0">
                <a:solidFill>
                  <a:schemeClr val="tx1"/>
                </a:solidFill>
                <a:effectLst/>
                <a:latin typeface="+mn-lt"/>
                <a:ea typeface="+mn-ea"/>
                <a:cs typeface="+mn-cs"/>
              </a:rPr>
              <a:t> </a:t>
            </a:r>
            <a:r>
              <a:rPr lang="et-EE" sz="1200" kern="1200" baseline="0" dirty="0" err="1" smtClean="0">
                <a:solidFill>
                  <a:schemeClr val="tx1"/>
                </a:solidFill>
                <a:effectLst/>
                <a:latin typeface="+mn-lt"/>
                <a:ea typeface="+mn-ea"/>
                <a:cs typeface="+mn-cs"/>
              </a:rPr>
              <a:t>to</a:t>
            </a:r>
            <a:r>
              <a:rPr lang="et-EE" sz="1200" kern="1200" baseline="0" dirty="0" smtClean="0">
                <a:solidFill>
                  <a:schemeClr val="tx1"/>
                </a:solidFill>
                <a:effectLst/>
                <a:latin typeface="+mn-lt"/>
                <a:ea typeface="+mn-ea"/>
                <a:cs typeface="+mn-cs"/>
              </a:rPr>
              <a:t> </a:t>
            </a:r>
            <a:r>
              <a:rPr lang="et-EE" sz="1200" kern="1200" baseline="0" dirty="0" err="1" smtClean="0">
                <a:solidFill>
                  <a:schemeClr val="tx1"/>
                </a:solidFill>
                <a:effectLst/>
                <a:latin typeface="+mn-lt"/>
                <a:ea typeface="+mn-ea"/>
                <a:cs typeface="+mn-cs"/>
              </a:rPr>
              <a:t>economic</a:t>
            </a:r>
            <a:r>
              <a:rPr lang="et-EE" sz="1200" kern="1200" baseline="0" dirty="0" smtClean="0">
                <a:solidFill>
                  <a:schemeClr val="tx1"/>
                </a:solidFill>
                <a:effectLst/>
                <a:latin typeface="+mn-lt"/>
                <a:ea typeface="+mn-ea"/>
                <a:cs typeface="+mn-cs"/>
              </a:rPr>
              <a:t> </a:t>
            </a:r>
            <a:r>
              <a:rPr lang="et-EE" sz="1200" kern="1200" baseline="0" dirty="0" err="1" smtClean="0">
                <a:solidFill>
                  <a:schemeClr val="tx1"/>
                </a:solidFill>
                <a:effectLst/>
                <a:latin typeface="+mn-lt"/>
                <a:ea typeface="+mn-ea"/>
                <a:cs typeface="+mn-cs"/>
              </a:rPr>
              <a:t>situation</a:t>
            </a:r>
            <a:r>
              <a:rPr lang="et-EE" sz="1200" kern="1200" baseline="0" dirty="0" smtClean="0">
                <a:solidFill>
                  <a:schemeClr val="tx1"/>
                </a:solidFill>
                <a:effectLst/>
                <a:latin typeface="+mn-lt"/>
                <a:ea typeface="+mn-ea"/>
                <a:cs typeface="+mn-cs"/>
              </a:rPr>
              <a:t>. Estonia: no </a:t>
            </a:r>
            <a:r>
              <a:rPr lang="et-EE" sz="1200" kern="1200" baseline="0" dirty="0" err="1" smtClean="0">
                <a:solidFill>
                  <a:schemeClr val="tx1"/>
                </a:solidFill>
                <a:effectLst/>
                <a:latin typeface="+mn-lt"/>
                <a:ea typeface="+mn-ea"/>
                <a:cs typeface="+mn-cs"/>
              </a:rPr>
              <a:t>ceiling</a:t>
            </a:r>
            <a:r>
              <a:rPr lang="et-EE" sz="1200" kern="1200" baseline="0" dirty="0" smtClean="0">
                <a:solidFill>
                  <a:schemeClr val="tx1"/>
                </a:solidFill>
                <a:effectLst/>
                <a:latin typeface="+mn-lt"/>
                <a:ea typeface="+mn-ea"/>
                <a:cs typeface="+mn-cs"/>
              </a:rPr>
              <a:t>, </a:t>
            </a:r>
            <a:r>
              <a:rPr lang="et-EE" sz="1200" kern="1200" baseline="0" dirty="0" err="1" smtClean="0">
                <a:solidFill>
                  <a:schemeClr val="tx1"/>
                </a:solidFill>
                <a:effectLst/>
                <a:latin typeface="+mn-lt"/>
                <a:ea typeface="+mn-ea"/>
                <a:cs typeface="+mn-cs"/>
              </a:rPr>
              <a:t>but</a:t>
            </a:r>
            <a:r>
              <a:rPr lang="et-EE" sz="1200" kern="1200" baseline="0" dirty="0" smtClean="0">
                <a:solidFill>
                  <a:schemeClr val="tx1"/>
                </a:solidFill>
                <a:effectLst/>
                <a:latin typeface="+mn-lt"/>
                <a:ea typeface="+mn-ea"/>
                <a:cs typeface="+mn-cs"/>
              </a:rPr>
              <a:t> </a:t>
            </a:r>
            <a:r>
              <a:rPr lang="et-EE" sz="1200" kern="1200" baseline="0" dirty="0" err="1" smtClean="0">
                <a:solidFill>
                  <a:schemeClr val="tx1"/>
                </a:solidFill>
                <a:effectLst/>
                <a:latin typeface="+mn-lt"/>
                <a:ea typeface="+mn-ea"/>
                <a:cs typeface="+mn-cs"/>
              </a:rPr>
              <a:t>some</a:t>
            </a:r>
            <a:r>
              <a:rPr lang="et-EE" sz="1200" kern="1200" baseline="0" dirty="0" smtClean="0">
                <a:solidFill>
                  <a:schemeClr val="tx1"/>
                </a:solidFill>
                <a:effectLst/>
                <a:latin typeface="+mn-lt"/>
                <a:ea typeface="+mn-ea"/>
                <a:cs typeface="+mn-cs"/>
              </a:rPr>
              <a:t> </a:t>
            </a:r>
            <a:r>
              <a:rPr lang="et-EE" sz="1200" kern="1200" baseline="0" dirty="0" err="1" smtClean="0">
                <a:solidFill>
                  <a:schemeClr val="tx1"/>
                </a:solidFill>
                <a:effectLst/>
                <a:latin typeface="+mn-lt"/>
                <a:ea typeface="+mn-ea"/>
                <a:cs typeface="+mn-cs"/>
              </a:rPr>
              <a:t>kind</a:t>
            </a:r>
            <a:r>
              <a:rPr lang="et-EE" sz="1200" kern="1200" baseline="0" dirty="0" smtClean="0">
                <a:solidFill>
                  <a:schemeClr val="tx1"/>
                </a:solidFill>
                <a:effectLst/>
                <a:latin typeface="+mn-lt"/>
                <a:ea typeface="+mn-ea"/>
                <a:cs typeface="+mn-cs"/>
              </a:rPr>
              <a:t> </a:t>
            </a:r>
            <a:r>
              <a:rPr lang="et-EE" sz="1200" kern="1200" baseline="0" dirty="0" err="1" smtClean="0">
                <a:solidFill>
                  <a:schemeClr val="tx1"/>
                </a:solidFill>
                <a:effectLst/>
                <a:latin typeface="+mn-lt"/>
                <a:ea typeface="+mn-ea"/>
                <a:cs typeface="+mn-cs"/>
              </a:rPr>
              <a:t>of</a:t>
            </a:r>
            <a:r>
              <a:rPr lang="et-EE" sz="1200" kern="1200" baseline="0" dirty="0" smtClean="0">
                <a:solidFill>
                  <a:schemeClr val="tx1"/>
                </a:solidFill>
                <a:effectLst/>
                <a:latin typeface="+mn-lt"/>
                <a:ea typeface="+mn-ea"/>
                <a:cs typeface="+mn-cs"/>
              </a:rPr>
              <a:t> floor. </a:t>
            </a:r>
            <a:endParaRPr lang="et-EE"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t-EE"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t-EE"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t-EE"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t-EE" sz="1200" b="1" kern="1200" dirty="0" smtClean="0">
                <a:solidFill>
                  <a:schemeClr val="tx1"/>
                </a:solidFill>
                <a:effectLst/>
                <a:latin typeface="+mn-lt"/>
                <a:ea typeface="+mn-ea"/>
                <a:cs typeface="+mn-cs"/>
              </a:rPr>
              <a:t>Latvia </a:t>
            </a:r>
            <a:r>
              <a:rPr lang="et-EE" sz="1200" kern="1200" dirty="0" smtClean="0">
                <a:solidFill>
                  <a:schemeClr val="tx1"/>
                </a:solidFill>
                <a:effectLst/>
                <a:latin typeface="+mn-lt"/>
                <a:ea typeface="+mn-ea"/>
                <a:cs typeface="+mn-cs"/>
              </a:rPr>
              <a:t>70+56 if</a:t>
            </a:r>
            <a:r>
              <a:rPr lang="et-EE" sz="1200" kern="1200" baseline="0" dirty="0" smtClean="0">
                <a:solidFill>
                  <a:schemeClr val="tx1"/>
                </a:solidFill>
                <a:effectLst/>
                <a:latin typeface="+mn-lt"/>
                <a:ea typeface="+mn-ea"/>
                <a:cs typeface="+mn-cs"/>
              </a:rPr>
              <a:t> pregnancy is registered by 12th week + pregnant women goes to the doctor (56+56 if not). 14 days added if twins or more; complications. </a:t>
            </a:r>
          </a:p>
          <a:p>
            <a:pPr marL="0" marR="0" indent="0" algn="l" defTabSz="914400" rtl="0" eaLnBrk="1" fontAlgn="auto" latinLnBrk="0" hangingPunct="1">
              <a:lnSpc>
                <a:spcPct val="100000"/>
              </a:lnSpc>
              <a:spcBef>
                <a:spcPts val="0"/>
              </a:spcBef>
              <a:spcAft>
                <a:spcPts val="0"/>
              </a:spcAft>
              <a:buClrTx/>
              <a:buSzTx/>
              <a:buFontTx/>
              <a:buNone/>
              <a:tabLst/>
              <a:defRPr/>
            </a:pPr>
            <a:r>
              <a:rPr lang="et-EE" sz="1200" kern="1200" baseline="0" dirty="0" err="1" smtClean="0">
                <a:solidFill>
                  <a:schemeClr val="tx1"/>
                </a:solidFill>
                <a:effectLst/>
                <a:latin typeface="+mn-lt"/>
                <a:ea typeface="+mn-ea"/>
                <a:cs typeface="+mn-cs"/>
              </a:rPr>
              <a:t>Benefits</a:t>
            </a:r>
            <a:r>
              <a:rPr lang="et-EE" sz="1200" kern="1200" baseline="0" dirty="0" smtClean="0">
                <a:solidFill>
                  <a:schemeClr val="tx1"/>
                </a:solidFill>
                <a:effectLst/>
                <a:latin typeface="+mn-lt"/>
                <a:ea typeface="+mn-ea"/>
                <a:cs typeface="+mn-cs"/>
              </a:rPr>
              <a:t> are payd according to act „</a:t>
            </a:r>
            <a:r>
              <a:rPr lang="en-GB" sz="1200" kern="1200" dirty="0" smtClean="0">
                <a:solidFill>
                  <a:schemeClr val="tx1"/>
                </a:solidFill>
                <a:effectLst/>
                <a:latin typeface="+mn-lt"/>
                <a:ea typeface="+mn-ea"/>
                <a:cs typeface="+mn-cs"/>
              </a:rPr>
              <a:t>On Maternity and Sickness Insurance</a:t>
            </a:r>
            <a:r>
              <a:rPr lang="et-EE" sz="1200" kern="1200" dirty="0" smtClean="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minimum annual earnings used to calculate benefits for self-employed persons and voluntarily insured persons are 2,160 </a:t>
            </a:r>
            <a:r>
              <a:rPr lang="en-US" dirty="0" err="1" smtClean="0"/>
              <a:t>lats</a:t>
            </a:r>
            <a:r>
              <a:rPr lang="en-US" dirty="0" smtClean="0"/>
              <a:t>.</a:t>
            </a:r>
            <a:endParaRPr lang="et-E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If the benefit amount exceeds the threshold of 11.51 LVL per day, the maximum amount paid equals 11.51 LVL + 50% of the sum above the threshold.</a:t>
            </a:r>
            <a:endParaRPr lang="et-E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t-EE"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t-EE"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study showed that the policy </a:t>
            </a:r>
            <a:r>
              <a:rPr lang="et-EE" sz="1200" kern="1200" dirty="0" smtClean="0">
                <a:solidFill>
                  <a:schemeClr val="tx1"/>
                </a:solidFill>
                <a:effectLst/>
                <a:latin typeface="+mn-lt"/>
                <a:ea typeface="+mn-ea"/>
                <a:cs typeface="+mn-cs"/>
              </a:rPr>
              <a:t>(Estonian </a:t>
            </a:r>
            <a:r>
              <a:rPr lang="et-EE" sz="1200" kern="1200" dirty="0" err="1" smtClean="0">
                <a:solidFill>
                  <a:schemeClr val="tx1"/>
                </a:solidFill>
                <a:effectLst/>
                <a:latin typeface="+mn-lt"/>
                <a:ea typeface="+mn-ea"/>
                <a:cs typeface="+mn-cs"/>
              </a:rPr>
              <a:t>parental</a:t>
            </a:r>
            <a:r>
              <a:rPr lang="et-EE" sz="1200" kern="1200" dirty="0" smtClean="0">
                <a:solidFill>
                  <a:schemeClr val="tx1"/>
                </a:solidFill>
                <a:effectLst/>
                <a:latin typeface="+mn-lt"/>
                <a:ea typeface="+mn-ea"/>
                <a:cs typeface="+mn-cs"/>
              </a:rPr>
              <a:t> </a:t>
            </a:r>
            <a:r>
              <a:rPr lang="et-EE" sz="1200" kern="1200" dirty="0" err="1" smtClean="0">
                <a:solidFill>
                  <a:schemeClr val="tx1"/>
                </a:solidFill>
                <a:effectLst/>
                <a:latin typeface="+mn-lt"/>
                <a:ea typeface="+mn-ea"/>
                <a:cs typeface="+mn-cs"/>
              </a:rPr>
              <a:t>benefit</a:t>
            </a:r>
            <a:r>
              <a:rPr lang="et-EE" sz="1200"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was influenced by two forces – the path de­pendency with the force to retaining the previous system of long leave sup­porting the female carer model, and on the other hand there was a new aspi­ration to learn from and to resemble the Nordic countries. The result was a policy scheme quite similar to the Swedish parental benefit in many aspects, but it lacked some crucial features that were significant in the Nordic countries. For instance, instead of providing fathers with the individual right for leave, the Estonian scheme restricted the access of fathers to the parental benefit. Together with the reluctance towards the Soviet gender equality, the ideology carried out and reinforced to people and the revival of the traditional gender roles in the wake of independence play a role in the policy creation and use. The policy does now provide fathers with legal rights and financial conditions to take paren­tal leave, but the take-up still remains marginal.</a:t>
            </a:r>
            <a:endParaRPr lang="et-EE" dirty="0" smtClean="0"/>
          </a:p>
          <a:p>
            <a:endParaRPr lang="et-EE" dirty="0"/>
          </a:p>
        </p:txBody>
      </p:sp>
      <p:sp>
        <p:nvSpPr>
          <p:cNvPr id="4" name="Slide Number Placeholder 3"/>
          <p:cNvSpPr>
            <a:spLocks noGrp="1"/>
          </p:cNvSpPr>
          <p:nvPr>
            <p:ph type="sldNum" sz="quarter" idx="10"/>
          </p:nvPr>
        </p:nvSpPr>
        <p:spPr/>
        <p:txBody>
          <a:bodyPr/>
          <a:lstStyle/>
          <a:p>
            <a:fld id="{DB24F29B-13D9-401A-97E3-5104B68BE735}" type="slidenum">
              <a:rPr lang="et-EE" smtClean="0"/>
              <a:t>14</a:t>
            </a:fld>
            <a:endParaRPr lang="et-EE"/>
          </a:p>
        </p:txBody>
      </p:sp>
    </p:spTree>
    <p:extLst>
      <p:ext uri="{BB962C8B-B14F-4D97-AF65-F5344CB8AC3E}">
        <p14:creationId xmlns:p14="http://schemas.microsoft.com/office/powerpoint/2010/main" val="37021243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err="1" smtClean="0"/>
              <a:t>in</a:t>
            </a:r>
            <a:r>
              <a:rPr lang="et-EE" dirty="0" smtClean="0"/>
              <a:t> all </a:t>
            </a:r>
            <a:r>
              <a:rPr lang="et-EE" dirty="0" err="1" smtClean="0"/>
              <a:t>countries</a:t>
            </a:r>
            <a:r>
              <a:rPr lang="et-EE" dirty="0" smtClean="0"/>
              <a:t> </a:t>
            </a:r>
            <a:r>
              <a:rPr lang="et-EE" dirty="0" err="1" smtClean="0"/>
              <a:t>similar</a:t>
            </a:r>
            <a:r>
              <a:rPr lang="et-EE" dirty="0" smtClean="0"/>
              <a:t> </a:t>
            </a:r>
            <a:r>
              <a:rPr lang="et-EE" dirty="0" err="1" smtClean="0"/>
              <a:t>regulation</a:t>
            </a:r>
            <a:r>
              <a:rPr lang="et-EE" baseline="0" dirty="0" smtClean="0"/>
              <a:t> </a:t>
            </a:r>
            <a:r>
              <a:rPr lang="et-EE" baseline="0" dirty="0" err="1" smtClean="0"/>
              <a:t>than</a:t>
            </a:r>
            <a:r>
              <a:rPr lang="et-EE" baseline="0" dirty="0" smtClean="0"/>
              <a:t> </a:t>
            </a:r>
            <a:r>
              <a:rPr lang="et-EE" baseline="0" dirty="0" err="1" smtClean="0"/>
              <a:t>for</a:t>
            </a:r>
            <a:r>
              <a:rPr lang="et-EE" baseline="0" dirty="0" smtClean="0"/>
              <a:t> </a:t>
            </a:r>
            <a:r>
              <a:rPr lang="et-EE" baseline="0" dirty="0" err="1" smtClean="0"/>
              <a:t>maternity</a:t>
            </a:r>
            <a:r>
              <a:rPr lang="et-EE" baseline="0" dirty="0" smtClean="0"/>
              <a:t> </a:t>
            </a:r>
            <a:r>
              <a:rPr lang="et-EE" baseline="0" dirty="0" err="1" smtClean="0"/>
              <a:t>leave</a:t>
            </a:r>
            <a:r>
              <a:rPr lang="et-EE" baseline="0" dirty="0" smtClean="0"/>
              <a:t>. </a:t>
            </a:r>
            <a:r>
              <a:rPr lang="et-EE" baseline="0" dirty="0" err="1" smtClean="0"/>
              <a:t>Except</a:t>
            </a:r>
            <a:r>
              <a:rPr lang="et-EE" baseline="0" dirty="0" smtClean="0"/>
              <a:t> </a:t>
            </a:r>
            <a:r>
              <a:rPr lang="et-EE" baseline="0" dirty="0" err="1" smtClean="0"/>
              <a:t>there</a:t>
            </a:r>
            <a:r>
              <a:rPr lang="et-EE" baseline="0" dirty="0" smtClean="0"/>
              <a:t> </a:t>
            </a:r>
            <a:r>
              <a:rPr lang="et-EE" baseline="0" dirty="0" err="1" smtClean="0"/>
              <a:t>is</a:t>
            </a:r>
            <a:r>
              <a:rPr lang="et-EE" baseline="0" dirty="0" smtClean="0"/>
              <a:t> a </a:t>
            </a:r>
            <a:r>
              <a:rPr lang="et-EE" baseline="0" dirty="0" err="1" smtClean="0"/>
              <a:t>ceiling</a:t>
            </a:r>
            <a:r>
              <a:rPr lang="et-EE" baseline="0" dirty="0" smtClean="0"/>
              <a:t> </a:t>
            </a:r>
            <a:r>
              <a:rPr lang="et-EE" baseline="0" dirty="0" err="1" smtClean="0"/>
              <a:t>in</a:t>
            </a:r>
            <a:r>
              <a:rPr lang="et-EE" baseline="0" dirty="0" smtClean="0"/>
              <a:t> Estonia </a:t>
            </a:r>
            <a:r>
              <a:rPr lang="et-EE" baseline="0" dirty="0" err="1" smtClean="0"/>
              <a:t>which</a:t>
            </a:r>
            <a:r>
              <a:rPr lang="et-EE" baseline="0" dirty="0" smtClean="0"/>
              <a:t> </a:t>
            </a:r>
            <a:r>
              <a:rPr lang="et-EE" baseline="0" dirty="0" err="1" smtClean="0"/>
              <a:t>is</a:t>
            </a:r>
            <a:r>
              <a:rPr lang="et-EE" baseline="0" dirty="0" smtClean="0"/>
              <a:t> </a:t>
            </a:r>
            <a:r>
              <a:rPr lang="et-EE" baseline="0" dirty="0" err="1" smtClean="0"/>
              <a:t>not</a:t>
            </a:r>
            <a:r>
              <a:rPr lang="et-EE" baseline="0" dirty="0" smtClean="0"/>
              <a:t> </a:t>
            </a:r>
            <a:r>
              <a:rPr lang="et-EE" baseline="0" dirty="0" err="1" smtClean="0"/>
              <a:t>there</a:t>
            </a:r>
            <a:r>
              <a:rPr lang="et-EE" baseline="0" dirty="0" smtClean="0"/>
              <a:t> </a:t>
            </a:r>
            <a:r>
              <a:rPr lang="et-EE" baseline="0" dirty="0" err="1" smtClean="0"/>
              <a:t>for</a:t>
            </a:r>
            <a:r>
              <a:rPr lang="et-EE" baseline="0" dirty="0" smtClean="0"/>
              <a:t> </a:t>
            </a:r>
            <a:r>
              <a:rPr lang="et-EE" baseline="0" dirty="0" err="1" smtClean="0"/>
              <a:t>maternity</a:t>
            </a:r>
            <a:r>
              <a:rPr lang="et-EE" baseline="0" dirty="0" smtClean="0"/>
              <a:t> </a:t>
            </a:r>
            <a:r>
              <a:rPr lang="et-EE" baseline="0" dirty="0" err="1" smtClean="0"/>
              <a:t>leave</a:t>
            </a:r>
            <a:r>
              <a:rPr lang="et-EE" baseline="0" dirty="0" smtClean="0"/>
              <a:t>. </a:t>
            </a:r>
            <a:r>
              <a:rPr lang="et-EE" baseline="0" dirty="0" err="1" smtClean="0"/>
              <a:t>Also</a:t>
            </a:r>
            <a:r>
              <a:rPr lang="et-EE" baseline="0" dirty="0" smtClean="0"/>
              <a:t>, </a:t>
            </a:r>
            <a:r>
              <a:rPr lang="et-EE" baseline="0" dirty="0" err="1" smtClean="0"/>
              <a:t>can</a:t>
            </a:r>
            <a:r>
              <a:rPr lang="et-EE" baseline="0" dirty="0" smtClean="0"/>
              <a:t> </a:t>
            </a:r>
            <a:r>
              <a:rPr lang="et-EE" baseline="0" dirty="0" err="1" smtClean="0"/>
              <a:t>be</a:t>
            </a:r>
            <a:r>
              <a:rPr lang="et-EE" baseline="0" dirty="0" smtClean="0"/>
              <a:t> </a:t>
            </a:r>
            <a:r>
              <a:rPr lang="et-EE" baseline="0" dirty="0" err="1" smtClean="0"/>
              <a:t>taken</a:t>
            </a:r>
            <a:r>
              <a:rPr lang="et-EE" baseline="0" dirty="0" smtClean="0"/>
              <a:t> </a:t>
            </a:r>
            <a:r>
              <a:rPr lang="et-EE" baseline="0" dirty="0" err="1" smtClean="0"/>
              <a:t>day</a:t>
            </a:r>
            <a:r>
              <a:rPr lang="et-EE" baseline="0" dirty="0" smtClean="0"/>
              <a:t> </a:t>
            </a:r>
            <a:r>
              <a:rPr lang="et-EE" baseline="0" dirty="0" err="1" smtClean="0"/>
              <a:t>by</a:t>
            </a:r>
            <a:r>
              <a:rPr lang="et-EE" baseline="0" dirty="0" smtClean="0"/>
              <a:t> </a:t>
            </a:r>
            <a:r>
              <a:rPr lang="et-EE" baseline="0" dirty="0" err="1" smtClean="0"/>
              <a:t>day</a:t>
            </a:r>
            <a:r>
              <a:rPr lang="et-EE" baseline="0" dirty="0" smtClean="0"/>
              <a:t> </a:t>
            </a:r>
            <a:r>
              <a:rPr lang="et-EE" baseline="0" dirty="0" err="1" smtClean="0"/>
              <a:t>in</a:t>
            </a:r>
            <a:r>
              <a:rPr lang="et-EE" baseline="0" dirty="0" smtClean="0"/>
              <a:t> </a:t>
            </a:r>
            <a:r>
              <a:rPr lang="et-EE" baseline="0" dirty="0" err="1" smtClean="0"/>
              <a:t>Est</a:t>
            </a:r>
            <a:r>
              <a:rPr lang="et-EE" baseline="0" dirty="0" smtClean="0"/>
              <a:t>. </a:t>
            </a:r>
            <a:endParaRPr lang="et-EE" dirty="0" smtClean="0"/>
          </a:p>
          <a:p>
            <a:endParaRPr lang="et-EE" dirty="0" smtClean="0"/>
          </a:p>
          <a:p>
            <a:r>
              <a:rPr lang="et-EE" dirty="0" err="1" smtClean="0"/>
              <a:t>In</a:t>
            </a:r>
            <a:r>
              <a:rPr lang="et-EE" dirty="0" smtClean="0"/>
              <a:t> Estonia </a:t>
            </a:r>
            <a:r>
              <a:rPr lang="et-EE" dirty="0" err="1" smtClean="0"/>
              <a:t>the</a:t>
            </a:r>
            <a:r>
              <a:rPr lang="et-EE" dirty="0" smtClean="0"/>
              <a:t> 1</a:t>
            </a:r>
            <a:r>
              <a:rPr lang="et-EE" baseline="0" dirty="0" smtClean="0"/>
              <a:t> </a:t>
            </a:r>
            <a:r>
              <a:rPr lang="et-EE" baseline="0" dirty="0" err="1" smtClean="0"/>
              <a:t>month</a:t>
            </a:r>
            <a:r>
              <a:rPr lang="et-EE" baseline="0" dirty="0" smtClean="0"/>
              <a:t> </a:t>
            </a:r>
            <a:r>
              <a:rPr lang="et-EE" baseline="0" dirty="0" err="1" smtClean="0"/>
              <a:t>father’s</a:t>
            </a:r>
            <a:r>
              <a:rPr lang="et-EE" baseline="0" dirty="0" smtClean="0"/>
              <a:t> </a:t>
            </a:r>
            <a:r>
              <a:rPr lang="et-EE" baseline="0" dirty="0" err="1" smtClean="0"/>
              <a:t>month</a:t>
            </a:r>
            <a:r>
              <a:rPr lang="et-EE" baseline="0" dirty="0" smtClean="0"/>
              <a:t> </a:t>
            </a:r>
            <a:r>
              <a:rPr lang="et-EE" baseline="0" dirty="0" err="1" smtClean="0"/>
              <a:t>is</a:t>
            </a:r>
            <a:r>
              <a:rPr lang="et-EE" baseline="0" dirty="0" smtClean="0"/>
              <a:t> said </a:t>
            </a:r>
            <a:r>
              <a:rPr lang="et-EE" baseline="0" dirty="0" err="1" smtClean="0"/>
              <a:t>to</a:t>
            </a:r>
            <a:r>
              <a:rPr lang="et-EE" baseline="0" dirty="0" smtClean="0"/>
              <a:t> </a:t>
            </a:r>
            <a:r>
              <a:rPr lang="et-EE" baseline="0" dirty="0" err="1" smtClean="0"/>
              <a:t>be</a:t>
            </a:r>
            <a:r>
              <a:rPr lang="et-EE" baseline="0" dirty="0" smtClean="0"/>
              <a:t> </a:t>
            </a:r>
            <a:r>
              <a:rPr lang="et-EE" baseline="0" dirty="0" err="1" smtClean="0"/>
              <a:t>there</a:t>
            </a:r>
            <a:r>
              <a:rPr lang="et-EE" baseline="0" dirty="0" smtClean="0"/>
              <a:t> </a:t>
            </a:r>
            <a:r>
              <a:rPr lang="et-EE" baseline="0" dirty="0" err="1" smtClean="0"/>
              <a:t>if</a:t>
            </a:r>
            <a:r>
              <a:rPr lang="et-EE" baseline="0" dirty="0" smtClean="0"/>
              <a:t> </a:t>
            </a:r>
            <a:r>
              <a:rPr lang="et-EE" baseline="0" dirty="0" err="1" smtClean="0"/>
              <a:t>combined</a:t>
            </a:r>
            <a:r>
              <a:rPr lang="et-EE" baseline="0" dirty="0" smtClean="0"/>
              <a:t> 10 </a:t>
            </a:r>
            <a:r>
              <a:rPr lang="et-EE" baseline="0" dirty="0" err="1" smtClean="0"/>
              <a:t>days</a:t>
            </a:r>
            <a:r>
              <a:rPr lang="et-EE" baseline="0" dirty="0" smtClean="0"/>
              <a:t> </a:t>
            </a:r>
            <a:r>
              <a:rPr lang="et-EE" baseline="0" dirty="0" err="1" smtClean="0"/>
              <a:t>of</a:t>
            </a:r>
            <a:r>
              <a:rPr lang="et-EE" baseline="0" dirty="0" smtClean="0"/>
              <a:t> </a:t>
            </a:r>
            <a:r>
              <a:rPr lang="et-EE" baseline="0" dirty="0" err="1" smtClean="0"/>
              <a:t>paternity</a:t>
            </a:r>
            <a:r>
              <a:rPr lang="et-EE" baseline="0" dirty="0" smtClean="0"/>
              <a:t> </a:t>
            </a:r>
            <a:r>
              <a:rPr lang="et-EE" baseline="0" dirty="0" err="1" smtClean="0"/>
              <a:t>leave</a:t>
            </a:r>
            <a:r>
              <a:rPr lang="et-EE" baseline="0" dirty="0" smtClean="0"/>
              <a:t> + </a:t>
            </a:r>
            <a:r>
              <a:rPr lang="et-EE" baseline="0" dirty="0" err="1" smtClean="0"/>
              <a:t>payd</a:t>
            </a:r>
            <a:r>
              <a:rPr lang="et-EE" baseline="0" dirty="0" smtClean="0"/>
              <a:t> and </a:t>
            </a:r>
            <a:r>
              <a:rPr lang="et-EE" baseline="0" dirty="0" err="1" smtClean="0"/>
              <a:t>unpayd</a:t>
            </a:r>
            <a:r>
              <a:rPr lang="et-EE" baseline="0" dirty="0" smtClean="0"/>
              <a:t> </a:t>
            </a:r>
            <a:r>
              <a:rPr lang="et-EE" baseline="0" dirty="0" err="1" smtClean="0"/>
              <a:t>yearly</a:t>
            </a:r>
            <a:r>
              <a:rPr lang="et-EE" baseline="0" dirty="0" smtClean="0"/>
              <a:t> </a:t>
            </a:r>
            <a:r>
              <a:rPr lang="et-EE" baseline="0" dirty="0" err="1" smtClean="0"/>
              <a:t>leave</a:t>
            </a:r>
            <a:r>
              <a:rPr lang="et-EE" baseline="0" dirty="0" smtClean="0"/>
              <a:t> </a:t>
            </a:r>
            <a:r>
              <a:rPr lang="et-EE" baseline="0" dirty="0" err="1" smtClean="0"/>
              <a:t>days</a:t>
            </a:r>
            <a:r>
              <a:rPr lang="et-EE" baseline="0" dirty="0" smtClean="0"/>
              <a:t> </a:t>
            </a:r>
            <a:r>
              <a:rPr lang="et-EE" baseline="0" dirty="0" err="1" smtClean="0"/>
              <a:t>which</a:t>
            </a:r>
            <a:r>
              <a:rPr lang="et-EE" baseline="0" dirty="0" smtClean="0"/>
              <a:t> </a:t>
            </a:r>
            <a:r>
              <a:rPr lang="et-EE" baseline="0" dirty="0" err="1" smtClean="0"/>
              <a:t>is</a:t>
            </a:r>
            <a:r>
              <a:rPr lang="et-EE" baseline="0" dirty="0" smtClean="0"/>
              <a:t> </a:t>
            </a:r>
            <a:r>
              <a:rPr lang="et-EE" baseline="0" dirty="0" err="1" smtClean="0"/>
              <a:t>provided</a:t>
            </a:r>
            <a:r>
              <a:rPr lang="et-EE" baseline="0" dirty="0" smtClean="0"/>
              <a:t> </a:t>
            </a:r>
            <a:r>
              <a:rPr lang="et-EE" baseline="0" dirty="0" err="1" smtClean="0"/>
              <a:t>addition</a:t>
            </a:r>
            <a:r>
              <a:rPr lang="et-EE" baseline="0" dirty="0" smtClean="0"/>
              <a:t> </a:t>
            </a:r>
            <a:r>
              <a:rPr lang="et-EE" baseline="0" dirty="0" err="1" smtClean="0"/>
              <a:t>to</a:t>
            </a:r>
            <a:r>
              <a:rPr lang="et-EE" baseline="0" dirty="0" smtClean="0"/>
              <a:t> </a:t>
            </a:r>
            <a:r>
              <a:rPr lang="et-EE" baseline="0" dirty="0" err="1" smtClean="0"/>
              <a:t>regular</a:t>
            </a:r>
            <a:r>
              <a:rPr lang="et-EE" baseline="0" dirty="0" smtClean="0"/>
              <a:t> </a:t>
            </a:r>
            <a:r>
              <a:rPr lang="et-EE" baseline="0" dirty="0" err="1" smtClean="0"/>
              <a:t>leave</a:t>
            </a:r>
            <a:r>
              <a:rPr lang="et-EE" baseline="0" dirty="0" smtClean="0"/>
              <a:t> </a:t>
            </a:r>
            <a:r>
              <a:rPr lang="et-EE" baseline="0" dirty="0" err="1" smtClean="0"/>
              <a:t>to</a:t>
            </a:r>
            <a:r>
              <a:rPr lang="et-EE" baseline="0" dirty="0" smtClean="0"/>
              <a:t> </a:t>
            </a:r>
            <a:r>
              <a:rPr lang="et-EE" baseline="0" dirty="0" err="1" smtClean="0"/>
              <a:t>parents</a:t>
            </a:r>
            <a:r>
              <a:rPr lang="et-EE" baseline="0" dirty="0" smtClean="0"/>
              <a:t> </a:t>
            </a:r>
            <a:r>
              <a:rPr lang="et-EE" baseline="0" dirty="0" err="1" smtClean="0"/>
              <a:t>with</a:t>
            </a:r>
            <a:r>
              <a:rPr lang="et-EE" baseline="0" dirty="0" smtClean="0"/>
              <a:t> </a:t>
            </a:r>
            <a:r>
              <a:rPr lang="et-EE" baseline="0" dirty="0" err="1" smtClean="0"/>
              <a:t>small</a:t>
            </a:r>
            <a:r>
              <a:rPr lang="et-EE" baseline="0" dirty="0" smtClean="0"/>
              <a:t> </a:t>
            </a:r>
            <a:r>
              <a:rPr lang="et-EE" baseline="0" dirty="0" err="1" smtClean="0"/>
              <a:t>children</a:t>
            </a:r>
            <a:r>
              <a:rPr lang="et-EE" baseline="0" dirty="0" smtClean="0"/>
              <a:t>. </a:t>
            </a:r>
            <a:r>
              <a:rPr lang="et-EE" baseline="0" dirty="0" err="1" smtClean="0"/>
              <a:t>However</a:t>
            </a:r>
            <a:r>
              <a:rPr lang="et-EE" baseline="0" dirty="0" smtClean="0"/>
              <a:t>, </a:t>
            </a:r>
            <a:r>
              <a:rPr lang="et-EE" baseline="0" dirty="0" err="1" smtClean="0"/>
              <a:t>this</a:t>
            </a:r>
            <a:r>
              <a:rPr lang="et-EE" baseline="0" dirty="0" smtClean="0"/>
              <a:t> </a:t>
            </a:r>
            <a:r>
              <a:rPr lang="et-EE" baseline="0" dirty="0" err="1" smtClean="0"/>
              <a:t>is</a:t>
            </a:r>
            <a:r>
              <a:rPr lang="et-EE" baseline="0" dirty="0" smtClean="0"/>
              <a:t> </a:t>
            </a:r>
            <a:r>
              <a:rPr lang="et-EE" baseline="0" dirty="0" err="1" smtClean="0"/>
              <a:t>not</a:t>
            </a:r>
            <a:r>
              <a:rPr lang="et-EE" baseline="0" dirty="0" smtClean="0"/>
              <a:t> a </a:t>
            </a:r>
            <a:r>
              <a:rPr lang="et-EE" baseline="0" dirty="0" err="1" smtClean="0"/>
              <a:t>really</a:t>
            </a:r>
            <a:r>
              <a:rPr lang="et-EE" baseline="0" dirty="0" smtClean="0"/>
              <a:t> a </a:t>
            </a:r>
            <a:r>
              <a:rPr lang="et-EE" baseline="0" dirty="0" err="1" smtClean="0"/>
              <a:t>solution</a:t>
            </a:r>
            <a:r>
              <a:rPr lang="et-EE" baseline="0" dirty="0" smtClean="0"/>
              <a:t>, </a:t>
            </a:r>
            <a:r>
              <a:rPr lang="et-EE" baseline="0" dirty="0" err="1" smtClean="0"/>
              <a:t>these</a:t>
            </a:r>
            <a:r>
              <a:rPr lang="et-EE" baseline="0" dirty="0" smtClean="0"/>
              <a:t> </a:t>
            </a:r>
            <a:r>
              <a:rPr lang="et-EE" baseline="0" dirty="0" err="1" smtClean="0"/>
              <a:t>days</a:t>
            </a:r>
            <a:r>
              <a:rPr lang="et-EE" baseline="0" dirty="0" smtClean="0"/>
              <a:t> are </a:t>
            </a:r>
            <a:r>
              <a:rPr lang="et-EE" baseline="0" dirty="0" err="1" smtClean="0"/>
              <a:t>taken</a:t>
            </a:r>
            <a:r>
              <a:rPr lang="et-EE" baseline="0" dirty="0" smtClean="0"/>
              <a:t> </a:t>
            </a:r>
            <a:r>
              <a:rPr lang="et-EE" baseline="0" dirty="0" err="1" smtClean="0"/>
              <a:t>usually</a:t>
            </a:r>
            <a:r>
              <a:rPr lang="et-EE" baseline="0" dirty="0" smtClean="0"/>
              <a:t> just </a:t>
            </a:r>
            <a:r>
              <a:rPr lang="et-EE" baseline="0" dirty="0" err="1" smtClean="0"/>
              <a:t>to</a:t>
            </a:r>
            <a:r>
              <a:rPr lang="et-EE" baseline="0" dirty="0" smtClean="0"/>
              <a:t> </a:t>
            </a:r>
            <a:r>
              <a:rPr lang="et-EE" baseline="0" dirty="0" err="1" smtClean="0"/>
              <a:t>prolong</a:t>
            </a:r>
            <a:r>
              <a:rPr lang="et-EE" baseline="0" dirty="0" smtClean="0"/>
              <a:t> </a:t>
            </a:r>
            <a:r>
              <a:rPr lang="et-EE" baseline="0" dirty="0" err="1" smtClean="0"/>
              <a:t>the</a:t>
            </a:r>
            <a:r>
              <a:rPr lang="et-EE" baseline="0" dirty="0" smtClean="0"/>
              <a:t> summer </a:t>
            </a:r>
            <a:r>
              <a:rPr lang="et-EE" baseline="0" dirty="0" err="1" smtClean="0"/>
              <a:t>holiday</a:t>
            </a:r>
            <a:r>
              <a:rPr lang="et-EE" baseline="0" dirty="0" smtClean="0"/>
              <a:t>. </a:t>
            </a:r>
            <a:endParaRPr lang="et-EE" dirty="0"/>
          </a:p>
        </p:txBody>
      </p:sp>
      <p:sp>
        <p:nvSpPr>
          <p:cNvPr id="4" name="Slide Number Placeholder 3"/>
          <p:cNvSpPr>
            <a:spLocks noGrp="1"/>
          </p:cNvSpPr>
          <p:nvPr>
            <p:ph type="sldNum" sz="quarter" idx="10"/>
          </p:nvPr>
        </p:nvSpPr>
        <p:spPr/>
        <p:txBody>
          <a:bodyPr/>
          <a:lstStyle/>
          <a:p>
            <a:fld id="{DB24F29B-13D9-401A-97E3-5104B68BE735}" type="slidenum">
              <a:rPr lang="et-EE" smtClean="0"/>
              <a:t>15</a:t>
            </a:fld>
            <a:endParaRPr lang="et-EE"/>
          </a:p>
        </p:txBody>
      </p:sp>
    </p:spTree>
    <p:extLst>
      <p:ext uri="{BB962C8B-B14F-4D97-AF65-F5344CB8AC3E}">
        <p14:creationId xmlns:p14="http://schemas.microsoft.com/office/powerpoint/2010/main" val="259523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sz="1200" b="1" kern="1200" dirty="0" smtClean="0">
                <a:solidFill>
                  <a:schemeClr val="tx1"/>
                </a:solidFill>
                <a:effectLst/>
                <a:latin typeface="+mn-lt"/>
                <a:ea typeface="+mn-ea"/>
                <a:cs typeface="+mn-cs"/>
              </a:rPr>
              <a:t>LATVIA – a </a:t>
            </a:r>
            <a:r>
              <a:rPr lang="et-EE" sz="1200" b="1" kern="1200" dirty="0" err="1" smtClean="0">
                <a:solidFill>
                  <a:schemeClr val="tx1"/>
                </a:solidFill>
                <a:effectLst/>
                <a:latin typeface="+mn-lt"/>
                <a:ea typeface="+mn-ea"/>
                <a:cs typeface="+mn-cs"/>
              </a:rPr>
              <a:t>lot</a:t>
            </a:r>
            <a:r>
              <a:rPr lang="et-EE" sz="1200" b="1" kern="1200" dirty="0" smtClean="0">
                <a:solidFill>
                  <a:schemeClr val="tx1"/>
                </a:solidFill>
                <a:effectLst/>
                <a:latin typeface="+mn-lt"/>
                <a:ea typeface="+mn-ea"/>
                <a:cs typeface="+mn-cs"/>
              </a:rPr>
              <a:t> </a:t>
            </a:r>
            <a:r>
              <a:rPr lang="et-EE" sz="1200" b="1" kern="1200" dirty="0" err="1" smtClean="0">
                <a:solidFill>
                  <a:schemeClr val="tx1"/>
                </a:solidFill>
                <a:effectLst/>
                <a:latin typeface="+mn-lt"/>
                <a:ea typeface="+mn-ea"/>
                <a:cs typeface="+mn-cs"/>
              </a:rPr>
              <a:t>of</a:t>
            </a:r>
            <a:r>
              <a:rPr lang="et-EE" sz="1200" b="1" kern="1200" dirty="0" smtClean="0">
                <a:solidFill>
                  <a:schemeClr val="tx1"/>
                </a:solidFill>
                <a:effectLst/>
                <a:latin typeface="+mn-lt"/>
                <a:ea typeface="+mn-ea"/>
                <a:cs typeface="+mn-cs"/>
              </a:rPr>
              <a:t> </a:t>
            </a:r>
            <a:r>
              <a:rPr lang="et-EE" sz="1200" b="1" kern="1200" dirty="0" err="1" smtClean="0">
                <a:solidFill>
                  <a:schemeClr val="tx1"/>
                </a:solidFill>
                <a:effectLst/>
                <a:latin typeface="+mn-lt"/>
                <a:ea typeface="+mn-ea"/>
                <a:cs typeface="+mn-cs"/>
              </a:rPr>
              <a:t>changes</a:t>
            </a:r>
            <a:r>
              <a:rPr lang="et-EE" sz="1200" b="1" kern="1200" dirty="0" smtClean="0">
                <a:solidFill>
                  <a:schemeClr val="tx1"/>
                </a:solidFill>
                <a:effectLst/>
                <a:latin typeface="+mn-lt"/>
                <a:ea typeface="+mn-ea"/>
                <a:cs typeface="+mn-cs"/>
              </a:rPr>
              <a:t> </a:t>
            </a:r>
            <a:r>
              <a:rPr lang="et-EE" sz="1200" b="1" kern="1200" dirty="0" err="1" smtClean="0">
                <a:solidFill>
                  <a:schemeClr val="tx1"/>
                </a:solidFill>
                <a:effectLst/>
                <a:latin typeface="+mn-lt"/>
                <a:ea typeface="+mn-ea"/>
                <a:cs typeface="+mn-cs"/>
              </a:rPr>
              <a:t>since</a:t>
            </a:r>
            <a:r>
              <a:rPr lang="et-EE" sz="1200" b="1" kern="1200" dirty="0" smtClean="0">
                <a:solidFill>
                  <a:schemeClr val="tx1"/>
                </a:solidFill>
                <a:effectLst/>
                <a:latin typeface="+mn-lt"/>
                <a:ea typeface="+mn-ea"/>
                <a:cs typeface="+mn-cs"/>
              </a:rPr>
              <a:t> 2010; </a:t>
            </a:r>
            <a:r>
              <a:rPr lang="et-EE" sz="1200" b="1" kern="1200" dirty="0" err="1" smtClean="0">
                <a:solidFill>
                  <a:schemeClr val="tx1"/>
                </a:solidFill>
                <a:effectLst/>
                <a:latin typeface="+mn-lt"/>
                <a:ea typeface="+mn-ea"/>
                <a:cs typeface="+mn-cs"/>
              </a:rPr>
              <a:t>less</a:t>
            </a:r>
            <a:r>
              <a:rPr lang="et-EE" sz="1200" b="1" kern="1200" dirty="0" smtClean="0">
                <a:solidFill>
                  <a:schemeClr val="tx1"/>
                </a:solidFill>
                <a:effectLst/>
                <a:latin typeface="+mn-lt"/>
                <a:ea typeface="+mn-ea"/>
                <a:cs typeface="+mn-cs"/>
              </a:rPr>
              <a:t> </a:t>
            </a:r>
            <a:r>
              <a:rPr lang="et-EE" sz="1200" b="1" kern="1200" dirty="0" err="1" smtClean="0">
                <a:solidFill>
                  <a:schemeClr val="tx1"/>
                </a:solidFill>
                <a:effectLst/>
                <a:latin typeface="+mn-lt"/>
                <a:ea typeface="+mn-ea"/>
                <a:cs typeface="+mn-cs"/>
              </a:rPr>
              <a:t>generous</a:t>
            </a:r>
            <a:endParaRPr lang="et-EE" sz="1200" b="1" kern="1200" dirty="0" smtClean="0">
              <a:solidFill>
                <a:schemeClr val="tx1"/>
              </a:solidFill>
              <a:effectLst/>
              <a:latin typeface="+mn-lt"/>
              <a:ea typeface="+mn-ea"/>
              <a:cs typeface="+mn-cs"/>
            </a:endParaRPr>
          </a:p>
          <a:p>
            <a:r>
              <a:rPr lang="et-EE" sz="1200" b="1" kern="1200" dirty="0" smtClean="0">
                <a:solidFill>
                  <a:schemeClr val="tx1"/>
                </a:solidFill>
                <a:effectLst/>
                <a:latin typeface="+mn-lt"/>
                <a:ea typeface="+mn-ea"/>
                <a:cs typeface="+mn-cs"/>
              </a:rPr>
              <a:t>ESTONIA  - </a:t>
            </a:r>
            <a:r>
              <a:rPr lang="et-EE" sz="1200" b="1" kern="1200" dirty="0" err="1" smtClean="0">
                <a:solidFill>
                  <a:schemeClr val="tx1"/>
                </a:solidFill>
                <a:effectLst/>
                <a:latin typeface="+mn-lt"/>
                <a:ea typeface="+mn-ea"/>
                <a:cs typeface="+mn-cs"/>
              </a:rPr>
              <a:t>few</a:t>
            </a:r>
            <a:r>
              <a:rPr lang="et-EE" sz="1200" b="1" kern="1200" dirty="0" smtClean="0">
                <a:solidFill>
                  <a:schemeClr val="tx1"/>
                </a:solidFill>
                <a:effectLst/>
                <a:latin typeface="+mn-lt"/>
                <a:ea typeface="+mn-ea"/>
                <a:cs typeface="+mn-cs"/>
              </a:rPr>
              <a:t> </a:t>
            </a:r>
            <a:r>
              <a:rPr lang="et-EE" sz="1200" b="1" kern="1200" dirty="0" err="1" smtClean="0">
                <a:solidFill>
                  <a:schemeClr val="tx1"/>
                </a:solidFill>
                <a:effectLst/>
                <a:latin typeface="+mn-lt"/>
                <a:ea typeface="+mn-ea"/>
                <a:cs typeface="+mn-cs"/>
              </a:rPr>
              <a:t>changes</a:t>
            </a:r>
            <a:r>
              <a:rPr lang="et-EE" sz="1200" b="1" kern="1200" dirty="0" smtClean="0">
                <a:solidFill>
                  <a:schemeClr val="tx1"/>
                </a:solidFill>
                <a:effectLst/>
                <a:latin typeface="+mn-lt"/>
                <a:ea typeface="+mn-ea"/>
                <a:cs typeface="+mn-cs"/>
              </a:rPr>
              <a:t> </a:t>
            </a:r>
            <a:r>
              <a:rPr lang="et-EE" sz="1200" b="1" kern="1200" dirty="0" err="1" smtClean="0">
                <a:solidFill>
                  <a:schemeClr val="tx1"/>
                </a:solidFill>
                <a:effectLst/>
                <a:latin typeface="+mn-lt"/>
                <a:ea typeface="+mn-ea"/>
                <a:cs typeface="+mn-cs"/>
              </a:rPr>
              <a:t>towards</a:t>
            </a:r>
            <a:r>
              <a:rPr lang="et-EE" sz="1200" b="1" kern="1200" dirty="0" smtClean="0">
                <a:solidFill>
                  <a:schemeClr val="tx1"/>
                </a:solidFill>
                <a:effectLst/>
                <a:latin typeface="+mn-lt"/>
                <a:ea typeface="+mn-ea"/>
                <a:cs typeface="+mn-cs"/>
              </a:rPr>
              <a:t> </a:t>
            </a:r>
            <a:r>
              <a:rPr lang="et-EE" sz="1200" b="1" kern="1200" dirty="0" err="1" smtClean="0">
                <a:solidFill>
                  <a:schemeClr val="tx1"/>
                </a:solidFill>
                <a:effectLst/>
                <a:latin typeface="+mn-lt"/>
                <a:ea typeface="+mn-ea"/>
                <a:cs typeface="+mn-cs"/>
              </a:rPr>
              <a:t>more</a:t>
            </a:r>
            <a:r>
              <a:rPr lang="et-EE" sz="1200" b="1" kern="1200" dirty="0" smtClean="0">
                <a:solidFill>
                  <a:schemeClr val="tx1"/>
                </a:solidFill>
                <a:effectLst/>
                <a:latin typeface="+mn-lt"/>
                <a:ea typeface="+mn-ea"/>
                <a:cs typeface="+mn-cs"/>
              </a:rPr>
              <a:t> </a:t>
            </a:r>
            <a:r>
              <a:rPr lang="et-EE" sz="1200" b="1" kern="1200" dirty="0" err="1" smtClean="0">
                <a:solidFill>
                  <a:schemeClr val="tx1"/>
                </a:solidFill>
                <a:effectLst/>
                <a:latin typeface="+mn-lt"/>
                <a:ea typeface="+mn-ea"/>
                <a:cs typeface="+mn-cs"/>
              </a:rPr>
              <a:t>generos</a:t>
            </a:r>
            <a:r>
              <a:rPr lang="et-EE" sz="1200" b="1" kern="1200" dirty="0" smtClean="0">
                <a:solidFill>
                  <a:schemeClr val="tx1"/>
                </a:solidFill>
                <a:effectLst/>
                <a:latin typeface="+mn-lt"/>
                <a:ea typeface="+mn-ea"/>
                <a:cs typeface="+mn-cs"/>
              </a:rPr>
              <a:t> (</a:t>
            </a:r>
            <a:r>
              <a:rPr lang="et-EE" sz="1200" b="1" kern="1200" dirty="0" err="1" smtClean="0">
                <a:solidFill>
                  <a:schemeClr val="tx1"/>
                </a:solidFill>
                <a:effectLst/>
                <a:latin typeface="+mn-lt"/>
                <a:ea typeface="+mn-ea"/>
                <a:cs typeface="+mn-cs"/>
              </a:rPr>
              <a:t>for</a:t>
            </a:r>
            <a:r>
              <a:rPr lang="et-EE" sz="1200" b="1" kern="1200" baseline="0" dirty="0" smtClean="0">
                <a:solidFill>
                  <a:schemeClr val="tx1"/>
                </a:solidFill>
                <a:effectLst/>
                <a:latin typeface="+mn-lt"/>
                <a:ea typeface="+mn-ea"/>
                <a:cs typeface="+mn-cs"/>
              </a:rPr>
              <a:t> </a:t>
            </a:r>
            <a:r>
              <a:rPr lang="et-EE" sz="1200" b="1" kern="1200" baseline="0" dirty="0" err="1" smtClean="0">
                <a:solidFill>
                  <a:schemeClr val="tx1"/>
                </a:solidFill>
                <a:effectLst/>
                <a:latin typeface="+mn-lt"/>
                <a:ea typeface="+mn-ea"/>
                <a:cs typeface="+mn-cs"/>
              </a:rPr>
              <a:t>those</a:t>
            </a:r>
            <a:r>
              <a:rPr lang="et-EE" sz="1200" b="1" kern="1200" baseline="0" dirty="0" smtClean="0">
                <a:solidFill>
                  <a:schemeClr val="tx1"/>
                </a:solidFill>
                <a:effectLst/>
                <a:latin typeface="+mn-lt"/>
                <a:ea typeface="+mn-ea"/>
                <a:cs typeface="+mn-cs"/>
              </a:rPr>
              <a:t> </a:t>
            </a:r>
            <a:r>
              <a:rPr lang="et-EE" sz="1200" b="1" kern="1200" baseline="0" dirty="0" err="1" smtClean="0">
                <a:solidFill>
                  <a:schemeClr val="tx1"/>
                </a:solidFill>
                <a:effectLst/>
                <a:latin typeface="+mn-lt"/>
                <a:ea typeface="+mn-ea"/>
                <a:cs typeface="+mn-cs"/>
              </a:rPr>
              <a:t>who</a:t>
            </a:r>
            <a:r>
              <a:rPr lang="et-EE" sz="1200" b="1" kern="1200" baseline="0" dirty="0" smtClean="0">
                <a:solidFill>
                  <a:schemeClr val="tx1"/>
                </a:solidFill>
                <a:effectLst/>
                <a:latin typeface="+mn-lt"/>
                <a:ea typeface="+mn-ea"/>
                <a:cs typeface="+mn-cs"/>
              </a:rPr>
              <a:t> </a:t>
            </a:r>
            <a:r>
              <a:rPr lang="et-EE" sz="1200" b="1" kern="1200" baseline="0" dirty="0" err="1" smtClean="0">
                <a:solidFill>
                  <a:schemeClr val="tx1"/>
                </a:solidFill>
                <a:effectLst/>
                <a:latin typeface="+mn-lt"/>
                <a:ea typeface="+mn-ea"/>
                <a:cs typeface="+mn-cs"/>
              </a:rPr>
              <a:t>work</a:t>
            </a:r>
            <a:r>
              <a:rPr lang="et-EE" sz="1200" b="1" kern="1200" baseline="0" dirty="0" smtClean="0">
                <a:solidFill>
                  <a:schemeClr val="tx1"/>
                </a:solidFill>
                <a:effectLst/>
                <a:latin typeface="+mn-lt"/>
                <a:ea typeface="+mn-ea"/>
                <a:cs typeface="+mn-cs"/>
              </a:rPr>
              <a:t> </a:t>
            </a:r>
            <a:r>
              <a:rPr lang="et-EE" sz="1200" b="1" kern="1200" baseline="0" dirty="0" err="1" smtClean="0">
                <a:solidFill>
                  <a:schemeClr val="tx1"/>
                </a:solidFill>
                <a:effectLst/>
                <a:latin typeface="+mn-lt"/>
                <a:ea typeface="+mn-ea"/>
                <a:cs typeface="+mn-cs"/>
              </a:rPr>
              <a:t>during</a:t>
            </a:r>
            <a:r>
              <a:rPr lang="et-EE" sz="1200" b="1" kern="1200" baseline="0" dirty="0" smtClean="0">
                <a:solidFill>
                  <a:schemeClr val="tx1"/>
                </a:solidFill>
                <a:effectLst/>
                <a:latin typeface="+mn-lt"/>
                <a:ea typeface="+mn-ea"/>
                <a:cs typeface="+mn-cs"/>
              </a:rPr>
              <a:t> </a:t>
            </a:r>
            <a:r>
              <a:rPr lang="et-EE" sz="1200" b="1" kern="1200" baseline="0" dirty="0" err="1" smtClean="0">
                <a:solidFill>
                  <a:schemeClr val="tx1"/>
                </a:solidFill>
                <a:effectLst/>
                <a:latin typeface="+mn-lt"/>
                <a:ea typeface="+mn-ea"/>
                <a:cs typeface="+mn-cs"/>
              </a:rPr>
              <a:t>parental</a:t>
            </a:r>
            <a:r>
              <a:rPr lang="et-EE" sz="1200" b="1" kern="1200" baseline="0" dirty="0" smtClean="0">
                <a:solidFill>
                  <a:schemeClr val="tx1"/>
                </a:solidFill>
                <a:effectLst/>
                <a:latin typeface="+mn-lt"/>
                <a:ea typeface="+mn-ea"/>
                <a:cs typeface="+mn-cs"/>
              </a:rPr>
              <a:t> </a:t>
            </a:r>
            <a:r>
              <a:rPr lang="et-EE" sz="1200" b="1" kern="1200" baseline="0" dirty="0" err="1" smtClean="0">
                <a:solidFill>
                  <a:schemeClr val="tx1"/>
                </a:solidFill>
                <a:effectLst/>
                <a:latin typeface="+mn-lt"/>
                <a:ea typeface="+mn-ea"/>
                <a:cs typeface="+mn-cs"/>
              </a:rPr>
              <a:t>beenfit</a:t>
            </a:r>
            <a:r>
              <a:rPr lang="et-EE" sz="1200" b="1" kern="1200" baseline="0" dirty="0" smtClean="0">
                <a:solidFill>
                  <a:schemeClr val="tx1"/>
                </a:solidFill>
                <a:effectLst/>
                <a:latin typeface="+mn-lt"/>
                <a:ea typeface="+mn-ea"/>
                <a:cs typeface="+mn-cs"/>
              </a:rPr>
              <a:t>)</a:t>
            </a:r>
          </a:p>
          <a:p>
            <a:r>
              <a:rPr lang="et-EE" sz="1200" b="1" kern="1200" baseline="0" dirty="0" smtClean="0">
                <a:solidFill>
                  <a:schemeClr val="tx1"/>
                </a:solidFill>
                <a:effectLst/>
                <a:latin typeface="+mn-lt"/>
                <a:ea typeface="+mn-ea"/>
                <a:cs typeface="+mn-cs"/>
              </a:rPr>
              <a:t>LITHUANIA – also retrenchments </a:t>
            </a:r>
            <a:endParaRPr lang="et-EE" sz="1200" b="1" kern="1200" dirty="0" smtClean="0">
              <a:solidFill>
                <a:schemeClr val="tx1"/>
              </a:solidFill>
              <a:effectLst/>
              <a:latin typeface="+mn-lt"/>
              <a:ea typeface="+mn-ea"/>
              <a:cs typeface="+mn-cs"/>
            </a:endParaRPr>
          </a:p>
          <a:p>
            <a:endParaRPr lang="et-EE" sz="1200" b="1" kern="1200" dirty="0" smtClean="0">
              <a:solidFill>
                <a:schemeClr val="tx1"/>
              </a:solidFill>
              <a:effectLst/>
              <a:latin typeface="+mn-lt"/>
              <a:ea typeface="+mn-ea"/>
              <a:cs typeface="+mn-cs"/>
            </a:endParaRPr>
          </a:p>
          <a:p>
            <a:r>
              <a:rPr lang="et-EE" sz="1200" kern="1200" dirty="0" err="1" smtClean="0">
                <a:solidFill>
                  <a:schemeClr val="tx1"/>
                </a:solidFill>
                <a:effectLst/>
                <a:latin typeface="+mn-lt"/>
                <a:ea typeface="+mn-ea"/>
                <a:cs typeface="+mn-cs"/>
              </a:rPr>
              <a:t>Working</a:t>
            </a:r>
            <a:r>
              <a:rPr lang="et-EE"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A1. If a parent returns to work during parental leave he or she can receive 50% of the parental benefit (this is a transitional arrangement in force from July 1, 2009 to May 2, 2010).</a:t>
            </a:r>
            <a:r>
              <a:rPr lang="et-EE" sz="1200" kern="1200" dirty="0" smtClean="0">
                <a:solidFill>
                  <a:schemeClr val="tx1"/>
                </a:solidFill>
                <a:effectLst/>
                <a:latin typeface="+mn-lt"/>
                <a:ea typeface="+mn-ea"/>
                <a:cs typeface="+mn-cs"/>
              </a:rPr>
              <a:t> </a:t>
            </a:r>
            <a:r>
              <a:rPr lang="et-EE" sz="1200" kern="1200" dirty="0" err="1" smtClean="0">
                <a:solidFill>
                  <a:schemeClr val="tx1"/>
                </a:solidFill>
                <a:effectLst/>
                <a:latin typeface="+mn-lt"/>
                <a:ea typeface="+mn-ea"/>
                <a:cs typeface="+mn-cs"/>
              </a:rPr>
              <a:t>in</a:t>
            </a:r>
            <a:r>
              <a:rPr lang="et-EE" sz="1200" kern="1200" baseline="0" dirty="0" smtClean="0">
                <a:solidFill>
                  <a:schemeClr val="tx1"/>
                </a:solidFill>
                <a:effectLst/>
                <a:latin typeface="+mn-lt"/>
                <a:ea typeface="+mn-ea"/>
                <a:cs typeface="+mn-cs"/>
              </a:rPr>
              <a:t> 2011 </a:t>
            </a:r>
            <a:r>
              <a:rPr lang="et-EE" sz="1200" kern="1200" baseline="0" dirty="0" err="1" smtClean="0">
                <a:solidFill>
                  <a:schemeClr val="tx1"/>
                </a:solidFill>
                <a:effectLst/>
                <a:latin typeface="+mn-lt"/>
                <a:ea typeface="+mn-ea"/>
                <a:cs typeface="+mn-cs"/>
              </a:rPr>
              <a:t>the</a:t>
            </a:r>
            <a:r>
              <a:rPr lang="et-EE" sz="1200" kern="1200" baseline="0" dirty="0" smtClean="0">
                <a:solidFill>
                  <a:schemeClr val="tx1"/>
                </a:solidFill>
                <a:effectLst/>
                <a:latin typeface="+mn-lt"/>
                <a:ea typeface="+mn-ea"/>
                <a:cs typeface="+mn-cs"/>
              </a:rPr>
              <a:t> </a:t>
            </a:r>
            <a:r>
              <a:rPr lang="et-EE" sz="1200" kern="1200" baseline="0" dirty="0" err="1" smtClean="0">
                <a:solidFill>
                  <a:schemeClr val="tx1"/>
                </a:solidFill>
                <a:effectLst/>
                <a:latin typeface="+mn-lt"/>
                <a:ea typeface="+mn-ea"/>
                <a:cs typeface="+mn-cs"/>
              </a:rPr>
              <a:t>benefit</a:t>
            </a:r>
            <a:r>
              <a:rPr lang="et-EE" sz="1200" kern="1200" baseline="0" dirty="0" smtClean="0">
                <a:solidFill>
                  <a:schemeClr val="tx1"/>
                </a:solidFill>
                <a:effectLst/>
                <a:latin typeface="+mn-lt"/>
                <a:ea typeface="+mn-ea"/>
                <a:cs typeface="+mn-cs"/>
              </a:rPr>
              <a:t> </a:t>
            </a:r>
            <a:r>
              <a:rPr lang="et-EE" sz="1200" kern="1200" baseline="0" dirty="0" err="1" smtClean="0">
                <a:solidFill>
                  <a:schemeClr val="tx1"/>
                </a:solidFill>
                <a:effectLst/>
                <a:latin typeface="+mn-lt"/>
                <a:ea typeface="+mn-ea"/>
                <a:cs typeface="+mn-cs"/>
              </a:rPr>
              <a:t>is</a:t>
            </a:r>
            <a:r>
              <a:rPr lang="et-EE" sz="1200" kern="1200" baseline="0" dirty="0" smtClean="0">
                <a:solidFill>
                  <a:schemeClr val="tx1"/>
                </a:solidFill>
                <a:effectLst/>
                <a:latin typeface="+mn-lt"/>
                <a:ea typeface="+mn-ea"/>
                <a:cs typeface="+mn-cs"/>
              </a:rPr>
              <a:t> </a:t>
            </a:r>
            <a:r>
              <a:rPr lang="et-EE" sz="1200" kern="1200" baseline="0" dirty="0" err="1" smtClean="0">
                <a:solidFill>
                  <a:schemeClr val="tx1"/>
                </a:solidFill>
                <a:effectLst/>
                <a:latin typeface="+mn-lt"/>
                <a:ea typeface="+mn-ea"/>
                <a:cs typeface="+mn-cs"/>
              </a:rPr>
              <a:t>fully</a:t>
            </a:r>
            <a:r>
              <a:rPr lang="et-EE" sz="1200" kern="1200" baseline="0" dirty="0" smtClean="0">
                <a:solidFill>
                  <a:schemeClr val="tx1"/>
                </a:solidFill>
                <a:effectLst/>
                <a:latin typeface="+mn-lt"/>
                <a:ea typeface="+mn-ea"/>
                <a:cs typeface="+mn-cs"/>
              </a:rPr>
              <a:t> </a:t>
            </a:r>
            <a:r>
              <a:rPr lang="et-EE" sz="1200" kern="1200" baseline="0" dirty="0" err="1" smtClean="0">
                <a:solidFill>
                  <a:schemeClr val="tx1"/>
                </a:solidFill>
                <a:effectLst/>
                <a:latin typeface="+mn-lt"/>
                <a:ea typeface="+mn-ea"/>
                <a:cs typeface="+mn-cs"/>
              </a:rPr>
              <a:t>withdrawn</a:t>
            </a:r>
            <a:r>
              <a:rPr lang="et-EE" sz="1200" kern="1200" baseline="0" dirty="0" smtClean="0">
                <a:solidFill>
                  <a:schemeClr val="tx1"/>
                </a:solidFill>
                <a:effectLst/>
                <a:latin typeface="+mn-lt"/>
                <a:ea typeface="+mn-ea"/>
                <a:cs typeface="+mn-cs"/>
              </a:rPr>
              <a:t> </a:t>
            </a:r>
            <a:r>
              <a:rPr lang="et-EE" sz="1200" kern="1200" baseline="0" dirty="0" err="1" smtClean="0">
                <a:solidFill>
                  <a:schemeClr val="tx1"/>
                </a:solidFill>
                <a:effectLst/>
                <a:latin typeface="+mn-lt"/>
                <a:ea typeface="+mn-ea"/>
                <a:cs typeface="+mn-cs"/>
              </a:rPr>
              <a:t>if</a:t>
            </a:r>
            <a:r>
              <a:rPr lang="et-EE" sz="1200" kern="1200" baseline="0" dirty="0" smtClean="0">
                <a:solidFill>
                  <a:schemeClr val="tx1"/>
                </a:solidFill>
                <a:effectLst/>
                <a:latin typeface="+mn-lt"/>
                <a:ea typeface="+mn-ea"/>
                <a:cs typeface="+mn-cs"/>
              </a:rPr>
              <a:t> a </a:t>
            </a:r>
            <a:r>
              <a:rPr lang="et-EE" sz="1200" kern="1200" baseline="0" dirty="0" err="1" smtClean="0">
                <a:solidFill>
                  <a:schemeClr val="tx1"/>
                </a:solidFill>
                <a:effectLst/>
                <a:latin typeface="+mn-lt"/>
                <a:ea typeface="+mn-ea"/>
                <a:cs typeface="+mn-cs"/>
              </a:rPr>
              <a:t>parent</a:t>
            </a:r>
            <a:r>
              <a:rPr lang="et-EE" sz="1200" kern="1200" baseline="0" dirty="0" smtClean="0">
                <a:solidFill>
                  <a:schemeClr val="tx1"/>
                </a:solidFill>
                <a:effectLst/>
                <a:latin typeface="+mn-lt"/>
                <a:ea typeface="+mn-ea"/>
                <a:cs typeface="+mn-cs"/>
              </a:rPr>
              <a:t> </a:t>
            </a:r>
            <a:r>
              <a:rPr lang="et-EE" sz="1200" kern="1200" baseline="0" dirty="0" err="1" smtClean="0">
                <a:solidFill>
                  <a:schemeClr val="tx1"/>
                </a:solidFill>
                <a:effectLst/>
                <a:latin typeface="+mn-lt"/>
                <a:ea typeface="+mn-ea"/>
                <a:cs typeface="+mn-cs"/>
              </a:rPr>
              <a:t>returns</a:t>
            </a:r>
            <a:r>
              <a:rPr lang="et-EE" sz="1200" kern="1200" baseline="0" dirty="0" smtClean="0">
                <a:solidFill>
                  <a:schemeClr val="tx1"/>
                </a:solidFill>
                <a:effectLst/>
                <a:latin typeface="+mn-lt"/>
                <a:ea typeface="+mn-ea"/>
                <a:cs typeface="+mn-cs"/>
              </a:rPr>
              <a:t> </a:t>
            </a:r>
            <a:r>
              <a:rPr lang="et-EE" sz="1200" kern="1200" baseline="0" dirty="0" err="1" smtClean="0">
                <a:solidFill>
                  <a:schemeClr val="tx1"/>
                </a:solidFill>
                <a:effectLst/>
                <a:latin typeface="+mn-lt"/>
                <a:ea typeface="+mn-ea"/>
                <a:cs typeface="+mn-cs"/>
              </a:rPr>
              <a:t>to</a:t>
            </a:r>
            <a:r>
              <a:rPr lang="et-EE" sz="1200" kern="1200" baseline="0" dirty="0" smtClean="0">
                <a:solidFill>
                  <a:schemeClr val="tx1"/>
                </a:solidFill>
                <a:effectLst/>
                <a:latin typeface="+mn-lt"/>
                <a:ea typeface="+mn-ea"/>
                <a:cs typeface="+mn-cs"/>
              </a:rPr>
              <a:t> </a:t>
            </a:r>
            <a:r>
              <a:rPr lang="et-EE" sz="1200" kern="1200" baseline="0" dirty="0" err="1" smtClean="0">
                <a:solidFill>
                  <a:schemeClr val="tx1"/>
                </a:solidFill>
                <a:effectLst/>
                <a:latin typeface="+mn-lt"/>
                <a:ea typeface="+mn-ea"/>
                <a:cs typeface="+mn-cs"/>
              </a:rPr>
              <a:t>work</a:t>
            </a:r>
            <a:r>
              <a:rPr lang="et-EE" sz="1200" kern="1200" baseline="0" dirty="0" smtClean="0">
                <a:solidFill>
                  <a:schemeClr val="tx1"/>
                </a:solidFill>
                <a:effectLst/>
                <a:latin typeface="+mn-lt"/>
                <a:ea typeface="+mn-ea"/>
                <a:cs typeface="+mn-cs"/>
              </a:rPr>
              <a:t>. </a:t>
            </a:r>
          </a:p>
          <a:p>
            <a:endParaRPr lang="et-EE" sz="1200" kern="1200" baseline="0" dirty="0" smtClean="0">
              <a:solidFill>
                <a:schemeClr val="tx1"/>
              </a:solidFill>
              <a:effectLst/>
              <a:latin typeface="+mn-lt"/>
              <a:ea typeface="+mn-ea"/>
              <a:cs typeface="+mn-cs"/>
            </a:endParaRPr>
          </a:p>
          <a:p>
            <a:endParaRPr lang="et-EE" dirty="0"/>
          </a:p>
        </p:txBody>
      </p:sp>
      <p:sp>
        <p:nvSpPr>
          <p:cNvPr id="4" name="Slide Number Placeholder 3"/>
          <p:cNvSpPr>
            <a:spLocks noGrp="1"/>
          </p:cNvSpPr>
          <p:nvPr>
            <p:ph type="sldNum" sz="quarter" idx="10"/>
          </p:nvPr>
        </p:nvSpPr>
        <p:spPr/>
        <p:txBody>
          <a:bodyPr/>
          <a:lstStyle/>
          <a:p>
            <a:fld id="{DB24F29B-13D9-401A-97E3-5104B68BE735}" type="slidenum">
              <a:rPr lang="et-EE" smtClean="0"/>
              <a:t>16</a:t>
            </a:fld>
            <a:endParaRPr lang="et-EE"/>
          </a:p>
        </p:txBody>
      </p:sp>
    </p:spTree>
    <p:extLst>
      <p:ext uri="{BB962C8B-B14F-4D97-AF65-F5344CB8AC3E}">
        <p14:creationId xmlns:p14="http://schemas.microsoft.com/office/powerpoint/2010/main" val="211070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62D3D2E-9CF4-E64A-B324-8597AF7B3891}" type="datetime1">
              <a:rPr lang="en-US" smtClean="0"/>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C36DC-B044-E04C-B828-E529C7BDC032}"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0C29ED-3F8D-9B43-B034-D75BE47E85BF}" type="datetime1">
              <a:rPr lang="en-US" smtClean="0"/>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C36DC-B044-E04C-B828-E529C7BDC03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B8306A-2610-F349-8C2B-52A757FD0011}" type="datetime1">
              <a:rPr lang="en-US" smtClean="0"/>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C36DC-B044-E04C-B828-E529C7BDC03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A52BE2-50EF-1F46-996B-6E7C59BFC77D}" type="datetime1">
              <a:rPr lang="en-US" smtClean="0"/>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C36DC-B044-E04C-B828-E529C7BDC03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13493B-205E-4C42-86B0-F698D5699C5D}" type="datetime1">
              <a:rPr lang="en-US" smtClean="0"/>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C36DC-B044-E04C-B828-E529C7BDC032}"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6DB185-09C8-9146-A252-A4CBC4FA9A96}" type="datetime1">
              <a:rPr lang="en-US" smtClean="0"/>
              <a:t>9/17/2014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EC36DC-B044-E04C-B828-E529C7BDC03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1D655F-D1A0-0D41-8408-34855A61F50D}" type="datetime1">
              <a:rPr lang="en-US" smtClean="0"/>
              <a:t>9/17/2014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EC36DC-B044-E04C-B828-E529C7BDC032}"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0EA4E9-2E73-3347-AAC6-80F385FD9D7B}" type="datetime1">
              <a:rPr lang="en-US" smtClean="0"/>
              <a:t>9/17/2014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EC36DC-B044-E04C-B828-E529C7BDC03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442341-73CA-B545-BF13-6555E905549C}" type="datetime1">
              <a:rPr lang="en-US" smtClean="0"/>
              <a:t>9/17/2014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EC36DC-B044-E04C-B828-E529C7BDC03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CF13D0-BC37-B44A-8FB2-B70035B9042B}" type="datetime1">
              <a:rPr lang="en-US" smtClean="0"/>
              <a:t>9/17/2014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EC36DC-B044-E04C-B828-E529C7BDC032}"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ABF0B6-72CF-D94F-970C-9C52A4630F43}" type="datetime1">
              <a:rPr lang="en-US" smtClean="0"/>
              <a:t>9/17/2014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EC36DC-B044-E04C-B828-E529C7BDC03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C7582AF4-8853-4144-A76D-036E6E3AA6E4}" type="datetime1">
              <a:rPr lang="en-US" smtClean="0"/>
              <a:t>9/17/2014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2EC36DC-B044-E04C-B828-E529C7BDC03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ruta.braziene@gmail.com" TargetMode="External"/><Relationship Id="rId2" Type="http://schemas.openxmlformats.org/officeDocument/2006/relationships/hyperlink" Target="mailto:marrekaru@g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31917"/>
            <a:ext cx="7848600" cy="1733798"/>
          </a:xfrm>
        </p:spPr>
        <p:txBody>
          <a:bodyPr/>
          <a:lstStyle/>
          <a:p>
            <a:r>
              <a:rPr lang="en-US" sz="4000" b="1" dirty="0" smtClean="0">
                <a:solidFill>
                  <a:schemeClr val="tx2"/>
                </a:solidFill>
              </a:rPr>
              <a:t>Comparing leave policies across the Baltic States</a:t>
            </a:r>
            <a:endParaRPr lang="en-US" sz="4800" b="1" dirty="0">
              <a:solidFill>
                <a:schemeClr val="tx2"/>
              </a:solidFill>
            </a:endParaRPr>
          </a:p>
        </p:txBody>
      </p:sp>
      <p:sp>
        <p:nvSpPr>
          <p:cNvPr id="3" name="Subtitle 2"/>
          <p:cNvSpPr>
            <a:spLocks noGrp="1"/>
          </p:cNvSpPr>
          <p:nvPr>
            <p:ph type="subTitle" idx="1"/>
          </p:nvPr>
        </p:nvSpPr>
        <p:spPr>
          <a:xfrm>
            <a:off x="1371600" y="3728852"/>
            <a:ext cx="6642100" cy="1269868"/>
          </a:xfrm>
        </p:spPr>
        <p:txBody>
          <a:bodyPr>
            <a:normAutofit lnSpcReduction="10000"/>
          </a:bodyPr>
          <a:lstStyle/>
          <a:p>
            <a:pPr algn="ctr"/>
            <a:r>
              <a:rPr lang="en-US" b="1" dirty="0" smtClean="0">
                <a:solidFill>
                  <a:schemeClr val="tx2">
                    <a:lumMod val="60000"/>
                    <a:lumOff val="40000"/>
                  </a:schemeClr>
                </a:solidFill>
              </a:rPr>
              <a:t>11</a:t>
            </a:r>
            <a:r>
              <a:rPr lang="en-US" b="1" baseline="30000" dirty="0" smtClean="0">
                <a:solidFill>
                  <a:schemeClr val="tx2">
                    <a:lumMod val="60000"/>
                    <a:lumOff val="40000"/>
                  </a:schemeClr>
                </a:solidFill>
              </a:rPr>
              <a:t>th</a:t>
            </a:r>
            <a:r>
              <a:rPr lang="en-US" b="1" dirty="0" smtClean="0">
                <a:solidFill>
                  <a:schemeClr val="tx2">
                    <a:lumMod val="60000"/>
                    <a:lumOff val="40000"/>
                  </a:schemeClr>
                </a:solidFill>
              </a:rPr>
              <a:t> LPR seminar: </a:t>
            </a:r>
            <a:endParaRPr lang="et-EE" b="1" dirty="0" smtClean="0">
              <a:solidFill>
                <a:schemeClr val="tx2">
                  <a:lumMod val="60000"/>
                  <a:lumOff val="40000"/>
                </a:schemeClr>
              </a:solidFill>
            </a:endParaRPr>
          </a:p>
          <a:p>
            <a:pPr algn="ctr"/>
            <a:r>
              <a:rPr lang="en-US" b="1" dirty="0" smtClean="0">
                <a:solidFill>
                  <a:schemeClr val="tx2">
                    <a:lumMod val="60000"/>
                    <a:lumOff val="40000"/>
                  </a:schemeClr>
                </a:solidFill>
              </a:rPr>
              <a:t>18-19 September </a:t>
            </a:r>
            <a:endParaRPr lang="et-EE" b="1" dirty="0" smtClean="0">
              <a:solidFill>
                <a:schemeClr val="tx2">
                  <a:lumMod val="60000"/>
                  <a:lumOff val="40000"/>
                </a:schemeClr>
              </a:solidFill>
            </a:endParaRPr>
          </a:p>
          <a:p>
            <a:pPr algn="ctr"/>
            <a:r>
              <a:rPr lang="en-US" b="1" dirty="0" smtClean="0">
                <a:solidFill>
                  <a:schemeClr val="tx2">
                    <a:lumMod val="60000"/>
                    <a:lumOff val="40000"/>
                  </a:schemeClr>
                </a:solidFill>
              </a:rPr>
              <a:t>Tallinn </a:t>
            </a:r>
          </a:p>
          <a:p>
            <a:endParaRPr lang="en-US" dirty="0"/>
          </a:p>
          <a:p>
            <a:endParaRPr lang="en-US" dirty="0"/>
          </a:p>
        </p:txBody>
      </p:sp>
      <p:sp>
        <p:nvSpPr>
          <p:cNvPr id="4" name="TextBox 3"/>
          <p:cNvSpPr txBox="1"/>
          <p:nvPr/>
        </p:nvSpPr>
        <p:spPr>
          <a:xfrm>
            <a:off x="1452880" y="5445760"/>
            <a:ext cx="6725920" cy="461665"/>
          </a:xfrm>
          <a:prstGeom prst="rect">
            <a:avLst/>
          </a:prstGeom>
          <a:noFill/>
        </p:spPr>
        <p:txBody>
          <a:bodyPr wrap="square" rtlCol="0">
            <a:spAutoFit/>
          </a:bodyPr>
          <a:lstStyle/>
          <a:p>
            <a:pPr algn="ctr"/>
            <a:r>
              <a:rPr lang="en-US" sz="2400" dirty="0" err="1" smtClean="0"/>
              <a:t>Marre</a:t>
            </a:r>
            <a:r>
              <a:rPr lang="en-US" sz="2400" dirty="0" smtClean="0"/>
              <a:t> </a:t>
            </a:r>
            <a:r>
              <a:rPr lang="en-US" sz="2400" dirty="0" err="1" smtClean="0"/>
              <a:t>Karu</a:t>
            </a:r>
            <a:r>
              <a:rPr lang="en-US" sz="2400" dirty="0"/>
              <a:t> </a:t>
            </a:r>
            <a:r>
              <a:rPr lang="en-US" sz="2400" dirty="0" smtClean="0"/>
              <a:t>and </a:t>
            </a:r>
            <a:r>
              <a:rPr lang="en-US" sz="2400" dirty="0"/>
              <a:t>Ruta Braziene   </a:t>
            </a:r>
          </a:p>
        </p:txBody>
      </p:sp>
      <p:pic>
        <p:nvPicPr>
          <p:cNvPr id="5" name="Picture 4" descr="logotipa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1591" y="386804"/>
            <a:ext cx="1480018" cy="984885"/>
          </a:xfrm>
          <a:prstGeom prst="rect">
            <a:avLst/>
          </a:prstGeom>
        </p:spPr>
      </p:pic>
      <p:pic>
        <p:nvPicPr>
          <p:cNvPr id="6" name="Picture 5" descr="C:\Users\kasutaja\Dropbox\Leave Network\logofail_20091211_1297143050.jpg"/>
          <p:cNvPicPr/>
          <p:nvPr/>
        </p:nvPicPr>
        <p:blipFill>
          <a:blip r:embed="rId3">
            <a:extLst>
              <a:ext uri="{28A0092B-C50C-407E-A947-70E740481C1C}">
                <a14:useLocalDpi xmlns:a14="http://schemas.microsoft.com/office/drawing/2010/main" val="0"/>
              </a:ext>
            </a:extLst>
          </a:blip>
          <a:srcRect/>
          <a:stretch>
            <a:fillRect/>
          </a:stretch>
        </p:blipFill>
        <p:spPr bwMode="auto">
          <a:xfrm>
            <a:off x="5927725" y="391125"/>
            <a:ext cx="2711450" cy="984885"/>
          </a:xfrm>
          <a:prstGeom prst="rect">
            <a:avLst/>
          </a:prstGeom>
          <a:noFill/>
          <a:ln>
            <a:noFill/>
          </a:ln>
        </p:spPr>
      </p:pic>
      <p:pic>
        <p:nvPicPr>
          <p:cNvPr id="7" name="Picture 6" descr="C:\Users\kasutaja\Desktop\praxis-logo.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17996" y="740591"/>
            <a:ext cx="2266950" cy="466725"/>
          </a:xfrm>
          <a:prstGeom prst="rect">
            <a:avLst/>
          </a:prstGeom>
          <a:noFill/>
          <a:ln>
            <a:noFill/>
          </a:ln>
        </p:spPr>
      </p:pic>
    </p:spTree>
    <p:extLst>
      <p:ext uri="{BB962C8B-B14F-4D97-AF65-F5344CB8AC3E}">
        <p14:creationId xmlns:p14="http://schemas.microsoft.com/office/powerpoint/2010/main" val="4394628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2975"/>
          </a:xfrm>
        </p:spPr>
        <p:txBody>
          <a:bodyPr>
            <a:normAutofit fontScale="90000"/>
          </a:bodyPr>
          <a:lstStyle/>
          <a:p>
            <a:r>
              <a:rPr lang="en-GB" b="1" dirty="0" smtClean="0"/>
              <a:t/>
            </a:r>
            <a:br>
              <a:rPr lang="en-GB" b="1" dirty="0" smtClean="0"/>
            </a:br>
            <a:r>
              <a:rPr lang="et-EE" sz="3100" b="1" dirty="0" err="1">
                <a:solidFill>
                  <a:srgbClr val="1F497D"/>
                </a:solidFill>
              </a:rPr>
              <a:t>Background</a:t>
            </a:r>
            <a:r>
              <a:rPr lang="et-EE" sz="3100" b="1" dirty="0">
                <a:solidFill>
                  <a:srgbClr val="1F497D"/>
                </a:solidFill>
              </a:rPr>
              <a:t>: </a:t>
            </a:r>
            <a:r>
              <a:rPr lang="en-GB" sz="3100" b="1" dirty="0">
                <a:solidFill>
                  <a:srgbClr val="1F497D"/>
                </a:solidFill>
              </a:rPr>
              <a:t>Baltic States spend </a:t>
            </a:r>
            <a:r>
              <a:rPr lang="et-EE" sz="3100" b="1" dirty="0" err="1">
                <a:solidFill>
                  <a:srgbClr val="1F497D"/>
                </a:solidFill>
              </a:rPr>
              <a:t>quite</a:t>
            </a:r>
            <a:r>
              <a:rPr lang="et-EE" sz="3100" b="1" dirty="0">
                <a:solidFill>
                  <a:srgbClr val="1F497D"/>
                </a:solidFill>
              </a:rPr>
              <a:t> </a:t>
            </a:r>
            <a:r>
              <a:rPr lang="et-EE" sz="3100" b="1" dirty="0" err="1">
                <a:solidFill>
                  <a:srgbClr val="1F497D"/>
                </a:solidFill>
              </a:rPr>
              <a:t>little</a:t>
            </a:r>
            <a:r>
              <a:rPr lang="et-EE" sz="3100" b="1" dirty="0">
                <a:solidFill>
                  <a:srgbClr val="1F497D"/>
                </a:solidFill>
              </a:rPr>
              <a:t> on </a:t>
            </a:r>
            <a:r>
              <a:rPr lang="en-GB" sz="3100" b="1" dirty="0">
                <a:solidFill>
                  <a:srgbClr val="1F497D"/>
                </a:solidFill>
              </a:rPr>
              <a:t>social protection</a:t>
            </a:r>
            <a:r>
              <a:rPr lang="cs-CZ" sz="3100" b="1" dirty="0">
                <a:solidFill>
                  <a:srgbClr val="1F497D"/>
                </a:solidFill>
              </a:rPr>
              <a:t/>
            </a:r>
            <a:br>
              <a:rPr lang="cs-CZ" sz="3100" b="1" dirty="0">
                <a:solidFill>
                  <a:srgbClr val="1F497D"/>
                </a:solidFill>
              </a:rPr>
            </a:br>
            <a:endParaRPr lang="en-US" sz="3100" b="1" dirty="0">
              <a:solidFill>
                <a:srgbClr val="1F497D"/>
              </a:solidFill>
            </a:endParaRPr>
          </a:p>
        </p:txBody>
      </p:sp>
      <p:sp>
        <p:nvSpPr>
          <p:cNvPr id="3" name="Content Placeholder 2"/>
          <p:cNvSpPr>
            <a:spLocks noGrp="1"/>
          </p:cNvSpPr>
          <p:nvPr>
            <p:ph idx="1"/>
          </p:nvPr>
        </p:nvSpPr>
        <p:spPr>
          <a:xfrm>
            <a:off x="457200" y="1095376"/>
            <a:ext cx="8330540" cy="5030788"/>
          </a:xfrm>
        </p:spPr>
        <p:txBody>
          <a:bodyPr>
            <a:normAutofit/>
          </a:bodyPr>
          <a:lstStyle/>
          <a:p>
            <a:r>
              <a:rPr lang="en-GB" sz="2000" dirty="0" smtClean="0"/>
              <a:t>Baltic </a:t>
            </a:r>
            <a:r>
              <a:rPr lang="en-GB" sz="2000" dirty="0"/>
              <a:t>States spend less on social protection as compared with EU15 and EU27. Baltics on average (2000-2010) 13-19%. EU27 spends 27</a:t>
            </a:r>
            <a:r>
              <a:rPr lang="en-GB" sz="2000" dirty="0" smtClean="0"/>
              <a:t>%</a:t>
            </a:r>
            <a:endParaRPr lang="et-EE" sz="2000" dirty="0" smtClean="0"/>
          </a:p>
          <a:p>
            <a:endParaRPr lang="cs-CZ" dirty="0"/>
          </a:p>
          <a:p>
            <a:pPr marL="0" indent="0">
              <a:buNone/>
            </a:pPr>
            <a:endParaRPr lang="en-US" dirty="0"/>
          </a:p>
        </p:txBody>
      </p:sp>
      <p:sp>
        <p:nvSpPr>
          <p:cNvPr id="4" name="Slide Number Placeholder 3"/>
          <p:cNvSpPr>
            <a:spLocks noGrp="1"/>
          </p:cNvSpPr>
          <p:nvPr>
            <p:ph type="sldNum" sz="quarter" idx="12"/>
          </p:nvPr>
        </p:nvSpPr>
        <p:spPr/>
        <p:txBody>
          <a:bodyPr/>
          <a:lstStyle/>
          <a:p>
            <a:fld id="{12EC36DC-B044-E04C-B828-E529C7BDC032}" type="slidenum">
              <a:rPr lang="en-US" smtClean="0"/>
              <a:t>10</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095500"/>
            <a:ext cx="8229600" cy="47256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225450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t-EE" sz="2800" b="1" dirty="0" err="1">
                <a:solidFill>
                  <a:srgbClr val="1F497D"/>
                </a:solidFill>
              </a:rPr>
              <a:t>There</a:t>
            </a:r>
            <a:r>
              <a:rPr lang="et-EE" sz="2800" b="1" dirty="0">
                <a:solidFill>
                  <a:srgbClr val="1F497D"/>
                </a:solidFill>
              </a:rPr>
              <a:t> </a:t>
            </a:r>
            <a:r>
              <a:rPr lang="et-EE" sz="2800" b="1" dirty="0" err="1">
                <a:solidFill>
                  <a:srgbClr val="1F497D"/>
                </a:solidFill>
              </a:rPr>
              <a:t>is</a:t>
            </a:r>
            <a:r>
              <a:rPr lang="et-EE" sz="2800" b="1" dirty="0">
                <a:solidFill>
                  <a:srgbClr val="1F497D"/>
                </a:solidFill>
              </a:rPr>
              <a:t> a CARE GAP!</a:t>
            </a:r>
            <a:br>
              <a:rPr lang="et-EE" sz="2800" b="1" dirty="0">
                <a:solidFill>
                  <a:srgbClr val="1F497D"/>
                </a:solidFill>
              </a:rPr>
            </a:br>
            <a:r>
              <a:rPr lang="et-EE" sz="2800" b="1" dirty="0" err="1" smtClean="0">
                <a:solidFill>
                  <a:srgbClr val="1F497D"/>
                </a:solidFill>
              </a:rPr>
              <a:t>Childcare</a:t>
            </a:r>
            <a:r>
              <a:rPr lang="et-EE" sz="2800" b="1" dirty="0">
                <a:solidFill>
                  <a:srgbClr val="1F497D"/>
                </a:solidFill>
              </a:rPr>
              <a:t> </a:t>
            </a:r>
            <a:r>
              <a:rPr lang="et-EE" sz="2800" b="1" dirty="0" err="1" smtClean="0">
                <a:solidFill>
                  <a:srgbClr val="1F497D"/>
                </a:solidFill>
              </a:rPr>
              <a:t>for</a:t>
            </a:r>
            <a:r>
              <a:rPr lang="et-EE" sz="2800" b="1" dirty="0" smtClean="0">
                <a:solidFill>
                  <a:srgbClr val="1F497D"/>
                </a:solidFill>
              </a:rPr>
              <a:t> </a:t>
            </a:r>
            <a:r>
              <a:rPr lang="et-EE" sz="2800" b="1" dirty="0" err="1" smtClean="0">
                <a:solidFill>
                  <a:srgbClr val="1F497D"/>
                </a:solidFill>
              </a:rPr>
              <a:t>children</a:t>
            </a:r>
            <a:r>
              <a:rPr lang="et-EE" sz="2800" b="1" dirty="0" smtClean="0">
                <a:solidFill>
                  <a:srgbClr val="1F497D"/>
                </a:solidFill>
              </a:rPr>
              <a:t> </a:t>
            </a:r>
            <a:r>
              <a:rPr lang="et-EE" sz="2800" b="1" dirty="0">
                <a:solidFill>
                  <a:srgbClr val="1F497D"/>
                </a:solidFill>
              </a:rPr>
              <a:t>l</a:t>
            </a:r>
            <a:r>
              <a:rPr lang="en-US" sz="2800" b="1" dirty="0" err="1">
                <a:solidFill>
                  <a:srgbClr val="1F497D"/>
                </a:solidFill>
              </a:rPr>
              <a:t>ess</a:t>
            </a:r>
            <a:r>
              <a:rPr lang="en-US" sz="2800" b="1" dirty="0">
                <a:solidFill>
                  <a:srgbClr val="1F497D"/>
                </a:solidFill>
              </a:rPr>
              <a:t> than 3 years </a:t>
            </a:r>
            <a:r>
              <a:rPr lang="et-EE" sz="2800" b="1" dirty="0">
                <a:solidFill>
                  <a:srgbClr val="1F497D"/>
                </a:solidFill>
              </a:rPr>
              <a:t>by hours, </a:t>
            </a:r>
            <a:r>
              <a:rPr lang="et-EE" sz="2800" b="1" dirty="0" smtClean="0">
                <a:solidFill>
                  <a:srgbClr val="1F497D"/>
                </a:solidFill>
              </a:rPr>
              <a:t/>
            </a:r>
            <a:br>
              <a:rPr lang="et-EE" sz="2800" b="1" dirty="0" smtClean="0">
                <a:solidFill>
                  <a:srgbClr val="1F497D"/>
                </a:solidFill>
              </a:rPr>
            </a:br>
            <a:r>
              <a:rPr lang="et-EE" sz="2800" b="1" dirty="0" smtClean="0">
                <a:solidFill>
                  <a:srgbClr val="1F497D"/>
                </a:solidFill>
              </a:rPr>
              <a:t>2005-2012, </a:t>
            </a:r>
            <a:r>
              <a:rPr lang="et-EE" sz="2800" b="1" dirty="0">
                <a:solidFill>
                  <a:srgbClr val="1F497D"/>
                </a:solidFill>
              </a:rPr>
              <a:t>Eurostat</a:t>
            </a:r>
            <a:endParaRPr lang="en-US" sz="2800" b="1" dirty="0">
              <a:solidFill>
                <a:srgbClr val="1F497D"/>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29053077"/>
              </p:ext>
            </p:extLst>
          </p:nvPr>
        </p:nvGraphicFramePr>
        <p:xfrm>
          <a:off x="95003" y="1524000"/>
          <a:ext cx="8691828" cy="5221183"/>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12EC36DC-B044-E04C-B828-E529C7BDC032}" type="slidenum">
              <a:rPr lang="en-US" smtClean="0"/>
              <a:t>11</a:t>
            </a:fld>
            <a:endParaRPr lang="en-US"/>
          </a:p>
        </p:txBody>
      </p:sp>
    </p:spTree>
    <p:extLst>
      <p:ext uri="{BB962C8B-B14F-4D97-AF65-F5344CB8AC3E}">
        <p14:creationId xmlns:p14="http://schemas.microsoft.com/office/powerpoint/2010/main" val="29922900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7771"/>
            <a:ext cx="8229600" cy="944562"/>
          </a:xfrm>
        </p:spPr>
        <p:txBody>
          <a:bodyPr>
            <a:noAutofit/>
          </a:bodyPr>
          <a:lstStyle/>
          <a:p>
            <a:r>
              <a:rPr lang="et-EE" sz="2800" b="1" dirty="0" err="1" smtClean="0">
                <a:solidFill>
                  <a:srgbClr val="1F497D"/>
                </a:solidFill>
              </a:rPr>
              <a:t>Childcare</a:t>
            </a:r>
            <a:r>
              <a:rPr lang="et-EE" sz="2800" b="1" dirty="0" smtClean="0">
                <a:solidFill>
                  <a:srgbClr val="1F497D"/>
                </a:solidFill>
              </a:rPr>
              <a:t>: </a:t>
            </a:r>
            <a:r>
              <a:rPr lang="et-EE" sz="2800" b="1" dirty="0" err="1" smtClean="0">
                <a:solidFill>
                  <a:srgbClr val="1F497D"/>
                </a:solidFill>
              </a:rPr>
              <a:t>for</a:t>
            </a:r>
            <a:r>
              <a:rPr lang="et-EE" sz="2800" b="1" dirty="0" smtClean="0">
                <a:solidFill>
                  <a:srgbClr val="1F497D"/>
                </a:solidFill>
              </a:rPr>
              <a:t> </a:t>
            </a:r>
            <a:r>
              <a:rPr lang="et-EE" sz="2800" b="1" dirty="0" err="1" smtClean="0">
                <a:solidFill>
                  <a:srgbClr val="1F497D"/>
                </a:solidFill>
              </a:rPr>
              <a:t>children</a:t>
            </a:r>
            <a:r>
              <a:rPr lang="et-EE" sz="2800" b="1" dirty="0" smtClean="0">
                <a:solidFill>
                  <a:srgbClr val="1F497D"/>
                </a:solidFill>
              </a:rPr>
              <a:t> b</a:t>
            </a:r>
            <a:r>
              <a:rPr lang="en-US" sz="2800" b="1" dirty="0" err="1">
                <a:solidFill>
                  <a:srgbClr val="1F497D"/>
                </a:solidFill>
              </a:rPr>
              <a:t>etween</a:t>
            </a:r>
            <a:r>
              <a:rPr lang="en-US" sz="2800" b="1" dirty="0">
                <a:solidFill>
                  <a:srgbClr val="1F497D"/>
                </a:solidFill>
              </a:rPr>
              <a:t> 3 years and compulsory school age</a:t>
            </a:r>
            <a:r>
              <a:rPr lang="et-EE" sz="2800" b="1" dirty="0">
                <a:solidFill>
                  <a:srgbClr val="1F497D"/>
                </a:solidFill>
              </a:rPr>
              <a:t> </a:t>
            </a:r>
            <a:r>
              <a:rPr lang="et-EE" sz="2800" b="1" dirty="0" err="1">
                <a:solidFill>
                  <a:srgbClr val="1F497D"/>
                </a:solidFill>
              </a:rPr>
              <a:t>by</a:t>
            </a:r>
            <a:r>
              <a:rPr lang="et-EE" sz="2800" b="1" dirty="0">
                <a:solidFill>
                  <a:srgbClr val="1F497D"/>
                </a:solidFill>
              </a:rPr>
              <a:t> </a:t>
            </a:r>
            <a:r>
              <a:rPr lang="et-EE" sz="2800" b="1" dirty="0" err="1" smtClean="0">
                <a:solidFill>
                  <a:srgbClr val="1F497D"/>
                </a:solidFill>
              </a:rPr>
              <a:t>hours</a:t>
            </a:r>
            <a:r>
              <a:rPr lang="et-EE" sz="2800" b="1" dirty="0" smtClean="0">
                <a:solidFill>
                  <a:srgbClr val="1F497D"/>
                </a:solidFill>
              </a:rPr>
              <a:t>, </a:t>
            </a:r>
            <a:r>
              <a:rPr lang="et-EE" sz="2800" b="1" dirty="0">
                <a:solidFill>
                  <a:srgbClr val="1F497D"/>
                </a:solidFill>
              </a:rPr>
              <a:t>2005-2012</a:t>
            </a:r>
            <a:endParaRPr lang="en-US" sz="2800" b="1" dirty="0">
              <a:solidFill>
                <a:srgbClr val="1F497D"/>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82485609"/>
              </p:ext>
            </p:extLst>
          </p:nvPr>
        </p:nvGraphicFramePr>
        <p:xfrm>
          <a:off x="166255" y="1492333"/>
          <a:ext cx="8746176" cy="525780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12EC36DC-B044-E04C-B828-E529C7BDC032}" type="slidenum">
              <a:rPr lang="en-US" smtClean="0"/>
              <a:t>12</a:t>
            </a:fld>
            <a:endParaRPr lang="en-US"/>
          </a:p>
        </p:txBody>
      </p:sp>
    </p:spTree>
    <p:extLst>
      <p:ext uri="{BB962C8B-B14F-4D97-AF65-F5344CB8AC3E}">
        <p14:creationId xmlns:p14="http://schemas.microsoft.com/office/powerpoint/2010/main" val="13923605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solidFill>
                  <a:srgbClr val="1F497D"/>
                </a:solidFill>
              </a:rPr>
              <a:t>Leave policies</a:t>
            </a:r>
            <a:r>
              <a:rPr lang="et-EE" sz="3600" b="1" dirty="0">
                <a:solidFill>
                  <a:srgbClr val="1F497D"/>
                </a:solidFill>
              </a:rPr>
              <a:t> </a:t>
            </a:r>
            <a:r>
              <a:rPr lang="et-EE" sz="3600" b="1" dirty="0" err="1">
                <a:solidFill>
                  <a:srgbClr val="1F497D"/>
                </a:solidFill>
              </a:rPr>
              <a:t>now</a:t>
            </a:r>
            <a:r>
              <a:rPr lang="et-EE" sz="3600" b="1" dirty="0">
                <a:solidFill>
                  <a:srgbClr val="1F497D"/>
                </a:solidFill>
              </a:rPr>
              <a:t>: </a:t>
            </a:r>
            <a:r>
              <a:rPr lang="et-EE" sz="3600" b="1" dirty="0" err="1">
                <a:solidFill>
                  <a:srgbClr val="1F497D"/>
                </a:solidFill>
              </a:rPr>
              <a:t>general</a:t>
            </a:r>
            <a:r>
              <a:rPr lang="et-EE" sz="3600" b="1" dirty="0">
                <a:solidFill>
                  <a:srgbClr val="1F497D"/>
                </a:solidFill>
              </a:rPr>
              <a:t> </a:t>
            </a:r>
            <a:r>
              <a:rPr lang="et-EE" sz="3600" b="1" dirty="0" err="1">
                <a:solidFill>
                  <a:srgbClr val="1F497D"/>
                </a:solidFill>
              </a:rPr>
              <a:t>remarks</a:t>
            </a:r>
            <a:endParaRPr lang="en-US" sz="3600" b="1" dirty="0">
              <a:solidFill>
                <a:srgbClr val="1F497D"/>
              </a:solidFill>
            </a:endParaRPr>
          </a:p>
        </p:txBody>
      </p:sp>
      <p:sp>
        <p:nvSpPr>
          <p:cNvPr id="3" name="Content Placeholder 2"/>
          <p:cNvSpPr>
            <a:spLocks noGrp="1"/>
          </p:cNvSpPr>
          <p:nvPr>
            <p:ph idx="1"/>
          </p:nvPr>
        </p:nvSpPr>
        <p:spPr>
          <a:xfrm>
            <a:off x="457200" y="1600200"/>
            <a:ext cx="8229600" cy="4859977"/>
          </a:xfrm>
        </p:spPr>
        <p:txBody>
          <a:bodyPr>
            <a:normAutofit/>
          </a:bodyPr>
          <a:lstStyle/>
          <a:p>
            <a:r>
              <a:rPr lang="et-EE" dirty="0" smtClean="0"/>
              <a:t>M</a:t>
            </a:r>
            <a:r>
              <a:rPr lang="en-GB" dirty="0" err="1" smtClean="0"/>
              <a:t>aternity</a:t>
            </a:r>
            <a:r>
              <a:rPr lang="en-GB" dirty="0" smtClean="0"/>
              <a:t> </a:t>
            </a:r>
            <a:r>
              <a:rPr lang="et-EE" dirty="0" err="1" smtClean="0"/>
              <a:t>leave</a:t>
            </a:r>
            <a:r>
              <a:rPr lang="et-EE" dirty="0" smtClean="0"/>
              <a:t>/</a:t>
            </a:r>
            <a:r>
              <a:rPr lang="en-GB" dirty="0" smtClean="0"/>
              <a:t>benefit ha</a:t>
            </a:r>
            <a:r>
              <a:rPr lang="et-EE" dirty="0" smtClean="0"/>
              <a:t>s</a:t>
            </a:r>
            <a:r>
              <a:rPr lang="en-GB" dirty="0" smtClean="0"/>
              <a:t> </a:t>
            </a:r>
            <a:r>
              <a:rPr lang="en-GB" dirty="0"/>
              <a:t>not changed much since Soviet </a:t>
            </a:r>
            <a:r>
              <a:rPr lang="en-GB" dirty="0" smtClean="0"/>
              <a:t>period</a:t>
            </a:r>
            <a:endParaRPr lang="et-EE" dirty="0" smtClean="0"/>
          </a:p>
          <a:p>
            <a:r>
              <a:rPr lang="et-EE" dirty="0" smtClean="0"/>
              <a:t>B</a:t>
            </a:r>
            <a:r>
              <a:rPr lang="en-GB" dirty="0" err="1" smtClean="0"/>
              <a:t>enefits</a:t>
            </a:r>
            <a:r>
              <a:rPr lang="en-GB" dirty="0" smtClean="0"/>
              <a:t> </a:t>
            </a:r>
            <a:r>
              <a:rPr lang="en-GB" dirty="0"/>
              <a:t>were and still </a:t>
            </a:r>
            <a:r>
              <a:rPr lang="en-GB" dirty="0" smtClean="0"/>
              <a:t>are</a:t>
            </a:r>
            <a:r>
              <a:rPr lang="cs-CZ" dirty="0"/>
              <a:t> </a:t>
            </a:r>
            <a:r>
              <a:rPr lang="en-GB" dirty="0" smtClean="0"/>
              <a:t>earning</a:t>
            </a:r>
            <a:r>
              <a:rPr lang="et-EE" dirty="0" smtClean="0"/>
              <a:t>s</a:t>
            </a:r>
            <a:r>
              <a:rPr lang="en-GB" dirty="0" smtClean="0"/>
              <a:t>-related </a:t>
            </a:r>
            <a:r>
              <a:rPr lang="en-GB" dirty="0"/>
              <a:t>(with min and max ceilings</a:t>
            </a:r>
            <a:r>
              <a:rPr lang="en-GB" dirty="0" smtClean="0"/>
              <a:t>)</a:t>
            </a:r>
            <a:endParaRPr lang="cs-CZ" dirty="0"/>
          </a:p>
          <a:p>
            <a:pPr lvl="0"/>
            <a:r>
              <a:rPr lang="en-GB" dirty="0"/>
              <a:t>Eligibility is based on </a:t>
            </a:r>
            <a:r>
              <a:rPr lang="en-GB" dirty="0" smtClean="0"/>
              <a:t>social </a:t>
            </a:r>
            <a:r>
              <a:rPr lang="en-GB" dirty="0"/>
              <a:t>insurance contributions and </a:t>
            </a:r>
            <a:r>
              <a:rPr lang="en-GB" dirty="0" smtClean="0"/>
              <a:t>residency</a:t>
            </a:r>
            <a:endParaRPr lang="cs-CZ" dirty="0"/>
          </a:p>
          <a:p>
            <a:pPr lvl="0"/>
            <a:r>
              <a:rPr lang="en-GB" dirty="0"/>
              <a:t>Expenses paid from the social insurance money financed by pay-as-you-go </a:t>
            </a:r>
            <a:r>
              <a:rPr lang="en-GB" dirty="0" smtClean="0"/>
              <a:t>schemes</a:t>
            </a:r>
            <a:endParaRPr lang="et-EE" dirty="0" smtClean="0"/>
          </a:p>
          <a:p>
            <a:pPr lvl="0"/>
            <a:endParaRPr lang="et-EE" dirty="0" smtClean="0"/>
          </a:p>
          <a:p>
            <a:r>
              <a:rPr lang="et-EE" dirty="0" smtClean="0"/>
              <a:t>Crisis: Latvia </a:t>
            </a:r>
            <a:r>
              <a:rPr lang="et-EE" dirty="0"/>
              <a:t>and Lithuania have had cuts </a:t>
            </a:r>
            <a:r>
              <a:rPr lang="et-EE" dirty="0" err="1"/>
              <a:t>in</a:t>
            </a:r>
            <a:r>
              <a:rPr lang="et-EE" dirty="0"/>
              <a:t> </a:t>
            </a:r>
            <a:r>
              <a:rPr lang="et-EE" dirty="0" smtClean="0"/>
              <a:t>all </a:t>
            </a:r>
            <a:r>
              <a:rPr lang="et-EE" dirty="0" err="1" smtClean="0"/>
              <a:t>benefits</a:t>
            </a:r>
            <a:r>
              <a:rPr lang="et-EE" dirty="0" smtClean="0"/>
              <a:t> in last </a:t>
            </a:r>
            <a:r>
              <a:rPr lang="et-EE" dirty="0" err="1" smtClean="0"/>
              <a:t>few</a:t>
            </a:r>
            <a:r>
              <a:rPr lang="et-EE" dirty="0" smtClean="0"/>
              <a:t> </a:t>
            </a:r>
            <a:r>
              <a:rPr lang="et-EE" dirty="0" err="1" smtClean="0"/>
              <a:t>years</a:t>
            </a:r>
            <a:r>
              <a:rPr lang="et-EE" dirty="0" smtClean="0"/>
              <a:t>, Estonia </a:t>
            </a:r>
            <a:r>
              <a:rPr lang="et-EE" dirty="0" err="1" smtClean="0"/>
              <a:t>only</a:t>
            </a:r>
            <a:r>
              <a:rPr lang="et-EE" dirty="0" smtClean="0"/>
              <a:t> </a:t>
            </a:r>
            <a:r>
              <a:rPr lang="et-EE" dirty="0" err="1" smtClean="0"/>
              <a:t>in</a:t>
            </a:r>
            <a:r>
              <a:rPr lang="et-EE" dirty="0" smtClean="0"/>
              <a:t> </a:t>
            </a:r>
            <a:r>
              <a:rPr lang="et-EE" dirty="0" err="1" smtClean="0"/>
              <a:t>paternity</a:t>
            </a:r>
            <a:r>
              <a:rPr lang="et-EE" dirty="0" smtClean="0"/>
              <a:t> </a:t>
            </a:r>
            <a:r>
              <a:rPr lang="et-EE" dirty="0" err="1" smtClean="0"/>
              <a:t>leave</a:t>
            </a:r>
            <a:endParaRPr lang="cs-CZ" dirty="0"/>
          </a:p>
          <a:p>
            <a:endParaRPr lang="en-US" dirty="0"/>
          </a:p>
        </p:txBody>
      </p:sp>
      <p:sp>
        <p:nvSpPr>
          <p:cNvPr id="4" name="Slide Number Placeholder 3"/>
          <p:cNvSpPr>
            <a:spLocks noGrp="1"/>
          </p:cNvSpPr>
          <p:nvPr>
            <p:ph type="sldNum" sz="quarter" idx="12"/>
          </p:nvPr>
        </p:nvSpPr>
        <p:spPr/>
        <p:txBody>
          <a:bodyPr/>
          <a:lstStyle/>
          <a:p>
            <a:fld id="{12EC36DC-B044-E04C-B828-E529C7BDC032}" type="slidenum">
              <a:rPr lang="en-US" smtClean="0"/>
              <a:t>13</a:t>
            </a:fld>
            <a:endParaRPr lang="en-US" dirty="0"/>
          </a:p>
        </p:txBody>
      </p:sp>
    </p:spTree>
    <p:extLst>
      <p:ext uri="{BB962C8B-B14F-4D97-AF65-F5344CB8AC3E}">
        <p14:creationId xmlns:p14="http://schemas.microsoft.com/office/powerpoint/2010/main" val="4308221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39063524"/>
              </p:ext>
            </p:extLst>
          </p:nvPr>
        </p:nvGraphicFramePr>
        <p:xfrm>
          <a:off x="0" y="1053602"/>
          <a:ext cx="9038490" cy="5619156"/>
        </p:xfrm>
        <a:graphic>
          <a:graphicData uri="http://schemas.openxmlformats.org/drawingml/2006/table">
            <a:tbl>
              <a:tblPr firstRow="1" bandRow="1">
                <a:tableStyleId>{5C22544A-7EE6-4342-B048-85BDC9FD1C3A}</a:tableStyleId>
              </a:tblPr>
              <a:tblGrid>
                <a:gridCol w="703384"/>
                <a:gridCol w="1383323"/>
                <a:gridCol w="1430215"/>
                <a:gridCol w="2012879"/>
                <a:gridCol w="1889581"/>
                <a:gridCol w="1619108"/>
              </a:tblGrid>
              <a:tr h="493844">
                <a:tc>
                  <a:txBody>
                    <a:bodyPr/>
                    <a:lstStyle/>
                    <a:p>
                      <a:pPr algn="ctr"/>
                      <a:endParaRPr lang="et-EE" sz="2400" dirty="0"/>
                    </a:p>
                  </a:txBody>
                  <a:tcPr/>
                </a:tc>
                <a:tc>
                  <a:txBody>
                    <a:bodyPr/>
                    <a:lstStyle/>
                    <a:p>
                      <a:pPr algn="ctr"/>
                      <a:r>
                        <a:rPr lang="et-EE" sz="1800" b="1" kern="1200" dirty="0" err="1" smtClean="0">
                          <a:solidFill>
                            <a:schemeClr val="lt1"/>
                          </a:solidFill>
                          <a:latin typeface="+mn-lt"/>
                          <a:ea typeface="+mn-ea"/>
                          <a:cs typeface="+mn-cs"/>
                        </a:rPr>
                        <a:t>Duration</a:t>
                      </a:r>
                      <a:r>
                        <a:rPr lang="et-EE" sz="1800" b="1" kern="1200" dirty="0" smtClean="0">
                          <a:solidFill>
                            <a:schemeClr val="lt1"/>
                          </a:solidFill>
                          <a:latin typeface="+mn-lt"/>
                          <a:ea typeface="+mn-ea"/>
                          <a:cs typeface="+mn-cs"/>
                        </a:rPr>
                        <a:t> (</a:t>
                      </a:r>
                      <a:r>
                        <a:rPr lang="et-EE" sz="1800" b="1" kern="1200" dirty="0" err="1" smtClean="0">
                          <a:solidFill>
                            <a:schemeClr val="lt1"/>
                          </a:solidFill>
                          <a:latin typeface="+mn-lt"/>
                          <a:ea typeface="+mn-ea"/>
                          <a:cs typeface="+mn-cs"/>
                        </a:rPr>
                        <a:t>cal.days</a:t>
                      </a:r>
                      <a:r>
                        <a:rPr lang="et-EE" sz="1800" b="1" kern="1200" dirty="0" smtClean="0">
                          <a:solidFill>
                            <a:schemeClr val="lt1"/>
                          </a:solidFill>
                          <a:latin typeface="+mn-lt"/>
                          <a:ea typeface="+mn-ea"/>
                          <a:cs typeface="+mn-cs"/>
                        </a:rPr>
                        <a:t>)</a:t>
                      </a:r>
                    </a:p>
                  </a:txBody>
                  <a:tcPr/>
                </a:tc>
                <a:tc>
                  <a:txBody>
                    <a:bodyPr/>
                    <a:lstStyle/>
                    <a:p>
                      <a:pPr algn="ctr"/>
                      <a:r>
                        <a:rPr lang="et-EE" sz="1800" b="1" kern="1200" dirty="0" err="1" smtClean="0">
                          <a:solidFill>
                            <a:schemeClr val="lt1"/>
                          </a:solidFill>
                          <a:latin typeface="+mn-lt"/>
                          <a:ea typeface="+mn-ea"/>
                          <a:cs typeface="+mn-cs"/>
                        </a:rPr>
                        <a:t>Payment</a:t>
                      </a:r>
                      <a:r>
                        <a:rPr lang="et-EE" sz="1800" b="1" kern="1200" dirty="0" smtClean="0">
                          <a:solidFill>
                            <a:schemeClr val="lt1"/>
                          </a:solidFill>
                          <a:latin typeface="+mn-lt"/>
                          <a:ea typeface="+mn-ea"/>
                          <a:cs typeface="+mn-cs"/>
                        </a:rPr>
                        <a:t> </a:t>
                      </a:r>
                      <a:endParaRPr lang="et-EE" sz="1800" b="1" kern="1200" dirty="0">
                        <a:solidFill>
                          <a:schemeClr val="lt1"/>
                        </a:solidFill>
                        <a:latin typeface="+mn-lt"/>
                        <a:ea typeface="+mn-ea"/>
                        <a:cs typeface="+mn-cs"/>
                      </a:endParaRPr>
                    </a:p>
                  </a:txBody>
                  <a:tcPr/>
                </a:tc>
                <a:tc>
                  <a:txBody>
                    <a:bodyPr/>
                    <a:lstStyle/>
                    <a:p>
                      <a:pPr algn="ctr"/>
                      <a:r>
                        <a:rPr lang="et-EE" sz="1800" b="1" kern="1200" dirty="0" err="1" smtClean="0">
                          <a:solidFill>
                            <a:schemeClr val="lt1"/>
                          </a:solidFill>
                          <a:latin typeface="+mn-lt"/>
                          <a:ea typeface="+mn-ea"/>
                          <a:cs typeface="+mn-cs"/>
                        </a:rPr>
                        <a:t>Ceiling</a:t>
                      </a:r>
                      <a:endParaRPr lang="et-EE" sz="1800" b="1" kern="1200" dirty="0">
                        <a:solidFill>
                          <a:schemeClr val="lt1"/>
                        </a:solidFill>
                        <a:latin typeface="+mn-lt"/>
                        <a:ea typeface="+mn-ea"/>
                        <a:cs typeface="+mn-cs"/>
                      </a:endParaRPr>
                    </a:p>
                  </a:txBody>
                  <a:tcPr/>
                </a:tc>
                <a:tc>
                  <a:txBody>
                    <a:bodyPr/>
                    <a:lstStyle/>
                    <a:p>
                      <a:pPr algn="ctr"/>
                      <a:r>
                        <a:rPr lang="et-EE" sz="1800" b="1" kern="1200" dirty="0" smtClean="0">
                          <a:solidFill>
                            <a:schemeClr val="lt1"/>
                          </a:solidFill>
                          <a:latin typeface="+mn-lt"/>
                          <a:ea typeface="+mn-ea"/>
                          <a:cs typeface="+mn-cs"/>
                        </a:rPr>
                        <a:t>Floor</a:t>
                      </a:r>
                      <a:endParaRPr lang="et-EE" sz="1800" b="1" kern="1200" dirty="0">
                        <a:solidFill>
                          <a:schemeClr val="lt1"/>
                        </a:solidFill>
                        <a:latin typeface="+mn-lt"/>
                        <a:ea typeface="+mn-ea"/>
                        <a:cs typeface="+mn-cs"/>
                      </a:endParaRPr>
                    </a:p>
                  </a:txBody>
                  <a:tcPr/>
                </a:tc>
                <a:tc>
                  <a:txBody>
                    <a:bodyPr/>
                    <a:lstStyle/>
                    <a:p>
                      <a:pPr algn="ctr"/>
                      <a:r>
                        <a:rPr lang="et-EE" sz="1800" b="1" kern="1200" dirty="0" err="1" smtClean="0">
                          <a:solidFill>
                            <a:schemeClr val="lt1"/>
                          </a:solidFill>
                          <a:latin typeface="+mn-lt"/>
                          <a:ea typeface="+mn-ea"/>
                          <a:cs typeface="+mn-cs"/>
                        </a:rPr>
                        <a:t>Eligibility</a:t>
                      </a:r>
                      <a:r>
                        <a:rPr lang="et-EE" sz="1800" b="1" kern="1200" dirty="0" smtClean="0">
                          <a:solidFill>
                            <a:schemeClr val="lt1"/>
                          </a:solidFill>
                          <a:latin typeface="+mn-lt"/>
                          <a:ea typeface="+mn-ea"/>
                          <a:cs typeface="+mn-cs"/>
                        </a:rPr>
                        <a:t> </a:t>
                      </a:r>
                      <a:endParaRPr lang="et-EE" sz="1800" b="1" kern="1200" dirty="0">
                        <a:solidFill>
                          <a:schemeClr val="lt1"/>
                        </a:solidFill>
                        <a:latin typeface="+mn-lt"/>
                        <a:ea typeface="+mn-ea"/>
                        <a:cs typeface="+mn-cs"/>
                      </a:endParaRPr>
                    </a:p>
                  </a:txBody>
                  <a:tcPr/>
                </a:tc>
              </a:tr>
              <a:tr h="1494978">
                <a:tc>
                  <a:txBody>
                    <a:bodyPr/>
                    <a:lstStyle/>
                    <a:p>
                      <a:pPr algn="ctr"/>
                      <a:endParaRPr lang="et-EE" sz="1800" b="1" dirty="0" smtClean="0"/>
                    </a:p>
                    <a:p>
                      <a:pPr algn="ctr"/>
                      <a:endParaRPr lang="et-EE" sz="1800" b="1" dirty="0" smtClean="0"/>
                    </a:p>
                    <a:p>
                      <a:pPr algn="ctr"/>
                      <a:r>
                        <a:rPr lang="et-EE" sz="1800" b="1" dirty="0" smtClean="0"/>
                        <a:t>EST</a:t>
                      </a:r>
                      <a:endParaRPr lang="et-EE" sz="1800" b="1" dirty="0"/>
                    </a:p>
                  </a:txBody>
                  <a:tcPr/>
                </a:tc>
                <a:tc>
                  <a:txBody>
                    <a:bodyPr/>
                    <a:lstStyle/>
                    <a:p>
                      <a:pPr algn="ctr"/>
                      <a:endParaRPr lang="et-EE" sz="1800" dirty="0" smtClean="0"/>
                    </a:p>
                    <a:p>
                      <a:pPr algn="ctr"/>
                      <a:endParaRPr lang="et-EE" sz="1800" dirty="0" smtClean="0"/>
                    </a:p>
                    <a:p>
                      <a:pPr algn="ctr"/>
                      <a:r>
                        <a:rPr lang="et-EE" sz="1800" dirty="0" smtClean="0"/>
                        <a:t>140</a:t>
                      </a:r>
                    </a:p>
                    <a:p>
                      <a:pPr algn="ctr"/>
                      <a:endParaRPr lang="et-EE" sz="1800" dirty="0" smtClean="0"/>
                    </a:p>
                    <a:p>
                      <a:pPr algn="ctr"/>
                      <a:r>
                        <a:rPr lang="et-EE" sz="1800" dirty="0" err="1" smtClean="0"/>
                        <a:t>flexible</a:t>
                      </a:r>
                      <a:endParaRPr lang="et-EE" sz="1800" dirty="0" smtClean="0"/>
                    </a:p>
                  </a:txBody>
                  <a:tcPr/>
                </a:tc>
                <a:tc>
                  <a:txBody>
                    <a:bodyPr/>
                    <a:lstStyle/>
                    <a:p>
                      <a:pPr algn="ctr"/>
                      <a:endParaRPr lang="et-EE" sz="1800" dirty="0" smtClean="0"/>
                    </a:p>
                    <a:p>
                      <a:pPr algn="ctr"/>
                      <a:r>
                        <a:rPr lang="et-EE" sz="1800" dirty="0" smtClean="0"/>
                        <a:t>100%</a:t>
                      </a:r>
                    </a:p>
                    <a:p>
                      <a:pPr algn="ctr"/>
                      <a:r>
                        <a:rPr lang="et-EE" sz="1800" dirty="0" smtClean="0"/>
                        <a:t>12 </a:t>
                      </a:r>
                      <a:r>
                        <a:rPr lang="et-EE" sz="1800" dirty="0" err="1" smtClean="0"/>
                        <a:t>months</a:t>
                      </a:r>
                      <a:r>
                        <a:rPr lang="et-EE" sz="1800" dirty="0" smtClean="0"/>
                        <a:t> </a:t>
                      </a:r>
                      <a:r>
                        <a:rPr lang="et-EE" sz="1800" dirty="0" err="1" smtClean="0"/>
                        <a:t>average</a:t>
                      </a:r>
                      <a:endParaRPr lang="et-EE" sz="1800" dirty="0"/>
                    </a:p>
                  </a:txBody>
                  <a:tcPr/>
                </a:tc>
                <a:tc>
                  <a:txBody>
                    <a:bodyPr/>
                    <a:lstStyle/>
                    <a:p>
                      <a:pPr algn="ctr"/>
                      <a:endParaRPr lang="et-EE" sz="1800" dirty="0" smtClean="0"/>
                    </a:p>
                    <a:p>
                      <a:pPr algn="ctr"/>
                      <a:endParaRPr lang="et-EE" sz="1800" dirty="0" smtClean="0"/>
                    </a:p>
                    <a:p>
                      <a:pPr algn="ctr"/>
                      <a:r>
                        <a:rPr lang="et-EE" sz="1800" dirty="0" err="1" smtClean="0"/>
                        <a:t>None</a:t>
                      </a:r>
                      <a:endParaRPr lang="et-EE" sz="1800" dirty="0"/>
                    </a:p>
                  </a:txBody>
                  <a:tcPr/>
                </a:tc>
                <a:tc>
                  <a:txBody>
                    <a:bodyPr/>
                    <a:lstStyle/>
                    <a:p>
                      <a:pPr algn="ctr"/>
                      <a:r>
                        <a:rPr lang="et-EE" sz="1800" dirty="0" smtClean="0"/>
                        <a:t>Min </a:t>
                      </a:r>
                      <a:r>
                        <a:rPr lang="et-EE" sz="1800" dirty="0" err="1" smtClean="0"/>
                        <a:t>wage</a:t>
                      </a:r>
                      <a:r>
                        <a:rPr lang="et-EE" sz="1800" dirty="0" smtClean="0"/>
                        <a:t> </a:t>
                      </a:r>
                      <a:r>
                        <a:rPr lang="et-EE" sz="1800" dirty="0" err="1" smtClean="0"/>
                        <a:t>for</a:t>
                      </a:r>
                      <a:r>
                        <a:rPr lang="et-EE" sz="1800" dirty="0" smtClean="0"/>
                        <a:t> </a:t>
                      </a:r>
                      <a:r>
                        <a:rPr lang="et-EE" sz="1800" dirty="0" err="1" smtClean="0"/>
                        <a:t>those</a:t>
                      </a:r>
                      <a:r>
                        <a:rPr lang="et-EE" sz="1800" dirty="0" smtClean="0"/>
                        <a:t> </a:t>
                      </a:r>
                      <a:r>
                        <a:rPr lang="et-EE" sz="1800" dirty="0" err="1" smtClean="0"/>
                        <a:t>who</a:t>
                      </a:r>
                      <a:r>
                        <a:rPr lang="et-EE" sz="1800" dirty="0" smtClean="0"/>
                        <a:t> </a:t>
                      </a:r>
                      <a:r>
                        <a:rPr lang="et-EE" sz="1800" dirty="0" err="1" smtClean="0"/>
                        <a:t>did</a:t>
                      </a:r>
                      <a:r>
                        <a:rPr lang="et-EE" sz="1800" dirty="0" smtClean="0"/>
                        <a:t> </a:t>
                      </a:r>
                      <a:r>
                        <a:rPr lang="et-EE" sz="1800" dirty="0" err="1" smtClean="0"/>
                        <a:t>not</a:t>
                      </a:r>
                      <a:r>
                        <a:rPr lang="et-EE" sz="1800" dirty="0" smtClean="0"/>
                        <a:t> </a:t>
                      </a:r>
                      <a:r>
                        <a:rPr lang="et-EE" sz="1800" dirty="0" err="1" smtClean="0"/>
                        <a:t>work</a:t>
                      </a:r>
                      <a:r>
                        <a:rPr lang="et-EE" sz="1800" dirty="0" smtClean="0"/>
                        <a:t> </a:t>
                      </a:r>
                      <a:r>
                        <a:rPr lang="et-EE" sz="1800" dirty="0" err="1" smtClean="0"/>
                        <a:t>during</a:t>
                      </a:r>
                      <a:r>
                        <a:rPr lang="et-EE" sz="1800" dirty="0" smtClean="0"/>
                        <a:t> </a:t>
                      </a:r>
                      <a:r>
                        <a:rPr lang="et-EE" sz="1800" dirty="0" err="1" smtClean="0"/>
                        <a:t>past</a:t>
                      </a:r>
                      <a:r>
                        <a:rPr lang="et-EE" sz="1800" dirty="0" smtClean="0"/>
                        <a:t> 12</a:t>
                      </a:r>
                      <a:r>
                        <a:rPr lang="et-EE" sz="1800" baseline="0" dirty="0" smtClean="0"/>
                        <a:t> </a:t>
                      </a:r>
                      <a:r>
                        <a:rPr lang="et-EE" sz="1800" baseline="0" dirty="0" err="1" smtClean="0"/>
                        <a:t>months</a:t>
                      </a:r>
                      <a:r>
                        <a:rPr lang="et-EE" sz="1800" baseline="0" dirty="0" smtClean="0"/>
                        <a:t>, </a:t>
                      </a:r>
                      <a:r>
                        <a:rPr lang="et-EE" sz="1800" dirty="0" err="1" smtClean="0"/>
                        <a:t>but</a:t>
                      </a:r>
                      <a:r>
                        <a:rPr lang="et-EE" sz="1800" baseline="0" dirty="0" smtClean="0"/>
                        <a:t> </a:t>
                      </a:r>
                      <a:r>
                        <a:rPr lang="et-EE" sz="1800" baseline="0" dirty="0" err="1" smtClean="0"/>
                        <a:t>worked</a:t>
                      </a:r>
                      <a:r>
                        <a:rPr lang="et-EE" sz="1800" baseline="0" dirty="0" smtClean="0"/>
                        <a:t> </a:t>
                      </a:r>
                      <a:r>
                        <a:rPr lang="et-EE" sz="1800" baseline="0" dirty="0" err="1" smtClean="0"/>
                        <a:t>before</a:t>
                      </a:r>
                      <a:endParaRPr lang="et-EE" sz="1800" dirty="0"/>
                    </a:p>
                  </a:txBody>
                  <a:tcPr/>
                </a:tc>
                <a:tc>
                  <a:txBody>
                    <a:bodyPr/>
                    <a:lstStyle/>
                    <a:p>
                      <a:pPr algn="ctr"/>
                      <a:r>
                        <a:rPr lang="et-EE" sz="1800" dirty="0" smtClean="0"/>
                        <a:t>All </a:t>
                      </a:r>
                      <a:r>
                        <a:rPr lang="et-EE" sz="1800" dirty="0" err="1" smtClean="0"/>
                        <a:t>employees</a:t>
                      </a:r>
                      <a:r>
                        <a:rPr lang="et-EE" sz="1800" dirty="0" smtClean="0"/>
                        <a:t> </a:t>
                      </a:r>
                      <a:r>
                        <a:rPr lang="et-EE" sz="1800" dirty="0" err="1" smtClean="0"/>
                        <a:t>incl</a:t>
                      </a:r>
                      <a:r>
                        <a:rPr lang="et-EE" sz="1800" dirty="0" smtClean="0"/>
                        <a:t> </a:t>
                      </a:r>
                      <a:r>
                        <a:rPr lang="et-EE" sz="1800" dirty="0" err="1" smtClean="0"/>
                        <a:t>temporary</a:t>
                      </a:r>
                      <a:r>
                        <a:rPr lang="et-EE" sz="1800" dirty="0" smtClean="0"/>
                        <a:t> </a:t>
                      </a:r>
                      <a:r>
                        <a:rPr lang="et-EE" sz="1800" dirty="0" err="1" smtClean="0"/>
                        <a:t>contracts</a:t>
                      </a:r>
                      <a:r>
                        <a:rPr lang="et-EE" sz="1800" dirty="0" smtClean="0"/>
                        <a:t> </a:t>
                      </a:r>
                    </a:p>
                    <a:p>
                      <a:pPr algn="ctr"/>
                      <a:r>
                        <a:rPr lang="et-EE" sz="1800" baseline="0" dirty="0" smtClean="0"/>
                        <a:t>+ </a:t>
                      </a:r>
                      <a:r>
                        <a:rPr lang="et-EE" sz="1800" baseline="0" dirty="0" err="1" smtClean="0"/>
                        <a:t>self-employed</a:t>
                      </a:r>
                      <a:endParaRPr lang="et-EE" sz="1800" baseline="0" dirty="0" smtClean="0"/>
                    </a:p>
                    <a:p>
                      <a:pPr algn="ctr"/>
                      <a:endParaRPr lang="et-EE" sz="1800" dirty="0" smtClean="0"/>
                    </a:p>
                  </a:txBody>
                  <a:tcPr/>
                </a:tc>
              </a:tr>
              <a:tr h="1504356">
                <a:tc>
                  <a:txBody>
                    <a:bodyPr/>
                    <a:lstStyle/>
                    <a:p>
                      <a:pPr algn="ctr"/>
                      <a:endParaRPr lang="et-EE" sz="1800" b="1" dirty="0" smtClean="0"/>
                    </a:p>
                    <a:p>
                      <a:pPr algn="ctr"/>
                      <a:endParaRPr lang="et-EE" sz="1800" b="1" dirty="0" smtClean="0"/>
                    </a:p>
                    <a:p>
                      <a:pPr algn="ctr"/>
                      <a:r>
                        <a:rPr lang="et-EE" sz="1800" b="1" dirty="0" smtClean="0"/>
                        <a:t>LAT</a:t>
                      </a:r>
                      <a:endParaRPr lang="et-EE" sz="1800" b="1" dirty="0"/>
                    </a:p>
                  </a:txBody>
                  <a:tcPr/>
                </a:tc>
                <a:tc>
                  <a:txBody>
                    <a:bodyPr/>
                    <a:lstStyle/>
                    <a:p>
                      <a:pPr algn="ctr"/>
                      <a:endParaRPr lang="et-EE" sz="1800" dirty="0" smtClean="0"/>
                    </a:p>
                    <a:p>
                      <a:pPr algn="ctr"/>
                      <a:endParaRPr lang="et-EE" sz="1800" dirty="0" smtClean="0"/>
                    </a:p>
                    <a:p>
                      <a:pPr algn="ctr"/>
                      <a:r>
                        <a:rPr lang="et-EE" sz="1800" dirty="0" smtClean="0"/>
                        <a:t>126</a:t>
                      </a:r>
                    </a:p>
                    <a:p>
                      <a:pPr algn="ctr"/>
                      <a:r>
                        <a:rPr lang="et-EE" sz="1800" dirty="0" smtClean="0"/>
                        <a:t>70+56</a:t>
                      </a:r>
                    </a:p>
                    <a:p>
                      <a:pPr algn="ctr"/>
                      <a:endParaRPr lang="et-EE" sz="1800" dirty="0"/>
                    </a:p>
                  </a:txBody>
                  <a:tcPr/>
                </a:tc>
                <a:tc>
                  <a:txBody>
                    <a:bodyPr/>
                    <a:lstStyle/>
                    <a:p>
                      <a:pPr algn="ctr"/>
                      <a:r>
                        <a:rPr lang="et-EE" sz="1800" dirty="0" smtClean="0"/>
                        <a:t>80%</a:t>
                      </a:r>
                    </a:p>
                    <a:p>
                      <a:pPr algn="ctr"/>
                      <a:r>
                        <a:rPr lang="et-EE" sz="1800" dirty="0" smtClean="0"/>
                        <a:t>6 </a:t>
                      </a:r>
                      <a:r>
                        <a:rPr lang="et-EE" sz="1800" dirty="0" err="1" smtClean="0"/>
                        <a:t>months</a:t>
                      </a:r>
                      <a:r>
                        <a:rPr lang="et-EE" sz="1800" dirty="0" smtClean="0"/>
                        <a:t> </a:t>
                      </a:r>
                      <a:r>
                        <a:rPr lang="et-EE" sz="1800" dirty="0" err="1" smtClean="0"/>
                        <a:t>average</a:t>
                      </a:r>
                      <a:endParaRPr lang="et-EE" sz="1800" dirty="0" smtClean="0"/>
                    </a:p>
                    <a:p>
                      <a:pPr algn="ctr"/>
                      <a:r>
                        <a:rPr lang="et-EE" sz="1800" b="1" dirty="0" smtClean="0"/>
                        <a:t>(100%</a:t>
                      </a:r>
                      <a:r>
                        <a:rPr lang="et-EE" sz="1800" b="1" baseline="0" dirty="0" smtClean="0"/>
                        <a:t> </a:t>
                      </a:r>
                      <a:r>
                        <a:rPr lang="et-EE" sz="1800" b="1" baseline="0" dirty="0" err="1" smtClean="0"/>
                        <a:t>until</a:t>
                      </a:r>
                      <a:r>
                        <a:rPr lang="et-EE" sz="1800" b="1" baseline="0" dirty="0" smtClean="0"/>
                        <a:t>  2011)</a:t>
                      </a:r>
                      <a:endParaRPr lang="et-EE" sz="1800" b="1" dirty="0"/>
                    </a:p>
                  </a:txBody>
                  <a:tcPr/>
                </a:tc>
                <a:tc>
                  <a:txBody>
                    <a:bodyPr/>
                    <a:lstStyle/>
                    <a:p>
                      <a:pPr algn="ctr"/>
                      <a:r>
                        <a:rPr lang="et-EE" sz="1800" dirty="0" err="1" smtClean="0"/>
                        <a:t>Benefit</a:t>
                      </a:r>
                      <a:r>
                        <a:rPr lang="et-EE" sz="1800" dirty="0" smtClean="0"/>
                        <a:t> </a:t>
                      </a:r>
                      <a:r>
                        <a:rPr lang="et-EE" sz="1800" baseline="0" dirty="0" err="1" smtClean="0"/>
                        <a:t>exceeding</a:t>
                      </a:r>
                      <a:r>
                        <a:rPr lang="et-EE" sz="1800" baseline="0" dirty="0" smtClean="0"/>
                        <a:t> </a:t>
                      </a:r>
                      <a:r>
                        <a:rPr lang="et-EE" sz="1800" dirty="0" smtClean="0"/>
                        <a:t>925</a:t>
                      </a:r>
                      <a:r>
                        <a:rPr lang="en-US" sz="1800" dirty="0" smtClean="0"/>
                        <a:t>€</a:t>
                      </a:r>
                      <a:r>
                        <a:rPr lang="et-EE" sz="1800" dirty="0" smtClean="0"/>
                        <a:t> </a:t>
                      </a:r>
                      <a:r>
                        <a:rPr lang="et-EE" sz="1800" dirty="0" err="1" smtClean="0"/>
                        <a:t>per</a:t>
                      </a:r>
                      <a:r>
                        <a:rPr lang="et-EE" sz="1800" dirty="0" smtClean="0"/>
                        <a:t> </a:t>
                      </a:r>
                      <a:r>
                        <a:rPr lang="et-EE" sz="1800" dirty="0" err="1" smtClean="0"/>
                        <a:t>month</a:t>
                      </a:r>
                      <a:r>
                        <a:rPr lang="et-EE" sz="1800" baseline="0" dirty="0" smtClean="0"/>
                        <a:t> </a:t>
                      </a:r>
                      <a:r>
                        <a:rPr lang="et-EE" sz="1800" baseline="0" dirty="0" err="1" smtClean="0"/>
                        <a:t>is</a:t>
                      </a:r>
                      <a:r>
                        <a:rPr lang="et-EE" sz="1800" baseline="0" dirty="0" smtClean="0"/>
                        <a:t> </a:t>
                      </a:r>
                      <a:r>
                        <a:rPr lang="et-EE" sz="1800" baseline="0" dirty="0" err="1" smtClean="0"/>
                        <a:t>reduced</a:t>
                      </a:r>
                      <a:r>
                        <a:rPr lang="et-EE" sz="1800" baseline="0" dirty="0" smtClean="0"/>
                        <a:t> 50%</a:t>
                      </a:r>
                      <a:endParaRPr lang="et-EE" sz="1800" dirty="0" smtClean="0"/>
                    </a:p>
                    <a:p>
                      <a:pPr algn="ctr"/>
                      <a:endParaRPr lang="et-EE" sz="1800" dirty="0" smtClean="0"/>
                    </a:p>
                    <a:p>
                      <a:pPr algn="ctr"/>
                      <a:r>
                        <a:rPr lang="et-EE" sz="1800" b="1" dirty="0" err="1" smtClean="0"/>
                        <a:t>Since</a:t>
                      </a:r>
                      <a:r>
                        <a:rPr lang="et-EE" sz="1800" b="1" dirty="0" smtClean="0"/>
                        <a:t> 2011</a:t>
                      </a:r>
                    </a:p>
                  </a:txBody>
                  <a:tcPr/>
                </a:tc>
                <a:tc>
                  <a:txBody>
                    <a:bodyPr/>
                    <a:lstStyle/>
                    <a:p>
                      <a:pPr algn="ctr"/>
                      <a:endParaRPr lang="et-EE" sz="1800" dirty="0" smtClean="0"/>
                    </a:p>
                    <a:p>
                      <a:pPr algn="ctr"/>
                      <a:endParaRPr lang="et-EE" sz="1800" dirty="0" smtClean="0"/>
                    </a:p>
                    <a:p>
                      <a:pPr algn="ctr"/>
                      <a:r>
                        <a:rPr lang="et-EE" sz="1800" dirty="0" err="1" smtClean="0"/>
                        <a:t>None</a:t>
                      </a:r>
                      <a:endParaRPr lang="et-EE" sz="1800" dirty="0"/>
                    </a:p>
                  </a:txBody>
                  <a:tcPr/>
                </a:tc>
                <a:tc>
                  <a:txBody>
                    <a:bodyPr/>
                    <a:lstStyle/>
                    <a:p>
                      <a:pPr algn="ctr"/>
                      <a:r>
                        <a:rPr lang="et-EE" sz="1800" dirty="0" smtClean="0"/>
                        <a:t>All</a:t>
                      </a:r>
                      <a:r>
                        <a:rPr lang="et-EE" sz="1800" baseline="0" dirty="0" smtClean="0"/>
                        <a:t> </a:t>
                      </a:r>
                      <a:r>
                        <a:rPr lang="et-EE" sz="1800" baseline="0" dirty="0" err="1" smtClean="0"/>
                        <a:t>employees</a:t>
                      </a:r>
                      <a:endParaRPr lang="et-EE" sz="1800" baseline="0" dirty="0" smtClean="0"/>
                    </a:p>
                    <a:p>
                      <a:pPr algn="ctr"/>
                      <a:endParaRPr lang="et-EE" sz="1800" baseline="0" dirty="0" smtClean="0"/>
                    </a:p>
                    <a:p>
                      <a:pPr algn="ctr"/>
                      <a:r>
                        <a:rPr lang="et-EE" sz="1800" baseline="0" dirty="0" smtClean="0"/>
                        <a:t>+ </a:t>
                      </a:r>
                      <a:r>
                        <a:rPr lang="et-EE" sz="1800" baseline="0" dirty="0" err="1" smtClean="0"/>
                        <a:t>self-employed</a:t>
                      </a:r>
                      <a:endParaRPr lang="et-EE" sz="1800" dirty="0"/>
                    </a:p>
                  </a:txBody>
                  <a:tcPr/>
                </a:tc>
              </a:tr>
              <a:tr h="1031631">
                <a:tc>
                  <a:txBody>
                    <a:bodyPr/>
                    <a:lstStyle/>
                    <a:p>
                      <a:pPr algn="ctr"/>
                      <a:endParaRPr lang="et-EE" sz="1800" b="1" dirty="0" smtClean="0"/>
                    </a:p>
                    <a:p>
                      <a:pPr algn="ctr"/>
                      <a:endParaRPr lang="et-EE" sz="1800" b="1" dirty="0" smtClean="0"/>
                    </a:p>
                    <a:p>
                      <a:pPr algn="ctr"/>
                      <a:r>
                        <a:rPr lang="et-EE" sz="1800" b="1" dirty="0" smtClean="0"/>
                        <a:t>LIT</a:t>
                      </a:r>
                      <a:endParaRPr lang="et-EE" sz="1800" b="1" dirty="0"/>
                    </a:p>
                  </a:txBody>
                  <a:tcPr/>
                </a:tc>
                <a:tc>
                  <a:txBody>
                    <a:bodyPr/>
                    <a:lstStyle/>
                    <a:p>
                      <a:pPr algn="ctr"/>
                      <a:endParaRPr lang="et-EE" sz="1800" dirty="0" smtClean="0"/>
                    </a:p>
                    <a:p>
                      <a:pPr algn="ctr"/>
                      <a:r>
                        <a:rPr lang="et-EE" sz="1800" dirty="0" smtClean="0"/>
                        <a:t>126</a:t>
                      </a:r>
                    </a:p>
                    <a:p>
                      <a:pPr algn="ctr"/>
                      <a:r>
                        <a:rPr lang="et-EE" sz="1800" dirty="0" smtClean="0"/>
                        <a:t>70+65</a:t>
                      </a:r>
                    </a:p>
                    <a:p>
                      <a:pPr algn="ctr"/>
                      <a:r>
                        <a:rPr lang="et-EE" sz="1800" dirty="0" err="1" smtClean="0"/>
                        <a:t>flexible</a:t>
                      </a:r>
                      <a:endParaRPr lang="et-EE" sz="1800" dirty="0" smtClean="0"/>
                    </a:p>
                    <a:p>
                      <a:pPr algn="ctr"/>
                      <a:endParaRPr lang="et-EE" sz="1800" dirty="0"/>
                    </a:p>
                  </a:txBody>
                  <a:tcPr/>
                </a:tc>
                <a:tc>
                  <a:txBody>
                    <a:bodyPr/>
                    <a:lstStyle/>
                    <a:p>
                      <a:pPr algn="ctr"/>
                      <a:endParaRPr lang="et-EE" sz="1800" dirty="0" smtClean="0"/>
                    </a:p>
                    <a:p>
                      <a:pPr algn="ctr"/>
                      <a:endParaRPr lang="et-EE" sz="1800" dirty="0" smtClean="0"/>
                    </a:p>
                    <a:p>
                      <a:pPr algn="ctr"/>
                      <a:r>
                        <a:rPr lang="et-EE" sz="1800" dirty="0" smtClean="0"/>
                        <a:t>100%</a:t>
                      </a:r>
                      <a:endParaRPr lang="et-EE" sz="18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effectLst/>
                          <a:latin typeface="+mn-lt"/>
                          <a:ea typeface="+mn-ea"/>
                          <a:cs typeface="+mn-cs"/>
                        </a:rPr>
                        <a:t>1379 EUR</a:t>
                      </a:r>
                      <a:endParaRPr lang="et-EE" sz="1800" dirty="0" smtClean="0"/>
                    </a:p>
                    <a:p>
                      <a:pPr algn="ctr"/>
                      <a:r>
                        <a:rPr lang="et-EE" sz="1800" dirty="0" err="1" smtClean="0"/>
                        <a:t>i.e</a:t>
                      </a:r>
                      <a:r>
                        <a:rPr lang="et-EE" sz="1800" dirty="0" smtClean="0"/>
                        <a:t>. 3,2</a:t>
                      </a:r>
                      <a:r>
                        <a:rPr lang="et-EE" sz="1800" baseline="0" dirty="0" smtClean="0"/>
                        <a:t>x </a:t>
                      </a:r>
                      <a:r>
                        <a:rPr lang="en-US" sz="1800" baseline="0" dirty="0" smtClean="0"/>
                        <a:t>average insured monthly income </a:t>
                      </a:r>
                      <a:endParaRPr lang="et-EE" sz="1800" baseline="0" dirty="0" smtClean="0"/>
                    </a:p>
                    <a:p>
                      <a:pPr algn="ctr"/>
                      <a:r>
                        <a:rPr lang="et-EE" sz="1800" b="1" baseline="0" dirty="0" err="1" smtClean="0"/>
                        <a:t>Since</a:t>
                      </a:r>
                      <a:r>
                        <a:rPr lang="et-EE" sz="1800" b="1" baseline="0" dirty="0" smtClean="0"/>
                        <a:t> 2010</a:t>
                      </a:r>
                      <a:endParaRPr lang="en-US" sz="1800" b="1" baseline="0" dirty="0" smtClean="0"/>
                    </a:p>
                  </a:txBody>
                  <a:tcPr/>
                </a:tc>
                <a:tc>
                  <a:txBody>
                    <a:bodyPr/>
                    <a:lstStyle/>
                    <a:p>
                      <a:pPr algn="ctr"/>
                      <a:r>
                        <a:rPr lang="et-EE" sz="1800" dirty="0" err="1" smtClean="0"/>
                        <a:t>None</a:t>
                      </a:r>
                      <a:r>
                        <a:rPr lang="et-EE" sz="1800" dirty="0" smtClean="0"/>
                        <a:t> </a:t>
                      </a:r>
                      <a:endParaRPr lang="et-EE" sz="1800" dirty="0"/>
                    </a:p>
                  </a:txBody>
                  <a:tcPr/>
                </a:tc>
                <a:tc>
                  <a:txBody>
                    <a:bodyPr/>
                    <a:lstStyle/>
                    <a:p>
                      <a:pPr algn="ctr"/>
                      <a:r>
                        <a:rPr lang="et-EE" sz="1800" kern="1200" dirty="0" err="1" smtClean="0">
                          <a:solidFill>
                            <a:schemeClr val="dk1"/>
                          </a:solidFill>
                          <a:latin typeface="+mn-lt"/>
                          <a:ea typeface="+mn-ea"/>
                          <a:cs typeface="+mn-cs"/>
                        </a:rPr>
                        <a:t>Employees</a:t>
                      </a:r>
                      <a:r>
                        <a:rPr lang="et-EE" sz="1800" kern="1200" dirty="0" smtClean="0">
                          <a:solidFill>
                            <a:schemeClr val="dk1"/>
                          </a:solidFill>
                          <a:latin typeface="+mn-lt"/>
                          <a:ea typeface="+mn-ea"/>
                          <a:cs typeface="+mn-cs"/>
                        </a:rPr>
                        <a:t> </a:t>
                      </a:r>
                      <a:r>
                        <a:rPr lang="et-EE" sz="1800" kern="1200" dirty="0" err="1" smtClean="0">
                          <a:solidFill>
                            <a:schemeClr val="dk1"/>
                          </a:solidFill>
                          <a:latin typeface="+mn-lt"/>
                          <a:ea typeface="+mn-ea"/>
                          <a:cs typeface="+mn-cs"/>
                        </a:rPr>
                        <a:t>or</a:t>
                      </a:r>
                      <a:r>
                        <a:rPr lang="et-EE" sz="1800" kern="1200" dirty="0" smtClean="0">
                          <a:solidFill>
                            <a:schemeClr val="dk1"/>
                          </a:solidFill>
                          <a:latin typeface="+mn-lt"/>
                          <a:ea typeface="+mn-ea"/>
                          <a:cs typeface="+mn-cs"/>
                        </a:rPr>
                        <a:t> </a:t>
                      </a:r>
                      <a:r>
                        <a:rPr lang="et-EE" sz="1800" kern="1200" dirty="0" err="1" smtClean="0">
                          <a:solidFill>
                            <a:schemeClr val="dk1"/>
                          </a:solidFill>
                          <a:latin typeface="+mn-lt"/>
                          <a:ea typeface="+mn-ea"/>
                          <a:cs typeface="+mn-cs"/>
                        </a:rPr>
                        <a:t>self-employed</a:t>
                      </a:r>
                      <a:r>
                        <a:rPr lang="et-EE" sz="1800" kern="1200" dirty="0" smtClean="0">
                          <a:solidFill>
                            <a:schemeClr val="dk1"/>
                          </a:solidFill>
                          <a:latin typeface="+mn-lt"/>
                          <a:ea typeface="+mn-ea"/>
                          <a:cs typeface="+mn-cs"/>
                        </a:rPr>
                        <a:t> </a:t>
                      </a:r>
                      <a:r>
                        <a:rPr lang="et-EE" sz="1800" kern="1200" dirty="0" err="1" smtClean="0">
                          <a:solidFill>
                            <a:schemeClr val="dk1"/>
                          </a:solidFill>
                          <a:latin typeface="+mn-lt"/>
                          <a:ea typeface="+mn-ea"/>
                          <a:cs typeface="+mn-cs"/>
                        </a:rPr>
                        <a:t>if</a:t>
                      </a:r>
                      <a:r>
                        <a:rPr lang="et-EE" sz="1800" kern="1200" dirty="0" smtClean="0">
                          <a:solidFill>
                            <a:schemeClr val="dk1"/>
                          </a:solidFill>
                          <a:latin typeface="+mn-lt"/>
                          <a:ea typeface="+mn-ea"/>
                          <a:cs typeface="+mn-cs"/>
                        </a:rPr>
                        <a:t> </a:t>
                      </a:r>
                      <a:r>
                        <a:rPr lang="et-EE" sz="1800" kern="1200" dirty="0" err="1" smtClean="0">
                          <a:solidFill>
                            <a:schemeClr val="dk1"/>
                          </a:solidFill>
                          <a:latin typeface="+mn-lt"/>
                          <a:ea typeface="+mn-ea"/>
                          <a:cs typeface="+mn-cs"/>
                        </a:rPr>
                        <a:t>insured</a:t>
                      </a:r>
                      <a:r>
                        <a:rPr lang="et-EE" sz="1800" kern="1200" dirty="0" smtClean="0">
                          <a:solidFill>
                            <a:schemeClr val="dk1"/>
                          </a:solidFill>
                          <a:latin typeface="+mn-lt"/>
                          <a:ea typeface="+mn-ea"/>
                          <a:cs typeface="+mn-cs"/>
                        </a:rPr>
                        <a:t> </a:t>
                      </a:r>
                      <a:r>
                        <a:rPr lang="et-EE" sz="1800" kern="1200" dirty="0" err="1" smtClean="0">
                          <a:solidFill>
                            <a:schemeClr val="dk1"/>
                          </a:solidFill>
                          <a:latin typeface="+mn-lt"/>
                          <a:ea typeface="+mn-ea"/>
                          <a:cs typeface="+mn-cs"/>
                        </a:rPr>
                        <a:t>for</a:t>
                      </a:r>
                      <a:r>
                        <a:rPr lang="et-EE" sz="1800" kern="1200" dirty="0" smtClean="0">
                          <a:solidFill>
                            <a:schemeClr val="dk1"/>
                          </a:solidFill>
                          <a:latin typeface="+mn-lt"/>
                          <a:ea typeface="+mn-ea"/>
                          <a:cs typeface="+mn-cs"/>
                        </a:rPr>
                        <a:t>  12 </a:t>
                      </a:r>
                      <a:r>
                        <a:rPr lang="et-EE" sz="1800" kern="1200" dirty="0" err="1" smtClean="0">
                          <a:solidFill>
                            <a:schemeClr val="dk1"/>
                          </a:solidFill>
                          <a:latin typeface="+mn-lt"/>
                          <a:ea typeface="+mn-ea"/>
                          <a:cs typeface="+mn-cs"/>
                        </a:rPr>
                        <a:t>months</a:t>
                      </a:r>
                      <a:r>
                        <a:rPr lang="et-EE" sz="1800" kern="1200" dirty="0" smtClean="0">
                          <a:solidFill>
                            <a:schemeClr val="dk1"/>
                          </a:solidFill>
                          <a:latin typeface="+mn-lt"/>
                          <a:ea typeface="+mn-ea"/>
                          <a:cs typeface="+mn-cs"/>
                        </a:rPr>
                        <a:t> </a:t>
                      </a:r>
                      <a:r>
                        <a:rPr lang="et-EE" sz="1800" kern="1200" dirty="0" err="1" smtClean="0">
                          <a:solidFill>
                            <a:schemeClr val="dk1"/>
                          </a:solidFill>
                          <a:latin typeface="+mn-lt"/>
                          <a:ea typeface="+mn-ea"/>
                          <a:cs typeface="+mn-cs"/>
                        </a:rPr>
                        <a:t>during</a:t>
                      </a:r>
                      <a:r>
                        <a:rPr lang="et-EE" sz="1800" kern="1200" dirty="0" smtClean="0">
                          <a:solidFill>
                            <a:schemeClr val="dk1"/>
                          </a:solidFill>
                          <a:latin typeface="+mn-lt"/>
                          <a:ea typeface="+mn-ea"/>
                          <a:cs typeface="+mn-cs"/>
                        </a:rPr>
                        <a:t> last 24 </a:t>
                      </a:r>
                      <a:r>
                        <a:rPr lang="et-EE" sz="1800" kern="1200" dirty="0" err="1" smtClean="0">
                          <a:solidFill>
                            <a:schemeClr val="dk1"/>
                          </a:solidFill>
                          <a:latin typeface="+mn-lt"/>
                          <a:ea typeface="+mn-ea"/>
                          <a:cs typeface="+mn-cs"/>
                        </a:rPr>
                        <a:t>months</a:t>
                      </a:r>
                      <a:endParaRPr lang="et-EE" sz="1800" kern="1200" dirty="0">
                        <a:solidFill>
                          <a:schemeClr val="dk1"/>
                        </a:solidFill>
                        <a:latin typeface="+mn-lt"/>
                        <a:ea typeface="+mn-ea"/>
                        <a:cs typeface="+mn-cs"/>
                      </a:endParaRPr>
                    </a:p>
                  </a:txBody>
                  <a:tcPr/>
                </a:tc>
              </a:tr>
            </a:tbl>
          </a:graphicData>
        </a:graphic>
      </p:graphicFrame>
      <p:sp>
        <p:nvSpPr>
          <p:cNvPr id="2" name="Slide Number Placeholder 1"/>
          <p:cNvSpPr>
            <a:spLocks noGrp="1"/>
          </p:cNvSpPr>
          <p:nvPr>
            <p:ph type="sldNum" sz="quarter" idx="12"/>
          </p:nvPr>
        </p:nvSpPr>
        <p:spPr/>
        <p:txBody>
          <a:bodyPr/>
          <a:lstStyle/>
          <a:p>
            <a:fld id="{12EC36DC-B044-E04C-B828-E529C7BDC032}" type="slidenum">
              <a:rPr lang="en-US" smtClean="0"/>
              <a:t>14</a:t>
            </a:fld>
            <a:endParaRPr lang="en-US"/>
          </a:p>
        </p:txBody>
      </p:sp>
      <p:sp>
        <p:nvSpPr>
          <p:cNvPr id="3" name="TextBox 2"/>
          <p:cNvSpPr txBox="1"/>
          <p:nvPr/>
        </p:nvSpPr>
        <p:spPr>
          <a:xfrm>
            <a:off x="1193800" y="358699"/>
            <a:ext cx="7178304" cy="707886"/>
          </a:xfrm>
          <a:prstGeom prst="rect">
            <a:avLst/>
          </a:prstGeom>
          <a:noFill/>
        </p:spPr>
        <p:txBody>
          <a:bodyPr wrap="square" rtlCol="0">
            <a:spAutoFit/>
          </a:bodyPr>
          <a:lstStyle/>
          <a:p>
            <a:pPr algn="ctr"/>
            <a:r>
              <a:rPr lang="et-EE" sz="4000" b="1" dirty="0" err="1">
                <a:solidFill>
                  <a:srgbClr val="1F497D"/>
                </a:solidFill>
                <a:latin typeface="+mj-lt"/>
                <a:ea typeface="+mj-ea"/>
                <a:cs typeface="+mj-cs"/>
              </a:rPr>
              <a:t>Maternity</a:t>
            </a:r>
            <a:r>
              <a:rPr lang="et-EE" sz="4000" b="1" dirty="0">
                <a:solidFill>
                  <a:srgbClr val="1F497D"/>
                </a:solidFill>
                <a:latin typeface="+mj-lt"/>
                <a:ea typeface="+mj-ea"/>
                <a:cs typeface="+mj-cs"/>
              </a:rPr>
              <a:t> </a:t>
            </a:r>
            <a:r>
              <a:rPr lang="et-EE" sz="4000" b="1" dirty="0" err="1" smtClean="0">
                <a:solidFill>
                  <a:srgbClr val="1F497D"/>
                </a:solidFill>
                <a:latin typeface="+mj-lt"/>
                <a:ea typeface="+mj-ea"/>
                <a:cs typeface="+mj-cs"/>
              </a:rPr>
              <a:t>leave</a:t>
            </a:r>
            <a:r>
              <a:rPr lang="et-EE" sz="4000" b="1" dirty="0" smtClean="0">
                <a:solidFill>
                  <a:srgbClr val="1F497D"/>
                </a:solidFill>
                <a:latin typeface="+mj-lt"/>
                <a:ea typeface="+mj-ea"/>
                <a:cs typeface="+mj-cs"/>
              </a:rPr>
              <a:t> </a:t>
            </a:r>
            <a:r>
              <a:rPr lang="et-EE" sz="4000" b="1" dirty="0" err="1" smtClean="0">
                <a:solidFill>
                  <a:srgbClr val="1F497D"/>
                </a:solidFill>
                <a:latin typeface="+mj-lt"/>
                <a:ea typeface="+mj-ea"/>
                <a:cs typeface="+mj-cs"/>
              </a:rPr>
              <a:t>in</a:t>
            </a:r>
            <a:r>
              <a:rPr lang="et-EE" sz="4000" b="1" dirty="0" smtClean="0">
                <a:solidFill>
                  <a:srgbClr val="1F497D"/>
                </a:solidFill>
                <a:latin typeface="+mj-lt"/>
                <a:ea typeface="+mj-ea"/>
                <a:cs typeface="+mj-cs"/>
              </a:rPr>
              <a:t> </a:t>
            </a:r>
            <a:r>
              <a:rPr lang="et-EE" sz="4000" b="1" dirty="0" err="1" smtClean="0">
                <a:solidFill>
                  <a:srgbClr val="1F497D"/>
                </a:solidFill>
                <a:latin typeface="+mj-lt"/>
                <a:ea typeface="+mj-ea"/>
                <a:cs typeface="+mj-cs"/>
              </a:rPr>
              <a:t>the</a:t>
            </a:r>
            <a:r>
              <a:rPr lang="et-EE" sz="4000" b="1" dirty="0" smtClean="0">
                <a:solidFill>
                  <a:srgbClr val="1F497D"/>
                </a:solidFill>
                <a:latin typeface="+mj-lt"/>
                <a:ea typeface="+mj-ea"/>
                <a:cs typeface="+mj-cs"/>
              </a:rPr>
              <a:t> </a:t>
            </a:r>
            <a:r>
              <a:rPr lang="et-EE" sz="4000" b="1" dirty="0" err="1" smtClean="0">
                <a:solidFill>
                  <a:srgbClr val="1F497D"/>
                </a:solidFill>
                <a:latin typeface="+mj-lt"/>
                <a:ea typeface="+mj-ea"/>
                <a:cs typeface="+mj-cs"/>
              </a:rPr>
              <a:t>Baltics</a:t>
            </a:r>
            <a:r>
              <a:rPr lang="et-EE" sz="4000" b="1" dirty="0" smtClean="0">
                <a:solidFill>
                  <a:srgbClr val="1F497D"/>
                </a:solidFill>
                <a:latin typeface="+mj-lt"/>
                <a:ea typeface="+mj-ea"/>
                <a:cs typeface="+mj-cs"/>
              </a:rPr>
              <a:t> </a:t>
            </a:r>
            <a:endParaRPr lang="et-EE" sz="4000" b="1" dirty="0">
              <a:solidFill>
                <a:srgbClr val="1F497D"/>
              </a:solidFill>
              <a:latin typeface="+mj-lt"/>
              <a:ea typeface="+mj-ea"/>
              <a:cs typeface="+mj-cs"/>
            </a:endParaRPr>
          </a:p>
        </p:txBody>
      </p:sp>
    </p:spTree>
    <p:extLst>
      <p:ext uri="{BB962C8B-B14F-4D97-AF65-F5344CB8AC3E}">
        <p14:creationId xmlns:p14="http://schemas.microsoft.com/office/powerpoint/2010/main" val="5439028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493"/>
            <a:ext cx="8229600" cy="674931"/>
          </a:xfrm>
        </p:spPr>
        <p:txBody>
          <a:bodyPr>
            <a:noAutofit/>
          </a:bodyPr>
          <a:lstStyle/>
          <a:p>
            <a:r>
              <a:rPr lang="et-EE" sz="4000" b="1" dirty="0" err="1">
                <a:solidFill>
                  <a:srgbClr val="1F497D"/>
                </a:solidFill>
              </a:rPr>
              <a:t>Paternity</a:t>
            </a:r>
            <a:r>
              <a:rPr lang="et-EE" sz="4000" b="1" dirty="0">
                <a:solidFill>
                  <a:srgbClr val="1F497D"/>
                </a:solidFill>
              </a:rPr>
              <a:t> </a:t>
            </a:r>
            <a:r>
              <a:rPr lang="et-EE" sz="4000" b="1" dirty="0" err="1" smtClean="0">
                <a:solidFill>
                  <a:srgbClr val="1F497D"/>
                </a:solidFill>
              </a:rPr>
              <a:t>leave</a:t>
            </a:r>
            <a:r>
              <a:rPr lang="et-EE" sz="4000" b="1" dirty="0" smtClean="0">
                <a:solidFill>
                  <a:srgbClr val="1F497D"/>
                </a:solidFill>
              </a:rPr>
              <a:t> </a:t>
            </a:r>
            <a:r>
              <a:rPr lang="et-EE" sz="4000" b="1" dirty="0" err="1" smtClean="0">
                <a:solidFill>
                  <a:srgbClr val="1F497D"/>
                </a:solidFill>
              </a:rPr>
              <a:t>in</a:t>
            </a:r>
            <a:r>
              <a:rPr lang="et-EE" sz="4000" b="1" dirty="0" smtClean="0">
                <a:solidFill>
                  <a:srgbClr val="1F497D"/>
                </a:solidFill>
              </a:rPr>
              <a:t> </a:t>
            </a:r>
            <a:r>
              <a:rPr lang="et-EE" sz="4000" b="1" dirty="0" err="1" smtClean="0">
                <a:solidFill>
                  <a:srgbClr val="1F497D"/>
                </a:solidFill>
              </a:rPr>
              <a:t>the</a:t>
            </a:r>
            <a:r>
              <a:rPr lang="et-EE" sz="4000" b="1" dirty="0" smtClean="0">
                <a:solidFill>
                  <a:srgbClr val="1F497D"/>
                </a:solidFill>
              </a:rPr>
              <a:t> </a:t>
            </a:r>
            <a:r>
              <a:rPr lang="et-EE" sz="4000" b="1" dirty="0" err="1" smtClean="0">
                <a:solidFill>
                  <a:srgbClr val="1F497D"/>
                </a:solidFill>
              </a:rPr>
              <a:t>Baltics</a:t>
            </a:r>
            <a:endParaRPr lang="et-EE" sz="4000" b="1" dirty="0">
              <a:solidFill>
                <a:srgbClr val="1F497D"/>
              </a:solidFill>
            </a:endParaRPr>
          </a:p>
        </p:txBody>
      </p:sp>
      <p:sp>
        <p:nvSpPr>
          <p:cNvPr id="3" name="Content Placeholder 2"/>
          <p:cNvSpPr>
            <a:spLocks noGrp="1"/>
          </p:cNvSpPr>
          <p:nvPr>
            <p:ph idx="1"/>
          </p:nvPr>
        </p:nvSpPr>
        <p:spPr>
          <a:xfrm>
            <a:off x="190005" y="5209087"/>
            <a:ext cx="8496795" cy="954208"/>
          </a:xfrm>
        </p:spPr>
        <p:txBody>
          <a:bodyPr>
            <a:normAutofit/>
          </a:bodyPr>
          <a:lstStyle/>
          <a:p>
            <a:pPr marL="0" indent="0">
              <a:buNone/>
            </a:pPr>
            <a:r>
              <a:rPr lang="et-EE" dirty="0" err="1" smtClean="0"/>
              <a:t>This</a:t>
            </a:r>
            <a:r>
              <a:rPr lang="et-EE" dirty="0" smtClean="0"/>
              <a:t> is the only leave for only fathers (no quotas) = Estonia and </a:t>
            </a:r>
            <a:r>
              <a:rPr lang="et-EE" dirty="0" err="1" smtClean="0"/>
              <a:t>Latvia</a:t>
            </a:r>
            <a:r>
              <a:rPr lang="et-EE" dirty="0" smtClean="0"/>
              <a:t> </a:t>
            </a:r>
            <a:r>
              <a:rPr lang="et-EE" dirty="0" err="1" smtClean="0"/>
              <a:t>do</a:t>
            </a:r>
            <a:r>
              <a:rPr lang="et-EE" dirty="0" smtClean="0"/>
              <a:t> not meet the Directive requirement of 1 </a:t>
            </a:r>
            <a:r>
              <a:rPr lang="et-EE" dirty="0" err="1" smtClean="0"/>
              <a:t>month</a:t>
            </a:r>
            <a:r>
              <a:rPr lang="et-EE" dirty="0" smtClean="0"/>
              <a:t>.</a:t>
            </a:r>
          </a:p>
          <a:p>
            <a:pPr marL="0" indent="0">
              <a:buNone/>
            </a:pPr>
            <a:endParaRPr lang="et-EE" dirty="0"/>
          </a:p>
        </p:txBody>
      </p:sp>
      <p:sp>
        <p:nvSpPr>
          <p:cNvPr id="4" name="Slide Number Placeholder 3"/>
          <p:cNvSpPr>
            <a:spLocks noGrp="1"/>
          </p:cNvSpPr>
          <p:nvPr>
            <p:ph type="sldNum" sz="quarter" idx="12"/>
          </p:nvPr>
        </p:nvSpPr>
        <p:spPr/>
        <p:txBody>
          <a:bodyPr/>
          <a:lstStyle/>
          <a:p>
            <a:fld id="{12EC36DC-B044-E04C-B828-E529C7BDC032}" type="slidenum">
              <a:rPr lang="en-US" smtClean="0"/>
              <a:t>15</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040680579"/>
              </p:ext>
            </p:extLst>
          </p:nvPr>
        </p:nvGraphicFramePr>
        <p:xfrm>
          <a:off x="293077" y="1282512"/>
          <a:ext cx="8663356" cy="3657600"/>
        </p:xfrm>
        <a:graphic>
          <a:graphicData uri="http://schemas.openxmlformats.org/drawingml/2006/table">
            <a:tbl>
              <a:tblPr firstRow="1" bandRow="1">
                <a:tableStyleId>{5C22544A-7EE6-4342-B048-85BDC9FD1C3A}</a:tableStyleId>
              </a:tblPr>
              <a:tblGrid>
                <a:gridCol w="680700"/>
                <a:gridCol w="1199407"/>
                <a:gridCol w="1223159"/>
                <a:gridCol w="1199408"/>
                <a:gridCol w="1318161"/>
                <a:gridCol w="1721922"/>
                <a:gridCol w="1320599"/>
              </a:tblGrid>
              <a:tr h="0">
                <a:tc>
                  <a:txBody>
                    <a:bodyPr/>
                    <a:lstStyle/>
                    <a:p>
                      <a:pPr algn="ctr">
                        <a:tabLst>
                          <a:tab pos="185738" algn="l"/>
                          <a:tab pos="808038" algn="l"/>
                        </a:tabLst>
                      </a:pPr>
                      <a:endParaRPr lang="et-EE" sz="1800" dirty="0"/>
                    </a:p>
                  </a:txBody>
                  <a:tcPr/>
                </a:tc>
                <a:tc>
                  <a:txBody>
                    <a:bodyPr/>
                    <a:lstStyle/>
                    <a:p>
                      <a:pPr algn="ctr"/>
                      <a:r>
                        <a:rPr lang="et-EE" sz="1800" dirty="0" err="1" smtClean="0"/>
                        <a:t>Duration</a:t>
                      </a:r>
                      <a:endParaRPr lang="et-EE" sz="1800" dirty="0"/>
                    </a:p>
                  </a:txBody>
                  <a:tcPr/>
                </a:tc>
                <a:tc>
                  <a:txBody>
                    <a:bodyPr/>
                    <a:lstStyle/>
                    <a:p>
                      <a:pPr algn="ctr">
                        <a:tabLst>
                          <a:tab pos="1163638" algn="l"/>
                        </a:tabLst>
                      </a:pPr>
                      <a:r>
                        <a:rPr lang="et-EE" sz="1800" dirty="0" err="1" smtClean="0"/>
                        <a:t>Payment</a:t>
                      </a:r>
                      <a:endParaRPr lang="et-EE" sz="1800" dirty="0"/>
                    </a:p>
                  </a:txBody>
                  <a:tcPr/>
                </a:tc>
                <a:tc>
                  <a:txBody>
                    <a:bodyPr/>
                    <a:lstStyle/>
                    <a:p>
                      <a:pPr algn="ctr"/>
                      <a:r>
                        <a:rPr lang="et-EE" sz="1800" b="1" kern="1200" dirty="0" err="1" smtClean="0">
                          <a:solidFill>
                            <a:schemeClr val="lt1"/>
                          </a:solidFill>
                          <a:latin typeface="+mn-lt"/>
                          <a:ea typeface="+mn-ea"/>
                          <a:cs typeface="+mn-cs"/>
                        </a:rPr>
                        <a:t>Ceiling</a:t>
                      </a:r>
                      <a:r>
                        <a:rPr lang="et-EE" sz="1800" b="1" kern="1200" dirty="0" smtClean="0">
                          <a:solidFill>
                            <a:schemeClr val="lt1"/>
                          </a:solidFill>
                          <a:latin typeface="+mn-lt"/>
                          <a:ea typeface="+mn-ea"/>
                          <a:cs typeface="+mn-cs"/>
                        </a:rPr>
                        <a:t> </a:t>
                      </a:r>
                      <a:endParaRPr lang="et-EE" sz="1800" b="1" kern="1200" dirty="0">
                        <a:solidFill>
                          <a:schemeClr val="lt1"/>
                        </a:solidFill>
                        <a:latin typeface="+mn-lt"/>
                        <a:ea typeface="+mn-ea"/>
                        <a:cs typeface="+mn-cs"/>
                      </a:endParaRPr>
                    </a:p>
                  </a:txBody>
                  <a:tcPr/>
                </a:tc>
                <a:tc>
                  <a:txBody>
                    <a:bodyPr/>
                    <a:lstStyle/>
                    <a:p>
                      <a:pPr algn="ctr"/>
                      <a:r>
                        <a:rPr lang="et-EE" sz="1800" b="1" kern="1200" dirty="0" err="1" smtClean="0">
                          <a:solidFill>
                            <a:schemeClr val="lt1"/>
                          </a:solidFill>
                          <a:latin typeface="+mn-lt"/>
                          <a:ea typeface="+mn-ea"/>
                          <a:cs typeface="+mn-cs"/>
                        </a:rPr>
                        <a:t>Eligibility</a:t>
                      </a:r>
                      <a:endParaRPr lang="et-EE" sz="1800" b="1" kern="1200" dirty="0">
                        <a:solidFill>
                          <a:schemeClr val="lt1"/>
                        </a:solidFill>
                        <a:latin typeface="+mn-lt"/>
                        <a:ea typeface="+mn-ea"/>
                        <a:cs typeface="+mn-cs"/>
                      </a:endParaRPr>
                    </a:p>
                  </a:txBody>
                  <a:tcPr/>
                </a:tc>
                <a:tc>
                  <a:txBody>
                    <a:bodyPr/>
                    <a:lstStyle/>
                    <a:p>
                      <a:pPr algn="ctr"/>
                      <a:r>
                        <a:rPr lang="et-EE" sz="1800" dirty="0" err="1" smtClean="0"/>
                        <a:t>Timing</a:t>
                      </a:r>
                      <a:endParaRPr lang="et-EE" sz="1800" dirty="0"/>
                    </a:p>
                  </a:txBody>
                  <a:tcPr/>
                </a:tc>
                <a:tc>
                  <a:txBody>
                    <a:bodyPr/>
                    <a:lstStyle/>
                    <a:p>
                      <a:pPr algn="ctr"/>
                      <a:r>
                        <a:rPr lang="et-EE" sz="1800" dirty="0" err="1" smtClean="0"/>
                        <a:t>Flexibility</a:t>
                      </a:r>
                      <a:endParaRPr lang="et-EE" sz="1800" dirty="0"/>
                    </a:p>
                  </a:txBody>
                  <a:tcPr/>
                </a:tc>
              </a:tr>
              <a:tr h="370840">
                <a:tc>
                  <a:txBody>
                    <a:bodyPr/>
                    <a:lstStyle/>
                    <a:p>
                      <a:pPr algn="ctr">
                        <a:tabLst>
                          <a:tab pos="450850" algn="l"/>
                        </a:tabLst>
                      </a:pPr>
                      <a:r>
                        <a:rPr lang="et-EE" sz="1800" b="1" dirty="0" smtClean="0"/>
                        <a:t>EST</a:t>
                      </a:r>
                      <a:endParaRPr lang="et-EE" sz="1800" b="1" dirty="0"/>
                    </a:p>
                  </a:txBody>
                  <a:tcPr/>
                </a:tc>
                <a:tc>
                  <a:txBody>
                    <a:bodyPr/>
                    <a:lstStyle/>
                    <a:p>
                      <a:pPr algn="ctr"/>
                      <a:r>
                        <a:rPr lang="et-EE" sz="1800" dirty="0" smtClean="0"/>
                        <a:t>10</a:t>
                      </a:r>
                      <a:r>
                        <a:rPr lang="et-EE" sz="1800" baseline="0" dirty="0" smtClean="0"/>
                        <a:t> </a:t>
                      </a:r>
                      <a:r>
                        <a:rPr lang="et-EE" sz="1800" baseline="0" dirty="0" err="1" smtClean="0"/>
                        <a:t>work</a:t>
                      </a:r>
                      <a:r>
                        <a:rPr lang="et-EE" sz="1800" baseline="0" dirty="0" smtClean="0"/>
                        <a:t> </a:t>
                      </a:r>
                      <a:r>
                        <a:rPr lang="et-EE" sz="1800" baseline="0" dirty="0" err="1" smtClean="0"/>
                        <a:t>days</a:t>
                      </a:r>
                      <a:endParaRPr lang="et-EE" sz="1800" baseline="0" dirty="0" smtClean="0"/>
                    </a:p>
                    <a:p>
                      <a:pPr algn="ctr"/>
                      <a:endParaRPr lang="et-EE" sz="1800" dirty="0"/>
                    </a:p>
                  </a:txBody>
                  <a:tcPr/>
                </a:tc>
                <a:tc>
                  <a:txBody>
                    <a:bodyPr/>
                    <a:lstStyle/>
                    <a:p>
                      <a:pPr algn="ctr"/>
                      <a:r>
                        <a:rPr lang="et-EE" sz="1800" dirty="0" smtClean="0"/>
                        <a:t>100%</a:t>
                      </a:r>
                    </a:p>
                    <a:p>
                      <a:pPr algn="ctr"/>
                      <a:endParaRPr lang="et-EE" sz="1800" dirty="0" smtClean="0"/>
                    </a:p>
                    <a:p>
                      <a:pPr algn="ctr"/>
                      <a:r>
                        <a:rPr lang="et-EE" sz="1800" dirty="0" smtClean="0"/>
                        <a:t>0%</a:t>
                      </a:r>
                      <a:r>
                        <a:rPr lang="et-EE" sz="1800" baseline="0" dirty="0" smtClean="0"/>
                        <a:t> 2009-2011</a:t>
                      </a:r>
                      <a:endParaRPr lang="et-EE" sz="18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t-EE" sz="1800" kern="1200" baseline="0" dirty="0" smtClean="0">
                          <a:solidFill>
                            <a:schemeClr val="dk1"/>
                          </a:solidFill>
                          <a:latin typeface="+mn-lt"/>
                          <a:ea typeface="+mn-ea"/>
                          <a:cs typeface="+mn-cs"/>
                        </a:rPr>
                        <a:t>3x </a:t>
                      </a:r>
                      <a:r>
                        <a:rPr lang="et-EE" sz="1800" kern="1200" baseline="0" dirty="0" err="1" smtClean="0">
                          <a:solidFill>
                            <a:schemeClr val="dk1"/>
                          </a:solidFill>
                          <a:latin typeface="+mn-lt"/>
                          <a:ea typeface="+mn-ea"/>
                          <a:cs typeface="+mn-cs"/>
                        </a:rPr>
                        <a:t>average</a:t>
                      </a:r>
                      <a:r>
                        <a:rPr lang="et-EE" sz="1800" kern="1200" baseline="0" dirty="0" smtClean="0">
                          <a:solidFill>
                            <a:schemeClr val="dk1"/>
                          </a:solidFill>
                          <a:latin typeface="+mn-lt"/>
                          <a:ea typeface="+mn-ea"/>
                          <a:cs typeface="+mn-cs"/>
                        </a:rPr>
                        <a:t> </a:t>
                      </a:r>
                      <a:r>
                        <a:rPr lang="et-EE" sz="1800" kern="1200" baseline="0" dirty="0" err="1" smtClean="0">
                          <a:solidFill>
                            <a:schemeClr val="dk1"/>
                          </a:solidFill>
                          <a:latin typeface="+mn-lt"/>
                          <a:ea typeface="+mn-ea"/>
                          <a:cs typeface="+mn-cs"/>
                        </a:rPr>
                        <a:t>wage</a:t>
                      </a:r>
                      <a:endParaRPr lang="et-EE" sz="1800" kern="1200" baseline="0" dirty="0" smtClean="0">
                        <a:solidFill>
                          <a:schemeClr val="dk1"/>
                        </a:solidFill>
                        <a:latin typeface="+mn-lt"/>
                        <a:ea typeface="+mn-ea"/>
                        <a:cs typeface="+mn-cs"/>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t-EE" sz="1800" kern="1200" baseline="0" dirty="0" err="1" smtClean="0">
                          <a:solidFill>
                            <a:schemeClr val="dk1"/>
                          </a:solidFill>
                          <a:latin typeface="+mn-lt"/>
                          <a:ea typeface="+mn-ea"/>
                          <a:cs typeface="+mn-cs"/>
                        </a:rPr>
                        <a:t>as</a:t>
                      </a:r>
                      <a:r>
                        <a:rPr lang="et-EE" sz="1800" kern="1200" baseline="0" dirty="0" smtClean="0">
                          <a:solidFill>
                            <a:schemeClr val="dk1"/>
                          </a:solidFill>
                          <a:latin typeface="+mn-lt"/>
                          <a:ea typeface="+mn-ea"/>
                          <a:cs typeface="+mn-cs"/>
                        </a:rPr>
                        <a:t> </a:t>
                      </a:r>
                      <a:r>
                        <a:rPr lang="et-EE" sz="1800" kern="1200" baseline="0" dirty="0" err="1" smtClean="0">
                          <a:solidFill>
                            <a:schemeClr val="dk1"/>
                          </a:solidFill>
                          <a:latin typeface="+mn-lt"/>
                          <a:ea typeface="+mn-ea"/>
                          <a:cs typeface="+mn-cs"/>
                        </a:rPr>
                        <a:t>for</a:t>
                      </a:r>
                      <a:r>
                        <a:rPr lang="et-EE" sz="1800" kern="1200" baseline="0" dirty="0" smtClean="0">
                          <a:solidFill>
                            <a:schemeClr val="dk1"/>
                          </a:solidFill>
                          <a:latin typeface="+mn-lt"/>
                          <a:ea typeface="+mn-ea"/>
                          <a:cs typeface="+mn-cs"/>
                        </a:rPr>
                        <a:t> </a:t>
                      </a:r>
                      <a:r>
                        <a:rPr lang="et-EE" sz="1800" kern="1200" baseline="0" dirty="0" err="1" smtClean="0">
                          <a:solidFill>
                            <a:schemeClr val="dk1"/>
                          </a:solidFill>
                          <a:latin typeface="+mn-lt"/>
                          <a:ea typeface="+mn-ea"/>
                          <a:cs typeface="+mn-cs"/>
                        </a:rPr>
                        <a:t>maternity</a:t>
                      </a:r>
                      <a:endParaRPr lang="et-EE" sz="1800" kern="1200" baseline="0" dirty="0" smtClean="0">
                        <a:solidFill>
                          <a:schemeClr val="dk1"/>
                        </a:solidFill>
                        <a:latin typeface="+mn-lt"/>
                        <a:ea typeface="+mn-ea"/>
                        <a:cs typeface="+mn-cs"/>
                      </a:endParaRPr>
                    </a:p>
                  </a:txBody>
                  <a:tcPr/>
                </a:tc>
                <a:tc>
                  <a:txBody>
                    <a:bodyPr/>
                    <a:lstStyle/>
                    <a:p>
                      <a:pPr algn="ctr"/>
                      <a:r>
                        <a:rPr lang="et-EE" sz="1800" kern="1200" baseline="0" dirty="0" smtClean="0">
                          <a:solidFill>
                            <a:schemeClr val="dk1"/>
                          </a:solidFill>
                          <a:latin typeface="+mn-lt"/>
                          <a:ea typeface="+mn-ea"/>
                          <a:cs typeface="+mn-cs"/>
                        </a:rPr>
                        <a:t>2 </a:t>
                      </a:r>
                      <a:r>
                        <a:rPr lang="et-EE" sz="1800" kern="1200" baseline="0" dirty="0" err="1" smtClean="0">
                          <a:solidFill>
                            <a:schemeClr val="dk1"/>
                          </a:solidFill>
                          <a:latin typeface="+mn-lt"/>
                          <a:ea typeface="+mn-ea"/>
                          <a:cs typeface="+mn-cs"/>
                        </a:rPr>
                        <a:t>months</a:t>
                      </a:r>
                      <a:r>
                        <a:rPr lang="et-EE" sz="1800" kern="1200" baseline="0" dirty="0" smtClean="0">
                          <a:solidFill>
                            <a:schemeClr val="dk1"/>
                          </a:solidFill>
                          <a:latin typeface="+mn-lt"/>
                          <a:ea typeface="+mn-ea"/>
                          <a:cs typeface="+mn-cs"/>
                        </a:rPr>
                        <a:t> </a:t>
                      </a:r>
                      <a:r>
                        <a:rPr lang="et-EE" sz="1800" kern="1200" baseline="0" dirty="0" err="1" smtClean="0">
                          <a:solidFill>
                            <a:schemeClr val="dk1"/>
                          </a:solidFill>
                          <a:latin typeface="+mn-lt"/>
                          <a:ea typeface="+mn-ea"/>
                          <a:cs typeface="+mn-cs"/>
                        </a:rPr>
                        <a:t>before</a:t>
                      </a:r>
                      <a:r>
                        <a:rPr lang="et-EE" sz="1800" kern="1200" baseline="0" dirty="0" smtClean="0">
                          <a:solidFill>
                            <a:schemeClr val="dk1"/>
                          </a:solidFill>
                          <a:latin typeface="+mn-lt"/>
                          <a:ea typeface="+mn-ea"/>
                          <a:cs typeface="+mn-cs"/>
                        </a:rPr>
                        <a:t> </a:t>
                      </a:r>
                      <a:r>
                        <a:rPr lang="et-EE" sz="1800" kern="1200" baseline="0" dirty="0" err="1" smtClean="0">
                          <a:solidFill>
                            <a:schemeClr val="dk1"/>
                          </a:solidFill>
                          <a:latin typeface="+mn-lt"/>
                          <a:ea typeface="+mn-ea"/>
                          <a:cs typeface="+mn-cs"/>
                        </a:rPr>
                        <a:t>or</a:t>
                      </a:r>
                      <a:r>
                        <a:rPr lang="et-EE" sz="1800" kern="1200" baseline="0" dirty="0" smtClean="0">
                          <a:solidFill>
                            <a:schemeClr val="dk1"/>
                          </a:solidFill>
                          <a:latin typeface="+mn-lt"/>
                          <a:ea typeface="+mn-ea"/>
                          <a:cs typeface="+mn-cs"/>
                        </a:rPr>
                        <a:t> </a:t>
                      </a:r>
                      <a:r>
                        <a:rPr lang="et-EE" sz="1800" kern="1200" baseline="0" dirty="0" err="1" smtClean="0">
                          <a:solidFill>
                            <a:schemeClr val="dk1"/>
                          </a:solidFill>
                          <a:latin typeface="+mn-lt"/>
                          <a:ea typeface="+mn-ea"/>
                          <a:cs typeface="+mn-cs"/>
                        </a:rPr>
                        <a:t>after</a:t>
                      </a:r>
                      <a:r>
                        <a:rPr lang="et-EE" sz="1800" kern="1200" baseline="0" dirty="0" smtClean="0">
                          <a:solidFill>
                            <a:schemeClr val="dk1"/>
                          </a:solidFill>
                          <a:latin typeface="+mn-lt"/>
                          <a:ea typeface="+mn-ea"/>
                          <a:cs typeface="+mn-cs"/>
                        </a:rPr>
                        <a:t> </a:t>
                      </a:r>
                      <a:r>
                        <a:rPr lang="et-EE" sz="1800" kern="1200" baseline="0" dirty="0" err="1" smtClean="0">
                          <a:solidFill>
                            <a:schemeClr val="dk1"/>
                          </a:solidFill>
                          <a:latin typeface="+mn-lt"/>
                          <a:ea typeface="+mn-ea"/>
                          <a:cs typeface="+mn-cs"/>
                        </a:rPr>
                        <a:t>birth</a:t>
                      </a:r>
                      <a:r>
                        <a:rPr lang="et-EE" sz="1800" kern="1200" baseline="0" dirty="0" smtClean="0">
                          <a:solidFill>
                            <a:schemeClr val="dk1"/>
                          </a:solidFill>
                          <a:latin typeface="+mn-lt"/>
                          <a:ea typeface="+mn-ea"/>
                          <a:cs typeface="+mn-cs"/>
                        </a:rPr>
                        <a:t> (</a:t>
                      </a:r>
                      <a:r>
                        <a:rPr lang="et-EE" sz="1800" kern="1200" baseline="0" dirty="0" err="1" smtClean="0">
                          <a:solidFill>
                            <a:schemeClr val="dk1"/>
                          </a:solidFill>
                          <a:latin typeface="+mn-lt"/>
                          <a:ea typeface="+mn-ea"/>
                          <a:cs typeface="+mn-cs"/>
                        </a:rPr>
                        <a:t>date</a:t>
                      </a:r>
                      <a:r>
                        <a:rPr lang="et-EE" sz="1800" kern="1200" baseline="0" dirty="0" smtClean="0">
                          <a:solidFill>
                            <a:schemeClr val="dk1"/>
                          </a:solidFill>
                          <a:latin typeface="+mn-lt"/>
                          <a:ea typeface="+mn-ea"/>
                          <a:cs typeface="+mn-cs"/>
                        </a:rPr>
                        <a:t>)</a:t>
                      </a:r>
                      <a:endParaRPr lang="et-EE" sz="1800" kern="1200" dirty="0">
                        <a:solidFill>
                          <a:schemeClr val="dk1"/>
                        </a:solidFill>
                        <a:latin typeface="+mn-lt"/>
                        <a:ea typeface="+mn-ea"/>
                        <a:cs typeface="+mn-cs"/>
                      </a:endParaRPr>
                    </a:p>
                  </a:txBody>
                  <a:tcPr/>
                </a:tc>
                <a:tc>
                  <a:txBody>
                    <a:bodyPr/>
                    <a:lstStyle/>
                    <a:p>
                      <a:pPr algn="ctr"/>
                      <a:r>
                        <a:rPr lang="et-EE" sz="1800" dirty="0" err="1" smtClean="0"/>
                        <a:t>Can</a:t>
                      </a:r>
                      <a:r>
                        <a:rPr lang="et-EE" sz="1800" dirty="0" smtClean="0"/>
                        <a:t> </a:t>
                      </a:r>
                      <a:r>
                        <a:rPr lang="et-EE" sz="1800" dirty="0" err="1" smtClean="0"/>
                        <a:t>be</a:t>
                      </a:r>
                      <a:r>
                        <a:rPr lang="et-EE" sz="1800" dirty="0" smtClean="0"/>
                        <a:t> </a:t>
                      </a:r>
                      <a:r>
                        <a:rPr lang="et-EE" sz="1800" dirty="0" err="1" smtClean="0"/>
                        <a:t>divided</a:t>
                      </a:r>
                      <a:r>
                        <a:rPr lang="et-EE" sz="1800" baseline="0" dirty="0" smtClean="0"/>
                        <a:t> </a:t>
                      </a:r>
                      <a:r>
                        <a:rPr lang="et-EE" sz="1800" baseline="0" dirty="0" err="1" smtClean="0"/>
                        <a:t>into</a:t>
                      </a:r>
                      <a:r>
                        <a:rPr lang="et-EE" sz="1800" baseline="0" dirty="0" smtClean="0"/>
                        <a:t> </a:t>
                      </a:r>
                      <a:r>
                        <a:rPr lang="et-EE" sz="1800" dirty="0" smtClean="0"/>
                        <a:t>parts</a:t>
                      </a:r>
                      <a:endParaRPr lang="et-EE" sz="1800" dirty="0"/>
                    </a:p>
                  </a:txBody>
                  <a:tcPr/>
                </a:tc>
              </a:tr>
              <a:tr h="370840">
                <a:tc>
                  <a:txBody>
                    <a:bodyPr/>
                    <a:lstStyle/>
                    <a:p>
                      <a:pPr algn="ctr"/>
                      <a:r>
                        <a:rPr lang="et-EE" sz="1800" b="1" dirty="0" smtClean="0"/>
                        <a:t>LAT</a:t>
                      </a:r>
                      <a:endParaRPr lang="et-EE" sz="1800" b="1" dirty="0"/>
                    </a:p>
                  </a:txBody>
                  <a:tcPr/>
                </a:tc>
                <a:tc>
                  <a:txBody>
                    <a:bodyPr/>
                    <a:lstStyle/>
                    <a:p>
                      <a:pPr algn="ctr"/>
                      <a:r>
                        <a:rPr lang="et-EE" sz="1800" dirty="0" smtClean="0"/>
                        <a:t>10  </a:t>
                      </a:r>
                      <a:r>
                        <a:rPr lang="et-EE" sz="1800" dirty="0" err="1" smtClean="0"/>
                        <a:t>calendar</a:t>
                      </a:r>
                      <a:r>
                        <a:rPr lang="et-EE" sz="1800" baseline="0" dirty="0" smtClean="0"/>
                        <a:t> </a:t>
                      </a:r>
                      <a:r>
                        <a:rPr lang="et-EE" sz="1800" baseline="0" dirty="0" err="1" smtClean="0"/>
                        <a:t>days</a:t>
                      </a:r>
                      <a:endParaRPr lang="et-EE" sz="1800" dirty="0"/>
                    </a:p>
                  </a:txBody>
                  <a:tcPr/>
                </a:tc>
                <a:tc>
                  <a:txBody>
                    <a:bodyPr/>
                    <a:lstStyle/>
                    <a:p>
                      <a:pPr algn="ctr"/>
                      <a:r>
                        <a:rPr lang="et-EE" sz="1800" dirty="0" smtClean="0"/>
                        <a:t>80%</a:t>
                      </a:r>
                    </a:p>
                    <a:p>
                      <a:pPr algn="ctr"/>
                      <a:endParaRPr lang="et-EE" sz="1800" dirty="0" smtClean="0"/>
                    </a:p>
                    <a:p>
                      <a:pPr algn="ctr"/>
                      <a:r>
                        <a:rPr lang="et-EE" sz="1800" dirty="0" smtClean="0"/>
                        <a:t>100%</a:t>
                      </a:r>
                      <a:r>
                        <a:rPr lang="et-EE" sz="1800" baseline="0" dirty="0" smtClean="0"/>
                        <a:t> </a:t>
                      </a:r>
                      <a:r>
                        <a:rPr lang="et-EE" sz="1800" baseline="0" dirty="0" err="1" smtClean="0"/>
                        <a:t>until</a:t>
                      </a:r>
                      <a:r>
                        <a:rPr lang="et-EE" sz="1800" baseline="0" dirty="0" smtClean="0"/>
                        <a:t> 2011</a:t>
                      </a:r>
                      <a:endParaRPr lang="et-EE" sz="18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t-EE" sz="1800" kern="1200" baseline="0" dirty="0" err="1" smtClean="0">
                          <a:solidFill>
                            <a:schemeClr val="dk1"/>
                          </a:solidFill>
                          <a:latin typeface="+mn-lt"/>
                          <a:ea typeface="+mn-ea"/>
                          <a:cs typeface="+mn-cs"/>
                        </a:rPr>
                        <a:t>as</a:t>
                      </a:r>
                      <a:r>
                        <a:rPr lang="et-EE" sz="1800" kern="1200" baseline="0" dirty="0" smtClean="0">
                          <a:solidFill>
                            <a:schemeClr val="dk1"/>
                          </a:solidFill>
                          <a:latin typeface="+mn-lt"/>
                          <a:ea typeface="+mn-ea"/>
                          <a:cs typeface="+mn-cs"/>
                        </a:rPr>
                        <a:t> </a:t>
                      </a:r>
                      <a:r>
                        <a:rPr lang="et-EE" sz="1800" kern="1200" baseline="0" dirty="0" err="1" smtClean="0">
                          <a:solidFill>
                            <a:schemeClr val="dk1"/>
                          </a:solidFill>
                          <a:latin typeface="+mn-lt"/>
                          <a:ea typeface="+mn-ea"/>
                          <a:cs typeface="+mn-cs"/>
                        </a:rPr>
                        <a:t>for</a:t>
                      </a:r>
                      <a:r>
                        <a:rPr lang="et-EE" sz="1800" kern="1200" baseline="0" dirty="0" smtClean="0">
                          <a:solidFill>
                            <a:schemeClr val="dk1"/>
                          </a:solidFill>
                          <a:latin typeface="+mn-lt"/>
                          <a:ea typeface="+mn-ea"/>
                          <a:cs typeface="+mn-cs"/>
                        </a:rPr>
                        <a:t> </a:t>
                      </a:r>
                      <a:r>
                        <a:rPr lang="et-EE" sz="1800" kern="1200" baseline="0" dirty="0" err="1" smtClean="0">
                          <a:solidFill>
                            <a:schemeClr val="dk1"/>
                          </a:solidFill>
                          <a:latin typeface="+mn-lt"/>
                          <a:ea typeface="+mn-ea"/>
                          <a:cs typeface="+mn-cs"/>
                        </a:rPr>
                        <a:t>maternity</a:t>
                      </a:r>
                      <a:endParaRPr lang="et-EE" sz="1800" kern="1200" baseline="0" dirty="0" smtClean="0">
                        <a:solidFill>
                          <a:schemeClr val="dk1"/>
                        </a:solidFill>
                        <a:latin typeface="+mn-lt"/>
                        <a:ea typeface="+mn-ea"/>
                        <a:cs typeface="+mn-cs"/>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t-EE" sz="1800" kern="1200" baseline="0" dirty="0" err="1" smtClean="0">
                          <a:solidFill>
                            <a:schemeClr val="dk1"/>
                          </a:solidFill>
                          <a:latin typeface="+mn-lt"/>
                          <a:ea typeface="+mn-ea"/>
                          <a:cs typeface="+mn-cs"/>
                        </a:rPr>
                        <a:t>as</a:t>
                      </a:r>
                      <a:r>
                        <a:rPr lang="et-EE" sz="1800" kern="1200" baseline="0" dirty="0" smtClean="0">
                          <a:solidFill>
                            <a:schemeClr val="dk1"/>
                          </a:solidFill>
                          <a:latin typeface="+mn-lt"/>
                          <a:ea typeface="+mn-ea"/>
                          <a:cs typeface="+mn-cs"/>
                        </a:rPr>
                        <a:t> </a:t>
                      </a:r>
                      <a:r>
                        <a:rPr lang="et-EE" sz="1800" kern="1200" baseline="0" dirty="0" err="1" smtClean="0">
                          <a:solidFill>
                            <a:schemeClr val="dk1"/>
                          </a:solidFill>
                          <a:latin typeface="+mn-lt"/>
                          <a:ea typeface="+mn-ea"/>
                          <a:cs typeface="+mn-cs"/>
                        </a:rPr>
                        <a:t>for</a:t>
                      </a:r>
                      <a:r>
                        <a:rPr lang="et-EE" sz="1800" kern="1200" baseline="0" dirty="0" smtClean="0">
                          <a:solidFill>
                            <a:schemeClr val="dk1"/>
                          </a:solidFill>
                          <a:latin typeface="+mn-lt"/>
                          <a:ea typeface="+mn-ea"/>
                          <a:cs typeface="+mn-cs"/>
                        </a:rPr>
                        <a:t> </a:t>
                      </a:r>
                      <a:r>
                        <a:rPr lang="et-EE" sz="1800" kern="1200" baseline="0" dirty="0" err="1" smtClean="0">
                          <a:solidFill>
                            <a:schemeClr val="dk1"/>
                          </a:solidFill>
                          <a:latin typeface="+mn-lt"/>
                          <a:ea typeface="+mn-ea"/>
                          <a:cs typeface="+mn-cs"/>
                        </a:rPr>
                        <a:t>maternity</a:t>
                      </a:r>
                      <a:endParaRPr lang="et-EE" sz="1800" kern="1200" baseline="0" dirty="0" smtClean="0">
                        <a:solidFill>
                          <a:schemeClr val="dk1"/>
                        </a:solidFill>
                        <a:latin typeface="+mn-lt"/>
                        <a:ea typeface="+mn-ea"/>
                        <a:cs typeface="+mn-cs"/>
                      </a:endParaRPr>
                    </a:p>
                  </a:txBody>
                  <a:tcPr/>
                </a:tc>
                <a:tc>
                  <a:txBody>
                    <a:bodyPr/>
                    <a:lstStyle/>
                    <a:p>
                      <a:pPr algn="ctr"/>
                      <a:r>
                        <a:rPr lang="et-EE" sz="1800" kern="1200" dirty="0" smtClean="0">
                          <a:solidFill>
                            <a:schemeClr val="dk1"/>
                          </a:solidFill>
                          <a:latin typeface="+mn-lt"/>
                          <a:ea typeface="+mn-ea"/>
                          <a:cs typeface="+mn-cs"/>
                        </a:rPr>
                        <a:t>2 months </a:t>
                      </a:r>
                      <a:r>
                        <a:rPr lang="et-EE" sz="1800" kern="1200" dirty="0" err="1" smtClean="0">
                          <a:solidFill>
                            <a:schemeClr val="dk1"/>
                          </a:solidFill>
                          <a:latin typeface="+mn-lt"/>
                          <a:ea typeface="+mn-ea"/>
                          <a:cs typeface="+mn-cs"/>
                        </a:rPr>
                        <a:t>after</a:t>
                      </a:r>
                      <a:r>
                        <a:rPr lang="et-EE" sz="1800" kern="1200" dirty="0" smtClean="0">
                          <a:solidFill>
                            <a:schemeClr val="dk1"/>
                          </a:solidFill>
                          <a:latin typeface="+mn-lt"/>
                          <a:ea typeface="+mn-ea"/>
                          <a:cs typeface="+mn-cs"/>
                        </a:rPr>
                        <a:t> </a:t>
                      </a:r>
                      <a:r>
                        <a:rPr lang="et-EE" sz="1800" kern="1200" dirty="0" err="1" smtClean="0">
                          <a:solidFill>
                            <a:schemeClr val="dk1"/>
                          </a:solidFill>
                          <a:latin typeface="+mn-lt"/>
                          <a:ea typeface="+mn-ea"/>
                          <a:cs typeface="+mn-cs"/>
                        </a:rPr>
                        <a:t>the</a:t>
                      </a:r>
                      <a:r>
                        <a:rPr lang="et-EE" sz="1800" kern="1200" dirty="0" smtClean="0">
                          <a:solidFill>
                            <a:schemeClr val="dk1"/>
                          </a:solidFill>
                          <a:latin typeface="+mn-lt"/>
                          <a:ea typeface="+mn-ea"/>
                          <a:cs typeface="+mn-cs"/>
                        </a:rPr>
                        <a:t> birth, </a:t>
                      </a:r>
                      <a:endParaRPr lang="et-EE" sz="1800" kern="1200" dirty="0">
                        <a:solidFill>
                          <a:schemeClr val="dk1"/>
                        </a:solidFill>
                        <a:latin typeface="+mn-lt"/>
                        <a:ea typeface="+mn-ea"/>
                        <a:cs typeface="+mn-cs"/>
                      </a:endParaRPr>
                    </a:p>
                  </a:txBody>
                  <a:tcPr/>
                </a:tc>
                <a:tc>
                  <a:txBody>
                    <a:bodyPr/>
                    <a:lstStyle/>
                    <a:p>
                      <a:pPr algn="ctr"/>
                      <a:r>
                        <a:rPr lang="et-EE" sz="1800" dirty="0" err="1" smtClean="0"/>
                        <a:t>In</a:t>
                      </a:r>
                      <a:r>
                        <a:rPr lang="et-EE" sz="1800" dirty="0" smtClean="0"/>
                        <a:t> </a:t>
                      </a:r>
                      <a:r>
                        <a:rPr lang="et-EE" sz="1800" dirty="0" err="1" smtClean="0"/>
                        <a:t>one</a:t>
                      </a:r>
                      <a:r>
                        <a:rPr lang="et-EE" sz="1800" dirty="0" smtClean="0"/>
                        <a:t> </a:t>
                      </a:r>
                      <a:r>
                        <a:rPr lang="et-EE" sz="1800" dirty="0" err="1" smtClean="0"/>
                        <a:t>row</a:t>
                      </a:r>
                      <a:endParaRPr lang="et-EE" sz="1800" dirty="0"/>
                    </a:p>
                  </a:txBody>
                  <a:tcPr/>
                </a:tc>
              </a:tr>
              <a:tr h="370840">
                <a:tc>
                  <a:txBody>
                    <a:bodyPr/>
                    <a:lstStyle/>
                    <a:p>
                      <a:pPr algn="ctr"/>
                      <a:r>
                        <a:rPr lang="et-EE" sz="1800" b="1" dirty="0" smtClean="0"/>
                        <a:t>LIT</a:t>
                      </a:r>
                      <a:endParaRPr lang="et-EE" sz="1800" b="1" dirty="0"/>
                    </a:p>
                  </a:txBody>
                  <a:tcPr/>
                </a:tc>
                <a:tc>
                  <a:txBody>
                    <a:bodyPr/>
                    <a:lstStyle/>
                    <a:p>
                      <a:pPr algn="ctr"/>
                      <a:r>
                        <a:rPr lang="et-EE" sz="1800" dirty="0" smtClean="0"/>
                        <a:t>28 </a:t>
                      </a:r>
                      <a:r>
                        <a:rPr lang="et-EE" sz="1800" kern="1200" dirty="0" smtClean="0">
                          <a:solidFill>
                            <a:schemeClr val="dk1"/>
                          </a:solidFill>
                          <a:latin typeface="+mn-lt"/>
                          <a:ea typeface="+mn-ea"/>
                          <a:cs typeface="+mn-cs"/>
                        </a:rPr>
                        <a:t>calend</a:t>
                      </a:r>
                      <a:r>
                        <a:rPr lang="et-EE" sz="1800" kern="1200" dirty="0">
                          <a:solidFill>
                            <a:schemeClr val="dk1"/>
                          </a:solidFill>
                          <a:latin typeface="+mn-lt"/>
                          <a:ea typeface="+mn-ea"/>
                          <a:cs typeface="+mn-cs"/>
                        </a:rPr>
                        <a:t>a</a:t>
                      </a:r>
                      <a:r>
                        <a:rPr lang="et-EE" sz="1800" kern="1200" dirty="0" smtClean="0">
                          <a:solidFill>
                            <a:schemeClr val="dk1"/>
                          </a:solidFill>
                          <a:latin typeface="+mn-lt"/>
                          <a:ea typeface="+mn-ea"/>
                          <a:cs typeface="+mn-cs"/>
                        </a:rPr>
                        <a:t>r</a:t>
                      </a:r>
                      <a:r>
                        <a:rPr lang="et-EE" sz="1800" baseline="0" dirty="0" smtClean="0"/>
                        <a:t> </a:t>
                      </a:r>
                      <a:r>
                        <a:rPr lang="et-EE" sz="1800" dirty="0" smtClean="0"/>
                        <a:t>days</a:t>
                      </a:r>
                      <a:endParaRPr lang="et-EE" sz="1800" dirty="0"/>
                    </a:p>
                  </a:txBody>
                  <a:tcPr/>
                </a:tc>
                <a:tc>
                  <a:txBody>
                    <a:bodyPr/>
                    <a:lstStyle/>
                    <a:p>
                      <a:pPr algn="ctr"/>
                      <a:r>
                        <a:rPr lang="et-EE" sz="1800" dirty="0" smtClean="0"/>
                        <a:t>100%</a:t>
                      </a:r>
                      <a:endParaRPr lang="et-EE" sz="1800" dirty="0"/>
                    </a:p>
                  </a:txBody>
                  <a:tcPr/>
                </a:tc>
                <a:tc>
                  <a:txBody>
                    <a:bodyPr/>
                    <a:lstStyle/>
                    <a:p>
                      <a:pPr algn="ctr"/>
                      <a:r>
                        <a:rPr lang="et-EE" sz="1800" kern="1200" baseline="0" dirty="0" err="1" smtClean="0">
                          <a:solidFill>
                            <a:schemeClr val="dk1"/>
                          </a:solidFill>
                          <a:latin typeface="+mn-lt"/>
                          <a:ea typeface="+mn-ea"/>
                          <a:cs typeface="+mn-cs"/>
                        </a:rPr>
                        <a:t>as</a:t>
                      </a:r>
                      <a:r>
                        <a:rPr lang="et-EE" sz="1800" kern="1200" baseline="0" dirty="0" smtClean="0">
                          <a:solidFill>
                            <a:schemeClr val="dk1"/>
                          </a:solidFill>
                          <a:latin typeface="+mn-lt"/>
                          <a:ea typeface="+mn-ea"/>
                          <a:cs typeface="+mn-cs"/>
                        </a:rPr>
                        <a:t> </a:t>
                      </a:r>
                      <a:r>
                        <a:rPr lang="et-EE" sz="1800" kern="1200" baseline="0" dirty="0" err="1" smtClean="0">
                          <a:solidFill>
                            <a:schemeClr val="dk1"/>
                          </a:solidFill>
                          <a:latin typeface="+mn-lt"/>
                          <a:ea typeface="+mn-ea"/>
                          <a:cs typeface="+mn-cs"/>
                        </a:rPr>
                        <a:t>for</a:t>
                      </a:r>
                      <a:r>
                        <a:rPr lang="et-EE" sz="1800" kern="1200" baseline="0" dirty="0" smtClean="0">
                          <a:solidFill>
                            <a:schemeClr val="dk1"/>
                          </a:solidFill>
                          <a:latin typeface="+mn-lt"/>
                          <a:ea typeface="+mn-ea"/>
                          <a:cs typeface="+mn-cs"/>
                        </a:rPr>
                        <a:t> </a:t>
                      </a:r>
                      <a:r>
                        <a:rPr lang="et-EE" sz="1800" kern="1200" baseline="0" dirty="0" err="1" smtClean="0">
                          <a:solidFill>
                            <a:schemeClr val="dk1"/>
                          </a:solidFill>
                          <a:latin typeface="+mn-lt"/>
                          <a:ea typeface="+mn-ea"/>
                          <a:cs typeface="+mn-cs"/>
                        </a:rPr>
                        <a:t>maternity</a:t>
                      </a:r>
                      <a:endParaRPr lang="et-EE" sz="1800" kern="1200" baseline="0" dirty="0">
                        <a:solidFill>
                          <a:schemeClr val="dk1"/>
                        </a:solidFill>
                        <a:latin typeface="+mn-lt"/>
                        <a:ea typeface="+mn-ea"/>
                        <a:cs typeface="+mn-cs"/>
                      </a:endParaRPr>
                    </a:p>
                  </a:txBody>
                  <a:tcPr/>
                </a:tc>
                <a:tc>
                  <a:txBody>
                    <a:bodyPr/>
                    <a:lstStyle/>
                    <a:p>
                      <a:pPr algn="ctr"/>
                      <a:r>
                        <a:rPr lang="et-EE" sz="1800" kern="1200" baseline="0" dirty="0" err="1" smtClean="0">
                          <a:solidFill>
                            <a:schemeClr val="dk1"/>
                          </a:solidFill>
                          <a:latin typeface="+mn-lt"/>
                          <a:ea typeface="+mn-ea"/>
                          <a:cs typeface="+mn-cs"/>
                        </a:rPr>
                        <a:t>as</a:t>
                      </a:r>
                      <a:r>
                        <a:rPr lang="et-EE" sz="1800" kern="1200" baseline="0" dirty="0" smtClean="0">
                          <a:solidFill>
                            <a:schemeClr val="dk1"/>
                          </a:solidFill>
                          <a:latin typeface="+mn-lt"/>
                          <a:ea typeface="+mn-ea"/>
                          <a:cs typeface="+mn-cs"/>
                        </a:rPr>
                        <a:t> </a:t>
                      </a:r>
                      <a:r>
                        <a:rPr lang="et-EE" sz="1800" kern="1200" baseline="0" dirty="0" err="1" smtClean="0">
                          <a:solidFill>
                            <a:schemeClr val="dk1"/>
                          </a:solidFill>
                          <a:latin typeface="+mn-lt"/>
                          <a:ea typeface="+mn-ea"/>
                          <a:cs typeface="+mn-cs"/>
                        </a:rPr>
                        <a:t>for</a:t>
                      </a:r>
                      <a:r>
                        <a:rPr lang="et-EE" sz="1800" kern="1200" baseline="0" dirty="0" smtClean="0">
                          <a:solidFill>
                            <a:schemeClr val="dk1"/>
                          </a:solidFill>
                          <a:latin typeface="+mn-lt"/>
                          <a:ea typeface="+mn-ea"/>
                          <a:cs typeface="+mn-cs"/>
                        </a:rPr>
                        <a:t> </a:t>
                      </a:r>
                      <a:r>
                        <a:rPr lang="et-EE" sz="1800" kern="1200" baseline="0" dirty="0" err="1" smtClean="0">
                          <a:solidFill>
                            <a:schemeClr val="dk1"/>
                          </a:solidFill>
                          <a:latin typeface="+mn-lt"/>
                          <a:ea typeface="+mn-ea"/>
                          <a:cs typeface="+mn-cs"/>
                        </a:rPr>
                        <a:t>maternity</a:t>
                      </a:r>
                      <a:endParaRPr lang="et-EE" sz="1800" kern="1200" baseline="0" dirty="0">
                        <a:solidFill>
                          <a:schemeClr val="dk1"/>
                        </a:solidFill>
                        <a:latin typeface="+mn-lt"/>
                        <a:ea typeface="+mn-ea"/>
                        <a:cs typeface="+mn-cs"/>
                      </a:endParaRPr>
                    </a:p>
                  </a:txBody>
                  <a:tcPr/>
                </a:tc>
                <a:tc>
                  <a:txBody>
                    <a:bodyPr/>
                    <a:lstStyle/>
                    <a:p>
                      <a:pPr algn="ctr"/>
                      <a:r>
                        <a:rPr lang="et-EE" sz="1800" dirty="0" smtClean="0">
                          <a:solidFill>
                            <a:schemeClr val="tx1"/>
                          </a:solidFill>
                        </a:rPr>
                        <a:t>First</a:t>
                      </a:r>
                      <a:r>
                        <a:rPr lang="et-EE" sz="1800" baseline="0" dirty="0" smtClean="0">
                          <a:solidFill>
                            <a:schemeClr val="tx1"/>
                          </a:solidFill>
                        </a:rPr>
                        <a:t> month after childbirth</a:t>
                      </a:r>
                      <a:endParaRPr lang="et-EE" sz="1800" dirty="0">
                        <a:solidFill>
                          <a:schemeClr val="tx1"/>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t-EE" sz="1800" dirty="0" err="1" smtClean="0"/>
                        <a:t>In</a:t>
                      </a:r>
                      <a:r>
                        <a:rPr lang="et-EE" sz="1800" dirty="0" smtClean="0"/>
                        <a:t> one row</a:t>
                      </a:r>
                    </a:p>
                    <a:p>
                      <a:pPr algn="ctr"/>
                      <a:endParaRPr lang="et-EE" sz="1800" dirty="0"/>
                    </a:p>
                  </a:txBody>
                  <a:tcPr/>
                </a:tc>
              </a:tr>
            </a:tbl>
          </a:graphicData>
        </a:graphic>
      </p:graphicFrame>
    </p:spTree>
    <p:extLst>
      <p:ext uri="{BB962C8B-B14F-4D97-AF65-F5344CB8AC3E}">
        <p14:creationId xmlns:p14="http://schemas.microsoft.com/office/powerpoint/2010/main" val="7020749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GB" sz="4000" b="1" dirty="0">
                <a:solidFill>
                  <a:srgbClr val="1F497D"/>
                </a:solidFill>
              </a:rPr>
              <a:t>Parental leave </a:t>
            </a:r>
            <a:r>
              <a:rPr lang="et-EE" sz="4000" b="1" dirty="0" err="1" smtClean="0">
                <a:solidFill>
                  <a:srgbClr val="1F497D"/>
                </a:solidFill>
              </a:rPr>
              <a:t>in</a:t>
            </a:r>
            <a:r>
              <a:rPr lang="et-EE" sz="4000" b="1" dirty="0" smtClean="0">
                <a:solidFill>
                  <a:srgbClr val="1F497D"/>
                </a:solidFill>
              </a:rPr>
              <a:t> </a:t>
            </a:r>
            <a:r>
              <a:rPr lang="et-EE" sz="4000" b="1" dirty="0" err="1" smtClean="0">
                <a:solidFill>
                  <a:srgbClr val="1F497D"/>
                </a:solidFill>
              </a:rPr>
              <a:t>the</a:t>
            </a:r>
            <a:r>
              <a:rPr lang="et-EE" sz="4000" b="1" dirty="0" smtClean="0">
                <a:solidFill>
                  <a:srgbClr val="1F497D"/>
                </a:solidFill>
              </a:rPr>
              <a:t> </a:t>
            </a:r>
            <a:r>
              <a:rPr lang="et-EE" sz="4000" b="1" dirty="0" err="1" smtClean="0">
                <a:solidFill>
                  <a:srgbClr val="1F497D"/>
                </a:solidFill>
              </a:rPr>
              <a:t>Baltics</a:t>
            </a:r>
            <a:endParaRPr lang="en-US" sz="4000" b="1" dirty="0">
              <a:solidFill>
                <a:srgbClr val="1F497D"/>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4966815"/>
              </p:ext>
            </p:extLst>
          </p:nvPr>
        </p:nvGraphicFramePr>
        <p:xfrm>
          <a:off x="164124" y="960073"/>
          <a:ext cx="8663354" cy="4686643"/>
        </p:xfrm>
        <a:graphic>
          <a:graphicData uri="http://schemas.openxmlformats.org/drawingml/2006/table">
            <a:tbl>
              <a:tblPr firstRow="1" bandRow="1">
                <a:tableStyleId>{5C22544A-7EE6-4342-B048-85BDC9FD1C3A}</a:tableStyleId>
              </a:tblPr>
              <a:tblGrid>
                <a:gridCol w="560271"/>
                <a:gridCol w="1033153"/>
                <a:gridCol w="1231837"/>
                <a:gridCol w="1559169"/>
                <a:gridCol w="1230923"/>
                <a:gridCol w="1195755"/>
                <a:gridCol w="1852246"/>
              </a:tblGrid>
              <a:tr h="571843">
                <a:tc>
                  <a:txBody>
                    <a:bodyPr/>
                    <a:lstStyle/>
                    <a:p>
                      <a:pPr algn="ctr"/>
                      <a:endParaRPr lang="et-EE" sz="1400" dirty="0"/>
                    </a:p>
                  </a:txBody>
                  <a:tcPr/>
                </a:tc>
                <a:tc>
                  <a:txBody>
                    <a:bodyPr/>
                    <a:lstStyle/>
                    <a:p>
                      <a:pPr marL="0" indent="0" algn="ctr"/>
                      <a:r>
                        <a:rPr lang="et-EE" sz="1400" dirty="0" err="1" smtClean="0"/>
                        <a:t>Duration</a:t>
                      </a:r>
                      <a:endParaRPr lang="et-EE" sz="1400" dirty="0"/>
                    </a:p>
                  </a:txBody>
                  <a:tcPr/>
                </a:tc>
                <a:tc>
                  <a:txBody>
                    <a:bodyPr/>
                    <a:lstStyle/>
                    <a:p>
                      <a:pPr algn="ctr"/>
                      <a:r>
                        <a:rPr lang="et-EE" sz="1400" dirty="0" err="1" smtClean="0"/>
                        <a:t>Payment</a:t>
                      </a:r>
                      <a:r>
                        <a:rPr lang="et-EE" sz="1400" dirty="0" smtClean="0"/>
                        <a:t> </a:t>
                      </a:r>
                      <a:endParaRPr lang="et-EE" sz="1400" dirty="0"/>
                    </a:p>
                  </a:txBody>
                  <a:tcPr/>
                </a:tc>
                <a:tc>
                  <a:txBody>
                    <a:bodyPr/>
                    <a:lstStyle/>
                    <a:p>
                      <a:pPr algn="ctr"/>
                      <a:r>
                        <a:rPr lang="et-EE" sz="1400" dirty="0" err="1" smtClean="0"/>
                        <a:t>Ceiling</a:t>
                      </a:r>
                      <a:endParaRPr lang="et-EE" sz="1400" dirty="0"/>
                    </a:p>
                  </a:txBody>
                  <a:tcPr/>
                </a:tc>
                <a:tc>
                  <a:txBody>
                    <a:bodyPr/>
                    <a:lstStyle/>
                    <a:p>
                      <a:pPr algn="ctr"/>
                      <a:r>
                        <a:rPr lang="et-EE" sz="1400" dirty="0" smtClean="0"/>
                        <a:t>Floor </a:t>
                      </a:r>
                      <a:endParaRPr lang="et-EE" sz="1400" dirty="0"/>
                    </a:p>
                  </a:txBody>
                  <a:tcPr/>
                </a:tc>
                <a:tc>
                  <a:txBody>
                    <a:bodyPr/>
                    <a:lstStyle/>
                    <a:p>
                      <a:pPr algn="ctr"/>
                      <a:r>
                        <a:rPr lang="et-EE" sz="1400" dirty="0" err="1" smtClean="0"/>
                        <a:t>Eligibility</a:t>
                      </a:r>
                      <a:endParaRPr lang="et-EE" sz="1400" dirty="0"/>
                    </a:p>
                  </a:txBody>
                  <a:tcPr/>
                </a:tc>
                <a:tc>
                  <a:txBody>
                    <a:bodyPr/>
                    <a:lstStyle/>
                    <a:p>
                      <a:pPr algn="ctr"/>
                      <a:r>
                        <a:rPr lang="et-EE" sz="1400" dirty="0" err="1" smtClean="0"/>
                        <a:t>Working</a:t>
                      </a:r>
                      <a:r>
                        <a:rPr lang="et-EE" sz="1400" dirty="0" smtClean="0"/>
                        <a:t> </a:t>
                      </a:r>
                      <a:r>
                        <a:rPr lang="et-EE" sz="1400" dirty="0" err="1" smtClean="0"/>
                        <a:t>parents</a:t>
                      </a:r>
                      <a:endParaRPr lang="et-EE" sz="1400" dirty="0"/>
                    </a:p>
                  </a:txBody>
                  <a:tcPr/>
                </a:tc>
              </a:tr>
              <a:tr h="1048448">
                <a:tc>
                  <a:txBody>
                    <a:bodyPr/>
                    <a:lstStyle/>
                    <a:p>
                      <a:r>
                        <a:rPr lang="et-EE" sz="1400" b="1" dirty="0" smtClean="0"/>
                        <a:t>EST</a:t>
                      </a:r>
                      <a:endParaRPr lang="et-EE" sz="1400" b="1" dirty="0"/>
                    </a:p>
                  </a:txBody>
                  <a:tcPr/>
                </a:tc>
                <a:tc>
                  <a:txBody>
                    <a:bodyPr/>
                    <a:lstStyle/>
                    <a:p>
                      <a:pPr algn="l"/>
                      <a:r>
                        <a:rPr lang="et-EE" sz="1400" dirty="0" smtClean="0"/>
                        <a:t>Until child is 3 yrs old</a:t>
                      </a:r>
                      <a:endParaRPr lang="et-EE" sz="1400" dirty="0"/>
                    </a:p>
                  </a:txBody>
                  <a:tcPr/>
                </a:tc>
                <a:tc>
                  <a:txBody>
                    <a:bodyPr/>
                    <a:lstStyle/>
                    <a:p>
                      <a:pPr algn="l"/>
                      <a:r>
                        <a:rPr lang="et-EE" sz="1400" dirty="0" smtClean="0"/>
                        <a:t>100% </a:t>
                      </a:r>
                      <a:r>
                        <a:rPr lang="et-EE" sz="1400" dirty="0" err="1" smtClean="0"/>
                        <a:t>until</a:t>
                      </a:r>
                      <a:r>
                        <a:rPr lang="et-EE" sz="1400" dirty="0" smtClean="0"/>
                        <a:t> 1.5yrs</a:t>
                      </a:r>
                    </a:p>
                    <a:p>
                      <a:pPr algn="l"/>
                      <a:endParaRPr lang="et-EE" sz="1400" dirty="0" smtClean="0"/>
                    </a:p>
                    <a:p>
                      <a:pPr algn="l"/>
                      <a:r>
                        <a:rPr lang="et-EE" sz="1400" b="0" dirty="0" smtClean="0"/>
                        <a:t>38</a:t>
                      </a:r>
                      <a:r>
                        <a:rPr lang="en-US" sz="1400" dirty="0" smtClean="0"/>
                        <a:t>€</a:t>
                      </a:r>
                      <a:r>
                        <a:rPr lang="et-EE" sz="1400" dirty="0" smtClean="0"/>
                        <a:t> </a:t>
                      </a:r>
                      <a:r>
                        <a:rPr lang="et-EE" sz="1400" b="0" baseline="0" dirty="0" err="1" smtClean="0"/>
                        <a:t>per</a:t>
                      </a:r>
                      <a:r>
                        <a:rPr lang="et-EE" sz="1400" b="0" baseline="0" dirty="0" smtClean="0"/>
                        <a:t> </a:t>
                      </a:r>
                      <a:r>
                        <a:rPr lang="et-EE" sz="1400" b="0" baseline="0" dirty="0" err="1" smtClean="0"/>
                        <a:t>month</a:t>
                      </a:r>
                      <a:r>
                        <a:rPr lang="et-EE" sz="1400" b="0" baseline="0" dirty="0" smtClean="0"/>
                        <a:t> </a:t>
                      </a:r>
                      <a:r>
                        <a:rPr lang="et-EE" sz="1400" b="0" baseline="0" dirty="0" err="1" smtClean="0"/>
                        <a:t>after</a:t>
                      </a:r>
                      <a:endParaRPr lang="et-EE" sz="1400" b="0" dirty="0" smtClean="0"/>
                    </a:p>
                  </a:txBody>
                  <a:tcPr/>
                </a:tc>
                <a:tc>
                  <a:txBody>
                    <a:bodyPr/>
                    <a:lstStyle/>
                    <a:p>
                      <a:pPr algn="l"/>
                      <a:r>
                        <a:rPr lang="en-US" sz="1400" dirty="0" smtClean="0"/>
                        <a:t>€</a:t>
                      </a:r>
                      <a:r>
                        <a:rPr lang="et-EE" sz="1400" dirty="0" smtClean="0"/>
                        <a:t>2378 </a:t>
                      </a:r>
                      <a:r>
                        <a:rPr lang="et-EE" sz="1400" dirty="0" err="1" smtClean="0"/>
                        <a:t>per</a:t>
                      </a:r>
                      <a:r>
                        <a:rPr lang="et-EE" sz="1400" dirty="0" smtClean="0"/>
                        <a:t> </a:t>
                      </a:r>
                      <a:r>
                        <a:rPr lang="et-EE" sz="1400" dirty="0" err="1" smtClean="0"/>
                        <a:t>month</a:t>
                      </a:r>
                      <a:endParaRPr lang="et-EE" sz="1400" dirty="0" smtClean="0"/>
                    </a:p>
                    <a:p>
                      <a:pPr algn="l"/>
                      <a:endParaRPr lang="et-EE" sz="1400" dirty="0" smtClean="0"/>
                    </a:p>
                    <a:p>
                      <a:pPr algn="l"/>
                      <a:r>
                        <a:rPr lang="et-EE" sz="1400" dirty="0" smtClean="0"/>
                        <a:t>(3x </a:t>
                      </a:r>
                      <a:r>
                        <a:rPr lang="et-EE" sz="1400" dirty="0" err="1" smtClean="0"/>
                        <a:t>average</a:t>
                      </a:r>
                      <a:r>
                        <a:rPr lang="et-EE" sz="1400" baseline="0" dirty="0" smtClean="0"/>
                        <a:t> </a:t>
                      </a:r>
                      <a:r>
                        <a:rPr lang="et-EE" sz="1400" baseline="0" dirty="0" err="1" smtClean="0"/>
                        <a:t>wage</a:t>
                      </a:r>
                      <a:r>
                        <a:rPr lang="et-EE" sz="1400" baseline="0" dirty="0" smtClean="0"/>
                        <a:t> </a:t>
                      </a:r>
                      <a:r>
                        <a:rPr lang="et-EE" sz="1400" dirty="0" err="1" smtClean="0"/>
                        <a:t>year</a:t>
                      </a:r>
                      <a:r>
                        <a:rPr lang="et-EE" sz="1400" dirty="0" smtClean="0"/>
                        <a:t> </a:t>
                      </a:r>
                      <a:r>
                        <a:rPr lang="et-EE" sz="1400" dirty="0" err="1" smtClean="0"/>
                        <a:t>before</a:t>
                      </a:r>
                      <a:r>
                        <a:rPr lang="et-EE" sz="1400" dirty="0" smtClean="0"/>
                        <a:t> las)</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r>
                        <a:rPr lang="et-EE" sz="1400" baseline="0" dirty="0" smtClean="0"/>
                        <a:t>355 </a:t>
                      </a:r>
                      <a:r>
                        <a:rPr lang="et-EE" sz="1400" baseline="0" dirty="0" err="1" smtClean="0"/>
                        <a:t>if</a:t>
                      </a:r>
                      <a:r>
                        <a:rPr lang="et-EE" sz="1400" baseline="0" dirty="0" smtClean="0"/>
                        <a:t> </a:t>
                      </a:r>
                      <a:r>
                        <a:rPr lang="et-EE" sz="1400" baseline="0" dirty="0" err="1" smtClean="0"/>
                        <a:t>empl</a:t>
                      </a:r>
                      <a:r>
                        <a:rPr lang="et-EE" sz="1400" baseline="0" dirty="0" smtClean="0"/>
                        <a:t> </a:t>
                      </a:r>
                      <a:r>
                        <a:rPr lang="et-EE" sz="1400" baseline="0" dirty="0" err="1" smtClean="0"/>
                        <a:t>history</a:t>
                      </a:r>
                      <a:r>
                        <a:rPr lang="et-EE" sz="1400" baseline="0" dirty="0" smtClean="0"/>
                        <a:t> </a:t>
                      </a:r>
                    </a:p>
                    <a:p>
                      <a:pPr marL="0" marR="0" indent="0" algn="l" defTabSz="457200" rtl="0" eaLnBrk="1" fontAlgn="auto" latinLnBrk="0" hangingPunct="1">
                        <a:lnSpc>
                          <a:spcPct val="100000"/>
                        </a:lnSpc>
                        <a:spcBef>
                          <a:spcPts val="0"/>
                        </a:spcBef>
                        <a:spcAft>
                          <a:spcPts val="0"/>
                        </a:spcAft>
                        <a:buClrTx/>
                        <a:buSzTx/>
                        <a:buFontTx/>
                        <a:buNone/>
                        <a:tabLst/>
                        <a:defRPr/>
                      </a:pPr>
                      <a:endParaRPr lang="et-EE" sz="140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r>
                        <a:rPr lang="et-EE" sz="1400" baseline="0" dirty="0" smtClean="0"/>
                        <a:t>320 no </a:t>
                      </a:r>
                      <a:r>
                        <a:rPr lang="et-EE" sz="1400" baseline="0" dirty="0" err="1" smtClean="0"/>
                        <a:t>empl</a:t>
                      </a:r>
                      <a:r>
                        <a:rPr lang="et-EE" sz="1400" baseline="0" dirty="0" smtClean="0"/>
                        <a:t>. </a:t>
                      </a:r>
                      <a:r>
                        <a:rPr lang="et-EE" sz="1400" baseline="0" dirty="0" err="1" smtClean="0"/>
                        <a:t>history</a:t>
                      </a:r>
                      <a:endParaRPr lang="et-EE" sz="1400" baseline="0" dirty="0" smtClean="0"/>
                    </a:p>
                  </a:txBody>
                  <a:tcPr/>
                </a:tc>
                <a:tc>
                  <a:txBody>
                    <a:bodyPr/>
                    <a:lstStyle/>
                    <a:p>
                      <a:pPr algn="l"/>
                      <a:r>
                        <a:rPr lang="et-EE" sz="1400" dirty="0" smtClean="0"/>
                        <a:t>All </a:t>
                      </a:r>
                      <a:r>
                        <a:rPr lang="et-EE" sz="1400" dirty="0" err="1" smtClean="0"/>
                        <a:t>parents</a:t>
                      </a:r>
                      <a:endParaRPr lang="et-EE" sz="1400" dirty="0"/>
                    </a:p>
                  </a:txBody>
                  <a:tcPr/>
                </a:tc>
                <a:tc>
                  <a:txBody>
                    <a:bodyPr/>
                    <a:lstStyle/>
                    <a:p>
                      <a:pPr algn="l"/>
                      <a:r>
                        <a:rPr lang="et-EE" sz="1400" dirty="0" err="1" smtClean="0"/>
                        <a:t>Reduced</a:t>
                      </a:r>
                      <a:r>
                        <a:rPr lang="et-EE" sz="1400" dirty="0" smtClean="0"/>
                        <a:t> </a:t>
                      </a:r>
                      <a:r>
                        <a:rPr lang="et-EE" sz="1400" dirty="0" err="1" smtClean="0"/>
                        <a:t>according</a:t>
                      </a:r>
                      <a:r>
                        <a:rPr lang="et-EE" sz="1400" baseline="0" dirty="0" smtClean="0"/>
                        <a:t> </a:t>
                      </a:r>
                      <a:r>
                        <a:rPr lang="et-EE" sz="1400" baseline="0" dirty="0" err="1" smtClean="0"/>
                        <a:t>to</a:t>
                      </a:r>
                      <a:r>
                        <a:rPr lang="et-EE" sz="1400" baseline="0" dirty="0" smtClean="0"/>
                        <a:t> a </a:t>
                      </a:r>
                      <a:r>
                        <a:rPr lang="et-EE" sz="1400" baseline="0" dirty="0" err="1" smtClean="0"/>
                        <a:t>formula</a:t>
                      </a:r>
                      <a:r>
                        <a:rPr lang="et-EE" sz="1400" baseline="0" dirty="0" smtClean="0"/>
                        <a:t> </a:t>
                      </a:r>
                      <a:r>
                        <a:rPr lang="et-EE" sz="1400" baseline="0" dirty="0" err="1" smtClean="0"/>
                        <a:t>if</a:t>
                      </a:r>
                      <a:r>
                        <a:rPr lang="et-EE" sz="1400" baseline="0" dirty="0" smtClean="0"/>
                        <a:t> </a:t>
                      </a:r>
                      <a:r>
                        <a:rPr lang="et-EE" sz="1400" baseline="0" dirty="0" err="1" smtClean="0"/>
                        <a:t>earnings</a:t>
                      </a:r>
                      <a:r>
                        <a:rPr lang="et-EE" sz="1400" baseline="0" dirty="0" smtClean="0"/>
                        <a:t> </a:t>
                      </a:r>
                      <a:r>
                        <a:rPr lang="et-EE" sz="1400" baseline="0" dirty="0" err="1" smtClean="0"/>
                        <a:t>above</a:t>
                      </a:r>
                      <a:r>
                        <a:rPr lang="et-EE" sz="1400" baseline="0" dirty="0" smtClean="0"/>
                        <a:t> 320 </a:t>
                      </a:r>
                      <a:r>
                        <a:rPr lang="et-EE" sz="1400" baseline="0" dirty="0" err="1" smtClean="0"/>
                        <a:t>eur</a:t>
                      </a:r>
                      <a:endParaRPr lang="et-EE" sz="1400" baseline="0" dirty="0" smtClean="0"/>
                    </a:p>
                  </a:txBody>
                  <a:tcPr/>
                </a:tc>
              </a:tr>
              <a:tr h="1561210">
                <a:tc>
                  <a:txBody>
                    <a:bodyPr/>
                    <a:lstStyle/>
                    <a:p>
                      <a:r>
                        <a:rPr lang="et-EE" sz="1400" b="1" dirty="0" smtClean="0"/>
                        <a:t>LAT</a:t>
                      </a:r>
                    </a:p>
                  </a:txBody>
                  <a:tcPr/>
                </a:tc>
                <a:tc>
                  <a:txBody>
                    <a:bodyPr/>
                    <a:lstStyle/>
                    <a:p>
                      <a:pPr algn="l"/>
                      <a:r>
                        <a:rPr lang="et-EE" sz="1400" dirty="0" smtClean="0"/>
                        <a:t>1,5 </a:t>
                      </a:r>
                      <a:r>
                        <a:rPr lang="et-EE" sz="1400" dirty="0" err="1" smtClean="0"/>
                        <a:t>years</a:t>
                      </a:r>
                      <a:r>
                        <a:rPr lang="et-EE" sz="1400" dirty="0" smtClean="0"/>
                        <a:t>,</a:t>
                      </a:r>
                      <a:r>
                        <a:rPr lang="et-EE" sz="1400" baseline="0" dirty="0" smtClean="0"/>
                        <a:t> </a:t>
                      </a:r>
                      <a:r>
                        <a:rPr lang="et-EE" sz="1400" baseline="0" dirty="0" err="1" smtClean="0"/>
                        <a:t>to</a:t>
                      </a:r>
                      <a:r>
                        <a:rPr lang="et-EE" sz="1400" baseline="0" dirty="0" smtClean="0"/>
                        <a:t> </a:t>
                      </a:r>
                      <a:r>
                        <a:rPr lang="et-EE" sz="1400" baseline="0" dirty="0" err="1" smtClean="0"/>
                        <a:t>be</a:t>
                      </a:r>
                      <a:r>
                        <a:rPr lang="et-EE" sz="1400" baseline="0" dirty="0" smtClean="0"/>
                        <a:t> </a:t>
                      </a:r>
                      <a:r>
                        <a:rPr lang="et-EE" sz="1400" baseline="0" dirty="0" err="1" smtClean="0"/>
                        <a:t>used</a:t>
                      </a:r>
                      <a:r>
                        <a:rPr lang="et-EE" sz="1400" baseline="0" dirty="0" smtClean="0"/>
                        <a:t> </a:t>
                      </a:r>
                      <a:r>
                        <a:rPr lang="et-EE" sz="1400" baseline="0" dirty="0" err="1" smtClean="0"/>
                        <a:t>until</a:t>
                      </a:r>
                      <a:r>
                        <a:rPr lang="et-EE" sz="1400" baseline="0" dirty="0" smtClean="0"/>
                        <a:t> </a:t>
                      </a:r>
                      <a:r>
                        <a:rPr lang="et-EE" sz="1400" baseline="0" dirty="0" err="1" smtClean="0"/>
                        <a:t>child</a:t>
                      </a:r>
                      <a:r>
                        <a:rPr lang="et-EE" sz="1400" baseline="0" dirty="0" smtClean="0"/>
                        <a:t> </a:t>
                      </a:r>
                      <a:r>
                        <a:rPr lang="et-EE" sz="1400" baseline="0" dirty="0" err="1" smtClean="0"/>
                        <a:t>is</a:t>
                      </a:r>
                      <a:r>
                        <a:rPr lang="et-EE" sz="1400" baseline="0" dirty="0" smtClean="0"/>
                        <a:t> 8</a:t>
                      </a:r>
                      <a:endParaRPr lang="et-EE" sz="1400" dirty="0" smtClean="0"/>
                    </a:p>
                    <a:p>
                      <a:pPr algn="l"/>
                      <a:endParaRPr lang="et-EE" sz="1400" dirty="0" smtClean="0"/>
                    </a:p>
                    <a:p>
                      <a:pPr algn="l"/>
                      <a:endParaRPr lang="et-EE" sz="1400" dirty="0" smtClean="0"/>
                    </a:p>
                    <a:p>
                      <a:pPr algn="l"/>
                      <a:endParaRPr lang="et-EE" sz="1400" dirty="0" smtClean="0"/>
                    </a:p>
                  </a:txBody>
                  <a:tcPr/>
                </a:tc>
                <a:tc>
                  <a:txBody>
                    <a:bodyPr/>
                    <a:lstStyle/>
                    <a:p>
                      <a:pPr algn="ctr"/>
                      <a:r>
                        <a:rPr lang="et-EE" sz="1400" baseline="0" dirty="0" smtClean="0"/>
                        <a:t>60% </a:t>
                      </a:r>
                      <a:r>
                        <a:rPr lang="et-EE" sz="1400" baseline="0" dirty="0" err="1" smtClean="0"/>
                        <a:t>for</a:t>
                      </a:r>
                      <a:r>
                        <a:rPr lang="et-EE" sz="1400" baseline="0" dirty="0" smtClean="0"/>
                        <a:t> 1 </a:t>
                      </a:r>
                      <a:r>
                        <a:rPr lang="et-EE" sz="1400" baseline="0" dirty="0" err="1" smtClean="0"/>
                        <a:t>yr</a:t>
                      </a:r>
                      <a:endParaRPr lang="et-EE" sz="1400" baseline="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t-EE" sz="1400" baseline="0" dirty="0" smtClean="0"/>
                        <a:t>+ 43</a:t>
                      </a:r>
                      <a:r>
                        <a:rPr lang="en-US" sz="1400" dirty="0" smtClean="0"/>
                        <a:t>€</a:t>
                      </a:r>
                      <a:r>
                        <a:rPr lang="et-EE" sz="1400" baseline="0" dirty="0" smtClean="0"/>
                        <a:t> </a:t>
                      </a:r>
                      <a:r>
                        <a:rPr lang="et-EE" sz="1400" baseline="0" dirty="0" err="1" smtClean="0"/>
                        <a:t>per</a:t>
                      </a:r>
                      <a:r>
                        <a:rPr lang="et-EE" sz="1400" baseline="0" dirty="0" smtClean="0"/>
                        <a:t> </a:t>
                      </a:r>
                      <a:r>
                        <a:rPr lang="et-EE" sz="1400" baseline="0" dirty="0" err="1" smtClean="0"/>
                        <a:t>month</a:t>
                      </a:r>
                      <a:r>
                        <a:rPr lang="et-EE" sz="1400" baseline="0" dirty="0" smtClean="0"/>
                        <a:t> </a:t>
                      </a:r>
                      <a:r>
                        <a:rPr lang="et-EE" sz="1400" baseline="0" dirty="0" err="1" smtClean="0"/>
                        <a:t>after</a:t>
                      </a:r>
                      <a:endParaRPr lang="et-EE" sz="1400" dirty="0" smtClean="0"/>
                    </a:p>
                    <a:p>
                      <a:pPr algn="ctr"/>
                      <a:endParaRPr lang="et-EE" sz="1400" baseline="0" dirty="0" smtClean="0"/>
                    </a:p>
                    <a:p>
                      <a:pPr algn="ctr"/>
                      <a:r>
                        <a:rPr lang="et-EE" sz="1400" baseline="0" dirty="0" smtClean="0"/>
                        <a:t> </a:t>
                      </a:r>
                      <a:r>
                        <a:rPr lang="et-EE" sz="1400" b="1" baseline="0" dirty="0" smtClean="0"/>
                        <a:t>OR </a:t>
                      </a:r>
                    </a:p>
                    <a:p>
                      <a:pPr algn="ctr"/>
                      <a:r>
                        <a:rPr lang="et-EE" sz="1400" baseline="0" dirty="0" smtClean="0"/>
                        <a:t>43,75% </a:t>
                      </a:r>
                      <a:r>
                        <a:rPr lang="et-EE" sz="1400" baseline="0" dirty="0" err="1" smtClean="0"/>
                        <a:t>for</a:t>
                      </a:r>
                      <a:r>
                        <a:rPr lang="et-EE" sz="1400" baseline="0" dirty="0" smtClean="0"/>
                        <a:t> 1.5 </a:t>
                      </a:r>
                      <a:r>
                        <a:rPr lang="et-EE" sz="1400" baseline="0" dirty="0" err="1" smtClean="0"/>
                        <a:t>yrs</a:t>
                      </a:r>
                      <a:endParaRPr lang="et-EE" sz="1400" baseline="0" dirty="0" smtClean="0"/>
                    </a:p>
                  </a:txBody>
                  <a:tcPr/>
                </a:tc>
                <a:tc>
                  <a:txBody>
                    <a:bodyPr/>
                    <a:lstStyle/>
                    <a:p>
                      <a:pPr algn="l"/>
                      <a:r>
                        <a:rPr lang="et-EE" sz="1400" dirty="0" err="1" smtClean="0"/>
                        <a:t>Benefit</a:t>
                      </a:r>
                      <a:r>
                        <a:rPr lang="et-EE" sz="1400" dirty="0" smtClean="0"/>
                        <a:t> </a:t>
                      </a:r>
                      <a:r>
                        <a:rPr lang="et-EE" sz="1400" baseline="0" dirty="0" err="1" smtClean="0"/>
                        <a:t>exceeding</a:t>
                      </a:r>
                      <a:r>
                        <a:rPr lang="et-EE" sz="1400" baseline="0" dirty="0" smtClean="0"/>
                        <a:t> </a:t>
                      </a:r>
                      <a:r>
                        <a:rPr lang="et-EE" sz="1400" dirty="0" smtClean="0"/>
                        <a:t>925</a:t>
                      </a:r>
                      <a:r>
                        <a:rPr lang="en-US" sz="1400" dirty="0" smtClean="0"/>
                        <a:t>€</a:t>
                      </a:r>
                      <a:r>
                        <a:rPr lang="et-EE" sz="1400" dirty="0" smtClean="0"/>
                        <a:t> </a:t>
                      </a:r>
                      <a:r>
                        <a:rPr lang="et-EE" sz="1400" dirty="0" err="1" smtClean="0"/>
                        <a:t>per</a:t>
                      </a:r>
                      <a:r>
                        <a:rPr lang="et-EE" sz="1400" dirty="0" smtClean="0"/>
                        <a:t> </a:t>
                      </a:r>
                      <a:r>
                        <a:rPr lang="et-EE" sz="1400" dirty="0" err="1" smtClean="0"/>
                        <a:t>month</a:t>
                      </a:r>
                      <a:r>
                        <a:rPr lang="et-EE" sz="1400" dirty="0" smtClean="0"/>
                        <a:t> </a:t>
                      </a:r>
                      <a:r>
                        <a:rPr lang="et-EE" sz="1400" baseline="0" dirty="0" err="1" smtClean="0"/>
                        <a:t>is</a:t>
                      </a:r>
                      <a:r>
                        <a:rPr lang="et-EE" sz="1400" baseline="0" dirty="0" smtClean="0"/>
                        <a:t> </a:t>
                      </a:r>
                      <a:r>
                        <a:rPr lang="et-EE" sz="1400" baseline="0" dirty="0" err="1" smtClean="0"/>
                        <a:t>reduced</a:t>
                      </a:r>
                      <a:r>
                        <a:rPr lang="et-EE" sz="1400" baseline="0" dirty="0" smtClean="0"/>
                        <a:t> </a:t>
                      </a:r>
                      <a:r>
                        <a:rPr lang="et-EE" sz="1400" baseline="0" dirty="0" err="1" smtClean="0"/>
                        <a:t>by</a:t>
                      </a:r>
                      <a:r>
                        <a:rPr lang="et-EE" sz="1400" baseline="0" dirty="0" smtClean="0"/>
                        <a:t> 50%</a:t>
                      </a:r>
                      <a:endParaRPr lang="et-EE" sz="1400" dirty="0" smtClean="0"/>
                    </a:p>
                    <a:p>
                      <a:pPr algn="l"/>
                      <a:endParaRPr lang="et-EE" sz="1400" dirty="0" smtClean="0"/>
                    </a:p>
                  </a:txBody>
                  <a:tcPr/>
                </a:tc>
                <a:tc>
                  <a:txBody>
                    <a:bodyPr/>
                    <a:lstStyle/>
                    <a:p>
                      <a:pPr algn="l"/>
                      <a:endParaRPr lang="et-EE" sz="1400" dirty="0" smtClean="0"/>
                    </a:p>
                    <a:p>
                      <a:pPr algn="l"/>
                      <a:endParaRPr lang="et-EE" sz="1400" dirty="0" smtClean="0"/>
                    </a:p>
                    <a:p>
                      <a:pPr algn="l"/>
                      <a:r>
                        <a:rPr lang="et-EE" sz="1400" dirty="0" smtClean="0"/>
                        <a:t>142</a:t>
                      </a:r>
                      <a:r>
                        <a:rPr lang="en-US" sz="1400" dirty="0" smtClean="0"/>
                        <a:t>€</a:t>
                      </a:r>
                      <a:r>
                        <a:rPr lang="et-EE" sz="1400" dirty="0" smtClean="0"/>
                        <a:t> </a:t>
                      </a:r>
                      <a:r>
                        <a:rPr lang="et-EE" sz="1400" dirty="0" err="1" smtClean="0"/>
                        <a:t>per</a:t>
                      </a:r>
                      <a:r>
                        <a:rPr lang="et-EE" sz="1400" dirty="0" smtClean="0"/>
                        <a:t> </a:t>
                      </a:r>
                      <a:r>
                        <a:rPr lang="et-EE" sz="1400" dirty="0" err="1" smtClean="0"/>
                        <a:t>month</a:t>
                      </a:r>
                      <a:r>
                        <a:rPr lang="et-EE" sz="1400" dirty="0" smtClean="0"/>
                        <a:t> </a:t>
                      </a:r>
                    </a:p>
                    <a:p>
                      <a:pPr algn="l"/>
                      <a:endParaRPr lang="et-EE" sz="1400" dirty="0" smtClean="0"/>
                    </a:p>
                  </a:txBody>
                  <a:tcPr/>
                </a:tc>
                <a:tc>
                  <a:txBody>
                    <a:bodyPr/>
                    <a:lstStyle/>
                    <a:p>
                      <a:pPr algn="l"/>
                      <a:r>
                        <a:rPr lang="et-EE" sz="1400" dirty="0" smtClean="0"/>
                        <a:t>All </a:t>
                      </a:r>
                      <a:r>
                        <a:rPr lang="et-EE" sz="1400" dirty="0" err="1" smtClean="0"/>
                        <a:t>employees</a:t>
                      </a:r>
                      <a:r>
                        <a:rPr lang="et-EE" sz="1400" dirty="0" smtClean="0"/>
                        <a:t> </a:t>
                      </a:r>
                    </a:p>
                    <a:p>
                      <a:pPr algn="l"/>
                      <a:endParaRPr lang="et-EE" sz="1400" dirty="0" smtClean="0"/>
                    </a:p>
                    <a:p>
                      <a:pPr algn="l"/>
                      <a:r>
                        <a:rPr lang="et-EE" sz="1400" dirty="0" smtClean="0"/>
                        <a:t>+ </a:t>
                      </a:r>
                      <a:r>
                        <a:rPr lang="et-EE" sz="1400" dirty="0" err="1" smtClean="0"/>
                        <a:t>self-employed</a:t>
                      </a:r>
                      <a:endParaRPr lang="et-EE"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t-EE" sz="1400" kern="1200" dirty="0" smtClean="0">
                          <a:solidFill>
                            <a:schemeClr val="dk1"/>
                          </a:solidFill>
                          <a:effectLst/>
                          <a:latin typeface="+mn-lt"/>
                          <a:ea typeface="+mn-ea"/>
                          <a:cs typeface="+mn-cs"/>
                        </a:rPr>
                        <a:t>30%</a:t>
                      </a:r>
                      <a:r>
                        <a:rPr lang="et-EE" sz="1400" kern="1200" baseline="0" dirty="0" smtClean="0">
                          <a:solidFill>
                            <a:schemeClr val="dk1"/>
                          </a:solidFill>
                          <a:effectLst/>
                          <a:latin typeface="+mn-lt"/>
                          <a:ea typeface="+mn-ea"/>
                          <a:cs typeface="+mn-cs"/>
                        </a:rPr>
                        <a:t> </a:t>
                      </a:r>
                      <a:r>
                        <a:rPr lang="et-EE" sz="1400" kern="1200" baseline="0" dirty="0" err="1" smtClean="0">
                          <a:solidFill>
                            <a:schemeClr val="dk1"/>
                          </a:solidFill>
                          <a:effectLst/>
                          <a:latin typeface="+mn-lt"/>
                          <a:ea typeface="+mn-ea"/>
                          <a:cs typeface="+mn-cs"/>
                        </a:rPr>
                        <a:t>benefit</a:t>
                      </a:r>
                      <a:r>
                        <a:rPr lang="et-EE" sz="1400" kern="1200" baseline="0" dirty="0" smtClean="0">
                          <a:solidFill>
                            <a:schemeClr val="dk1"/>
                          </a:solidFill>
                          <a:effectLst/>
                          <a:latin typeface="+mn-lt"/>
                          <a:ea typeface="+mn-ea"/>
                          <a:cs typeface="+mn-cs"/>
                        </a:rPr>
                        <a:t> </a:t>
                      </a:r>
                      <a:r>
                        <a:rPr lang="et-EE" sz="1400" kern="1200" baseline="0" dirty="0" err="1" smtClean="0">
                          <a:solidFill>
                            <a:schemeClr val="dk1"/>
                          </a:solidFill>
                          <a:effectLst/>
                          <a:latin typeface="+mn-lt"/>
                          <a:ea typeface="+mn-ea"/>
                          <a:cs typeface="+mn-cs"/>
                        </a:rPr>
                        <a:t>is</a:t>
                      </a:r>
                      <a:r>
                        <a:rPr lang="et-EE" sz="1400" kern="1200" baseline="0" dirty="0" smtClean="0">
                          <a:solidFill>
                            <a:schemeClr val="dk1"/>
                          </a:solidFill>
                          <a:effectLst/>
                          <a:latin typeface="+mn-lt"/>
                          <a:ea typeface="+mn-ea"/>
                          <a:cs typeface="+mn-cs"/>
                        </a:rPr>
                        <a:t> paid </a:t>
                      </a:r>
                      <a:endParaRPr lang="et-EE" sz="1400"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t-EE" sz="1400" kern="1200" dirty="0" smtClean="0">
                          <a:solidFill>
                            <a:schemeClr val="dk1"/>
                          </a:solidFill>
                          <a:effectLst/>
                          <a:latin typeface="+mn-lt"/>
                          <a:ea typeface="+mn-ea"/>
                          <a:cs typeface="+mn-cs"/>
                        </a:rPr>
                        <a:t> </a:t>
                      </a:r>
                    </a:p>
                  </a:txBody>
                  <a:tcPr/>
                </a:tc>
              </a:tr>
              <a:tr h="411488">
                <a:tc>
                  <a:txBody>
                    <a:bodyPr/>
                    <a:lstStyle/>
                    <a:p>
                      <a:r>
                        <a:rPr lang="et-EE" sz="1400" b="1" dirty="0" smtClean="0"/>
                        <a:t>LIT</a:t>
                      </a:r>
                      <a:endParaRPr lang="et-EE" sz="1400" b="1" dirty="0"/>
                    </a:p>
                  </a:txBody>
                  <a:tcPr/>
                </a:tc>
                <a:tc>
                  <a:txBody>
                    <a:bodyPr/>
                    <a:lstStyle/>
                    <a:p>
                      <a:pPr algn="l"/>
                      <a:r>
                        <a:rPr lang="et-EE" sz="1400" dirty="0" smtClean="0"/>
                        <a:t>Until child is 3 yrs old</a:t>
                      </a:r>
                      <a:endParaRPr lang="et-EE" sz="1400" dirty="0"/>
                    </a:p>
                  </a:txBody>
                  <a:tcPr/>
                </a:tc>
                <a:tc>
                  <a:txBody>
                    <a:bodyPr/>
                    <a:lstStyle/>
                    <a:p>
                      <a:pPr algn="ctr"/>
                      <a:r>
                        <a:rPr lang="et-EE" sz="1400" dirty="0" smtClean="0"/>
                        <a:t>100% </a:t>
                      </a:r>
                      <a:r>
                        <a:rPr lang="et-EE" sz="1400" dirty="0" err="1" smtClean="0"/>
                        <a:t>up</a:t>
                      </a:r>
                      <a:r>
                        <a:rPr lang="et-EE" sz="1400" baseline="0" dirty="0" smtClean="0"/>
                        <a:t> 1yr </a:t>
                      </a:r>
                      <a:r>
                        <a:rPr lang="et-EE" sz="1400" b="1" baseline="0" dirty="0" smtClean="0"/>
                        <a:t>OR</a:t>
                      </a:r>
                      <a:r>
                        <a:rPr lang="et-EE" sz="1400" baseline="0" dirty="0" smtClean="0"/>
                        <a:t> </a:t>
                      </a:r>
                    </a:p>
                    <a:p>
                      <a:pPr algn="ctr"/>
                      <a:endParaRPr lang="et-EE" sz="1400" baseline="0" dirty="0" smtClean="0"/>
                    </a:p>
                    <a:p>
                      <a:pPr algn="ctr"/>
                      <a:r>
                        <a:rPr lang="et-EE" sz="1400" baseline="0" dirty="0" smtClean="0"/>
                        <a:t>70% </a:t>
                      </a:r>
                      <a:r>
                        <a:rPr lang="et-EE" sz="1400" baseline="0" dirty="0" err="1" smtClean="0"/>
                        <a:t>for</a:t>
                      </a:r>
                      <a:r>
                        <a:rPr lang="et-EE" sz="1400" baseline="0" dirty="0" smtClean="0"/>
                        <a:t> 1yr </a:t>
                      </a:r>
                    </a:p>
                    <a:p>
                      <a:pPr algn="ctr"/>
                      <a:r>
                        <a:rPr lang="et-EE" sz="1400" baseline="0" dirty="0" smtClean="0"/>
                        <a:t>+ 40% </a:t>
                      </a:r>
                      <a:r>
                        <a:rPr lang="et-EE" sz="1400" baseline="0" dirty="0" err="1" smtClean="0"/>
                        <a:t>for</a:t>
                      </a:r>
                      <a:r>
                        <a:rPr lang="et-EE" sz="1400" baseline="0" dirty="0" smtClean="0"/>
                        <a:t> </a:t>
                      </a:r>
                      <a:r>
                        <a:rPr lang="et-EE" sz="1400" baseline="0" dirty="0" err="1" smtClean="0"/>
                        <a:t>second</a:t>
                      </a:r>
                      <a:r>
                        <a:rPr lang="et-EE" sz="1400" baseline="0" dirty="0" smtClean="0"/>
                        <a:t> </a:t>
                      </a:r>
                      <a:r>
                        <a:rPr lang="et-EE" sz="1400" baseline="0" dirty="0" err="1" smtClean="0"/>
                        <a:t>yr</a:t>
                      </a:r>
                      <a:endParaRPr lang="et-EE" sz="1400" dirty="0"/>
                    </a:p>
                  </a:txBody>
                  <a:tcPr/>
                </a:tc>
                <a:tc>
                  <a:txBody>
                    <a:bodyPr/>
                    <a:lstStyle/>
                    <a:p>
                      <a:pPr algn="l"/>
                      <a:r>
                        <a:rPr lang="en-US" sz="1400" dirty="0" smtClean="0"/>
                        <a:t>€1,379</a:t>
                      </a:r>
                      <a:r>
                        <a:rPr lang="et-EE" sz="1400" baseline="0" dirty="0" smtClean="0"/>
                        <a:t> </a:t>
                      </a:r>
                      <a:r>
                        <a:rPr lang="et-EE" sz="1400" baseline="0" dirty="0" err="1" smtClean="0"/>
                        <a:t>per</a:t>
                      </a:r>
                      <a:r>
                        <a:rPr lang="et-EE" sz="1400" baseline="0" dirty="0" smtClean="0"/>
                        <a:t> </a:t>
                      </a:r>
                      <a:r>
                        <a:rPr lang="et-EE" sz="1400" baseline="0" dirty="0" err="1" smtClean="0"/>
                        <a:t>month</a:t>
                      </a:r>
                      <a:endParaRPr lang="et-EE" sz="1400" baseline="0" dirty="0" smtClean="0"/>
                    </a:p>
                    <a:p>
                      <a:pPr algn="l"/>
                      <a:endParaRPr lang="et-EE" sz="1400" dirty="0" smtClean="0"/>
                    </a:p>
                    <a:p>
                      <a:pPr algn="l"/>
                      <a:r>
                        <a:rPr lang="en-US" sz="1400" dirty="0" smtClean="0"/>
                        <a:t>3.2 time’s average insured monthly income</a:t>
                      </a:r>
                      <a:endParaRPr lang="et-EE" sz="1400" dirty="0"/>
                    </a:p>
                  </a:txBody>
                  <a:tcPr/>
                </a:tc>
                <a:tc>
                  <a:txBody>
                    <a:bodyPr/>
                    <a:lstStyle/>
                    <a:p>
                      <a:pPr algn="l"/>
                      <a:endParaRPr lang="et-EE" sz="1400" dirty="0" smtClean="0"/>
                    </a:p>
                    <a:p>
                      <a:pPr algn="l"/>
                      <a:r>
                        <a:rPr lang="et-EE" sz="1400" dirty="0" smtClean="0"/>
                        <a:t>142</a:t>
                      </a:r>
                      <a:r>
                        <a:rPr lang="en-US" sz="1400" dirty="0" smtClean="0"/>
                        <a:t>€</a:t>
                      </a:r>
                      <a:r>
                        <a:rPr lang="et-EE" sz="1400" dirty="0" smtClean="0"/>
                        <a:t> </a:t>
                      </a:r>
                      <a:r>
                        <a:rPr lang="et-EE" sz="1400" dirty="0" err="1" smtClean="0"/>
                        <a:t>per</a:t>
                      </a:r>
                      <a:r>
                        <a:rPr lang="et-EE" sz="1400" dirty="0" smtClean="0"/>
                        <a:t> </a:t>
                      </a:r>
                      <a:r>
                        <a:rPr lang="et-EE" sz="1400" dirty="0" err="1" smtClean="0"/>
                        <a:t>month</a:t>
                      </a:r>
                      <a:endParaRPr lang="et-EE" sz="1400" baseline="0" dirty="0" smtClean="0"/>
                    </a:p>
                    <a:p>
                      <a:pPr algn="l"/>
                      <a:endParaRPr lang="et-EE" sz="1400" baseline="0" dirty="0" smtClean="0"/>
                    </a:p>
                  </a:txBody>
                  <a:tcPr/>
                </a:tc>
                <a:tc>
                  <a:txBody>
                    <a:bodyPr/>
                    <a:lstStyle/>
                    <a:p>
                      <a:pPr algn="l"/>
                      <a:r>
                        <a:rPr lang="et-EE" sz="1400" kern="1200" dirty="0" smtClean="0">
                          <a:solidFill>
                            <a:schemeClr val="dk1"/>
                          </a:solidFill>
                          <a:latin typeface="+mn-lt"/>
                          <a:ea typeface="+mn-ea"/>
                          <a:cs typeface="+mn-cs"/>
                        </a:rPr>
                        <a:t>Insured </a:t>
                      </a:r>
                      <a:r>
                        <a:rPr lang="et-EE" sz="1400" kern="1200" baseline="0" dirty="0" smtClean="0">
                          <a:solidFill>
                            <a:schemeClr val="dk1"/>
                          </a:solidFill>
                          <a:latin typeface="+mn-lt"/>
                          <a:ea typeface="+mn-ea"/>
                          <a:cs typeface="+mn-cs"/>
                        </a:rPr>
                        <a:t> for </a:t>
                      </a:r>
                      <a:r>
                        <a:rPr lang="et-EE" sz="1400" kern="1200" dirty="0" smtClean="0">
                          <a:solidFill>
                            <a:schemeClr val="dk1"/>
                          </a:solidFill>
                          <a:latin typeface="+mn-lt"/>
                          <a:ea typeface="+mn-ea"/>
                          <a:cs typeface="+mn-cs"/>
                        </a:rPr>
                        <a:t>12 months during last 24 months</a:t>
                      </a:r>
                      <a:endParaRPr lang="et-EE" sz="1400" kern="1200" dirty="0">
                        <a:solidFill>
                          <a:schemeClr val="dk1"/>
                        </a:solidFill>
                        <a:latin typeface="+mn-lt"/>
                        <a:ea typeface="+mn-ea"/>
                        <a:cs typeface="+mn-cs"/>
                      </a:endParaRPr>
                    </a:p>
                  </a:txBody>
                  <a:tcPr/>
                </a:tc>
                <a:tc>
                  <a:txBody>
                    <a:bodyPr/>
                    <a:lstStyle/>
                    <a:p>
                      <a:pPr algn="l"/>
                      <a:r>
                        <a:rPr lang="et-EE" sz="1400" dirty="0" smtClean="0"/>
                        <a:t>Benefit</a:t>
                      </a:r>
                      <a:r>
                        <a:rPr lang="et-EE" sz="1400" baseline="0" dirty="0" smtClean="0"/>
                        <a:t> is paid partly 1st year (reduced if any earnings) and fully 2nd year</a:t>
                      </a:r>
                      <a:endParaRPr lang="et-EE" sz="1400" dirty="0"/>
                    </a:p>
                  </a:txBody>
                  <a:tcPr/>
                </a:tc>
              </a:tr>
            </a:tbl>
          </a:graphicData>
        </a:graphic>
      </p:graphicFrame>
      <p:sp>
        <p:nvSpPr>
          <p:cNvPr id="3" name="Slide Number Placeholder 2"/>
          <p:cNvSpPr>
            <a:spLocks noGrp="1"/>
          </p:cNvSpPr>
          <p:nvPr>
            <p:ph type="sldNum" sz="quarter" idx="12"/>
          </p:nvPr>
        </p:nvSpPr>
        <p:spPr/>
        <p:txBody>
          <a:bodyPr/>
          <a:lstStyle/>
          <a:p>
            <a:fld id="{12EC36DC-B044-E04C-B828-E529C7BDC032}" type="slidenum">
              <a:rPr lang="en-US" smtClean="0"/>
              <a:t>16</a:t>
            </a:fld>
            <a:endParaRPr lang="en-US"/>
          </a:p>
        </p:txBody>
      </p:sp>
      <p:sp>
        <p:nvSpPr>
          <p:cNvPr id="5" name="TextBox 4"/>
          <p:cNvSpPr txBox="1"/>
          <p:nvPr/>
        </p:nvSpPr>
        <p:spPr>
          <a:xfrm>
            <a:off x="273132" y="5998438"/>
            <a:ext cx="8413668" cy="646331"/>
          </a:xfrm>
          <a:prstGeom prst="rect">
            <a:avLst/>
          </a:prstGeom>
          <a:noFill/>
        </p:spPr>
        <p:txBody>
          <a:bodyPr wrap="square" rtlCol="0">
            <a:spAutoFit/>
          </a:bodyPr>
          <a:lstStyle/>
          <a:p>
            <a:r>
              <a:rPr lang="et-EE" dirty="0" err="1" smtClean="0"/>
              <a:t>Family</a:t>
            </a:r>
            <a:r>
              <a:rPr lang="et-EE" dirty="0" smtClean="0"/>
              <a:t> </a:t>
            </a:r>
            <a:r>
              <a:rPr lang="et-EE" dirty="0" err="1" smtClean="0"/>
              <a:t>entitlement</a:t>
            </a:r>
            <a:r>
              <a:rPr lang="et-EE" dirty="0" smtClean="0"/>
              <a:t> </a:t>
            </a:r>
            <a:r>
              <a:rPr lang="et-EE" dirty="0" err="1" smtClean="0"/>
              <a:t>in</a:t>
            </a:r>
            <a:r>
              <a:rPr lang="et-EE" dirty="0" smtClean="0"/>
              <a:t> all </a:t>
            </a:r>
            <a:r>
              <a:rPr lang="et-EE" dirty="0" err="1" smtClean="0"/>
              <a:t>countries</a:t>
            </a:r>
            <a:r>
              <a:rPr lang="et-EE" dirty="0" smtClean="0"/>
              <a:t>. </a:t>
            </a:r>
          </a:p>
          <a:p>
            <a:r>
              <a:rPr lang="et-EE" dirty="0" err="1" smtClean="0"/>
              <a:t>Father’s</a:t>
            </a:r>
            <a:r>
              <a:rPr lang="et-EE" dirty="0" smtClean="0"/>
              <a:t> </a:t>
            </a:r>
            <a:r>
              <a:rPr lang="et-EE" dirty="0" err="1" smtClean="0"/>
              <a:t>take-up</a:t>
            </a:r>
            <a:r>
              <a:rPr lang="et-EE" dirty="0" smtClean="0"/>
              <a:t> </a:t>
            </a:r>
            <a:r>
              <a:rPr lang="et-EE" dirty="0" err="1" smtClean="0"/>
              <a:t>around</a:t>
            </a:r>
            <a:r>
              <a:rPr lang="et-EE" dirty="0" smtClean="0"/>
              <a:t> 7% Estonia; 12% </a:t>
            </a:r>
            <a:r>
              <a:rPr lang="et-EE" dirty="0" err="1" smtClean="0"/>
              <a:t>in</a:t>
            </a:r>
            <a:r>
              <a:rPr lang="et-EE" dirty="0" smtClean="0"/>
              <a:t> </a:t>
            </a:r>
            <a:r>
              <a:rPr lang="et-EE" dirty="0" err="1" smtClean="0"/>
              <a:t>Lithuania</a:t>
            </a:r>
            <a:r>
              <a:rPr lang="et-EE" dirty="0" smtClean="0"/>
              <a:t> </a:t>
            </a:r>
            <a:endParaRPr lang="et-EE" dirty="0"/>
          </a:p>
        </p:txBody>
      </p:sp>
    </p:spTree>
    <p:extLst>
      <p:ext uri="{BB962C8B-B14F-4D97-AF65-F5344CB8AC3E}">
        <p14:creationId xmlns:p14="http://schemas.microsoft.com/office/powerpoint/2010/main" val="6589762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err="1" smtClean="0"/>
              <a:t>Recent</a:t>
            </a:r>
            <a:r>
              <a:rPr lang="et-EE" dirty="0" smtClean="0"/>
              <a:t> </a:t>
            </a:r>
            <a:r>
              <a:rPr lang="et-EE" dirty="0" err="1" smtClean="0"/>
              <a:t>changes</a:t>
            </a:r>
            <a:r>
              <a:rPr lang="et-EE" dirty="0"/>
              <a: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16899720"/>
              </p:ext>
            </p:extLst>
          </p:nvPr>
        </p:nvGraphicFramePr>
        <p:xfrm>
          <a:off x="457200" y="1600200"/>
          <a:ext cx="8229600" cy="4546600"/>
        </p:xfrm>
        <a:graphic>
          <a:graphicData uri="http://schemas.openxmlformats.org/drawingml/2006/table">
            <a:tbl>
              <a:tblPr firstRow="1" bandRow="1">
                <a:tableStyleId>{5C22544A-7EE6-4342-B048-85BDC9FD1C3A}</a:tableStyleId>
              </a:tblPr>
              <a:tblGrid>
                <a:gridCol w="599704"/>
                <a:gridCol w="1448790"/>
                <a:gridCol w="1757548"/>
                <a:gridCol w="4423558"/>
              </a:tblGrid>
              <a:tr h="370840">
                <a:tc>
                  <a:txBody>
                    <a:bodyPr/>
                    <a:lstStyle/>
                    <a:p>
                      <a:endParaRPr lang="et-EE" sz="1600" dirty="0"/>
                    </a:p>
                  </a:txBody>
                  <a:tcPr/>
                </a:tc>
                <a:tc>
                  <a:txBody>
                    <a:bodyPr/>
                    <a:lstStyle/>
                    <a:p>
                      <a:r>
                        <a:rPr lang="et-EE" sz="1600" dirty="0" smtClean="0"/>
                        <a:t>MATERNITY</a:t>
                      </a:r>
                      <a:endParaRPr lang="et-EE" sz="1600" dirty="0"/>
                    </a:p>
                  </a:txBody>
                  <a:tcPr/>
                </a:tc>
                <a:tc>
                  <a:txBody>
                    <a:bodyPr/>
                    <a:lstStyle/>
                    <a:p>
                      <a:r>
                        <a:rPr lang="et-EE" sz="1600" dirty="0" smtClean="0"/>
                        <a:t>PATERNITY</a:t>
                      </a:r>
                      <a:endParaRPr lang="et-EE" sz="1600" dirty="0"/>
                    </a:p>
                  </a:txBody>
                  <a:tcPr/>
                </a:tc>
                <a:tc>
                  <a:txBody>
                    <a:bodyPr/>
                    <a:lstStyle/>
                    <a:p>
                      <a:r>
                        <a:rPr lang="et-EE" sz="1600" dirty="0" smtClean="0"/>
                        <a:t>PARENTAL</a:t>
                      </a:r>
                      <a:endParaRPr lang="et-EE" sz="16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sz="1600" dirty="0" smtClean="0"/>
                        <a:t>EST</a:t>
                      </a:r>
                    </a:p>
                    <a:p>
                      <a:endParaRPr lang="et-EE" sz="1600" dirty="0"/>
                    </a:p>
                  </a:txBody>
                  <a:tcPr/>
                </a:tc>
                <a:tc>
                  <a:txBody>
                    <a:bodyPr/>
                    <a:lstStyle/>
                    <a:p>
                      <a:endParaRPr lang="et-EE" sz="1600" dirty="0" smtClean="0"/>
                    </a:p>
                    <a:p>
                      <a:r>
                        <a:rPr lang="et-EE" sz="1600" dirty="0" smtClean="0"/>
                        <a:t>No</a:t>
                      </a:r>
                      <a:r>
                        <a:rPr lang="et-EE" sz="1600" baseline="0" dirty="0" smtClean="0"/>
                        <a:t> </a:t>
                      </a:r>
                      <a:r>
                        <a:rPr lang="et-EE" sz="1600" baseline="0" dirty="0" err="1" smtClean="0"/>
                        <a:t>change</a:t>
                      </a:r>
                      <a:endParaRPr lang="et-EE" sz="1600" dirty="0"/>
                    </a:p>
                  </a:txBody>
                  <a:tcPr/>
                </a:tc>
                <a:tc>
                  <a:txBody>
                    <a:bodyPr/>
                    <a:lstStyle/>
                    <a:p>
                      <a:pPr marL="0" indent="0">
                        <a:buFont typeface="Arial" panose="020B0604020202020204" pitchFamily="34" charset="0"/>
                        <a:buNone/>
                      </a:pPr>
                      <a:r>
                        <a:rPr lang="et-EE" sz="1600" u="sng" kern="1200" dirty="0" smtClean="0">
                          <a:solidFill>
                            <a:schemeClr val="dk1"/>
                          </a:solidFill>
                          <a:effectLst/>
                          <a:latin typeface="+mn-lt"/>
                          <a:ea typeface="+mn-ea"/>
                          <a:cs typeface="+mn-cs"/>
                        </a:rPr>
                        <a:t>2008:</a:t>
                      </a:r>
                      <a:r>
                        <a:rPr lang="et-EE" sz="1600" kern="1200" dirty="0" smtClean="0">
                          <a:solidFill>
                            <a:schemeClr val="dk1"/>
                          </a:solidFill>
                          <a:effectLst/>
                          <a:latin typeface="+mn-lt"/>
                          <a:ea typeface="+mn-ea"/>
                          <a:cs typeface="+mn-cs"/>
                        </a:rPr>
                        <a:t> 4,25</a:t>
                      </a:r>
                      <a:r>
                        <a:rPr lang="en-US" sz="1600" dirty="0" smtClean="0"/>
                        <a:t>€</a:t>
                      </a:r>
                      <a:r>
                        <a:rPr lang="et-EE" sz="1600" dirty="0" smtClean="0"/>
                        <a:t> </a:t>
                      </a:r>
                      <a:r>
                        <a:rPr lang="et-EE" sz="1600" kern="1200" dirty="0" smtClean="0">
                          <a:solidFill>
                            <a:schemeClr val="dk1"/>
                          </a:solidFill>
                          <a:effectLst/>
                          <a:latin typeface="+mn-lt"/>
                          <a:ea typeface="+mn-ea"/>
                          <a:cs typeface="+mn-cs"/>
                          <a:sym typeface="Wingdings" panose="05000000000000000000" pitchFamily="2" charset="2"/>
                        </a:rPr>
                        <a:t> 1</a:t>
                      </a:r>
                      <a:r>
                        <a:rPr lang="et-EE" sz="1600" kern="1200" dirty="0" smtClean="0">
                          <a:solidFill>
                            <a:schemeClr val="dk1"/>
                          </a:solidFill>
                          <a:effectLst/>
                          <a:latin typeface="+mn-lt"/>
                          <a:ea typeface="+mn-ea"/>
                          <a:cs typeface="+mn-cs"/>
                        </a:rPr>
                        <a:t>00% </a:t>
                      </a:r>
                      <a:r>
                        <a:rPr lang="et-EE" sz="1600" u="sng" kern="1200" dirty="0" smtClean="0">
                          <a:solidFill>
                            <a:schemeClr val="dk1"/>
                          </a:solidFill>
                          <a:effectLst/>
                          <a:latin typeface="+mn-lt"/>
                          <a:ea typeface="+mn-ea"/>
                          <a:cs typeface="+mn-cs"/>
                        </a:rPr>
                        <a:t>2009:</a:t>
                      </a:r>
                      <a:r>
                        <a:rPr lang="et-EE" sz="1600" kern="1200" dirty="0" smtClean="0">
                          <a:solidFill>
                            <a:schemeClr val="dk1"/>
                          </a:solidFill>
                          <a:effectLst/>
                          <a:latin typeface="+mn-lt"/>
                          <a:ea typeface="+mn-ea"/>
                          <a:cs typeface="+mn-cs"/>
                        </a:rPr>
                        <a:t> </a:t>
                      </a:r>
                      <a:r>
                        <a:rPr lang="et-EE" sz="1600" baseline="0" dirty="0" smtClean="0"/>
                        <a:t>100%</a:t>
                      </a:r>
                      <a:r>
                        <a:rPr lang="et-EE" sz="1600" baseline="0" dirty="0" smtClean="0">
                          <a:sym typeface="Wingdings" panose="05000000000000000000" pitchFamily="2" charset="2"/>
                        </a:rPr>
                        <a:t></a:t>
                      </a:r>
                      <a:r>
                        <a:rPr lang="et-EE" sz="1600" baseline="0" dirty="0" smtClean="0"/>
                        <a:t>0% </a:t>
                      </a:r>
                      <a:r>
                        <a:rPr lang="et-EE" sz="1600" u="sng" baseline="0" dirty="0" smtClean="0">
                          <a:sym typeface="Wingdings" panose="05000000000000000000" pitchFamily="2" charset="2"/>
                        </a:rPr>
                        <a:t>2011:</a:t>
                      </a:r>
                      <a:r>
                        <a:rPr lang="et-EE" sz="1600" baseline="0" dirty="0" smtClean="0">
                          <a:sym typeface="Wingdings" panose="05000000000000000000" pitchFamily="2" charset="2"/>
                        </a:rPr>
                        <a:t>  0% 100% </a:t>
                      </a:r>
                    </a:p>
                  </a:txBody>
                  <a:tcPr/>
                </a:tc>
                <a:tc>
                  <a:txBody>
                    <a:bodyPr/>
                    <a:lstStyle/>
                    <a:p>
                      <a:endParaRPr lang="et-EE" sz="1600" dirty="0" smtClean="0"/>
                    </a:p>
                    <a:p>
                      <a:r>
                        <a:rPr lang="et-EE" sz="1600" u="sng" dirty="0" smtClean="0"/>
                        <a:t>2013</a:t>
                      </a:r>
                      <a:r>
                        <a:rPr lang="et-EE" sz="1600" baseline="0" dirty="0" smtClean="0"/>
                        <a:t>: </a:t>
                      </a:r>
                      <a:r>
                        <a:rPr lang="et-EE" sz="1600" baseline="0" dirty="0" err="1" smtClean="0"/>
                        <a:t>working</a:t>
                      </a:r>
                      <a:r>
                        <a:rPr lang="et-EE" sz="1600" baseline="0" dirty="0" smtClean="0"/>
                        <a:t> </a:t>
                      </a:r>
                      <a:r>
                        <a:rPr lang="et-EE" sz="1600" baseline="0" dirty="0" err="1" smtClean="0"/>
                        <a:t>was</a:t>
                      </a:r>
                      <a:r>
                        <a:rPr lang="et-EE" sz="1600" baseline="0" dirty="0" smtClean="0"/>
                        <a:t> made </a:t>
                      </a:r>
                      <a:r>
                        <a:rPr lang="et-EE" sz="1600" baseline="0" dirty="0" err="1" smtClean="0"/>
                        <a:t>more</a:t>
                      </a:r>
                      <a:r>
                        <a:rPr lang="et-EE" sz="1600" baseline="0" dirty="0" smtClean="0"/>
                        <a:t> </a:t>
                      </a:r>
                      <a:r>
                        <a:rPr lang="et-EE" sz="1600" baseline="0" dirty="0" err="1" smtClean="0"/>
                        <a:t>beneficial</a:t>
                      </a:r>
                      <a:r>
                        <a:rPr lang="et-EE" sz="1600" baseline="0" dirty="0" smtClean="0"/>
                        <a:t> (</a:t>
                      </a:r>
                      <a:r>
                        <a:rPr lang="et-EE" sz="1600" baseline="0" dirty="0" err="1" smtClean="0"/>
                        <a:t>benefit</a:t>
                      </a:r>
                      <a:r>
                        <a:rPr lang="et-EE" sz="1600" baseline="0" dirty="0" smtClean="0"/>
                        <a:t> </a:t>
                      </a:r>
                      <a:r>
                        <a:rPr lang="et-EE" sz="1600" baseline="0" dirty="0" err="1" smtClean="0"/>
                        <a:t>is</a:t>
                      </a:r>
                      <a:r>
                        <a:rPr lang="et-EE" sz="1600" baseline="0" dirty="0" smtClean="0"/>
                        <a:t> </a:t>
                      </a:r>
                      <a:r>
                        <a:rPr lang="et-EE" sz="1600" baseline="0" dirty="0" err="1" smtClean="0"/>
                        <a:t>less</a:t>
                      </a:r>
                      <a:r>
                        <a:rPr lang="et-EE" sz="1600" baseline="0" dirty="0" smtClean="0"/>
                        <a:t> </a:t>
                      </a:r>
                      <a:r>
                        <a:rPr lang="et-EE" sz="1600" baseline="0" dirty="0" err="1" smtClean="0"/>
                        <a:t>reduced</a:t>
                      </a:r>
                      <a:r>
                        <a:rPr lang="et-EE" sz="1600" baseline="0" dirty="0" smtClean="0"/>
                        <a:t> </a:t>
                      </a:r>
                      <a:r>
                        <a:rPr lang="et-EE" sz="1600" baseline="0" dirty="0" err="1" smtClean="0"/>
                        <a:t>than</a:t>
                      </a:r>
                      <a:r>
                        <a:rPr lang="et-EE" sz="1600" baseline="0" dirty="0" smtClean="0"/>
                        <a:t> </a:t>
                      </a:r>
                      <a:r>
                        <a:rPr lang="et-EE" sz="1600" baseline="0" dirty="0" err="1" smtClean="0"/>
                        <a:t>before</a:t>
                      </a:r>
                      <a:r>
                        <a:rPr lang="et-EE" sz="1600" baseline="0" dirty="0" smtClean="0"/>
                        <a:t>)</a:t>
                      </a:r>
                      <a:endParaRPr lang="et-EE" sz="1600" dirty="0" smtClean="0"/>
                    </a:p>
                  </a:txBody>
                  <a:tcPr/>
                </a:tc>
              </a:tr>
              <a:tr h="370840">
                <a:tc>
                  <a:txBody>
                    <a:bodyPr/>
                    <a:lstStyle/>
                    <a:p>
                      <a:r>
                        <a:rPr lang="et-EE" sz="1600" dirty="0" smtClean="0"/>
                        <a:t>LAT</a:t>
                      </a:r>
                      <a:endParaRPr lang="et-EE"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sz="1600" u="sng" baseline="0" dirty="0" smtClean="0">
                          <a:sym typeface="Wingdings" panose="05000000000000000000" pitchFamily="2" charset="2"/>
                        </a:rPr>
                        <a:t>2011</a:t>
                      </a:r>
                      <a:endParaRPr lang="et-EE" sz="1600" u="sng" dirty="0" smtClean="0"/>
                    </a:p>
                    <a:p>
                      <a:r>
                        <a:rPr lang="et-EE" sz="1600" baseline="0" dirty="0" smtClean="0"/>
                        <a:t>100%</a:t>
                      </a:r>
                      <a:r>
                        <a:rPr lang="et-EE" sz="1600" baseline="0" dirty="0" smtClean="0">
                          <a:sym typeface="Wingdings" panose="05000000000000000000" pitchFamily="2" charset="2"/>
                        </a:rPr>
                        <a:t> 80%</a:t>
                      </a:r>
                    </a:p>
                    <a:p>
                      <a:endParaRPr lang="et-EE" sz="1600" baseline="0" dirty="0" smtClean="0">
                        <a:sym typeface="Wingdings" panose="05000000000000000000" pitchFamily="2" charset="2"/>
                      </a:endParaRPr>
                    </a:p>
                    <a:p>
                      <a:r>
                        <a:rPr lang="et-EE" sz="1600" baseline="0" dirty="0" err="1" smtClean="0">
                          <a:sym typeface="Wingdings" panose="05000000000000000000" pitchFamily="2" charset="2"/>
                        </a:rPr>
                        <a:t>Ceiling</a:t>
                      </a:r>
                      <a:r>
                        <a:rPr lang="et-EE" sz="1600" baseline="0" dirty="0" smtClean="0">
                          <a:sym typeface="Wingdings" panose="05000000000000000000" pitchFamily="2" charset="2"/>
                        </a:rPr>
                        <a:t> </a:t>
                      </a:r>
                      <a:r>
                        <a:rPr lang="et-EE" sz="1600" baseline="0" dirty="0" err="1" smtClean="0">
                          <a:sym typeface="Wingdings" panose="05000000000000000000" pitchFamily="2" charset="2"/>
                        </a:rPr>
                        <a:t>introduced</a:t>
                      </a:r>
                      <a:r>
                        <a:rPr lang="et-EE" sz="1600" baseline="0" dirty="0" smtClean="0">
                          <a:sym typeface="Wingdings" panose="05000000000000000000" pitchFamily="2" charset="2"/>
                        </a:rPr>
                        <a:t> </a:t>
                      </a:r>
                    </a:p>
                    <a:p>
                      <a:endParaRPr lang="et-EE" sz="1600" baseline="0" dirty="0" smtClean="0">
                        <a:sym typeface="Wingdings" panose="05000000000000000000" pitchFamily="2" charset="2"/>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sz="1600" u="sng" baseline="0" dirty="0" smtClean="0">
                          <a:sym typeface="Wingdings" panose="05000000000000000000" pitchFamily="2" charset="2"/>
                        </a:rPr>
                        <a:t>2011</a:t>
                      </a:r>
                      <a:endParaRPr lang="et-EE" sz="1600" u="sng" dirty="0" smtClean="0"/>
                    </a:p>
                    <a:p>
                      <a:r>
                        <a:rPr lang="et-EE" sz="1600" baseline="0" dirty="0" smtClean="0"/>
                        <a:t>100%</a:t>
                      </a:r>
                      <a:r>
                        <a:rPr lang="et-EE" sz="1600" baseline="0" dirty="0" smtClean="0">
                          <a:sym typeface="Wingdings" panose="05000000000000000000" pitchFamily="2" charset="2"/>
                        </a:rPr>
                        <a:t> 80%</a:t>
                      </a:r>
                    </a:p>
                    <a:p>
                      <a:endParaRPr lang="et-EE" sz="1600" baseline="0" dirty="0" smtClean="0">
                        <a:sym typeface="Wingdings" panose="05000000000000000000" pitchFamily="2" charset="2"/>
                      </a:endParaRPr>
                    </a:p>
                    <a:p>
                      <a:r>
                        <a:rPr lang="et-EE" sz="1600" baseline="0" dirty="0" err="1" smtClean="0">
                          <a:sym typeface="Wingdings" panose="05000000000000000000" pitchFamily="2" charset="2"/>
                        </a:rPr>
                        <a:t>Ceiling</a:t>
                      </a:r>
                      <a:r>
                        <a:rPr lang="et-EE" sz="1600" baseline="0" dirty="0" smtClean="0">
                          <a:sym typeface="Wingdings" panose="05000000000000000000" pitchFamily="2" charset="2"/>
                        </a:rPr>
                        <a:t> </a:t>
                      </a:r>
                      <a:r>
                        <a:rPr lang="et-EE" sz="1600" baseline="0" dirty="0" err="1" smtClean="0">
                          <a:sym typeface="Wingdings" panose="05000000000000000000" pitchFamily="2" charset="2"/>
                        </a:rPr>
                        <a:t>introduced</a:t>
                      </a:r>
                      <a:r>
                        <a:rPr lang="et-EE" sz="1600" baseline="0" dirty="0" smtClean="0">
                          <a:sym typeface="Wingdings" panose="05000000000000000000" pitchFamily="2" charset="2"/>
                        </a:rPr>
                        <a:t> </a:t>
                      </a:r>
                    </a:p>
                    <a:p>
                      <a:endParaRPr lang="et-EE" sz="1600" dirty="0"/>
                    </a:p>
                  </a:txBody>
                  <a:tcPr/>
                </a:tc>
                <a:tc>
                  <a:txBody>
                    <a:bodyPr/>
                    <a:lstStyle/>
                    <a:p>
                      <a:r>
                        <a:rPr lang="et-EE" sz="1600" u="sng" dirty="0" smtClean="0"/>
                        <a:t>2011:</a:t>
                      </a:r>
                      <a:r>
                        <a:rPr lang="et-EE" sz="1600" u="none" dirty="0" smtClean="0"/>
                        <a:t> </a:t>
                      </a:r>
                      <a:r>
                        <a:rPr lang="et-EE" sz="1600" u="none" dirty="0" err="1" smtClean="0"/>
                        <a:t>C</a:t>
                      </a:r>
                      <a:r>
                        <a:rPr lang="et-EE" sz="1600" dirty="0" err="1" smtClean="0"/>
                        <a:t>eiling</a:t>
                      </a:r>
                      <a:r>
                        <a:rPr lang="et-EE" sz="1600" dirty="0" smtClean="0"/>
                        <a:t> </a:t>
                      </a:r>
                      <a:r>
                        <a:rPr lang="et-EE" sz="1600" dirty="0" err="1" smtClean="0"/>
                        <a:t>introduced</a:t>
                      </a:r>
                      <a:r>
                        <a:rPr lang="et-EE" sz="1600" dirty="0" smtClean="0"/>
                        <a:t> + </a:t>
                      </a:r>
                      <a:r>
                        <a:rPr lang="et-EE" sz="1600" dirty="0" err="1" smtClean="0"/>
                        <a:t>working</a:t>
                      </a:r>
                      <a:r>
                        <a:rPr lang="et-EE" sz="1600" dirty="0" smtClean="0"/>
                        <a:t> </a:t>
                      </a:r>
                      <a:r>
                        <a:rPr lang="et-EE" sz="1600" dirty="0" err="1" smtClean="0"/>
                        <a:t>parents</a:t>
                      </a:r>
                      <a:r>
                        <a:rPr lang="et-EE" sz="1600" dirty="0" smtClean="0"/>
                        <a:t> </a:t>
                      </a:r>
                      <a:r>
                        <a:rPr lang="et-EE" sz="1600" dirty="0" err="1" smtClean="0"/>
                        <a:t>get</a:t>
                      </a:r>
                      <a:r>
                        <a:rPr lang="et-EE" sz="1600" baseline="0" dirty="0" smtClean="0"/>
                        <a:t> no </a:t>
                      </a:r>
                      <a:r>
                        <a:rPr lang="et-EE" sz="1600" baseline="0" dirty="0" err="1" smtClean="0"/>
                        <a:t>benefit</a:t>
                      </a:r>
                      <a:r>
                        <a:rPr lang="et-EE" sz="1600" baseline="0" dirty="0" smtClean="0"/>
                        <a:t> </a:t>
                      </a:r>
                      <a:r>
                        <a:rPr lang="et-EE" sz="1600" dirty="0" smtClean="0"/>
                        <a:t>(</a:t>
                      </a:r>
                      <a:r>
                        <a:rPr lang="et-EE" sz="1600" dirty="0" err="1" smtClean="0"/>
                        <a:t>before</a:t>
                      </a:r>
                      <a:r>
                        <a:rPr lang="et-EE" sz="1600" baseline="0" dirty="0" smtClean="0"/>
                        <a:t> </a:t>
                      </a:r>
                      <a:r>
                        <a:rPr lang="et-EE" sz="1600" baseline="0" dirty="0" err="1" smtClean="0"/>
                        <a:t>received</a:t>
                      </a:r>
                      <a:r>
                        <a:rPr lang="et-EE" sz="1600" baseline="0" dirty="0" smtClean="0"/>
                        <a:t> </a:t>
                      </a:r>
                      <a:r>
                        <a:rPr lang="et-EE" sz="1600" baseline="0" dirty="0" err="1" smtClean="0"/>
                        <a:t>full</a:t>
                      </a:r>
                      <a:r>
                        <a:rPr lang="et-EE" sz="1600" baseline="0" dirty="0" smtClean="0"/>
                        <a:t> </a:t>
                      </a:r>
                      <a:r>
                        <a:rPr lang="et-EE" sz="1600" baseline="0" dirty="0" err="1" smtClean="0"/>
                        <a:t>benefit</a:t>
                      </a:r>
                      <a:r>
                        <a:rPr lang="et-EE" sz="1600" baseline="0" dirty="0" smtClean="0"/>
                        <a:t>)</a:t>
                      </a:r>
                    </a:p>
                    <a:p>
                      <a:endParaRPr lang="et-EE" sz="1600" dirty="0" smtClean="0"/>
                    </a:p>
                    <a:p>
                      <a:r>
                        <a:rPr lang="et-EE" sz="1600" u="sng" dirty="0" smtClean="0"/>
                        <a:t>2014:</a:t>
                      </a:r>
                      <a:r>
                        <a:rPr lang="et-EE" sz="1600" u="none" dirty="0" smtClean="0"/>
                        <a:t> </a:t>
                      </a:r>
                      <a:r>
                        <a:rPr lang="et-EE" sz="1600" dirty="0" smtClean="0"/>
                        <a:t>70%</a:t>
                      </a:r>
                      <a:r>
                        <a:rPr lang="et-EE" sz="1600" dirty="0" smtClean="0">
                          <a:sym typeface="Wingdings" panose="05000000000000000000" pitchFamily="2" charset="2"/>
                        </a:rPr>
                        <a:t> </a:t>
                      </a:r>
                      <a:r>
                        <a:rPr lang="et-EE" sz="1600" dirty="0" smtClean="0"/>
                        <a:t>60% </a:t>
                      </a:r>
                    </a:p>
                    <a:p>
                      <a:r>
                        <a:rPr lang="et-EE" sz="1600" dirty="0" err="1" smtClean="0"/>
                        <a:t>Choice</a:t>
                      </a:r>
                      <a:r>
                        <a:rPr lang="et-EE" sz="1600" dirty="0" smtClean="0"/>
                        <a:t>:  60% 1yr OR </a:t>
                      </a:r>
                      <a:r>
                        <a:rPr lang="et-EE" sz="1600" baseline="0" dirty="0" smtClean="0"/>
                        <a:t>43,75% 1.5 </a:t>
                      </a:r>
                      <a:r>
                        <a:rPr lang="et-EE" sz="1600" baseline="0" dirty="0" err="1" smtClean="0"/>
                        <a:t>yrs</a:t>
                      </a:r>
                      <a:endParaRPr lang="et-EE" sz="1600" baseline="0" dirty="0" smtClean="0"/>
                    </a:p>
                    <a:p>
                      <a:r>
                        <a:rPr lang="et-EE" sz="1600" baseline="0" dirty="0" err="1" smtClean="0"/>
                        <a:t>Working</a:t>
                      </a:r>
                      <a:r>
                        <a:rPr lang="et-EE" sz="1600" baseline="0" dirty="0" smtClean="0"/>
                        <a:t> </a:t>
                      </a:r>
                      <a:r>
                        <a:rPr lang="et-EE" sz="1600" baseline="0" dirty="0" err="1" smtClean="0"/>
                        <a:t>parents</a:t>
                      </a:r>
                      <a:r>
                        <a:rPr lang="et-EE" sz="1600" baseline="0" dirty="0" smtClean="0"/>
                        <a:t> </a:t>
                      </a:r>
                      <a:r>
                        <a:rPr lang="et-EE" sz="1600" baseline="0" dirty="0" err="1" smtClean="0"/>
                        <a:t>receive</a:t>
                      </a:r>
                      <a:r>
                        <a:rPr lang="et-EE" sz="1600" baseline="0" dirty="0" smtClean="0"/>
                        <a:t> 30%</a:t>
                      </a:r>
                      <a:endParaRPr lang="et-EE" sz="1600" dirty="0" smtClean="0"/>
                    </a:p>
                  </a:txBody>
                  <a:tcPr/>
                </a:tc>
              </a:tr>
              <a:tr h="370840">
                <a:tc>
                  <a:txBody>
                    <a:bodyPr/>
                    <a:lstStyle/>
                    <a:p>
                      <a:r>
                        <a:rPr lang="et-EE" sz="1600" dirty="0" smtClean="0"/>
                        <a:t>LIT</a:t>
                      </a:r>
                      <a:endParaRPr lang="et-EE"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sz="1600" u="sng" dirty="0" smtClean="0"/>
                        <a:t>2010</a:t>
                      </a:r>
                    </a:p>
                    <a:p>
                      <a:pPr marL="0" marR="0" indent="0" algn="l" defTabSz="914400" rtl="0" eaLnBrk="1" fontAlgn="auto" latinLnBrk="0" hangingPunct="1">
                        <a:lnSpc>
                          <a:spcPct val="100000"/>
                        </a:lnSpc>
                        <a:spcBef>
                          <a:spcPts val="0"/>
                        </a:spcBef>
                        <a:spcAft>
                          <a:spcPts val="0"/>
                        </a:spcAft>
                        <a:buClrTx/>
                        <a:buSzTx/>
                        <a:buFontTx/>
                        <a:buNone/>
                        <a:tabLst/>
                        <a:defRPr/>
                      </a:pPr>
                      <a:r>
                        <a:rPr lang="et-EE" sz="1600" dirty="0" err="1" smtClean="0"/>
                        <a:t>Ceiling</a:t>
                      </a:r>
                      <a:r>
                        <a:rPr lang="et-EE" sz="1600" dirty="0" smtClean="0"/>
                        <a:t> </a:t>
                      </a:r>
                      <a:r>
                        <a:rPr lang="et-EE" sz="1600" dirty="0" err="1" smtClean="0"/>
                        <a:t>introduced</a:t>
                      </a:r>
                      <a:endParaRPr lang="et-EE" sz="1600" dirty="0" smtClean="0"/>
                    </a:p>
                  </a:txBody>
                  <a:tcPr/>
                </a:tc>
                <a:tc>
                  <a:txBody>
                    <a:bodyPr/>
                    <a:lstStyle/>
                    <a:p>
                      <a:r>
                        <a:rPr lang="et-EE" sz="1600" u="sng" dirty="0" smtClean="0"/>
                        <a:t>2010</a:t>
                      </a:r>
                    </a:p>
                    <a:p>
                      <a:r>
                        <a:rPr lang="et-EE" sz="1600" dirty="0" err="1" smtClean="0"/>
                        <a:t>Ceiling</a:t>
                      </a:r>
                      <a:r>
                        <a:rPr lang="et-EE" sz="1600" dirty="0" smtClean="0"/>
                        <a:t> </a:t>
                      </a:r>
                      <a:r>
                        <a:rPr lang="et-EE" sz="1600" dirty="0" err="1" smtClean="0"/>
                        <a:t>introduced</a:t>
                      </a:r>
                      <a:endParaRPr lang="et-EE" sz="1600" dirty="0" smtClean="0"/>
                    </a:p>
                  </a:txBody>
                  <a:tcPr/>
                </a:tc>
                <a:tc>
                  <a:txBody>
                    <a:bodyPr/>
                    <a:lstStyle/>
                    <a:p>
                      <a:r>
                        <a:rPr lang="et-EE" sz="1600" u="sng" dirty="0" smtClean="0"/>
                        <a:t>2008:</a:t>
                      </a:r>
                      <a:r>
                        <a:rPr lang="et-EE" sz="1600" dirty="0" smtClean="0"/>
                        <a:t> 100% </a:t>
                      </a:r>
                      <a:r>
                        <a:rPr lang="et-EE" sz="1600" dirty="0" err="1" smtClean="0"/>
                        <a:t>for</a:t>
                      </a:r>
                      <a:r>
                        <a:rPr lang="et-EE" sz="1600" dirty="0" smtClean="0"/>
                        <a:t> 24 </a:t>
                      </a:r>
                      <a:r>
                        <a:rPr lang="et-EE" sz="1600" dirty="0" err="1" smtClean="0"/>
                        <a:t>months</a:t>
                      </a:r>
                      <a:endParaRPr lang="et-EE" sz="1600" dirty="0" smtClean="0"/>
                    </a:p>
                    <a:p>
                      <a:r>
                        <a:rPr lang="et-EE" sz="1600" u="sng" dirty="0" smtClean="0"/>
                        <a:t>2009:</a:t>
                      </a:r>
                      <a:r>
                        <a:rPr lang="et-EE" sz="1600" baseline="0" dirty="0" smtClean="0"/>
                        <a:t> 1</a:t>
                      </a:r>
                      <a:r>
                        <a:rPr lang="et-EE" sz="1600" dirty="0" smtClean="0"/>
                        <a:t>00% </a:t>
                      </a:r>
                      <a:r>
                        <a:rPr lang="et-EE" sz="1600" dirty="0" err="1" smtClean="0"/>
                        <a:t>for</a:t>
                      </a:r>
                      <a:r>
                        <a:rPr lang="et-EE" sz="1600" dirty="0" smtClean="0"/>
                        <a:t> 12 </a:t>
                      </a:r>
                      <a:r>
                        <a:rPr lang="et-EE" sz="1600" dirty="0" err="1" smtClean="0"/>
                        <a:t>months</a:t>
                      </a:r>
                      <a:r>
                        <a:rPr lang="et-EE" sz="1600" dirty="0" smtClean="0"/>
                        <a:t> + 85% 12-24 </a:t>
                      </a:r>
                      <a:r>
                        <a:rPr lang="et-EE" sz="1600" dirty="0" err="1" smtClean="0"/>
                        <a:t>mnths</a:t>
                      </a:r>
                      <a:endParaRPr lang="et-EE"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t-EE" sz="1600" u="sng" dirty="0" smtClean="0"/>
                        <a:t>2010:</a:t>
                      </a:r>
                      <a:r>
                        <a:rPr lang="et-EE" sz="1600" baseline="0" dirty="0" smtClean="0"/>
                        <a:t> </a:t>
                      </a:r>
                      <a:r>
                        <a:rPr lang="et-EE" sz="1600" baseline="0" dirty="0" err="1" smtClean="0"/>
                        <a:t>Ceiling</a:t>
                      </a:r>
                      <a:r>
                        <a:rPr lang="et-EE" sz="1600" baseline="0" dirty="0" smtClean="0"/>
                        <a:t> </a:t>
                      </a:r>
                      <a:r>
                        <a:rPr lang="et-EE" sz="1600" baseline="0" dirty="0" err="1" smtClean="0"/>
                        <a:t>introduced</a:t>
                      </a:r>
                      <a:endParaRPr lang="et-EE" sz="1600" baseline="0" dirty="0" smtClean="0"/>
                    </a:p>
                    <a:p>
                      <a:r>
                        <a:rPr lang="et-EE" sz="1600" baseline="0" dirty="0" smtClean="0"/>
                        <a:t>          90% </a:t>
                      </a:r>
                      <a:r>
                        <a:rPr lang="et-EE" sz="1600" baseline="0" dirty="0" err="1" smtClean="0"/>
                        <a:t>for</a:t>
                      </a:r>
                      <a:r>
                        <a:rPr lang="et-EE" sz="1600" baseline="0" dirty="0" smtClean="0"/>
                        <a:t> 12 </a:t>
                      </a:r>
                      <a:r>
                        <a:rPr lang="et-EE" sz="1600" baseline="0" dirty="0" err="1" smtClean="0"/>
                        <a:t>months</a:t>
                      </a:r>
                      <a:r>
                        <a:rPr lang="et-EE" sz="1600" baseline="0" dirty="0" smtClean="0"/>
                        <a:t> + 75% 12-24 </a:t>
                      </a:r>
                      <a:r>
                        <a:rPr lang="et-EE" sz="1600" baseline="0" dirty="0" err="1" smtClean="0"/>
                        <a:t>mnths</a:t>
                      </a:r>
                      <a:r>
                        <a:rPr lang="et-EE" sz="1600" baseline="0" dirty="0" smtClean="0"/>
                        <a:t> </a:t>
                      </a:r>
                    </a:p>
                    <a:p>
                      <a:r>
                        <a:rPr lang="et-EE" sz="1600" u="sng" baseline="0" dirty="0" smtClean="0"/>
                        <a:t>2011:</a:t>
                      </a:r>
                      <a:r>
                        <a:rPr lang="et-EE" sz="1600" baseline="0" dirty="0" smtClean="0"/>
                        <a:t> 100% </a:t>
                      </a:r>
                      <a:r>
                        <a:rPr lang="et-EE" sz="1600" baseline="0" dirty="0" err="1" smtClean="0"/>
                        <a:t>for</a:t>
                      </a:r>
                      <a:r>
                        <a:rPr lang="et-EE" sz="1600" baseline="0" dirty="0" smtClean="0"/>
                        <a:t> 12 </a:t>
                      </a:r>
                      <a:r>
                        <a:rPr lang="et-EE" sz="1600" baseline="0" dirty="0" err="1" smtClean="0"/>
                        <a:t>months</a:t>
                      </a:r>
                      <a:r>
                        <a:rPr lang="et-EE" sz="1600" baseline="0" dirty="0" smtClean="0"/>
                        <a:t> OR  70% </a:t>
                      </a:r>
                      <a:r>
                        <a:rPr lang="et-EE" sz="1600" baseline="0" dirty="0" err="1" smtClean="0"/>
                        <a:t>for</a:t>
                      </a:r>
                      <a:r>
                        <a:rPr lang="et-EE" sz="1600" baseline="0" dirty="0" smtClean="0"/>
                        <a:t> 12mnths and 40% </a:t>
                      </a:r>
                      <a:r>
                        <a:rPr lang="et-EE" sz="1600" baseline="0" dirty="0" err="1" smtClean="0"/>
                        <a:t>for</a:t>
                      </a:r>
                      <a:r>
                        <a:rPr lang="et-EE" sz="1600" baseline="0" dirty="0" smtClean="0"/>
                        <a:t> </a:t>
                      </a:r>
                      <a:r>
                        <a:rPr lang="et-EE" sz="1600" baseline="0" dirty="0" err="1" smtClean="0"/>
                        <a:t>next</a:t>
                      </a:r>
                      <a:r>
                        <a:rPr lang="et-EE" sz="1600" baseline="0" dirty="0" smtClean="0"/>
                        <a:t> 12 </a:t>
                      </a:r>
                      <a:r>
                        <a:rPr lang="et-EE" sz="1600" baseline="0" dirty="0" err="1" smtClean="0"/>
                        <a:t>months</a:t>
                      </a:r>
                      <a:endParaRPr lang="et-EE" sz="1600" dirty="0" smtClean="0"/>
                    </a:p>
                  </a:txBody>
                  <a:tcPr/>
                </a:tc>
              </a:tr>
            </a:tbl>
          </a:graphicData>
        </a:graphic>
      </p:graphicFrame>
      <p:sp>
        <p:nvSpPr>
          <p:cNvPr id="4" name="Slide Number Placeholder 3"/>
          <p:cNvSpPr>
            <a:spLocks noGrp="1"/>
          </p:cNvSpPr>
          <p:nvPr>
            <p:ph type="sldNum" sz="quarter" idx="12"/>
          </p:nvPr>
        </p:nvSpPr>
        <p:spPr/>
        <p:txBody>
          <a:bodyPr/>
          <a:lstStyle/>
          <a:p>
            <a:fld id="{12EC36DC-B044-E04C-B828-E529C7BDC032}" type="slidenum">
              <a:rPr lang="en-US" smtClean="0"/>
              <a:t>17</a:t>
            </a:fld>
            <a:endParaRPr lang="en-US"/>
          </a:p>
        </p:txBody>
      </p:sp>
    </p:spTree>
    <p:extLst>
      <p:ext uri="{BB962C8B-B14F-4D97-AF65-F5344CB8AC3E}">
        <p14:creationId xmlns:p14="http://schemas.microsoft.com/office/powerpoint/2010/main" val="7670498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185" y="278993"/>
            <a:ext cx="8804031" cy="1143000"/>
          </a:xfrm>
        </p:spPr>
        <p:txBody>
          <a:bodyPr>
            <a:noAutofit/>
          </a:bodyPr>
          <a:lstStyle/>
          <a:p>
            <a:r>
              <a:rPr lang="en-US" sz="2400" dirty="0"/>
              <a:t/>
            </a:r>
            <a:br>
              <a:rPr lang="en-US" sz="2400" dirty="0"/>
            </a:br>
            <a:endParaRPr lang="et-EE"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19389122"/>
              </p:ext>
            </p:extLst>
          </p:nvPr>
        </p:nvGraphicFramePr>
        <p:xfrm>
          <a:off x="457200" y="1485861"/>
          <a:ext cx="7479323" cy="4366845"/>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12EC36DC-B044-E04C-B828-E529C7BDC032}" type="slidenum">
              <a:rPr lang="en-US" smtClean="0"/>
              <a:t>18</a:t>
            </a:fld>
            <a:endParaRPr lang="en-US"/>
          </a:p>
        </p:txBody>
      </p:sp>
      <p:sp>
        <p:nvSpPr>
          <p:cNvPr id="6" name="TextBox 5"/>
          <p:cNvSpPr txBox="1"/>
          <p:nvPr/>
        </p:nvSpPr>
        <p:spPr>
          <a:xfrm>
            <a:off x="879231" y="5903350"/>
            <a:ext cx="7445372" cy="646331"/>
          </a:xfrm>
          <a:prstGeom prst="rect">
            <a:avLst/>
          </a:prstGeom>
          <a:noFill/>
        </p:spPr>
        <p:txBody>
          <a:bodyPr wrap="square" rtlCol="0">
            <a:spAutoFit/>
          </a:bodyPr>
          <a:lstStyle/>
          <a:p>
            <a:r>
              <a:rPr lang="en-US" dirty="0"/>
              <a:t>Persons who took parental leave to care for their youngest child aged less than eight, by duration </a:t>
            </a:r>
            <a:r>
              <a:rPr lang="en-US" dirty="0" err="1" smtClean="0"/>
              <a:t>leav</a:t>
            </a:r>
            <a:r>
              <a:rPr lang="et-EE" dirty="0"/>
              <a:t>e (age 15-64), Eurostat 2010</a:t>
            </a:r>
          </a:p>
        </p:txBody>
      </p:sp>
      <p:sp>
        <p:nvSpPr>
          <p:cNvPr id="7" name="TextBox 6"/>
          <p:cNvSpPr txBox="1"/>
          <p:nvPr/>
        </p:nvSpPr>
        <p:spPr>
          <a:xfrm>
            <a:off x="375138" y="467886"/>
            <a:ext cx="8311662" cy="954107"/>
          </a:xfrm>
          <a:prstGeom prst="rect">
            <a:avLst/>
          </a:prstGeom>
          <a:noFill/>
        </p:spPr>
        <p:txBody>
          <a:bodyPr wrap="square" rtlCol="0">
            <a:spAutoFit/>
          </a:bodyPr>
          <a:lstStyle/>
          <a:p>
            <a:r>
              <a:rPr lang="et-EE" sz="2800" b="1" dirty="0" smtClean="0"/>
              <a:t>In the Baltics parents (i.e. </a:t>
            </a:r>
            <a:r>
              <a:rPr lang="et-EE" sz="2800" b="1" dirty="0"/>
              <a:t>m</a:t>
            </a:r>
            <a:r>
              <a:rPr lang="et-EE" sz="2800" b="1" dirty="0" smtClean="0"/>
              <a:t>others) take </a:t>
            </a:r>
            <a:r>
              <a:rPr lang="et-EE" sz="2800" b="1" dirty="0" err="1" smtClean="0"/>
              <a:t>long</a:t>
            </a:r>
            <a:r>
              <a:rPr lang="et-EE" sz="2800" b="1" dirty="0" smtClean="0"/>
              <a:t> </a:t>
            </a:r>
            <a:r>
              <a:rPr lang="et-EE" sz="2800" b="1" dirty="0" err="1" smtClean="0"/>
              <a:t>parental</a:t>
            </a:r>
            <a:r>
              <a:rPr lang="et-EE" sz="2800" b="1" dirty="0" smtClean="0"/>
              <a:t> </a:t>
            </a:r>
            <a:r>
              <a:rPr lang="et-EE" sz="2800" b="1" dirty="0" err="1" smtClean="0"/>
              <a:t>leave</a:t>
            </a:r>
            <a:endParaRPr lang="et-EE" sz="2800" b="1" dirty="0"/>
          </a:p>
        </p:txBody>
      </p:sp>
    </p:spTree>
    <p:extLst>
      <p:ext uri="{BB962C8B-B14F-4D97-AF65-F5344CB8AC3E}">
        <p14:creationId xmlns:p14="http://schemas.microsoft.com/office/powerpoint/2010/main" val="3822985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a:bodyPr>
          <a:lstStyle/>
          <a:p>
            <a:pPr marL="0" indent="0">
              <a:buNone/>
            </a:pPr>
            <a:endParaRPr lang="et-EE" dirty="0" smtClean="0"/>
          </a:p>
          <a:p>
            <a:pPr marL="0" indent="0">
              <a:buNone/>
            </a:pPr>
            <a:r>
              <a:rPr lang="et-EE" dirty="0" err="1" smtClean="0"/>
              <a:t>Leave</a:t>
            </a:r>
            <a:r>
              <a:rPr lang="et-EE" dirty="0" smtClean="0"/>
              <a:t> </a:t>
            </a:r>
            <a:r>
              <a:rPr lang="et-EE" dirty="0" err="1" smtClean="0"/>
              <a:t>policies</a:t>
            </a:r>
            <a:r>
              <a:rPr lang="et-EE" dirty="0" smtClean="0"/>
              <a:t> </a:t>
            </a:r>
            <a:r>
              <a:rPr lang="et-EE" dirty="0" err="1" smtClean="0"/>
              <a:t>in</a:t>
            </a:r>
            <a:r>
              <a:rPr lang="et-EE" dirty="0" smtClean="0"/>
              <a:t> </a:t>
            </a:r>
            <a:r>
              <a:rPr lang="et-EE" dirty="0" err="1" smtClean="0"/>
              <a:t>the</a:t>
            </a:r>
            <a:r>
              <a:rPr lang="et-EE" dirty="0" smtClean="0"/>
              <a:t> </a:t>
            </a:r>
            <a:r>
              <a:rPr lang="et-EE" dirty="0" err="1" smtClean="0"/>
              <a:t>Baltics</a:t>
            </a:r>
            <a:r>
              <a:rPr lang="et-EE" dirty="0" smtClean="0"/>
              <a:t> are </a:t>
            </a:r>
            <a:r>
              <a:rPr lang="et-EE" dirty="0" err="1" smtClean="0"/>
              <a:t>characterized</a:t>
            </a:r>
            <a:endParaRPr lang="et-EE" dirty="0" smtClean="0"/>
          </a:p>
          <a:p>
            <a:r>
              <a:rPr lang="et-EE" dirty="0" err="1"/>
              <a:t>very</a:t>
            </a:r>
            <a:r>
              <a:rPr lang="et-EE" dirty="0"/>
              <a:t> </a:t>
            </a:r>
            <a:r>
              <a:rPr lang="et-EE" dirty="0" err="1"/>
              <a:t>long</a:t>
            </a:r>
            <a:r>
              <a:rPr lang="et-EE" dirty="0"/>
              <a:t> </a:t>
            </a:r>
            <a:r>
              <a:rPr lang="et-EE" dirty="0" err="1"/>
              <a:t>leaves</a:t>
            </a:r>
            <a:r>
              <a:rPr lang="et-EE" dirty="0"/>
              <a:t> </a:t>
            </a:r>
            <a:r>
              <a:rPr lang="et-EE" dirty="0" smtClean="0"/>
              <a:t>(</a:t>
            </a:r>
            <a:r>
              <a:rPr lang="et-EE" dirty="0" err="1" smtClean="0"/>
              <a:t>path-dependency</a:t>
            </a:r>
            <a:r>
              <a:rPr lang="et-EE" dirty="0" smtClean="0"/>
              <a:t>)</a:t>
            </a:r>
          </a:p>
          <a:p>
            <a:r>
              <a:rPr lang="et-EE" dirty="0" err="1" smtClean="0"/>
              <a:t>weak</a:t>
            </a:r>
            <a:r>
              <a:rPr lang="et-EE" dirty="0" smtClean="0"/>
              <a:t> gender </a:t>
            </a:r>
            <a:r>
              <a:rPr lang="et-EE" dirty="0" err="1" smtClean="0"/>
              <a:t>equality</a:t>
            </a:r>
            <a:r>
              <a:rPr lang="et-EE" dirty="0" smtClean="0"/>
              <a:t> </a:t>
            </a:r>
            <a:r>
              <a:rPr lang="et-EE" dirty="0" err="1" smtClean="0"/>
              <a:t>components</a:t>
            </a:r>
            <a:r>
              <a:rPr lang="et-EE" dirty="0" smtClean="0"/>
              <a:t>, no </a:t>
            </a:r>
            <a:r>
              <a:rPr lang="et-EE" dirty="0" err="1" smtClean="0"/>
              <a:t>daddy’s</a:t>
            </a:r>
            <a:r>
              <a:rPr lang="et-EE" dirty="0" smtClean="0"/>
              <a:t> </a:t>
            </a:r>
            <a:r>
              <a:rPr lang="et-EE" dirty="0" err="1" smtClean="0"/>
              <a:t>months</a:t>
            </a:r>
            <a:endParaRPr lang="et-EE" dirty="0"/>
          </a:p>
          <a:p>
            <a:r>
              <a:rPr lang="et-EE" dirty="0" err="1" smtClean="0"/>
              <a:t>take-up</a:t>
            </a:r>
            <a:r>
              <a:rPr lang="et-EE" dirty="0" smtClean="0"/>
              <a:t> </a:t>
            </a:r>
            <a:r>
              <a:rPr lang="et-EE" dirty="0" err="1" smtClean="0"/>
              <a:t>of</a:t>
            </a:r>
            <a:r>
              <a:rPr lang="et-EE" dirty="0" smtClean="0"/>
              <a:t> </a:t>
            </a:r>
            <a:r>
              <a:rPr lang="et-EE" dirty="0" err="1" smtClean="0"/>
              <a:t>leave</a:t>
            </a:r>
            <a:r>
              <a:rPr lang="et-EE" dirty="0" smtClean="0"/>
              <a:t> </a:t>
            </a:r>
            <a:r>
              <a:rPr lang="et-EE" dirty="0" err="1" smtClean="0"/>
              <a:t>is</a:t>
            </a:r>
            <a:r>
              <a:rPr lang="et-EE" dirty="0" smtClean="0"/>
              <a:t> </a:t>
            </a:r>
            <a:r>
              <a:rPr lang="et-EE" dirty="0" err="1" smtClean="0"/>
              <a:t>very</a:t>
            </a:r>
            <a:r>
              <a:rPr lang="et-EE" dirty="0" smtClean="0"/>
              <a:t> </a:t>
            </a:r>
            <a:r>
              <a:rPr lang="et-EE" dirty="0" err="1" smtClean="0"/>
              <a:t>gendered</a:t>
            </a:r>
            <a:endParaRPr lang="et-EE" dirty="0" smtClean="0"/>
          </a:p>
          <a:p>
            <a:r>
              <a:rPr lang="et-EE" dirty="0" err="1" smtClean="0"/>
              <a:t>later</a:t>
            </a:r>
            <a:r>
              <a:rPr lang="et-EE" dirty="0" smtClean="0"/>
              <a:t> </a:t>
            </a:r>
            <a:r>
              <a:rPr lang="et-EE" dirty="0" err="1" smtClean="0"/>
              <a:t>developments</a:t>
            </a:r>
            <a:r>
              <a:rPr lang="et-EE" dirty="0" smtClean="0"/>
              <a:t> </a:t>
            </a:r>
            <a:r>
              <a:rPr lang="et-EE" dirty="0" err="1" smtClean="0"/>
              <a:t>driven</a:t>
            </a:r>
            <a:r>
              <a:rPr lang="et-EE" dirty="0" smtClean="0"/>
              <a:t> </a:t>
            </a:r>
            <a:r>
              <a:rPr lang="et-EE" dirty="0" err="1" smtClean="0"/>
              <a:t>by</a:t>
            </a:r>
            <a:r>
              <a:rPr lang="et-EE" dirty="0" smtClean="0"/>
              <a:t> </a:t>
            </a:r>
            <a:r>
              <a:rPr lang="et-EE" dirty="0" err="1" smtClean="0"/>
              <a:t>economic</a:t>
            </a:r>
            <a:r>
              <a:rPr lang="et-EE" dirty="0" smtClean="0"/>
              <a:t> </a:t>
            </a:r>
            <a:r>
              <a:rPr lang="et-EE" dirty="0" err="1" smtClean="0"/>
              <a:t>situation</a:t>
            </a:r>
            <a:endParaRPr lang="et-EE" dirty="0" smtClean="0"/>
          </a:p>
          <a:p>
            <a:r>
              <a:rPr lang="et-EE" dirty="0" err="1" smtClean="0"/>
              <a:t>differences</a:t>
            </a:r>
            <a:r>
              <a:rPr lang="et-EE" dirty="0" smtClean="0"/>
              <a:t> </a:t>
            </a:r>
            <a:r>
              <a:rPr lang="et-EE" dirty="0" err="1" smtClean="0"/>
              <a:t>in</a:t>
            </a:r>
            <a:r>
              <a:rPr lang="et-EE" dirty="0" smtClean="0"/>
              <a:t> </a:t>
            </a:r>
            <a:r>
              <a:rPr lang="et-EE" dirty="0" err="1" smtClean="0"/>
              <a:t>activity</a:t>
            </a:r>
            <a:r>
              <a:rPr lang="et-EE" dirty="0" smtClean="0"/>
              <a:t> </a:t>
            </a:r>
            <a:r>
              <a:rPr lang="et-EE" dirty="0" err="1" smtClean="0"/>
              <a:t>requirements</a:t>
            </a:r>
            <a:r>
              <a:rPr lang="et-EE" dirty="0" smtClean="0"/>
              <a:t> and </a:t>
            </a:r>
            <a:r>
              <a:rPr lang="et-EE" dirty="0" err="1" smtClean="0"/>
              <a:t>paying</a:t>
            </a:r>
            <a:r>
              <a:rPr lang="et-EE" dirty="0" smtClean="0"/>
              <a:t> </a:t>
            </a:r>
            <a:r>
              <a:rPr lang="et-EE" dirty="0" err="1" smtClean="0"/>
              <a:t>benefits</a:t>
            </a:r>
            <a:r>
              <a:rPr lang="et-EE" dirty="0" smtClean="0"/>
              <a:t> </a:t>
            </a:r>
            <a:r>
              <a:rPr lang="et-EE" dirty="0" err="1" smtClean="0"/>
              <a:t>during</a:t>
            </a:r>
            <a:r>
              <a:rPr lang="et-EE" dirty="0" smtClean="0"/>
              <a:t> </a:t>
            </a:r>
            <a:r>
              <a:rPr lang="et-EE" dirty="0" err="1" smtClean="0"/>
              <a:t>working</a:t>
            </a:r>
            <a:r>
              <a:rPr lang="et-EE" dirty="0" smtClean="0"/>
              <a:t> </a:t>
            </a:r>
            <a:endParaRPr lang="en-US" dirty="0"/>
          </a:p>
        </p:txBody>
      </p:sp>
      <p:sp>
        <p:nvSpPr>
          <p:cNvPr id="4" name="Slide Number Placeholder 3"/>
          <p:cNvSpPr>
            <a:spLocks noGrp="1"/>
          </p:cNvSpPr>
          <p:nvPr>
            <p:ph type="sldNum" sz="quarter" idx="12"/>
          </p:nvPr>
        </p:nvSpPr>
        <p:spPr/>
        <p:txBody>
          <a:bodyPr/>
          <a:lstStyle/>
          <a:p>
            <a:fld id="{12EC36DC-B044-E04C-B828-E529C7BDC032}" type="slidenum">
              <a:rPr lang="en-US" smtClean="0"/>
              <a:t>19</a:t>
            </a:fld>
            <a:endParaRPr lang="en-US"/>
          </a:p>
        </p:txBody>
      </p:sp>
    </p:spTree>
    <p:extLst>
      <p:ext uri="{BB962C8B-B14F-4D97-AF65-F5344CB8AC3E}">
        <p14:creationId xmlns:p14="http://schemas.microsoft.com/office/powerpoint/2010/main" val="11787316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2433"/>
          </a:xfrm>
        </p:spPr>
        <p:txBody>
          <a:bodyPr>
            <a:normAutofit/>
          </a:bodyPr>
          <a:lstStyle/>
          <a:p>
            <a:r>
              <a:rPr lang="et-EE" sz="3600" b="1" dirty="0" err="1" smtClean="0">
                <a:solidFill>
                  <a:srgbClr val="1F497D"/>
                </a:solidFill>
              </a:rPr>
              <a:t>What</a:t>
            </a:r>
            <a:r>
              <a:rPr lang="et-EE" sz="3600" b="1" dirty="0" smtClean="0">
                <a:solidFill>
                  <a:srgbClr val="1F497D"/>
                </a:solidFill>
              </a:rPr>
              <a:t> </a:t>
            </a:r>
            <a:r>
              <a:rPr lang="et-EE" sz="3600" b="1" dirty="0" err="1" smtClean="0">
                <a:solidFill>
                  <a:srgbClr val="1F497D"/>
                </a:solidFill>
              </a:rPr>
              <a:t>we</a:t>
            </a:r>
            <a:r>
              <a:rPr lang="et-EE" sz="3600" b="1" dirty="0" smtClean="0">
                <a:solidFill>
                  <a:srgbClr val="1F497D"/>
                </a:solidFill>
              </a:rPr>
              <a:t> are </a:t>
            </a:r>
            <a:r>
              <a:rPr lang="et-EE" sz="3600" b="1" dirty="0" err="1" smtClean="0">
                <a:solidFill>
                  <a:srgbClr val="1F497D"/>
                </a:solidFill>
              </a:rPr>
              <a:t>going</a:t>
            </a:r>
            <a:r>
              <a:rPr lang="et-EE" sz="3600" b="1" dirty="0" smtClean="0">
                <a:solidFill>
                  <a:srgbClr val="1F497D"/>
                </a:solidFill>
              </a:rPr>
              <a:t> </a:t>
            </a:r>
            <a:r>
              <a:rPr lang="et-EE" sz="3600" b="1" dirty="0" err="1" smtClean="0">
                <a:solidFill>
                  <a:srgbClr val="1F497D"/>
                </a:solidFill>
              </a:rPr>
              <a:t>to</a:t>
            </a:r>
            <a:r>
              <a:rPr lang="et-EE" sz="3600" b="1" dirty="0" smtClean="0">
                <a:solidFill>
                  <a:srgbClr val="1F497D"/>
                </a:solidFill>
              </a:rPr>
              <a:t> talk </a:t>
            </a:r>
            <a:r>
              <a:rPr lang="et-EE" sz="3600" b="1" dirty="0" err="1" smtClean="0">
                <a:solidFill>
                  <a:srgbClr val="1F497D"/>
                </a:solidFill>
              </a:rPr>
              <a:t>about</a:t>
            </a:r>
            <a:r>
              <a:rPr lang="et-EE" sz="3600" b="1" dirty="0" smtClean="0">
                <a:solidFill>
                  <a:srgbClr val="1F497D"/>
                </a:solidFill>
              </a:rPr>
              <a:t>?</a:t>
            </a:r>
            <a:endParaRPr lang="en-US" sz="3600" b="1" dirty="0">
              <a:solidFill>
                <a:srgbClr val="1F497D"/>
              </a:solidFill>
            </a:endParaRPr>
          </a:p>
        </p:txBody>
      </p:sp>
      <p:sp>
        <p:nvSpPr>
          <p:cNvPr id="3" name="Content Placeholder 2"/>
          <p:cNvSpPr>
            <a:spLocks noGrp="1"/>
          </p:cNvSpPr>
          <p:nvPr>
            <p:ph idx="1"/>
          </p:nvPr>
        </p:nvSpPr>
        <p:spPr>
          <a:xfrm>
            <a:off x="457200" y="1207072"/>
            <a:ext cx="8229600" cy="5412804"/>
          </a:xfrm>
        </p:spPr>
        <p:txBody>
          <a:bodyPr>
            <a:noAutofit/>
          </a:bodyPr>
          <a:lstStyle/>
          <a:p>
            <a:pPr marL="0" indent="0">
              <a:buNone/>
            </a:pPr>
            <a:r>
              <a:rPr lang="en-GB" sz="1600" b="1" dirty="0" smtClean="0"/>
              <a:t>	</a:t>
            </a:r>
          </a:p>
          <a:p>
            <a:pPr marL="0" lvl="0" indent="0">
              <a:buNone/>
            </a:pPr>
            <a:r>
              <a:rPr lang="et-EE" sz="1800" b="1" u="sng" dirty="0" smtClean="0">
                <a:solidFill>
                  <a:schemeClr val="tx2"/>
                </a:solidFill>
              </a:rPr>
              <a:t>1. </a:t>
            </a:r>
            <a:r>
              <a:rPr lang="en-GB" sz="1800" b="1" u="sng" dirty="0" smtClean="0">
                <a:solidFill>
                  <a:schemeClr val="tx2"/>
                </a:solidFill>
              </a:rPr>
              <a:t>Why </a:t>
            </a:r>
            <a:r>
              <a:rPr lang="en-GB" sz="1800" b="1" u="sng" dirty="0">
                <a:solidFill>
                  <a:schemeClr val="tx2"/>
                </a:solidFill>
              </a:rPr>
              <a:t>we compare three Baltic states?</a:t>
            </a:r>
            <a:endParaRPr lang="cs-CZ" sz="1800" b="1" dirty="0">
              <a:solidFill>
                <a:schemeClr val="tx2"/>
              </a:solidFill>
            </a:endParaRPr>
          </a:p>
          <a:p>
            <a:pPr lvl="0"/>
            <a:r>
              <a:rPr lang="en-GB" sz="1800" dirty="0"/>
              <a:t>Geographical proximity</a:t>
            </a:r>
            <a:endParaRPr lang="cs-CZ" sz="1800" dirty="0"/>
          </a:p>
          <a:p>
            <a:pPr lvl="0"/>
            <a:r>
              <a:rPr lang="en-GB" sz="1800" dirty="0"/>
              <a:t>Shared history</a:t>
            </a:r>
            <a:endParaRPr lang="cs-CZ" sz="1800" dirty="0"/>
          </a:p>
          <a:p>
            <a:pPr lvl="0"/>
            <a:r>
              <a:rPr lang="en-GB" sz="1800" dirty="0"/>
              <a:t>Same </a:t>
            </a:r>
            <a:r>
              <a:rPr lang="en-GB" sz="1800" dirty="0" smtClean="0"/>
              <a:t>starting-point</a:t>
            </a:r>
            <a:endParaRPr lang="et-EE" sz="1800" dirty="0" smtClean="0"/>
          </a:p>
          <a:p>
            <a:pPr marL="0" lvl="0" indent="0">
              <a:buNone/>
            </a:pPr>
            <a:endParaRPr lang="cs-CZ" sz="1800" dirty="0"/>
          </a:p>
          <a:p>
            <a:pPr marL="0" lvl="0" indent="0">
              <a:buNone/>
            </a:pPr>
            <a:r>
              <a:rPr lang="et-EE" sz="1800" b="1" u="sng" dirty="0">
                <a:solidFill>
                  <a:schemeClr val="tx2"/>
                </a:solidFill>
              </a:rPr>
              <a:t>2. </a:t>
            </a:r>
            <a:r>
              <a:rPr lang="et-EE" sz="1800" b="1" u="sng" dirty="0" err="1">
                <a:solidFill>
                  <a:schemeClr val="tx2"/>
                </a:solidFill>
              </a:rPr>
              <a:t>Social</a:t>
            </a:r>
            <a:r>
              <a:rPr lang="et-EE" sz="1800" b="1" u="sng" dirty="0">
                <a:solidFill>
                  <a:schemeClr val="tx2"/>
                </a:solidFill>
              </a:rPr>
              <a:t> </a:t>
            </a:r>
            <a:r>
              <a:rPr lang="et-EE" sz="1800" b="1" u="sng" dirty="0" err="1">
                <a:solidFill>
                  <a:schemeClr val="tx2"/>
                </a:solidFill>
              </a:rPr>
              <a:t>context</a:t>
            </a:r>
            <a:r>
              <a:rPr lang="et-EE" sz="1800" b="1" u="sng" dirty="0">
                <a:solidFill>
                  <a:schemeClr val="tx2"/>
                </a:solidFill>
              </a:rPr>
              <a:t> </a:t>
            </a:r>
          </a:p>
          <a:p>
            <a:r>
              <a:rPr lang="en-GB" sz="1800" dirty="0" smtClean="0"/>
              <a:t>Demography</a:t>
            </a:r>
            <a:endParaRPr lang="et-EE" sz="1800" dirty="0" smtClean="0"/>
          </a:p>
          <a:p>
            <a:r>
              <a:rPr lang="et-EE" sz="1800" dirty="0" err="1"/>
              <a:t>E</a:t>
            </a:r>
            <a:r>
              <a:rPr lang="et-EE" sz="1800" dirty="0" err="1" smtClean="0"/>
              <a:t>mployment</a:t>
            </a:r>
            <a:r>
              <a:rPr lang="et-EE" sz="1800" dirty="0" smtClean="0"/>
              <a:t> </a:t>
            </a:r>
          </a:p>
          <a:p>
            <a:r>
              <a:rPr lang="et-EE" sz="1800" dirty="0" err="1" smtClean="0"/>
              <a:t>Childcare</a:t>
            </a:r>
            <a:r>
              <a:rPr lang="et-EE" sz="1800" dirty="0" smtClean="0"/>
              <a:t> </a:t>
            </a:r>
            <a:r>
              <a:rPr lang="en-GB" sz="1800" dirty="0" smtClean="0"/>
              <a:t> </a:t>
            </a:r>
            <a:endParaRPr lang="et-EE" sz="1800" dirty="0" smtClean="0"/>
          </a:p>
          <a:p>
            <a:r>
              <a:rPr lang="et-EE" sz="1800" dirty="0" smtClean="0"/>
              <a:t>Gender Equality </a:t>
            </a:r>
          </a:p>
          <a:p>
            <a:endParaRPr lang="cs-CZ" sz="1800" dirty="0"/>
          </a:p>
          <a:p>
            <a:pPr marL="0" lvl="0" indent="0">
              <a:buNone/>
            </a:pPr>
            <a:r>
              <a:rPr lang="et-EE" sz="1800" b="1" u="sng" dirty="0">
                <a:solidFill>
                  <a:schemeClr val="tx2"/>
                </a:solidFill>
              </a:rPr>
              <a:t>3. </a:t>
            </a:r>
            <a:r>
              <a:rPr lang="en-GB" sz="1800" b="1" u="sng" dirty="0">
                <a:solidFill>
                  <a:schemeClr val="tx2"/>
                </a:solidFill>
              </a:rPr>
              <a:t>Leave policies</a:t>
            </a:r>
            <a:r>
              <a:rPr lang="et-EE" sz="1800" b="1" u="sng" dirty="0">
                <a:solidFill>
                  <a:schemeClr val="tx2"/>
                </a:solidFill>
              </a:rPr>
              <a:t> </a:t>
            </a:r>
            <a:r>
              <a:rPr lang="et-EE" sz="1800" b="1" u="sng" dirty="0" err="1">
                <a:solidFill>
                  <a:schemeClr val="tx2"/>
                </a:solidFill>
              </a:rPr>
              <a:t>in</a:t>
            </a:r>
            <a:r>
              <a:rPr lang="et-EE" sz="1800" b="1" u="sng" dirty="0">
                <a:solidFill>
                  <a:schemeClr val="tx2"/>
                </a:solidFill>
              </a:rPr>
              <a:t> </a:t>
            </a:r>
            <a:r>
              <a:rPr lang="et-EE" sz="1800" b="1" u="sng" dirty="0" err="1">
                <a:solidFill>
                  <a:schemeClr val="tx2"/>
                </a:solidFill>
              </a:rPr>
              <a:t>three</a:t>
            </a:r>
            <a:r>
              <a:rPr lang="et-EE" sz="1800" b="1" u="sng" dirty="0">
                <a:solidFill>
                  <a:schemeClr val="tx2"/>
                </a:solidFill>
              </a:rPr>
              <a:t> </a:t>
            </a:r>
            <a:r>
              <a:rPr lang="et-EE" sz="1800" b="1" u="sng" dirty="0" err="1">
                <a:solidFill>
                  <a:schemeClr val="tx2"/>
                </a:solidFill>
              </a:rPr>
              <a:t>countries</a:t>
            </a:r>
            <a:endParaRPr lang="et-EE" sz="1800" b="1" u="sng" dirty="0">
              <a:solidFill>
                <a:schemeClr val="tx2"/>
              </a:solidFill>
            </a:endParaRPr>
          </a:p>
          <a:p>
            <a:r>
              <a:rPr lang="et-EE" sz="1800" dirty="0" err="1" smtClean="0"/>
              <a:t>Common</a:t>
            </a:r>
            <a:r>
              <a:rPr lang="et-EE" sz="1800" dirty="0" smtClean="0"/>
              <a:t> </a:t>
            </a:r>
            <a:r>
              <a:rPr lang="et-EE" sz="1800" dirty="0" err="1" smtClean="0"/>
              <a:t>history</a:t>
            </a:r>
            <a:r>
              <a:rPr lang="et-EE" sz="1800" dirty="0" smtClean="0"/>
              <a:t> </a:t>
            </a:r>
            <a:r>
              <a:rPr lang="et-EE" sz="1800" dirty="0" err="1" smtClean="0"/>
              <a:t>of</a:t>
            </a:r>
            <a:r>
              <a:rPr lang="et-EE" sz="1800" dirty="0" smtClean="0"/>
              <a:t> </a:t>
            </a:r>
            <a:r>
              <a:rPr lang="et-EE" sz="1800" dirty="0" err="1" smtClean="0"/>
              <a:t>Soviet</a:t>
            </a:r>
            <a:r>
              <a:rPr lang="et-EE" sz="1800" dirty="0" smtClean="0"/>
              <a:t> </a:t>
            </a:r>
            <a:r>
              <a:rPr lang="et-EE" sz="1800" dirty="0" err="1" smtClean="0"/>
              <a:t>Union</a:t>
            </a:r>
            <a:endParaRPr lang="cs-CZ" sz="1800" dirty="0"/>
          </a:p>
          <a:p>
            <a:pPr lvl="0"/>
            <a:r>
              <a:rPr lang="en-GB" sz="1800" dirty="0" smtClean="0"/>
              <a:t>Maternity</a:t>
            </a:r>
            <a:r>
              <a:rPr lang="et-EE" sz="1800" dirty="0" smtClean="0"/>
              <a:t>, </a:t>
            </a:r>
            <a:r>
              <a:rPr lang="et-EE" sz="1800" dirty="0" err="1" smtClean="0"/>
              <a:t>paternity</a:t>
            </a:r>
            <a:r>
              <a:rPr lang="et-EE" sz="1800" dirty="0" smtClean="0"/>
              <a:t> and </a:t>
            </a:r>
            <a:r>
              <a:rPr lang="et-EE" sz="1800" dirty="0" err="1" smtClean="0"/>
              <a:t>parental</a:t>
            </a:r>
            <a:r>
              <a:rPr lang="et-EE" sz="1800" dirty="0" smtClean="0"/>
              <a:t> </a:t>
            </a:r>
            <a:r>
              <a:rPr lang="et-EE" sz="1800" dirty="0" err="1" smtClean="0"/>
              <a:t>leave</a:t>
            </a:r>
            <a:r>
              <a:rPr lang="et-EE" sz="1800" dirty="0" smtClean="0"/>
              <a:t> </a:t>
            </a:r>
          </a:p>
          <a:p>
            <a:pPr lvl="0"/>
            <a:r>
              <a:rPr lang="et-EE" sz="1800" dirty="0" err="1" smtClean="0"/>
              <a:t>Concluding</a:t>
            </a:r>
            <a:r>
              <a:rPr lang="et-EE" sz="1800" dirty="0" smtClean="0"/>
              <a:t> </a:t>
            </a:r>
            <a:r>
              <a:rPr lang="et-EE" sz="1800" dirty="0" err="1" smtClean="0"/>
              <a:t>remarks</a:t>
            </a:r>
            <a:r>
              <a:rPr lang="et-EE" sz="1800" dirty="0" smtClean="0"/>
              <a:t> and </a:t>
            </a:r>
            <a:r>
              <a:rPr lang="et-EE" sz="1800" dirty="0" err="1" smtClean="0"/>
              <a:t>future</a:t>
            </a:r>
            <a:r>
              <a:rPr lang="et-EE" sz="1800" dirty="0" smtClean="0"/>
              <a:t> </a:t>
            </a:r>
            <a:r>
              <a:rPr lang="et-EE" sz="1800" dirty="0" err="1" smtClean="0"/>
              <a:t>plans</a:t>
            </a:r>
            <a:endParaRPr lang="cs-CZ" sz="1800" dirty="0"/>
          </a:p>
        </p:txBody>
      </p:sp>
      <p:sp>
        <p:nvSpPr>
          <p:cNvPr id="4" name="Slide Number Placeholder 3"/>
          <p:cNvSpPr>
            <a:spLocks noGrp="1"/>
          </p:cNvSpPr>
          <p:nvPr>
            <p:ph type="sldNum" sz="quarter" idx="12"/>
          </p:nvPr>
        </p:nvSpPr>
        <p:spPr/>
        <p:txBody>
          <a:bodyPr/>
          <a:lstStyle/>
          <a:p>
            <a:fld id="{12EC36DC-B044-E04C-B828-E529C7BDC032}" type="slidenum">
              <a:rPr lang="en-US" smtClean="0"/>
              <a:t>2</a:t>
            </a:fld>
            <a:endParaRPr lang="en-US"/>
          </a:p>
        </p:txBody>
      </p:sp>
    </p:spTree>
    <p:extLst>
      <p:ext uri="{BB962C8B-B14F-4D97-AF65-F5344CB8AC3E}">
        <p14:creationId xmlns:p14="http://schemas.microsoft.com/office/powerpoint/2010/main" val="42494794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a:p>
        </p:txBody>
      </p:sp>
      <p:sp>
        <p:nvSpPr>
          <p:cNvPr id="3" name="Content Placeholder 2"/>
          <p:cNvSpPr>
            <a:spLocks noGrp="1"/>
          </p:cNvSpPr>
          <p:nvPr>
            <p:ph idx="1"/>
          </p:nvPr>
        </p:nvSpPr>
        <p:spPr/>
        <p:txBody>
          <a:bodyPr/>
          <a:lstStyle/>
          <a:p>
            <a:pPr marL="0" indent="0">
              <a:buNone/>
            </a:pPr>
            <a:endParaRPr lang="et-EE" dirty="0" smtClean="0"/>
          </a:p>
          <a:p>
            <a:pPr marL="0" indent="0">
              <a:buNone/>
            </a:pPr>
            <a:endParaRPr lang="et-EE" dirty="0" smtClean="0"/>
          </a:p>
          <a:p>
            <a:pPr marL="0" indent="0">
              <a:buNone/>
            </a:pPr>
            <a:endParaRPr lang="et-EE" dirty="0"/>
          </a:p>
          <a:p>
            <a:pPr marL="0" indent="0" algn="ctr">
              <a:buNone/>
            </a:pPr>
            <a:r>
              <a:rPr lang="et-EE" dirty="0" smtClean="0"/>
              <a:t>THANK YOU FOR YOUR ATTENTION</a:t>
            </a:r>
          </a:p>
          <a:p>
            <a:pPr marL="0" indent="0" algn="ctr">
              <a:buNone/>
            </a:pPr>
            <a:endParaRPr lang="et-EE" dirty="0"/>
          </a:p>
          <a:p>
            <a:pPr marL="0" indent="0" algn="ctr">
              <a:buNone/>
            </a:pPr>
            <a:r>
              <a:rPr lang="et-EE" dirty="0" smtClean="0">
                <a:hlinkClick r:id="rId2"/>
              </a:rPr>
              <a:t>marrekaru@gmail.com</a:t>
            </a:r>
            <a:endParaRPr lang="et-EE" dirty="0" smtClean="0"/>
          </a:p>
          <a:p>
            <a:pPr marL="0" indent="0" algn="ctr">
              <a:buNone/>
            </a:pPr>
            <a:r>
              <a:rPr lang="et-EE" dirty="0" smtClean="0">
                <a:hlinkClick r:id="rId3"/>
              </a:rPr>
              <a:t>ruta.braziene@gmail.com</a:t>
            </a:r>
            <a:r>
              <a:rPr lang="et-EE" dirty="0" smtClean="0"/>
              <a:t> </a:t>
            </a:r>
            <a:endParaRPr lang="et-EE" dirty="0"/>
          </a:p>
          <a:p>
            <a:endParaRPr lang="et-EE" dirty="0"/>
          </a:p>
        </p:txBody>
      </p:sp>
      <p:sp>
        <p:nvSpPr>
          <p:cNvPr id="4" name="Slide Number Placeholder 3"/>
          <p:cNvSpPr>
            <a:spLocks noGrp="1"/>
          </p:cNvSpPr>
          <p:nvPr>
            <p:ph type="sldNum" sz="quarter" idx="12"/>
          </p:nvPr>
        </p:nvSpPr>
        <p:spPr/>
        <p:txBody>
          <a:bodyPr/>
          <a:lstStyle/>
          <a:p>
            <a:fld id="{12EC36DC-B044-E04C-B828-E529C7BDC032}" type="slidenum">
              <a:rPr lang="en-US" smtClean="0"/>
              <a:t>20</a:t>
            </a:fld>
            <a:endParaRPr lang="en-US"/>
          </a:p>
        </p:txBody>
      </p:sp>
    </p:spTree>
    <p:extLst>
      <p:ext uri="{BB962C8B-B14F-4D97-AF65-F5344CB8AC3E}">
        <p14:creationId xmlns:p14="http://schemas.microsoft.com/office/powerpoint/2010/main" val="2295221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Dropbox\Leave Network\baltic-nordic.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00975" y="18288"/>
            <a:ext cx="3838050" cy="340222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274638"/>
            <a:ext cx="4642022" cy="1143000"/>
          </a:xfrm>
        </p:spPr>
        <p:txBody>
          <a:bodyPr>
            <a:normAutofit fontScale="90000"/>
          </a:bodyPr>
          <a:lstStyle/>
          <a:p>
            <a:pPr algn="l"/>
            <a:r>
              <a:rPr lang="en-GB" b="1" i="1" dirty="0" smtClean="0">
                <a:solidFill>
                  <a:srgbClr val="1F497D"/>
                </a:solidFill>
              </a:rPr>
              <a:t/>
            </a:r>
            <a:br>
              <a:rPr lang="en-GB" b="1" i="1" dirty="0" smtClean="0">
                <a:solidFill>
                  <a:srgbClr val="1F497D"/>
                </a:solidFill>
              </a:rPr>
            </a:br>
            <a:r>
              <a:rPr lang="en-GB" b="1" i="1" dirty="0" smtClean="0">
                <a:solidFill>
                  <a:srgbClr val="1F497D"/>
                </a:solidFill>
              </a:rPr>
              <a:t>Why </a:t>
            </a:r>
            <a:r>
              <a:rPr lang="en-GB" b="1" i="1" dirty="0">
                <a:solidFill>
                  <a:srgbClr val="1F497D"/>
                </a:solidFill>
              </a:rPr>
              <a:t>do we compare three Baltic states?</a:t>
            </a:r>
            <a:r>
              <a:rPr lang="cs-CZ" b="1" i="1" dirty="0">
                <a:solidFill>
                  <a:srgbClr val="1F497D"/>
                </a:solidFill>
              </a:rPr>
              <a:t/>
            </a:r>
            <a:br>
              <a:rPr lang="cs-CZ" b="1" i="1" dirty="0">
                <a:solidFill>
                  <a:srgbClr val="1F497D"/>
                </a:solidFill>
              </a:rPr>
            </a:br>
            <a:endParaRPr lang="en-US" dirty="0"/>
          </a:p>
        </p:txBody>
      </p:sp>
      <p:sp>
        <p:nvSpPr>
          <p:cNvPr id="3" name="Content Placeholder 2"/>
          <p:cNvSpPr>
            <a:spLocks noGrp="1"/>
          </p:cNvSpPr>
          <p:nvPr>
            <p:ph idx="1"/>
          </p:nvPr>
        </p:nvSpPr>
        <p:spPr>
          <a:xfrm>
            <a:off x="399535" y="1881599"/>
            <a:ext cx="5561878" cy="3795584"/>
          </a:xfrm>
        </p:spPr>
        <p:txBody>
          <a:bodyPr>
            <a:normAutofit fontScale="92500"/>
          </a:bodyPr>
          <a:lstStyle/>
          <a:p>
            <a:r>
              <a:rPr lang="en-US" sz="2800" dirty="0" smtClean="0"/>
              <a:t>Experience</a:t>
            </a:r>
            <a:r>
              <a:rPr lang="et-EE" sz="2800" dirty="0" smtClean="0"/>
              <a:t>d</a:t>
            </a:r>
            <a:r>
              <a:rPr lang="en-US" sz="2800" dirty="0" smtClean="0"/>
              <a:t> the Soviet authoritarian rule 1945-1991</a:t>
            </a:r>
          </a:p>
          <a:p>
            <a:r>
              <a:rPr lang="en-US" sz="2800" dirty="0" smtClean="0"/>
              <a:t>Regain</a:t>
            </a:r>
            <a:r>
              <a:rPr lang="et-EE" sz="2800" dirty="0" err="1" smtClean="0"/>
              <a:t>ed</a:t>
            </a:r>
            <a:r>
              <a:rPr lang="en-US" sz="2800" dirty="0" smtClean="0"/>
              <a:t> independence in 1990s</a:t>
            </a:r>
          </a:p>
          <a:p>
            <a:r>
              <a:rPr lang="en-US" sz="2800" dirty="0" smtClean="0"/>
              <a:t>Processes of democratization Europeanization, globalization </a:t>
            </a:r>
            <a:r>
              <a:rPr lang="en-US" sz="2800" dirty="0" err="1" smtClean="0"/>
              <a:t>etc</a:t>
            </a:r>
            <a:r>
              <a:rPr lang="et-EE" sz="2800" dirty="0"/>
              <a:t>.</a:t>
            </a:r>
            <a:r>
              <a:rPr lang="en-US" sz="2800" dirty="0" smtClean="0"/>
              <a:t>  </a:t>
            </a:r>
          </a:p>
          <a:p>
            <a:r>
              <a:rPr lang="en-US" sz="2800" dirty="0" smtClean="0"/>
              <a:t>Drastic reforms of social policy over a period of 20-25 years</a:t>
            </a:r>
            <a:endParaRPr lang="et-EE" sz="2800" dirty="0" smtClean="0"/>
          </a:p>
          <a:p>
            <a:pPr marL="0" indent="0">
              <a:buNone/>
            </a:pPr>
            <a:endParaRPr lang="et-EE" dirty="0"/>
          </a:p>
        </p:txBody>
      </p:sp>
      <p:sp>
        <p:nvSpPr>
          <p:cNvPr id="6" name="Slide Number Placeholder 5"/>
          <p:cNvSpPr>
            <a:spLocks noGrp="1"/>
          </p:cNvSpPr>
          <p:nvPr>
            <p:ph type="sldNum" sz="quarter" idx="12"/>
          </p:nvPr>
        </p:nvSpPr>
        <p:spPr/>
        <p:txBody>
          <a:bodyPr/>
          <a:lstStyle/>
          <a:p>
            <a:fld id="{12EC36DC-B044-E04C-B828-E529C7BDC032}" type="slidenum">
              <a:rPr lang="en-US" smtClean="0"/>
              <a:t>3</a:t>
            </a:fld>
            <a:endParaRPr lang="en-US"/>
          </a:p>
        </p:txBody>
      </p:sp>
      <p:sp>
        <p:nvSpPr>
          <p:cNvPr id="5" name="TextBox 4"/>
          <p:cNvSpPr txBox="1"/>
          <p:nvPr/>
        </p:nvSpPr>
        <p:spPr>
          <a:xfrm>
            <a:off x="0" y="5494637"/>
            <a:ext cx="9143999" cy="830997"/>
          </a:xfrm>
          <a:prstGeom prst="rect">
            <a:avLst/>
          </a:prstGeom>
          <a:noFill/>
        </p:spPr>
        <p:txBody>
          <a:bodyPr wrap="square" rtlCol="0">
            <a:spAutoFit/>
          </a:bodyPr>
          <a:lstStyle/>
          <a:p>
            <a:pPr algn="ctr"/>
            <a:r>
              <a:rPr lang="et-EE" sz="2400" b="1" dirty="0" err="1" smtClean="0">
                <a:solidFill>
                  <a:srgbClr val="1F497D"/>
                </a:solidFill>
              </a:rPr>
              <a:t>Where</a:t>
            </a:r>
            <a:r>
              <a:rPr lang="et-EE" sz="2400" b="1" dirty="0" smtClean="0">
                <a:solidFill>
                  <a:srgbClr val="1F497D"/>
                </a:solidFill>
              </a:rPr>
              <a:t> </a:t>
            </a:r>
            <a:r>
              <a:rPr lang="et-EE" sz="2400" b="1" dirty="0" err="1" smtClean="0">
                <a:solidFill>
                  <a:srgbClr val="1F497D"/>
                </a:solidFill>
              </a:rPr>
              <a:t>have</a:t>
            </a:r>
            <a:r>
              <a:rPr lang="et-EE" sz="2400" b="1" dirty="0" smtClean="0">
                <a:solidFill>
                  <a:srgbClr val="1F497D"/>
                </a:solidFill>
              </a:rPr>
              <a:t> 20 </a:t>
            </a:r>
            <a:r>
              <a:rPr lang="et-EE" sz="2400" b="1" dirty="0" err="1" smtClean="0">
                <a:solidFill>
                  <a:srgbClr val="1F497D"/>
                </a:solidFill>
              </a:rPr>
              <a:t>years</a:t>
            </a:r>
            <a:r>
              <a:rPr lang="et-EE" sz="2400" b="1" dirty="0" smtClean="0">
                <a:solidFill>
                  <a:srgbClr val="1F497D"/>
                </a:solidFill>
              </a:rPr>
              <a:t> </a:t>
            </a:r>
            <a:r>
              <a:rPr lang="et-EE" sz="2400" b="1" dirty="0" err="1" smtClean="0">
                <a:solidFill>
                  <a:srgbClr val="1F497D"/>
                </a:solidFill>
              </a:rPr>
              <a:t>of</a:t>
            </a:r>
            <a:r>
              <a:rPr lang="et-EE" sz="2400" b="1" dirty="0" smtClean="0">
                <a:solidFill>
                  <a:srgbClr val="1F497D"/>
                </a:solidFill>
              </a:rPr>
              <a:t> </a:t>
            </a:r>
            <a:r>
              <a:rPr lang="et-EE" sz="2400" b="1" dirty="0" err="1" smtClean="0">
                <a:solidFill>
                  <a:srgbClr val="1F497D"/>
                </a:solidFill>
              </a:rPr>
              <a:t>independent</a:t>
            </a:r>
            <a:r>
              <a:rPr lang="et-EE" sz="2400" b="1" dirty="0" smtClean="0">
                <a:solidFill>
                  <a:srgbClr val="1F497D"/>
                </a:solidFill>
              </a:rPr>
              <a:t> </a:t>
            </a:r>
            <a:r>
              <a:rPr lang="et-EE" sz="2400" b="1" dirty="0" err="1" smtClean="0">
                <a:solidFill>
                  <a:srgbClr val="1F497D"/>
                </a:solidFill>
              </a:rPr>
              <a:t>development</a:t>
            </a:r>
            <a:r>
              <a:rPr lang="et-EE" sz="2400" b="1" dirty="0" smtClean="0">
                <a:solidFill>
                  <a:srgbClr val="1F497D"/>
                </a:solidFill>
              </a:rPr>
              <a:t> </a:t>
            </a:r>
            <a:r>
              <a:rPr lang="et-EE" sz="2400" b="1" dirty="0" err="1" smtClean="0">
                <a:solidFill>
                  <a:srgbClr val="1F497D"/>
                </a:solidFill>
              </a:rPr>
              <a:t>taken</a:t>
            </a:r>
            <a:r>
              <a:rPr lang="et-EE" sz="2400" b="1" dirty="0" smtClean="0">
                <a:solidFill>
                  <a:srgbClr val="1F497D"/>
                </a:solidFill>
              </a:rPr>
              <a:t> </a:t>
            </a:r>
            <a:r>
              <a:rPr lang="et-EE" sz="2400" b="1" dirty="0" err="1" smtClean="0">
                <a:solidFill>
                  <a:srgbClr val="1F497D"/>
                </a:solidFill>
              </a:rPr>
              <a:t>us</a:t>
            </a:r>
            <a:r>
              <a:rPr lang="et-EE" sz="2400" b="1" dirty="0" smtClean="0">
                <a:solidFill>
                  <a:srgbClr val="1F497D"/>
                </a:solidFill>
              </a:rPr>
              <a:t>? </a:t>
            </a:r>
          </a:p>
          <a:p>
            <a:pPr algn="ctr"/>
            <a:r>
              <a:rPr lang="et-EE" sz="2400" b="1" dirty="0" err="1" smtClean="0">
                <a:solidFill>
                  <a:srgbClr val="1F497D"/>
                </a:solidFill>
              </a:rPr>
              <a:t>Our</a:t>
            </a:r>
            <a:r>
              <a:rPr lang="et-EE" sz="2400" b="1" dirty="0" smtClean="0">
                <a:solidFill>
                  <a:srgbClr val="1F497D"/>
                </a:solidFill>
              </a:rPr>
              <a:t> </a:t>
            </a:r>
            <a:r>
              <a:rPr lang="et-EE" sz="2400" b="1" dirty="0" err="1" smtClean="0">
                <a:solidFill>
                  <a:srgbClr val="1F497D"/>
                </a:solidFill>
              </a:rPr>
              <a:t>similarities</a:t>
            </a:r>
            <a:r>
              <a:rPr lang="et-EE" sz="2400" b="1" dirty="0" smtClean="0">
                <a:solidFill>
                  <a:srgbClr val="1F497D"/>
                </a:solidFill>
              </a:rPr>
              <a:t> </a:t>
            </a:r>
            <a:r>
              <a:rPr lang="et-EE" sz="2400" b="1" dirty="0">
                <a:solidFill>
                  <a:srgbClr val="1F497D"/>
                </a:solidFill>
              </a:rPr>
              <a:t>and </a:t>
            </a:r>
            <a:r>
              <a:rPr lang="et-EE" sz="2400" b="1" dirty="0" err="1">
                <a:solidFill>
                  <a:srgbClr val="1F497D"/>
                </a:solidFill>
              </a:rPr>
              <a:t>differences</a:t>
            </a:r>
            <a:r>
              <a:rPr lang="et-EE" sz="2400" b="1" dirty="0" smtClean="0">
                <a:solidFill>
                  <a:srgbClr val="1F497D"/>
                </a:solidFill>
              </a:rPr>
              <a:t>?</a:t>
            </a:r>
            <a:endParaRPr lang="et-EE" sz="2400" b="1" dirty="0">
              <a:solidFill>
                <a:srgbClr val="1F497D"/>
              </a:solidFill>
            </a:endParaRPr>
          </a:p>
        </p:txBody>
      </p:sp>
    </p:spTree>
    <p:extLst>
      <p:ext uri="{BB962C8B-B14F-4D97-AF65-F5344CB8AC3E}">
        <p14:creationId xmlns:p14="http://schemas.microsoft.com/office/powerpoint/2010/main" val="41913179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486888"/>
            <a:ext cx="9013371" cy="762168"/>
          </a:xfrm>
        </p:spPr>
        <p:txBody>
          <a:bodyPr>
            <a:noAutofit/>
          </a:bodyPr>
          <a:lstStyle/>
          <a:p>
            <a:r>
              <a:rPr lang="et-EE" sz="3600" b="1" dirty="0" err="1">
                <a:solidFill>
                  <a:srgbClr val="1F497D"/>
                </a:solidFill>
              </a:rPr>
              <a:t>Leave</a:t>
            </a:r>
            <a:r>
              <a:rPr lang="et-EE" sz="3600" b="1" dirty="0">
                <a:solidFill>
                  <a:srgbClr val="1F497D"/>
                </a:solidFill>
              </a:rPr>
              <a:t> </a:t>
            </a:r>
            <a:r>
              <a:rPr lang="et-EE" sz="3600" b="1" dirty="0" err="1">
                <a:solidFill>
                  <a:srgbClr val="1F497D"/>
                </a:solidFill>
              </a:rPr>
              <a:t>policies</a:t>
            </a:r>
            <a:r>
              <a:rPr lang="et-EE" sz="3600" b="1" dirty="0">
                <a:solidFill>
                  <a:srgbClr val="1F497D"/>
                </a:solidFill>
              </a:rPr>
              <a:t>: </a:t>
            </a:r>
            <a:r>
              <a:rPr lang="et-EE" sz="3600" b="1" dirty="0" smtClean="0">
                <a:solidFill>
                  <a:srgbClr val="1F497D"/>
                </a:solidFill>
              </a:rPr>
              <a:t/>
            </a:r>
            <a:br>
              <a:rPr lang="et-EE" sz="3600" b="1" dirty="0" smtClean="0">
                <a:solidFill>
                  <a:srgbClr val="1F497D"/>
                </a:solidFill>
              </a:rPr>
            </a:br>
            <a:r>
              <a:rPr lang="et-EE" sz="3600" b="1" dirty="0" err="1" smtClean="0">
                <a:solidFill>
                  <a:srgbClr val="1F497D"/>
                </a:solidFill>
              </a:rPr>
              <a:t>common</a:t>
            </a:r>
            <a:r>
              <a:rPr lang="et-EE" sz="3600" b="1" dirty="0" smtClean="0">
                <a:solidFill>
                  <a:srgbClr val="1F497D"/>
                </a:solidFill>
              </a:rPr>
              <a:t> </a:t>
            </a:r>
            <a:r>
              <a:rPr lang="et-EE" sz="3600" b="1" dirty="0" err="1">
                <a:solidFill>
                  <a:srgbClr val="1F497D"/>
                </a:solidFill>
              </a:rPr>
              <a:t>history</a:t>
            </a:r>
            <a:r>
              <a:rPr lang="et-EE" sz="3600" b="1" dirty="0">
                <a:solidFill>
                  <a:srgbClr val="1F497D"/>
                </a:solidFill>
              </a:rPr>
              <a:t> </a:t>
            </a:r>
            <a:r>
              <a:rPr lang="et-EE" sz="3600" b="1" dirty="0" err="1">
                <a:solidFill>
                  <a:srgbClr val="1F497D"/>
                </a:solidFill>
              </a:rPr>
              <a:t>of</a:t>
            </a:r>
            <a:r>
              <a:rPr lang="en-US" sz="3600" b="1" dirty="0">
                <a:solidFill>
                  <a:srgbClr val="1F497D"/>
                </a:solidFill>
              </a:rPr>
              <a:t> Soviet times</a:t>
            </a:r>
          </a:p>
        </p:txBody>
      </p:sp>
      <p:sp>
        <p:nvSpPr>
          <p:cNvPr id="3" name="Content Placeholder 2"/>
          <p:cNvSpPr>
            <a:spLocks noGrp="1"/>
          </p:cNvSpPr>
          <p:nvPr>
            <p:ph idx="1"/>
          </p:nvPr>
        </p:nvSpPr>
        <p:spPr>
          <a:xfrm>
            <a:off x="457200" y="1460665"/>
            <a:ext cx="8432290" cy="4895684"/>
          </a:xfrm>
        </p:spPr>
        <p:txBody>
          <a:bodyPr>
            <a:normAutofit/>
          </a:bodyPr>
          <a:lstStyle/>
          <a:p>
            <a:r>
              <a:rPr lang="en-US" dirty="0"/>
              <a:t>Assistance for families with children was concentrated on the development of childcare institutions;</a:t>
            </a:r>
            <a:r>
              <a:rPr lang="et-EE" dirty="0"/>
              <a:t> </a:t>
            </a:r>
          </a:p>
          <a:p>
            <a:r>
              <a:rPr lang="et-EE" dirty="0"/>
              <a:t>In theory, state provided many </a:t>
            </a:r>
            <a:r>
              <a:rPr lang="et-EE" dirty="0" smtClean="0"/>
              <a:t>domestic </a:t>
            </a:r>
            <a:r>
              <a:rPr lang="et-EE" dirty="0"/>
              <a:t>services to free women for employment. In practice </a:t>
            </a:r>
            <a:r>
              <a:rPr lang="et-EE" dirty="0" smtClean="0"/>
              <a:t>not</a:t>
            </a:r>
            <a:r>
              <a:rPr lang="et-EE" dirty="0"/>
              <a:t>;</a:t>
            </a:r>
            <a:endParaRPr lang="en-US" dirty="0"/>
          </a:p>
          <a:p>
            <a:r>
              <a:rPr lang="en-US" dirty="0"/>
              <a:t>Guaranteed employment for families with children</a:t>
            </a:r>
            <a:r>
              <a:rPr lang="en-US" dirty="0" smtClean="0"/>
              <a:t>;</a:t>
            </a:r>
            <a:r>
              <a:rPr lang="et-EE" dirty="0"/>
              <a:t> oblication to work</a:t>
            </a:r>
            <a:r>
              <a:rPr lang="et-EE" dirty="0" smtClean="0"/>
              <a:t>?</a:t>
            </a:r>
          </a:p>
          <a:p>
            <a:r>
              <a:rPr lang="en-US" dirty="0"/>
              <a:t>Paid </a:t>
            </a:r>
            <a:r>
              <a:rPr lang="et-EE" dirty="0"/>
              <a:t>maternity </a:t>
            </a:r>
            <a:r>
              <a:rPr lang="en-US" dirty="0"/>
              <a:t>leave, which</a:t>
            </a:r>
            <a:r>
              <a:rPr lang="et-EE" dirty="0"/>
              <a:t> was prolonged continuously to reach three years by </a:t>
            </a:r>
            <a:r>
              <a:rPr lang="et-EE" b="1" dirty="0">
                <a:solidFill>
                  <a:srgbClr val="1F497D"/>
                </a:solidFill>
              </a:rPr>
              <a:t>1989</a:t>
            </a:r>
            <a:r>
              <a:rPr lang="et-EE" dirty="0"/>
              <a:t> (6 months in 1959; one year in 1982</a:t>
            </a:r>
            <a:r>
              <a:rPr lang="et-EE" dirty="0" smtClean="0"/>
              <a:t>)</a:t>
            </a:r>
            <a:r>
              <a:rPr lang="en-US" dirty="0"/>
              <a:t>;</a:t>
            </a:r>
          </a:p>
          <a:p>
            <a:r>
              <a:rPr lang="et-EE" dirty="0" smtClean="0"/>
              <a:t>No </a:t>
            </a:r>
            <a:r>
              <a:rPr lang="et-EE" dirty="0"/>
              <a:t>right for </a:t>
            </a:r>
            <a:r>
              <a:rPr lang="et-EE" dirty="0" smtClean="0"/>
              <a:t>fathers;</a:t>
            </a:r>
            <a:endParaRPr lang="en-US" dirty="0"/>
          </a:p>
          <a:p>
            <a:r>
              <a:rPr lang="en-US" dirty="0"/>
              <a:t>Monthly state grants for single mothers were paid up to the child’ sixteenth </a:t>
            </a:r>
            <a:r>
              <a:rPr lang="en-US" dirty="0" smtClean="0"/>
              <a:t>birthday</a:t>
            </a:r>
            <a:r>
              <a:rPr lang="en-US" dirty="0"/>
              <a:t>.</a:t>
            </a:r>
            <a:endParaRPr lang="en-US" dirty="0" smtClean="0"/>
          </a:p>
        </p:txBody>
      </p:sp>
      <p:sp>
        <p:nvSpPr>
          <p:cNvPr id="4" name="Slide Number Placeholder 3"/>
          <p:cNvSpPr>
            <a:spLocks noGrp="1"/>
          </p:cNvSpPr>
          <p:nvPr>
            <p:ph type="sldNum" sz="quarter" idx="12"/>
          </p:nvPr>
        </p:nvSpPr>
        <p:spPr/>
        <p:txBody>
          <a:bodyPr/>
          <a:lstStyle/>
          <a:p>
            <a:fld id="{12EC36DC-B044-E04C-B828-E529C7BDC032}" type="slidenum">
              <a:rPr lang="en-US" smtClean="0"/>
              <a:t>4</a:t>
            </a:fld>
            <a:endParaRPr lang="en-US"/>
          </a:p>
        </p:txBody>
      </p:sp>
    </p:spTree>
    <p:extLst>
      <p:ext uri="{BB962C8B-B14F-4D97-AF65-F5344CB8AC3E}">
        <p14:creationId xmlns:p14="http://schemas.microsoft.com/office/powerpoint/2010/main" val="35203083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9654"/>
            <a:ext cx="8229600" cy="990600"/>
          </a:xfrm>
        </p:spPr>
        <p:txBody>
          <a:bodyPr>
            <a:noAutofit/>
          </a:bodyPr>
          <a:lstStyle/>
          <a:p>
            <a:r>
              <a:rPr lang="et-EE" sz="3600" b="1" dirty="0" smtClean="0">
                <a:solidFill>
                  <a:srgbClr val="1F497D"/>
                </a:solidFill>
              </a:rPr>
              <a:t>Some characteristics </a:t>
            </a:r>
            <a:r>
              <a:rPr lang="et-EE" sz="3600" b="1" dirty="0">
                <a:solidFill>
                  <a:srgbClr val="1F497D"/>
                </a:solidFill>
              </a:rPr>
              <a:t>of s</a:t>
            </a:r>
            <a:r>
              <a:rPr lang="en-US" sz="3600" b="1" dirty="0" err="1">
                <a:solidFill>
                  <a:srgbClr val="1F497D"/>
                </a:solidFill>
              </a:rPr>
              <a:t>ocial</a:t>
            </a:r>
            <a:r>
              <a:rPr lang="en-US" sz="3600" b="1" dirty="0">
                <a:solidFill>
                  <a:srgbClr val="1F497D"/>
                </a:solidFill>
              </a:rPr>
              <a:t> and family policy </a:t>
            </a:r>
            <a:r>
              <a:rPr lang="en-US" sz="3600" b="1" dirty="0" smtClean="0">
                <a:solidFill>
                  <a:srgbClr val="1F497D"/>
                </a:solidFill>
              </a:rPr>
              <a:t>reforms after regaining</a:t>
            </a:r>
            <a:r>
              <a:rPr lang="et-EE" sz="3600" b="1" dirty="0" smtClean="0">
                <a:solidFill>
                  <a:srgbClr val="1F497D"/>
                </a:solidFill>
              </a:rPr>
              <a:t> i</a:t>
            </a:r>
            <a:r>
              <a:rPr lang="en-US" sz="3600" b="1" dirty="0" err="1" smtClean="0">
                <a:solidFill>
                  <a:srgbClr val="1F497D"/>
                </a:solidFill>
              </a:rPr>
              <a:t>ndepence</a:t>
            </a:r>
            <a:endParaRPr lang="en-US" sz="3600" b="1" dirty="0">
              <a:solidFill>
                <a:srgbClr val="1F497D"/>
              </a:solidFill>
            </a:endParaRPr>
          </a:p>
        </p:txBody>
      </p:sp>
      <p:sp>
        <p:nvSpPr>
          <p:cNvPr id="3" name="Content Placeholder 2"/>
          <p:cNvSpPr>
            <a:spLocks noGrp="1"/>
          </p:cNvSpPr>
          <p:nvPr>
            <p:ph idx="1"/>
          </p:nvPr>
        </p:nvSpPr>
        <p:spPr/>
        <p:txBody>
          <a:bodyPr/>
          <a:lstStyle/>
          <a:p>
            <a:pPr marL="0" indent="0">
              <a:buNone/>
            </a:pPr>
            <a:endParaRPr lang="et-EE" dirty="0" smtClean="0"/>
          </a:p>
          <a:p>
            <a:endParaRPr lang="et-EE" dirty="0" smtClean="0"/>
          </a:p>
          <a:p>
            <a:r>
              <a:rPr lang="en-US" dirty="0" smtClean="0"/>
              <a:t>Male </a:t>
            </a:r>
            <a:r>
              <a:rPr lang="en-US" dirty="0"/>
              <a:t>breadwinner </a:t>
            </a:r>
            <a:r>
              <a:rPr lang="en-US" dirty="0" smtClean="0"/>
              <a:t>ideology;</a:t>
            </a:r>
          </a:p>
          <a:p>
            <a:r>
              <a:rPr lang="en-US" dirty="0"/>
              <a:t>Child-care facilities were cut </a:t>
            </a:r>
            <a:r>
              <a:rPr lang="en-US" dirty="0" smtClean="0"/>
              <a:t>back (especially in Lithuania);</a:t>
            </a:r>
          </a:p>
          <a:p>
            <a:r>
              <a:rPr lang="et-EE" dirty="0" smtClean="0"/>
              <a:t>D</a:t>
            </a:r>
            <a:r>
              <a:rPr lang="en-US" dirty="0" smtClean="0"/>
              <a:t>e</a:t>
            </a:r>
            <a:r>
              <a:rPr lang="et-EE" dirty="0" smtClean="0"/>
              <a:t>velopment of </a:t>
            </a:r>
            <a:r>
              <a:rPr lang="et-EE" i="1" dirty="0" smtClean="0"/>
              <a:t>G</a:t>
            </a:r>
            <a:r>
              <a:rPr lang="en-US" i="1" dirty="0" smtClean="0"/>
              <a:t>ender equality </a:t>
            </a:r>
            <a:r>
              <a:rPr lang="en-US" dirty="0" smtClean="0"/>
              <a:t>mechanisms;</a:t>
            </a:r>
          </a:p>
          <a:p>
            <a:r>
              <a:rPr lang="en-US" dirty="0" smtClean="0"/>
              <a:t>And etc.</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12EC36DC-B044-E04C-B828-E529C7BDC032}" type="slidenum">
              <a:rPr lang="en-US" smtClean="0"/>
              <a:t>5</a:t>
            </a:fld>
            <a:endParaRPr lang="en-US"/>
          </a:p>
        </p:txBody>
      </p:sp>
    </p:spTree>
    <p:extLst>
      <p:ext uri="{BB962C8B-B14F-4D97-AF65-F5344CB8AC3E}">
        <p14:creationId xmlns:p14="http://schemas.microsoft.com/office/powerpoint/2010/main" val="1622584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smtClean="0">
                <a:solidFill>
                  <a:srgbClr val="1F497D"/>
                </a:solidFill>
              </a:rPr>
              <a:t/>
            </a:r>
            <a:br>
              <a:rPr lang="en-GB" b="1" i="1" dirty="0" smtClean="0">
                <a:solidFill>
                  <a:srgbClr val="1F497D"/>
                </a:solidFill>
              </a:rPr>
            </a:br>
            <a:r>
              <a:rPr lang="et-EE" b="1" dirty="0" err="1" smtClean="0">
                <a:solidFill>
                  <a:srgbClr val="1F497D"/>
                </a:solidFill>
              </a:rPr>
              <a:t>More</a:t>
            </a:r>
            <a:r>
              <a:rPr lang="et-EE" b="1" dirty="0" smtClean="0">
                <a:solidFill>
                  <a:srgbClr val="1F497D"/>
                </a:solidFill>
              </a:rPr>
              <a:t> </a:t>
            </a:r>
            <a:r>
              <a:rPr lang="et-EE" b="1" dirty="0" err="1" smtClean="0">
                <a:solidFill>
                  <a:srgbClr val="1F497D"/>
                </a:solidFill>
              </a:rPr>
              <a:t>recent</a:t>
            </a:r>
            <a:r>
              <a:rPr lang="et-EE" b="1" dirty="0" smtClean="0">
                <a:solidFill>
                  <a:srgbClr val="1F497D"/>
                </a:solidFill>
              </a:rPr>
              <a:t> </a:t>
            </a:r>
            <a:r>
              <a:rPr lang="et-EE" b="1" dirty="0" err="1" smtClean="0">
                <a:solidFill>
                  <a:srgbClr val="1F497D"/>
                </a:solidFill>
              </a:rPr>
              <a:t>developments</a:t>
            </a:r>
            <a:r>
              <a:rPr lang="cs-CZ" b="1" i="1" dirty="0">
                <a:solidFill>
                  <a:srgbClr val="1F497D"/>
                </a:solidFill>
              </a:rPr>
              <a:t/>
            </a:r>
            <a:br>
              <a:rPr lang="cs-CZ" b="1" i="1" dirty="0">
                <a:solidFill>
                  <a:srgbClr val="1F497D"/>
                </a:solidFill>
              </a:rPr>
            </a:br>
            <a:r>
              <a:rPr lang="cs-CZ" b="1" i="1" dirty="0" smtClean="0">
                <a:solidFill>
                  <a:srgbClr val="1F497D"/>
                </a:solidFill>
              </a:rPr>
              <a:t> </a:t>
            </a:r>
            <a:endParaRPr lang="en-US" dirty="0"/>
          </a:p>
        </p:txBody>
      </p:sp>
      <p:sp>
        <p:nvSpPr>
          <p:cNvPr id="3" name="Content Placeholder 2"/>
          <p:cNvSpPr>
            <a:spLocks noGrp="1"/>
          </p:cNvSpPr>
          <p:nvPr>
            <p:ph idx="1"/>
          </p:nvPr>
        </p:nvSpPr>
        <p:spPr/>
        <p:txBody>
          <a:bodyPr/>
          <a:lstStyle/>
          <a:p>
            <a:r>
              <a:rPr lang="en-US" sz="3200" dirty="0" smtClean="0"/>
              <a:t>Rapidly growing </a:t>
            </a:r>
            <a:r>
              <a:rPr lang="en-US" sz="3200" dirty="0"/>
              <a:t>economies in </a:t>
            </a:r>
            <a:r>
              <a:rPr lang="en-US" sz="3200" dirty="0" smtClean="0"/>
              <a:t>2004-2007</a:t>
            </a:r>
          </a:p>
          <a:p>
            <a:r>
              <a:rPr lang="en-US" sz="3200" dirty="0" smtClean="0"/>
              <a:t>Recent changes in the period of 2008-2012</a:t>
            </a:r>
          </a:p>
          <a:p>
            <a:r>
              <a:rPr lang="en-US" sz="3200" dirty="0" smtClean="0"/>
              <a:t>Estonia as a Baltic “success story”</a:t>
            </a:r>
            <a:endParaRPr lang="en-US" sz="3200" dirty="0"/>
          </a:p>
          <a:p>
            <a:endParaRPr lang="en-US" dirty="0"/>
          </a:p>
        </p:txBody>
      </p:sp>
      <p:sp>
        <p:nvSpPr>
          <p:cNvPr id="4" name="Slide Number Placeholder 3"/>
          <p:cNvSpPr>
            <a:spLocks noGrp="1"/>
          </p:cNvSpPr>
          <p:nvPr>
            <p:ph type="sldNum" sz="quarter" idx="12"/>
          </p:nvPr>
        </p:nvSpPr>
        <p:spPr/>
        <p:txBody>
          <a:bodyPr/>
          <a:lstStyle/>
          <a:p>
            <a:fld id="{12EC36DC-B044-E04C-B828-E529C7BDC032}" type="slidenum">
              <a:rPr lang="en-US" smtClean="0"/>
              <a:t>6</a:t>
            </a:fld>
            <a:endParaRPr lang="en-US"/>
          </a:p>
        </p:txBody>
      </p:sp>
    </p:spTree>
    <p:extLst>
      <p:ext uri="{BB962C8B-B14F-4D97-AF65-F5344CB8AC3E}">
        <p14:creationId xmlns:p14="http://schemas.microsoft.com/office/powerpoint/2010/main" val="9552039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3355"/>
            <a:ext cx="8229600" cy="990600"/>
          </a:xfrm>
        </p:spPr>
        <p:txBody>
          <a:bodyPr>
            <a:normAutofit fontScale="90000"/>
          </a:bodyPr>
          <a:lstStyle/>
          <a:p>
            <a:r>
              <a:rPr lang="et-EE" sz="3600" b="1" dirty="0" smtClean="0">
                <a:solidFill>
                  <a:srgbClr val="1F497D"/>
                </a:solidFill>
              </a:rPr>
              <a:t>Background</a:t>
            </a:r>
            <a:r>
              <a:rPr lang="et-EE" sz="3600" b="1" dirty="0">
                <a:solidFill>
                  <a:srgbClr val="1F497D"/>
                </a:solidFill>
              </a:rPr>
              <a:t>: Small decreasing populations</a:t>
            </a:r>
            <a:endParaRPr lang="en-US" sz="3600" b="1" dirty="0">
              <a:solidFill>
                <a:srgbClr val="1F497D"/>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70055421"/>
              </p:ext>
            </p:extLst>
          </p:nvPr>
        </p:nvGraphicFramePr>
        <p:xfrm>
          <a:off x="344384" y="1110030"/>
          <a:ext cx="8692738" cy="3830105"/>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12EC36DC-B044-E04C-B828-E529C7BDC032}" type="slidenum">
              <a:rPr lang="en-US" smtClean="0"/>
              <a:t>7</a:t>
            </a:fld>
            <a:endParaRPr lang="en-US"/>
          </a:p>
        </p:txBody>
      </p:sp>
      <p:sp>
        <p:nvSpPr>
          <p:cNvPr id="3" name="TextBox 2"/>
          <p:cNvSpPr txBox="1"/>
          <p:nvPr/>
        </p:nvSpPr>
        <p:spPr>
          <a:xfrm>
            <a:off x="344384" y="5234952"/>
            <a:ext cx="4773881" cy="1477328"/>
          </a:xfrm>
          <a:prstGeom prst="rect">
            <a:avLst/>
          </a:prstGeom>
          <a:noFill/>
        </p:spPr>
        <p:txBody>
          <a:bodyPr wrap="square" rtlCol="0">
            <a:spAutoFit/>
          </a:bodyPr>
          <a:lstStyle/>
          <a:p>
            <a:r>
              <a:rPr lang="et-EE" b="1" dirty="0" err="1" smtClean="0"/>
              <a:t>In</a:t>
            </a:r>
            <a:r>
              <a:rPr lang="et-EE" b="1" dirty="0" smtClean="0"/>
              <a:t> 10 </a:t>
            </a:r>
            <a:r>
              <a:rPr lang="et-EE" b="1" dirty="0" err="1" smtClean="0"/>
              <a:t>years</a:t>
            </a:r>
            <a:r>
              <a:rPr lang="et-EE" b="1" dirty="0" smtClean="0"/>
              <a:t> </a:t>
            </a:r>
            <a:r>
              <a:rPr lang="et-EE" b="1" dirty="0" err="1" smtClean="0"/>
              <a:t>the</a:t>
            </a:r>
            <a:r>
              <a:rPr lang="et-EE" b="1" dirty="0" smtClean="0"/>
              <a:t> </a:t>
            </a:r>
            <a:r>
              <a:rPr lang="et-EE" b="1" dirty="0" err="1" smtClean="0"/>
              <a:t>population</a:t>
            </a:r>
            <a:r>
              <a:rPr lang="et-EE" b="1" dirty="0" smtClean="0"/>
              <a:t> </a:t>
            </a:r>
            <a:r>
              <a:rPr lang="et-EE" b="1" dirty="0" err="1" smtClean="0"/>
              <a:t>has</a:t>
            </a:r>
            <a:r>
              <a:rPr lang="et-EE" b="1" dirty="0" smtClean="0"/>
              <a:t> </a:t>
            </a:r>
            <a:r>
              <a:rPr lang="et-EE" b="1" dirty="0" err="1" smtClean="0"/>
              <a:t>decreased</a:t>
            </a:r>
            <a:r>
              <a:rPr lang="et-EE" b="1" dirty="0" smtClean="0"/>
              <a:t>:</a:t>
            </a:r>
          </a:p>
          <a:p>
            <a:endParaRPr lang="et-EE" dirty="0"/>
          </a:p>
          <a:p>
            <a:r>
              <a:rPr lang="et-EE" b="1" dirty="0" smtClean="0"/>
              <a:t>Lithuania by 427,000 (13%)</a:t>
            </a:r>
          </a:p>
          <a:p>
            <a:r>
              <a:rPr lang="et-EE" b="1" dirty="0" err="1" smtClean="0"/>
              <a:t>Latvia</a:t>
            </a:r>
            <a:r>
              <a:rPr lang="et-EE" b="1" dirty="0" smtClean="0"/>
              <a:t> </a:t>
            </a:r>
            <a:r>
              <a:rPr lang="et-EE" b="1" dirty="0" err="1" smtClean="0"/>
              <a:t>by</a:t>
            </a:r>
            <a:r>
              <a:rPr lang="et-EE" b="1" dirty="0" smtClean="0"/>
              <a:t> 253,000 (11%)</a:t>
            </a:r>
          </a:p>
          <a:p>
            <a:r>
              <a:rPr lang="et-EE" b="1" dirty="0" smtClean="0"/>
              <a:t>Estonia </a:t>
            </a:r>
            <a:r>
              <a:rPr lang="et-EE" b="1" dirty="0" err="1" smtClean="0"/>
              <a:t>by</a:t>
            </a:r>
            <a:r>
              <a:rPr lang="et-EE" b="1" dirty="0" smtClean="0"/>
              <a:t> 46,000 (3,4%)</a:t>
            </a:r>
            <a:endParaRPr lang="et-EE" sz="2000" dirty="0" smtClean="0"/>
          </a:p>
        </p:txBody>
      </p:sp>
      <p:sp>
        <p:nvSpPr>
          <p:cNvPr id="6" name="TextBox 5"/>
          <p:cNvSpPr txBox="1"/>
          <p:nvPr/>
        </p:nvSpPr>
        <p:spPr>
          <a:xfrm>
            <a:off x="5319177" y="5765312"/>
            <a:ext cx="3717945" cy="830997"/>
          </a:xfrm>
          <a:prstGeom prst="rect">
            <a:avLst/>
          </a:prstGeom>
          <a:noFill/>
        </p:spPr>
        <p:txBody>
          <a:bodyPr wrap="square" rtlCol="0">
            <a:spAutoFit/>
          </a:bodyPr>
          <a:lstStyle/>
          <a:p>
            <a:pPr marL="285750" indent="-285750">
              <a:buFont typeface="Wingdings" pitchFamily="2" charset="2"/>
              <a:buChar char="à"/>
            </a:pPr>
            <a:r>
              <a:rPr lang="et-EE" sz="2400" dirty="0"/>
              <a:t> </a:t>
            </a:r>
            <a:r>
              <a:rPr lang="et-EE" sz="2400" dirty="0" err="1" smtClean="0"/>
              <a:t>Low</a:t>
            </a:r>
            <a:r>
              <a:rPr lang="et-EE" sz="2400" dirty="0" smtClean="0"/>
              <a:t> </a:t>
            </a:r>
            <a:r>
              <a:rPr lang="et-EE" sz="2400" dirty="0" err="1" smtClean="0"/>
              <a:t>fertility</a:t>
            </a:r>
            <a:r>
              <a:rPr lang="et-EE" sz="2400" dirty="0" smtClean="0"/>
              <a:t> </a:t>
            </a:r>
            <a:r>
              <a:rPr lang="et-EE" sz="2400" dirty="0" err="1" smtClean="0"/>
              <a:t>rate</a:t>
            </a:r>
            <a:endParaRPr lang="et-EE" sz="2400" dirty="0"/>
          </a:p>
          <a:p>
            <a:pPr marL="285750" indent="-285750">
              <a:buFont typeface="Wingdings" pitchFamily="2" charset="2"/>
              <a:buChar char="à"/>
            </a:pPr>
            <a:r>
              <a:rPr lang="et-EE" sz="2400" dirty="0"/>
              <a:t> </a:t>
            </a:r>
            <a:r>
              <a:rPr lang="et-EE" sz="2400" dirty="0" err="1" smtClean="0"/>
              <a:t>High</a:t>
            </a:r>
            <a:r>
              <a:rPr lang="et-EE" sz="2400" dirty="0" smtClean="0"/>
              <a:t> immigration rate</a:t>
            </a:r>
            <a:endParaRPr lang="et-EE" sz="2400" dirty="0"/>
          </a:p>
        </p:txBody>
      </p:sp>
    </p:spTree>
    <p:extLst>
      <p:ext uri="{BB962C8B-B14F-4D97-AF65-F5344CB8AC3E}">
        <p14:creationId xmlns:p14="http://schemas.microsoft.com/office/powerpoint/2010/main" val="11965524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437418" cy="990600"/>
          </a:xfrm>
        </p:spPr>
        <p:txBody>
          <a:bodyPr>
            <a:normAutofit/>
          </a:bodyPr>
          <a:lstStyle/>
          <a:p>
            <a:r>
              <a:rPr lang="et-EE" sz="2800" b="1" dirty="0" smtClean="0">
                <a:solidFill>
                  <a:srgbClr val="1F497D"/>
                </a:solidFill>
              </a:rPr>
              <a:t>Background</a:t>
            </a:r>
            <a:r>
              <a:rPr lang="et-EE" sz="2800" b="1" dirty="0">
                <a:solidFill>
                  <a:srgbClr val="1F497D"/>
                </a:solidFill>
              </a:rPr>
              <a:t>: </a:t>
            </a:r>
            <a:r>
              <a:rPr lang="et-EE" sz="2800" b="1" dirty="0" smtClean="0">
                <a:solidFill>
                  <a:srgbClr val="1F497D"/>
                </a:solidFill>
              </a:rPr>
              <a:t>fertility </a:t>
            </a:r>
            <a:r>
              <a:rPr lang="et-EE" sz="2800" b="1" dirty="0">
                <a:solidFill>
                  <a:srgbClr val="1F497D"/>
                </a:solidFill>
              </a:rPr>
              <a:t>rates below </a:t>
            </a:r>
            <a:r>
              <a:rPr lang="et-EE" sz="2800" b="1" dirty="0" err="1">
                <a:solidFill>
                  <a:srgbClr val="1F497D"/>
                </a:solidFill>
              </a:rPr>
              <a:t>replacement</a:t>
            </a:r>
            <a:r>
              <a:rPr lang="et-EE" sz="2800" b="1" dirty="0">
                <a:solidFill>
                  <a:srgbClr val="1F497D"/>
                </a:solidFill>
              </a:rPr>
              <a:t> </a:t>
            </a:r>
            <a:r>
              <a:rPr lang="et-EE" sz="2800" b="1" dirty="0" err="1" smtClean="0">
                <a:solidFill>
                  <a:srgbClr val="1F497D"/>
                </a:solidFill>
              </a:rPr>
              <a:t>levels</a:t>
            </a:r>
            <a:endParaRPr lang="en-US" sz="2800" b="1" dirty="0">
              <a:solidFill>
                <a:srgbClr val="1F497D"/>
              </a:solidFill>
            </a:endParaRPr>
          </a:p>
        </p:txBody>
      </p:sp>
      <p:sp>
        <p:nvSpPr>
          <p:cNvPr id="3" name="Slide Number Placeholder 2"/>
          <p:cNvSpPr>
            <a:spLocks noGrp="1"/>
          </p:cNvSpPr>
          <p:nvPr>
            <p:ph type="sldNum" sz="quarter" idx="12"/>
          </p:nvPr>
        </p:nvSpPr>
        <p:spPr/>
        <p:txBody>
          <a:bodyPr/>
          <a:lstStyle/>
          <a:p>
            <a:fld id="{12EC36DC-B044-E04C-B828-E529C7BDC032}" type="slidenum">
              <a:rPr lang="en-US" smtClean="0"/>
              <a:t>8</a:t>
            </a:fld>
            <a:endParaRPr lang="en-US"/>
          </a:p>
        </p:txBody>
      </p:sp>
      <p:sp>
        <p:nvSpPr>
          <p:cNvPr id="5" name="Content Placeholder 4"/>
          <p:cNvSpPr>
            <a:spLocks noGrp="1"/>
          </p:cNvSpPr>
          <p:nvPr>
            <p:ph idx="1"/>
          </p:nvPr>
        </p:nvSpPr>
        <p:spPr/>
        <p:txBody>
          <a:bodyPr/>
          <a:lstStyle/>
          <a:p>
            <a:endParaRPr lang="et-EE" dirty="0"/>
          </a:p>
        </p:txBody>
      </p:sp>
      <p:graphicFrame>
        <p:nvGraphicFramePr>
          <p:cNvPr id="6" name="Content Placeholder 3"/>
          <p:cNvGraphicFramePr>
            <a:graphicFrameLocks/>
          </p:cNvGraphicFramePr>
          <p:nvPr>
            <p:extLst>
              <p:ext uri="{D42A27DB-BD31-4B8C-83A1-F6EECF244321}">
                <p14:modId xmlns:p14="http://schemas.microsoft.com/office/powerpoint/2010/main" val="212115271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528470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533400"/>
            <a:ext cx="9025246" cy="990600"/>
          </a:xfrm>
        </p:spPr>
        <p:txBody>
          <a:bodyPr>
            <a:normAutofit/>
          </a:bodyPr>
          <a:lstStyle/>
          <a:p>
            <a:r>
              <a:rPr lang="et-EE" sz="2800" b="1" dirty="0">
                <a:solidFill>
                  <a:srgbClr val="1F497D"/>
                </a:solidFill>
              </a:rPr>
              <a:t>Background: </a:t>
            </a:r>
            <a:r>
              <a:rPr lang="en-US" sz="2800" b="1" dirty="0">
                <a:solidFill>
                  <a:srgbClr val="1F497D"/>
                </a:solidFill>
              </a:rPr>
              <a:t>Employment rates by gender </a:t>
            </a:r>
            <a:r>
              <a:rPr lang="en-US" sz="2800" b="1" dirty="0" smtClean="0">
                <a:solidFill>
                  <a:srgbClr val="1F497D"/>
                </a:solidFill>
              </a:rPr>
              <a:t>(EE, </a:t>
            </a:r>
            <a:r>
              <a:rPr lang="en-US" sz="2800" b="1" dirty="0">
                <a:solidFill>
                  <a:srgbClr val="1F497D"/>
                </a:solidFill>
              </a:rPr>
              <a:t>LV, </a:t>
            </a:r>
            <a:r>
              <a:rPr lang="en-US" sz="2800" b="1" dirty="0" smtClean="0">
                <a:solidFill>
                  <a:srgbClr val="1F497D"/>
                </a:solidFill>
              </a:rPr>
              <a:t>LT)</a:t>
            </a:r>
            <a:r>
              <a:rPr lang="et-EE" sz="2800" b="1" dirty="0" smtClean="0">
                <a:solidFill>
                  <a:srgbClr val="1F497D"/>
                </a:solidFill>
              </a:rPr>
              <a:t> (</a:t>
            </a:r>
            <a:r>
              <a:rPr lang="en-US" sz="2800" b="1" dirty="0" smtClean="0">
                <a:solidFill>
                  <a:srgbClr val="1F497D"/>
                </a:solidFill>
              </a:rPr>
              <a:t>%</a:t>
            </a:r>
            <a:r>
              <a:rPr lang="et-EE" sz="2800" b="1" dirty="0" smtClean="0">
                <a:solidFill>
                  <a:srgbClr val="1F497D"/>
                </a:solidFill>
              </a:rPr>
              <a:t>)</a:t>
            </a:r>
            <a:r>
              <a:rPr lang="en-US" sz="2800" b="1" dirty="0" smtClean="0">
                <a:solidFill>
                  <a:srgbClr val="1F497D"/>
                </a:solidFill>
              </a:rPr>
              <a:t> Eurostat</a:t>
            </a:r>
            <a:r>
              <a:rPr lang="en-US" sz="2800" b="1" dirty="0">
                <a:solidFill>
                  <a:srgbClr val="1F497D"/>
                </a:solidFill>
              </a:rPr>
              <a:t>, 2013</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23797026"/>
              </p:ext>
            </p:extLst>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12EC36DC-B044-E04C-B828-E529C7BDC032}" type="slidenum">
              <a:rPr lang="en-US" smtClean="0"/>
              <a:t>9</a:t>
            </a:fld>
            <a:endParaRPr lang="en-US"/>
          </a:p>
        </p:txBody>
      </p:sp>
    </p:spTree>
    <p:extLst>
      <p:ext uri="{BB962C8B-B14F-4D97-AF65-F5344CB8AC3E}">
        <p14:creationId xmlns:p14="http://schemas.microsoft.com/office/powerpoint/2010/main" val="9665669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3756</TotalTime>
  <Words>1797</Words>
  <Application>Microsoft Office PowerPoint</Application>
  <PresentationFormat>On-screen Show (4:3)</PresentationFormat>
  <Paragraphs>342</Paragraphs>
  <Slides>20</Slides>
  <Notes>6</Notes>
  <HiddenSlides>2</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Clarity</vt:lpstr>
      <vt:lpstr>Comparing leave policies across the Baltic States</vt:lpstr>
      <vt:lpstr>What we are going to talk about?</vt:lpstr>
      <vt:lpstr> Why do we compare three Baltic states? </vt:lpstr>
      <vt:lpstr>Leave policies:  common history of Soviet times</vt:lpstr>
      <vt:lpstr>Some characteristics of social and family policy reforms after regaining indepence</vt:lpstr>
      <vt:lpstr> More recent developments  </vt:lpstr>
      <vt:lpstr>Background: Small decreasing populations</vt:lpstr>
      <vt:lpstr>Background: fertility rates below replacement levels</vt:lpstr>
      <vt:lpstr>Background: Employment rates by gender (EE, LV, LT) (%) Eurostat, 2013</vt:lpstr>
      <vt:lpstr> Background: Baltic States spend quite little on social protection </vt:lpstr>
      <vt:lpstr>There is a CARE GAP! Childcare for children less than 3 years by hours,  2005-2012, Eurostat</vt:lpstr>
      <vt:lpstr>Childcare: for children between 3 years and compulsory school age by hours, 2005-2012</vt:lpstr>
      <vt:lpstr>Leave policies now: general remarks</vt:lpstr>
      <vt:lpstr>PowerPoint Presentation</vt:lpstr>
      <vt:lpstr>Paternity leave in the Baltics</vt:lpstr>
      <vt:lpstr>Parental leave in the Baltics</vt:lpstr>
      <vt:lpstr>Recent changes:</vt:lpstr>
      <vt:lpstr> </vt:lpstr>
      <vt:lpstr>Conclusions</vt:lpstr>
      <vt:lpstr>PowerPoint Presentation</vt:lpstr>
    </vt:vector>
  </TitlesOfParts>
  <Company>namai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Comparing leave policies across the Baltic States</dc:title>
  <dc:creator>Ruta Braziene</dc:creator>
  <cp:lastModifiedBy>Marre karu</cp:lastModifiedBy>
  <cp:revision>119</cp:revision>
  <cp:lastPrinted>2014-09-17T08:27:46Z</cp:lastPrinted>
  <dcterms:created xsi:type="dcterms:W3CDTF">2014-08-20T15:22:44Z</dcterms:created>
  <dcterms:modified xsi:type="dcterms:W3CDTF">2014-09-17T18:50:18Z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-1540820157</vt:i4>
  </property>
  <property fmtid="{D5CDD505-2E9C-101B-9397-08002B2CF9AE}" pid="3" name="_NewReviewCycle">
    <vt:lpwstr/>
  </property>
  <property fmtid="{D5CDD505-2E9C-101B-9397-08002B2CF9AE}" pid="4" name="_EmailSubject">
    <vt:lpwstr>next draft</vt:lpwstr>
  </property>
  <property fmtid="{D5CDD505-2E9C-101B-9397-08002B2CF9AE}" pid="5" name="_AuthorEmail">
    <vt:lpwstr>Marre.Karu@praxis.ee</vt:lpwstr>
  </property>
  <property fmtid="{D5CDD505-2E9C-101B-9397-08002B2CF9AE}" pid="6" name="_AuthorEmailDisplayName">
    <vt:lpwstr>Marre Karu</vt:lpwstr>
  </property>
  <property fmtid="{D5CDD505-2E9C-101B-9397-08002B2CF9AE}" pid="7" name="_PreviousAdHocReviewCycleID">
    <vt:i4>-247162906</vt:i4>
  </property>
</Properties>
</file>