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63" r:id="rId3"/>
    <p:sldId id="296" r:id="rId4"/>
    <p:sldId id="298" r:id="rId5"/>
    <p:sldId id="293" r:id="rId6"/>
    <p:sldId id="297" r:id="rId7"/>
    <p:sldId id="294" r:id="rId8"/>
    <p:sldId id="299" r:id="rId9"/>
    <p:sldId id="300" r:id="rId10"/>
    <p:sldId id="259" r:id="rId11"/>
    <p:sldId id="275" r:id="rId12"/>
    <p:sldId id="281" r:id="rId13"/>
    <p:sldId id="285"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0" d="100"/>
          <a:sy n="70" d="100"/>
        </p:scale>
        <p:origin x="-26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9A5751-9A8F-3D40-AACE-FF09EA14B97A}" type="datetimeFigureOut">
              <a:rPr lang="en-US" smtClean="0"/>
              <a:t>9/18/2014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793B0F-AA41-CD45-91AC-C48BF99CB771}" type="slidenum">
              <a:rPr lang="en-US" smtClean="0"/>
              <a:t>‹#›</a:t>
            </a:fld>
            <a:endParaRPr lang="en-US"/>
          </a:p>
        </p:txBody>
      </p:sp>
    </p:spTree>
    <p:extLst>
      <p:ext uri="{BB962C8B-B14F-4D97-AF65-F5344CB8AC3E}">
        <p14:creationId xmlns:p14="http://schemas.microsoft.com/office/powerpoint/2010/main" val="25997416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u="none" dirty="0" smtClean="0"/>
              <a:t>Development </a:t>
            </a:r>
            <a:r>
              <a:rPr lang="nb-NO" u="none" dirty="0" err="1" smtClean="0"/>
              <a:t>of</a:t>
            </a:r>
            <a:r>
              <a:rPr lang="nb-NO" u="none" dirty="0" smtClean="0"/>
              <a:t> </a:t>
            </a:r>
            <a:r>
              <a:rPr lang="nb-NO" u="none" dirty="0" err="1" smtClean="0"/>
              <a:t>the</a:t>
            </a:r>
            <a:r>
              <a:rPr lang="nb-NO" u="none" dirty="0" smtClean="0"/>
              <a:t> Norwegian parental </a:t>
            </a:r>
            <a:r>
              <a:rPr lang="nb-NO" u="none" dirty="0" err="1" smtClean="0"/>
              <a:t>leave</a:t>
            </a:r>
            <a:r>
              <a:rPr lang="nb-NO" u="none" dirty="0" smtClean="0"/>
              <a:t> </a:t>
            </a:r>
            <a:r>
              <a:rPr lang="nb-NO" u="none" dirty="0" err="1" smtClean="0"/>
              <a:t>sceme</a:t>
            </a:r>
            <a:r>
              <a:rPr lang="nb-NO" u="none" dirty="0" smtClean="0"/>
              <a:t> over</a:t>
            </a:r>
            <a:r>
              <a:rPr lang="nb-NO" u="none" baseline="0" dirty="0" smtClean="0"/>
              <a:t> 20 </a:t>
            </a:r>
            <a:r>
              <a:rPr lang="nb-NO" u="none" baseline="0" dirty="0" err="1" smtClean="0"/>
              <a:t>years</a:t>
            </a:r>
            <a:endParaRPr lang="nb-NO" u="none" baseline="0" dirty="0" smtClean="0"/>
          </a:p>
          <a:p>
            <a:endParaRPr lang="nb-NO" u="none" baseline="0" dirty="0" smtClean="0"/>
          </a:p>
          <a:p>
            <a:r>
              <a:rPr lang="nb-NO" u="none" dirty="0" smtClean="0"/>
              <a:t>In </a:t>
            </a:r>
            <a:r>
              <a:rPr lang="nb-NO" u="none" dirty="0" err="1" smtClean="0"/>
              <a:t>addition</a:t>
            </a:r>
            <a:r>
              <a:rPr lang="nb-NO" u="none" dirty="0" smtClean="0"/>
              <a:t>:</a:t>
            </a:r>
            <a:r>
              <a:rPr lang="nb-NO" u="none" baseline="0" dirty="0" smtClean="0"/>
              <a:t> 2 </a:t>
            </a:r>
            <a:r>
              <a:rPr lang="nb-NO" u="none" baseline="0" dirty="0" err="1" smtClean="0"/>
              <a:t>weeks</a:t>
            </a:r>
            <a:r>
              <a:rPr lang="nb-NO" u="none" baseline="0" dirty="0" smtClean="0"/>
              <a:t> </a:t>
            </a:r>
            <a:r>
              <a:rPr lang="nb-NO" u="none" baseline="0" dirty="0" err="1" smtClean="0"/>
              <a:t>of</a:t>
            </a:r>
            <a:r>
              <a:rPr lang="nb-NO" u="none" baseline="0" dirty="0" smtClean="0"/>
              <a:t> </a:t>
            </a:r>
            <a:r>
              <a:rPr lang="nb-NO" u="none" baseline="0" dirty="0" err="1" smtClean="0"/>
              <a:t>daddy</a:t>
            </a:r>
            <a:r>
              <a:rPr lang="nb-NO" u="none" baseline="0" dirty="0" smtClean="0"/>
              <a:t> </a:t>
            </a:r>
            <a:r>
              <a:rPr lang="nb-NO" u="none" baseline="0" dirty="0" err="1" smtClean="0"/>
              <a:t>leave</a:t>
            </a:r>
            <a:r>
              <a:rPr lang="nb-NO" u="none" baseline="0" dirty="0" smtClean="0"/>
              <a:t> </a:t>
            </a:r>
            <a:r>
              <a:rPr lang="nb-NO" u="none" baseline="0" dirty="0" err="1" smtClean="0"/>
              <a:t>upon</a:t>
            </a:r>
            <a:r>
              <a:rPr lang="nb-NO" u="none" baseline="0" dirty="0" smtClean="0"/>
              <a:t> </a:t>
            </a:r>
            <a:r>
              <a:rPr lang="nb-NO" u="none" baseline="0" dirty="0" err="1" smtClean="0"/>
              <a:t>birth</a:t>
            </a:r>
            <a:r>
              <a:rPr lang="nb-NO" u="none" baseline="0" dirty="0" smtClean="0"/>
              <a:t> – </a:t>
            </a:r>
            <a:r>
              <a:rPr lang="nb-NO" u="none" baseline="0" dirty="0" err="1" smtClean="0"/>
              <a:t>paid</a:t>
            </a:r>
            <a:r>
              <a:rPr lang="nb-NO" u="none" baseline="0" dirty="0" smtClean="0"/>
              <a:t> by </a:t>
            </a:r>
            <a:r>
              <a:rPr lang="nb-NO" u="none" baseline="0" dirty="0" err="1" smtClean="0"/>
              <a:t>the</a:t>
            </a:r>
            <a:r>
              <a:rPr lang="nb-NO" u="none" baseline="0" dirty="0" smtClean="0"/>
              <a:t> </a:t>
            </a:r>
            <a:r>
              <a:rPr lang="nb-NO" u="none" baseline="0" dirty="0" err="1" smtClean="0"/>
              <a:t>employer</a:t>
            </a:r>
            <a:endParaRPr lang="nb-NO" u="none" dirty="0" smtClean="0"/>
          </a:p>
          <a:p>
            <a:endParaRPr lang="nb-NO" u="sng" dirty="0" smtClean="0"/>
          </a:p>
          <a:p>
            <a:r>
              <a:rPr lang="nb-NO" u="sng" dirty="0" err="1" smtClean="0"/>
              <a:t>Eligibility</a:t>
            </a:r>
            <a:endParaRPr lang="nb-NO" u="sng" dirty="0" smtClean="0"/>
          </a:p>
          <a:p>
            <a:r>
              <a:rPr lang="nb-NO" dirty="0" err="1" smtClean="0"/>
              <a:t>Financed</a:t>
            </a:r>
            <a:r>
              <a:rPr lang="nb-NO" dirty="0" smtClean="0"/>
              <a:t> by </a:t>
            </a:r>
            <a:r>
              <a:rPr lang="nb-NO" dirty="0" err="1" smtClean="0"/>
              <a:t>tax</a:t>
            </a:r>
            <a:r>
              <a:rPr lang="nb-NO" dirty="0" smtClean="0"/>
              <a:t> </a:t>
            </a:r>
            <a:r>
              <a:rPr lang="nb-NO" dirty="0" err="1" smtClean="0"/>
              <a:t>income</a:t>
            </a:r>
            <a:endParaRPr lang="nb-NO" dirty="0" smtClean="0"/>
          </a:p>
          <a:p>
            <a:r>
              <a:rPr lang="nb-NO" dirty="0" err="1" smtClean="0"/>
              <a:t>Employers</a:t>
            </a:r>
            <a:r>
              <a:rPr lang="nb-NO" dirty="0" smtClean="0"/>
              <a:t> cover</a:t>
            </a:r>
            <a:r>
              <a:rPr lang="nb-NO" baseline="0" dirty="0" smtClean="0"/>
              <a:t> </a:t>
            </a:r>
            <a:r>
              <a:rPr lang="nb-NO" baseline="0" dirty="0" err="1" smtClean="0"/>
              <a:t>the</a:t>
            </a:r>
            <a:r>
              <a:rPr lang="nb-NO" baseline="0" dirty="0" smtClean="0"/>
              <a:t> first 2 </a:t>
            </a:r>
            <a:r>
              <a:rPr lang="nb-NO" baseline="0" dirty="0" err="1" smtClean="0"/>
              <a:t>weeks</a:t>
            </a:r>
            <a:endParaRPr lang="nb-NO" baseline="0" dirty="0" smtClean="0"/>
          </a:p>
          <a:p>
            <a:r>
              <a:rPr lang="nb-NO" baseline="0" dirty="0" smtClean="0"/>
              <a:t>Up to a </a:t>
            </a:r>
            <a:r>
              <a:rPr lang="nb-NO" baseline="0" dirty="0" err="1" smtClean="0"/>
              <a:t>ceiling</a:t>
            </a:r>
            <a:r>
              <a:rPr lang="nb-NO" baseline="0" dirty="0" smtClean="0"/>
              <a:t> </a:t>
            </a:r>
            <a:r>
              <a:rPr lang="nb-NO" baseline="0" dirty="0" err="1" smtClean="0"/>
              <a:t>of</a:t>
            </a:r>
            <a:r>
              <a:rPr lang="nb-NO" baseline="0" dirty="0" smtClean="0"/>
              <a:t> 6 G – </a:t>
            </a:r>
            <a:r>
              <a:rPr lang="nb-NO" baseline="0" dirty="0" err="1" smtClean="0"/>
              <a:t>which</a:t>
            </a:r>
            <a:r>
              <a:rPr lang="nb-NO" baseline="0" dirty="0" smtClean="0"/>
              <a:t> is </a:t>
            </a:r>
            <a:r>
              <a:rPr lang="nb-NO" baseline="0" dirty="0" err="1" smtClean="0"/>
              <a:t>about</a:t>
            </a:r>
            <a:r>
              <a:rPr lang="nb-NO" baseline="0" dirty="0" smtClean="0"/>
              <a:t> Nok 510 000</a:t>
            </a:r>
          </a:p>
          <a:p>
            <a:endParaRPr lang="nb-NO" baseline="0" dirty="0" smtClean="0"/>
          </a:p>
          <a:p>
            <a:endParaRPr lang="nb-NO" dirty="0"/>
          </a:p>
        </p:txBody>
      </p:sp>
      <p:sp>
        <p:nvSpPr>
          <p:cNvPr id="4" name="Plassholder for lysbildenummer 3"/>
          <p:cNvSpPr>
            <a:spLocks noGrp="1"/>
          </p:cNvSpPr>
          <p:nvPr>
            <p:ph type="sldNum" sz="quarter" idx="10"/>
          </p:nvPr>
        </p:nvSpPr>
        <p:spPr/>
        <p:txBody>
          <a:bodyPr/>
          <a:lstStyle/>
          <a:p>
            <a:fld id="{8AE6E7B4-140A-4D98-8CFC-F5C0FFC50B06}" type="slidenum">
              <a:rPr lang="nb-NO" smtClean="0"/>
              <a:t>2</a:t>
            </a:fld>
            <a:endParaRPr lang="nb-NO"/>
          </a:p>
        </p:txBody>
      </p:sp>
    </p:spTree>
    <p:extLst>
      <p:ext uri="{BB962C8B-B14F-4D97-AF65-F5344CB8AC3E}">
        <p14:creationId xmlns:p14="http://schemas.microsoft.com/office/powerpoint/2010/main" val="494309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Dette kravet har vært strengere før, bla krevdes det at kvinner</a:t>
            </a:r>
            <a:r>
              <a:rPr lang="nb-NO" baseline="0" dirty="0" smtClean="0"/>
              <a:t> måtte ha hatt minst halvtidsstilling for å bli regnet som kvalifisert. Nå holder det med pensjonsgivende inntekt (1 G) som et minimum. </a:t>
            </a:r>
          </a:p>
          <a:p>
            <a:r>
              <a:rPr lang="nb-NO" baseline="0" dirty="0" smtClean="0"/>
              <a:t>Dette er et viktig prinsipp – </a:t>
            </a:r>
          </a:p>
          <a:p>
            <a:pPr marL="226837" indent="-226837">
              <a:buAutoNum type="arabicParenR"/>
            </a:pPr>
            <a:r>
              <a:rPr lang="nb-NO" baseline="0" dirty="0" smtClean="0"/>
              <a:t>foreldrepengene skal erstatte tapt arbeidsinntekt, og den er rikelig kompensert. Bare de høytlønnede får ikke full erstatning, men de får som regel ekstra kompensasjon fra arbeidsgiver. Høy stønad er viktig for menn. </a:t>
            </a:r>
          </a:p>
          <a:p>
            <a:pPr marL="226837" indent="-226837">
              <a:buAutoNum type="arabicParenR"/>
            </a:pPr>
            <a:r>
              <a:rPr lang="nb-NO" baseline="0" dirty="0" smtClean="0"/>
              <a:t>Den belønner arbeide – det er gjennom arbeid at man skal tjene opp velferdsrettigheter. Incitament til å etablere seg i arbeidslivet før en får barn. Engangsstønaden for ikke-yrkesaktive er veldig lav. </a:t>
            </a:r>
          </a:p>
          <a:p>
            <a:r>
              <a:rPr lang="nb-NO" dirty="0" smtClean="0"/>
              <a:t>Utgiftene betales</a:t>
            </a:r>
            <a:r>
              <a:rPr lang="nb-NO" baseline="0" dirty="0" smtClean="0"/>
              <a:t> av statens skatteinntekter. </a:t>
            </a:r>
          </a:p>
          <a:p>
            <a:r>
              <a:rPr lang="nb-NO" baseline="0" dirty="0" smtClean="0"/>
              <a:t>‘Sommerbarnene’</a:t>
            </a:r>
          </a:p>
          <a:p>
            <a:endParaRPr lang="nb-NO" baseline="0" dirty="0" smtClean="0"/>
          </a:p>
          <a:p>
            <a:pPr lvl="0"/>
            <a:r>
              <a:rPr lang="en-GB" sz="1200" kern="1200" dirty="0" smtClean="0">
                <a:solidFill>
                  <a:schemeClr val="tx1"/>
                </a:solidFill>
                <a:effectLst/>
                <a:latin typeface="+mn-lt"/>
                <a:ea typeface="+mn-ea"/>
                <a:cs typeface="+mn-cs"/>
              </a:rPr>
              <a:t>Parental money may either be taken for 49 weeks at 100 per cent of earnings or for 57 weeks at 80 per cent of earnings, up to a ceiling of six times the basic national insurance benefit payment (i.e. NOK492,732 a year, €65,302). </a:t>
            </a:r>
          </a:p>
          <a:p>
            <a:pPr lvl="0"/>
            <a:r>
              <a:rPr lang="en-GB" sz="1200" kern="1200" dirty="0" smtClean="0">
                <a:solidFill>
                  <a:schemeClr val="tx1"/>
                </a:solidFill>
                <a:effectLst/>
                <a:latin typeface="+mn-lt"/>
                <a:ea typeface="+mn-ea"/>
                <a:cs typeface="+mn-cs"/>
              </a:rPr>
              <a:t>Compensation over this is a result of collective bargaining</a:t>
            </a:r>
          </a:p>
          <a:p>
            <a:pPr lvl="0"/>
            <a:r>
              <a:rPr lang="en-GB" sz="1200" kern="1200" baseline="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  Non-employed women receive a flat-rate payment of NOK35,263 (€4,673). </a:t>
            </a:r>
            <a:endParaRPr lang="nb-NO"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Funded from general taxation.</a:t>
            </a:r>
            <a:endParaRPr lang="nb-NO"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 </a:t>
            </a:r>
            <a:endParaRPr lang="nb-NO" sz="1200" kern="1200" dirty="0" smtClean="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8AE6E7B4-140A-4D98-8CFC-F5C0FFC50B06}" type="slidenum">
              <a:rPr lang="nb-NO" smtClean="0"/>
              <a:t>3</a:t>
            </a:fld>
            <a:endParaRPr lang="nb-NO"/>
          </a:p>
        </p:txBody>
      </p:sp>
    </p:spTree>
    <p:extLst>
      <p:ext uri="{BB962C8B-B14F-4D97-AF65-F5344CB8AC3E}">
        <p14:creationId xmlns:p14="http://schemas.microsoft.com/office/powerpoint/2010/main" val="494240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b="1" baseline="0" dirty="0" smtClean="0"/>
              <a:t>Vi har med andre ord hatt denne ordningen i 20 år , i fjor var det 20 årsjubileum</a:t>
            </a:r>
          </a:p>
          <a:p>
            <a:endParaRPr lang="nb-NO" b="1" baseline="0" dirty="0" smtClean="0"/>
          </a:p>
          <a:p>
            <a:endParaRPr lang="nb-NO" b="1" dirty="0" smtClean="0"/>
          </a:p>
          <a:p>
            <a:r>
              <a:rPr lang="nb-NO" dirty="0" smtClean="0"/>
              <a:t>The first book </a:t>
            </a:r>
            <a:r>
              <a:rPr lang="nb-NO" dirty="0" err="1" smtClean="0"/>
              <a:t>was</a:t>
            </a:r>
            <a:r>
              <a:rPr lang="nb-NO" dirty="0" smtClean="0"/>
              <a:t> </a:t>
            </a:r>
            <a:r>
              <a:rPr lang="nb-NO" dirty="0" err="1" smtClean="0"/>
              <a:t>written</a:t>
            </a:r>
            <a:r>
              <a:rPr lang="nb-NO" dirty="0" smtClean="0"/>
              <a:t> </a:t>
            </a:r>
            <a:r>
              <a:rPr lang="nb-NO" dirty="0" err="1" smtClean="0"/>
              <a:t>when</a:t>
            </a:r>
            <a:r>
              <a:rPr lang="nb-NO" dirty="0" smtClean="0"/>
              <a:t> </a:t>
            </a:r>
            <a:r>
              <a:rPr lang="nb-NO" dirty="0" err="1" smtClean="0"/>
              <a:t>the</a:t>
            </a:r>
            <a:r>
              <a:rPr lang="nb-NO" dirty="0" smtClean="0"/>
              <a:t> </a:t>
            </a:r>
            <a:r>
              <a:rPr lang="nb-NO" dirty="0" err="1" smtClean="0"/>
              <a:t>father’s</a:t>
            </a:r>
            <a:r>
              <a:rPr lang="nb-NO" dirty="0" smtClean="0"/>
              <a:t> </a:t>
            </a:r>
            <a:r>
              <a:rPr lang="nb-NO" dirty="0" err="1" smtClean="0"/>
              <a:t>quota</a:t>
            </a:r>
            <a:r>
              <a:rPr lang="nb-NO" dirty="0" smtClean="0"/>
              <a:t> </a:t>
            </a:r>
            <a:r>
              <a:rPr lang="nb-NO" dirty="0" err="1" smtClean="0"/>
              <a:t>had</a:t>
            </a:r>
            <a:r>
              <a:rPr lang="nb-NO" baseline="0" dirty="0" smtClean="0"/>
              <a:t> </a:t>
            </a:r>
            <a:r>
              <a:rPr lang="nb-NO" baseline="0" dirty="0" err="1" smtClean="0"/>
              <a:t>been</a:t>
            </a:r>
            <a:r>
              <a:rPr lang="nb-NO" baseline="0" dirty="0" smtClean="0"/>
              <a:t> in </a:t>
            </a:r>
            <a:r>
              <a:rPr lang="nb-NO" baseline="0" dirty="0" err="1" smtClean="0"/>
              <a:t>existence</a:t>
            </a:r>
            <a:r>
              <a:rPr lang="nb-NO" baseline="0" dirty="0" smtClean="0"/>
              <a:t> for 10 </a:t>
            </a:r>
            <a:r>
              <a:rPr lang="nb-NO" baseline="0" dirty="0" err="1" smtClean="0"/>
              <a:t>years</a:t>
            </a:r>
            <a:r>
              <a:rPr lang="nb-NO" baseline="0" dirty="0" smtClean="0"/>
              <a:t>, and </a:t>
            </a:r>
            <a:r>
              <a:rPr lang="nb-NO" baseline="0" dirty="0" err="1" smtClean="0"/>
              <a:t>the</a:t>
            </a:r>
            <a:r>
              <a:rPr lang="nb-NO" baseline="0" dirty="0" smtClean="0"/>
              <a:t> last </a:t>
            </a:r>
            <a:r>
              <a:rPr lang="nb-NO" baseline="0" dirty="0" err="1" smtClean="0"/>
              <a:t>one</a:t>
            </a:r>
            <a:r>
              <a:rPr lang="nb-NO" baseline="0" dirty="0" smtClean="0"/>
              <a:t> (an </a:t>
            </a:r>
            <a:r>
              <a:rPr lang="nb-NO" baseline="0" dirty="0" err="1" smtClean="0"/>
              <a:t>edited</a:t>
            </a:r>
            <a:r>
              <a:rPr lang="nb-NO" baseline="0" dirty="0" smtClean="0"/>
              <a:t> </a:t>
            </a:r>
            <a:r>
              <a:rPr lang="nb-NO" baseline="0" dirty="0" err="1" smtClean="0"/>
              <a:t>collection</a:t>
            </a:r>
            <a:r>
              <a:rPr lang="nb-NO" baseline="0" dirty="0" smtClean="0"/>
              <a:t>) </a:t>
            </a:r>
            <a:r>
              <a:rPr lang="nb-NO" baseline="0" dirty="0" err="1" smtClean="0"/>
              <a:t>came</a:t>
            </a:r>
            <a:r>
              <a:rPr lang="nb-NO" baseline="0" dirty="0" smtClean="0"/>
              <a:t> </a:t>
            </a:r>
            <a:r>
              <a:rPr lang="nb-NO" baseline="0" dirty="0" err="1" smtClean="0"/>
              <a:t>out</a:t>
            </a:r>
            <a:r>
              <a:rPr lang="nb-NO" baseline="0" dirty="0" smtClean="0"/>
              <a:t> just </a:t>
            </a:r>
            <a:r>
              <a:rPr lang="nb-NO" baseline="0" dirty="0" err="1" smtClean="0"/>
              <a:t>recently</a:t>
            </a:r>
            <a:r>
              <a:rPr lang="nb-NO" baseline="0" dirty="0" smtClean="0"/>
              <a:t> and </a:t>
            </a:r>
            <a:r>
              <a:rPr lang="nb-NO" baseline="0" dirty="0" err="1" smtClean="0"/>
              <a:t>deals</a:t>
            </a:r>
            <a:r>
              <a:rPr lang="nb-NO" baseline="0" dirty="0" smtClean="0"/>
              <a:t> </a:t>
            </a:r>
            <a:r>
              <a:rPr lang="nb-NO" baseline="0" dirty="0" err="1" smtClean="0"/>
              <a:t>with</a:t>
            </a:r>
            <a:r>
              <a:rPr lang="nb-NO" baseline="0" dirty="0" smtClean="0"/>
              <a:t> 20 </a:t>
            </a:r>
            <a:r>
              <a:rPr lang="nb-NO" baseline="0" dirty="0" err="1" smtClean="0"/>
              <a:t>years</a:t>
            </a:r>
            <a:r>
              <a:rPr lang="nb-NO" baseline="0" dirty="0" smtClean="0"/>
              <a:t> </a:t>
            </a:r>
            <a:r>
              <a:rPr lang="nb-NO" baseline="0" dirty="0" err="1" smtClean="0"/>
              <a:t>of</a:t>
            </a:r>
            <a:r>
              <a:rPr lang="nb-NO" baseline="0" dirty="0" smtClean="0"/>
              <a:t> </a:t>
            </a:r>
            <a:r>
              <a:rPr lang="nb-NO" baseline="0" dirty="0" err="1" smtClean="0"/>
              <a:t>experience</a:t>
            </a:r>
            <a:r>
              <a:rPr lang="nb-NO" baseline="0" dirty="0" smtClean="0"/>
              <a:t> </a:t>
            </a:r>
            <a:r>
              <a:rPr lang="nb-NO" baseline="0" dirty="0" err="1" smtClean="0"/>
              <a:t>with</a:t>
            </a:r>
            <a:r>
              <a:rPr lang="nb-NO" baseline="0" dirty="0" smtClean="0"/>
              <a:t> </a:t>
            </a:r>
            <a:r>
              <a:rPr lang="nb-NO" baseline="0" dirty="0" err="1" smtClean="0"/>
              <a:t>earmarked</a:t>
            </a:r>
            <a:r>
              <a:rPr lang="nb-NO" baseline="0" dirty="0" smtClean="0"/>
              <a:t> </a:t>
            </a:r>
            <a:r>
              <a:rPr lang="nb-NO" baseline="0" dirty="0" err="1" smtClean="0"/>
              <a:t>leave</a:t>
            </a:r>
            <a:r>
              <a:rPr lang="nb-NO" baseline="0" dirty="0" smtClean="0"/>
              <a:t> for </a:t>
            </a:r>
            <a:r>
              <a:rPr lang="nb-NO" baseline="0" dirty="0" err="1" smtClean="0"/>
              <a:t>fathers</a:t>
            </a:r>
            <a:r>
              <a:rPr lang="nb-NO" baseline="0" dirty="0" smtClean="0"/>
              <a:t>. </a:t>
            </a:r>
          </a:p>
          <a:p>
            <a:endParaRPr lang="nb-NO" baseline="0" dirty="0" smtClean="0"/>
          </a:p>
          <a:p>
            <a:r>
              <a:rPr lang="nb-NO" baseline="0" dirty="0" smtClean="0"/>
              <a:t>This </a:t>
            </a:r>
            <a:r>
              <a:rPr lang="nb-NO" baseline="0" dirty="0" err="1" smtClean="0"/>
              <a:t>presentation</a:t>
            </a:r>
            <a:r>
              <a:rPr lang="nb-NO" baseline="0" dirty="0" smtClean="0"/>
              <a:t> is </a:t>
            </a:r>
            <a:r>
              <a:rPr lang="nb-NO" baseline="0" dirty="0" err="1" smtClean="0"/>
              <a:t>concerned</a:t>
            </a:r>
            <a:r>
              <a:rPr lang="nb-NO" baseline="0" dirty="0" smtClean="0"/>
              <a:t> </a:t>
            </a:r>
            <a:r>
              <a:rPr lang="nb-NO" baseline="0" dirty="0" err="1" smtClean="0"/>
              <a:t>with</a:t>
            </a:r>
            <a:r>
              <a:rPr lang="nb-NO" baseline="0" dirty="0" smtClean="0"/>
              <a:t> </a:t>
            </a:r>
            <a:r>
              <a:rPr lang="nb-NO" baseline="0" dirty="0" err="1" smtClean="0"/>
              <a:t>what</a:t>
            </a:r>
            <a:r>
              <a:rPr lang="nb-NO" baseline="0" dirty="0" smtClean="0"/>
              <a:t> has </a:t>
            </a:r>
            <a:r>
              <a:rPr lang="nb-NO" baseline="0" dirty="0" err="1" smtClean="0"/>
              <a:t>happened</a:t>
            </a:r>
            <a:r>
              <a:rPr lang="nb-NO" baseline="0" dirty="0" smtClean="0"/>
              <a:t> – in </a:t>
            </a:r>
            <a:r>
              <a:rPr lang="nb-NO" baseline="0" dirty="0" err="1" smtClean="0"/>
              <a:t>what</a:t>
            </a:r>
            <a:r>
              <a:rPr lang="nb-NO" baseline="0" dirty="0" smtClean="0"/>
              <a:t> </a:t>
            </a:r>
            <a:r>
              <a:rPr lang="nb-NO" baseline="0" dirty="0" err="1" smtClean="0"/>
              <a:t>ways</a:t>
            </a:r>
            <a:r>
              <a:rPr lang="nb-NO" baseline="0" dirty="0" smtClean="0"/>
              <a:t> </a:t>
            </a:r>
            <a:r>
              <a:rPr lang="nb-NO" baseline="0" dirty="0" err="1" smtClean="0"/>
              <a:t>the</a:t>
            </a:r>
            <a:r>
              <a:rPr lang="nb-NO" baseline="0" dirty="0" smtClean="0"/>
              <a:t> </a:t>
            </a:r>
            <a:r>
              <a:rPr lang="nb-NO" baseline="0" dirty="0" err="1" smtClean="0"/>
              <a:t>father’s</a:t>
            </a:r>
            <a:r>
              <a:rPr lang="nb-NO" baseline="0" dirty="0" smtClean="0"/>
              <a:t> </a:t>
            </a:r>
            <a:r>
              <a:rPr lang="nb-NO" baseline="0" dirty="0" err="1" smtClean="0"/>
              <a:t>quota</a:t>
            </a:r>
            <a:r>
              <a:rPr lang="nb-NO" baseline="0" dirty="0" smtClean="0"/>
              <a:t> is used, and has </a:t>
            </a:r>
            <a:r>
              <a:rPr lang="nb-NO" baseline="0" dirty="0" err="1" smtClean="0"/>
              <a:t>been</a:t>
            </a:r>
            <a:r>
              <a:rPr lang="nb-NO" baseline="0" dirty="0" smtClean="0"/>
              <a:t> </a:t>
            </a:r>
            <a:r>
              <a:rPr lang="nb-NO" baseline="0" dirty="0" err="1" smtClean="0"/>
              <a:t>received</a:t>
            </a:r>
            <a:r>
              <a:rPr lang="nb-NO" baseline="0" dirty="0" smtClean="0"/>
              <a:t> by </a:t>
            </a:r>
            <a:r>
              <a:rPr lang="nb-NO" baseline="0" dirty="0" err="1" smtClean="0"/>
              <a:t>fathers</a:t>
            </a:r>
            <a:r>
              <a:rPr lang="nb-NO" baseline="0" dirty="0" smtClean="0"/>
              <a:t> and </a:t>
            </a:r>
            <a:r>
              <a:rPr lang="nb-NO" baseline="0" dirty="0" err="1" smtClean="0"/>
              <a:t>employers</a:t>
            </a:r>
            <a:r>
              <a:rPr lang="nb-NO" baseline="0" dirty="0" smtClean="0"/>
              <a:t>.</a:t>
            </a:r>
          </a:p>
          <a:p>
            <a:endParaRPr lang="nb-NO" baseline="0" dirty="0" smtClean="0"/>
          </a:p>
        </p:txBody>
      </p:sp>
      <p:sp>
        <p:nvSpPr>
          <p:cNvPr id="4" name="Plassholder for lysbildenummer 3"/>
          <p:cNvSpPr>
            <a:spLocks noGrp="1"/>
          </p:cNvSpPr>
          <p:nvPr>
            <p:ph type="sldNum" sz="quarter" idx="10"/>
          </p:nvPr>
        </p:nvSpPr>
        <p:spPr/>
        <p:txBody>
          <a:bodyPr/>
          <a:lstStyle/>
          <a:p>
            <a:fld id="{11AD2D92-63E5-43CF-987C-97ADEEB327E3}" type="slidenum">
              <a:rPr lang="nb-NO" smtClean="0"/>
              <a:t>10</a:t>
            </a:fld>
            <a:endParaRPr lang="nb-NO"/>
          </a:p>
        </p:txBody>
      </p:sp>
    </p:spTree>
    <p:extLst>
      <p:ext uri="{BB962C8B-B14F-4D97-AF65-F5344CB8AC3E}">
        <p14:creationId xmlns:p14="http://schemas.microsoft.com/office/powerpoint/2010/main" val="1540064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Etter å ha hatt rett</a:t>
            </a:r>
            <a:r>
              <a:rPr lang="nb-NO" baseline="0" dirty="0" smtClean="0"/>
              <a:t> til å ta ut foreldrepenger i 15 år (siden 1977), hadde andelen fedre som tok permisjon steget sakte fra under 1 prosent til 4.</a:t>
            </a:r>
          </a:p>
          <a:p>
            <a:r>
              <a:rPr lang="nb-NO" baseline="0" dirty="0" smtClean="0"/>
              <a:t>Senere en saktere økning av andel fedre. </a:t>
            </a:r>
          </a:p>
          <a:p>
            <a:endParaRPr lang="nb-NO" baseline="0" dirty="0" smtClean="0"/>
          </a:p>
          <a:p>
            <a:r>
              <a:rPr lang="nb-NO" baseline="0" dirty="0" smtClean="0"/>
              <a:t>Vanskelig med helt sammenlignbare tall, for samtidig har </a:t>
            </a:r>
            <a:r>
              <a:rPr lang="nb-NO" b="1" baseline="0" dirty="0" smtClean="0"/>
              <a:t>stadig flere grupper fedre fått rett til permisjon</a:t>
            </a:r>
            <a:r>
              <a:rPr lang="nb-NO" baseline="0" dirty="0" smtClean="0"/>
              <a:t>. Det er mindre strenge krav. Men, fremdeles må både mor og far ha vært yrkesaktive i forkant.</a:t>
            </a:r>
          </a:p>
          <a:p>
            <a:endParaRPr lang="nb-NO" baseline="0" dirty="0" smtClean="0"/>
          </a:p>
          <a:p>
            <a:r>
              <a:rPr lang="nb-NO" dirty="0" smtClean="0"/>
              <a:t>Etter å ha hatt rett</a:t>
            </a:r>
            <a:r>
              <a:rPr lang="nb-NO" baseline="0" dirty="0" smtClean="0"/>
              <a:t> til å ta ut foreldrepenger i 15 år (siden 1977), hadde andelen fedre som tok permisjon steget sakte fra under 1 prosent til 4.</a:t>
            </a:r>
          </a:p>
          <a:p>
            <a:r>
              <a:rPr lang="nb-NO" baseline="0" dirty="0" smtClean="0"/>
              <a:t>Senere en saktere økning av andel fedre. </a:t>
            </a:r>
          </a:p>
          <a:p>
            <a:endParaRPr lang="nb-NO" baseline="0" dirty="0" smtClean="0"/>
          </a:p>
          <a:p>
            <a:r>
              <a:rPr lang="nb-NO" baseline="0" dirty="0" smtClean="0"/>
              <a:t>Vanskelig med helt sammenlignbare tall, for samtidig har </a:t>
            </a:r>
            <a:r>
              <a:rPr lang="nb-NO" b="1" baseline="0" dirty="0" smtClean="0"/>
              <a:t>stadig flere grupper fedre fått rett til permisjon</a:t>
            </a:r>
            <a:r>
              <a:rPr lang="nb-NO" baseline="0" dirty="0" smtClean="0"/>
              <a:t>. Det er mindre strenge krav. Men, fremdeles må både mor og far ha vært yrkesaktive i forkant.</a:t>
            </a:r>
          </a:p>
          <a:p>
            <a:endParaRPr lang="nb-NO" baseline="0" dirty="0" smtClean="0"/>
          </a:p>
          <a:p>
            <a:r>
              <a:rPr lang="nb-NO" baseline="0" dirty="0" smtClean="0"/>
              <a:t>Arbeidsinnvandrerfedre </a:t>
            </a:r>
            <a:endParaRPr lang="nb-NO" dirty="0"/>
          </a:p>
        </p:txBody>
      </p:sp>
      <p:sp>
        <p:nvSpPr>
          <p:cNvPr id="4" name="Plassholder for lysbildenummer 3"/>
          <p:cNvSpPr>
            <a:spLocks noGrp="1"/>
          </p:cNvSpPr>
          <p:nvPr>
            <p:ph type="sldNum" sz="quarter" idx="10"/>
          </p:nvPr>
        </p:nvSpPr>
        <p:spPr/>
        <p:txBody>
          <a:bodyPr/>
          <a:lstStyle/>
          <a:p>
            <a:fld id="{8AE6E7B4-140A-4D98-8CFC-F5C0FFC50B06}" type="slidenum">
              <a:rPr lang="nb-NO" smtClean="0"/>
              <a:t>11</a:t>
            </a:fld>
            <a:endParaRPr lang="nb-NO"/>
          </a:p>
        </p:txBody>
      </p:sp>
    </p:spTree>
    <p:extLst>
      <p:ext uri="{BB962C8B-B14F-4D97-AF65-F5344CB8AC3E}">
        <p14:creationId xmlns:p14="http://schemas.microsoft.com/office/powerpoint/2010/main" val="2965404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The </a:t>
            </a:r>
            <a:r>
              <a:rPr lang="nb-NO" dirty="0" err="1" smtClean="0"/>
              <a:t>state</a:t>
            </a:r>
            <a:r>
              <a:rPr lang="nb-NO" dirty="0" smtClean="0"/>
              <a:t> </a:t>
            </a:r>
            <a:r>
              <a:rPr lang="nb-NO" dirty="0" err="1" smtClean="0"/>
              <a:t>interveens</a:t>
            </a:r>
            <a:r>
              <a:rPr lang="nb-NO" dirty="0" smtClean="0"/>
              <a:t> and has done </a:t>
            </a:r>
            <a:r>
              <a:rPr lang="nb-NO" dirty="0" err="1" smtClean="0"/>
              <a:t>the</a:t>
            </a:r>
            <a:r>
              <a:rPr lang="nb-NO" dirty="0" smtClean="0"/>
              <a:t> </a:t>
            </a:r>
            <a:r>
              <a:rPr lang="nb-NO" dirty="0" err="1" smtClean="0"/>
              <a:t>negotiations</a:t>
            </a:r>
            <a:r>
              <a:rPr lang="nb-NO" dirty="0" smtClean="0"/>
              <a:t> and </a:t>
            </a:r>
            <a:r>
              <a:rPr lang="nb-NO" dirty="0" err="1" smtClean="0"/>
              <a:t>also</a:t>
            </a:r>
            <a:r>
              <a:rPr lang="nb-NO" dirty="0" smtClean="0"/>
              <a:t> </a:t>
            </a:r>
            <a:r>
              <a:rPr lang="nb-NO" dirty="0" err="1" smtClean="0"/>
              <a:t>pays</a:t>
            </a:r>
            <a:r>
              <a:rPr lang="nb-NO" dirty="0" smtClean="0"/>
              <a:t> for it , a </a:t>
            </a:r>
            <a:r>
              <a:rPr lang="nb-NO" dirty="0" err="1" smtClean="0"/>
              <a:t>very</a:t>
            </a:r>
            <a:r>
              <a:rPr lang="nb-NO" dirty="0" smtClean="0"/>
              <a:t> </a:t>
            </a:r>
            <a:r>
              <a:rPr lang="nb-NO" dirty="0" err="1" smtClean="0"/>
              <a:t>generous</a:t>
            </a:r>
            <a:r>
              <a:rPr lang="nb-NO" baseline="0" dirty="0" smtClean="0"/>
              <a:t> </a:t>
            </a:r>
            <a:r>
              <a:rPr lang="nb-NO" baseline="0" dirty="0" err="1" smtClean="0"/>
              <a:t>incentive</a:t>
            </a:r>
            <a:endParaRPr lang="nb-NO" baseline="0" dirty="0" smtClean="0"/>
          </a:p>
          <a:p>
            <a:endParaRPr lang="nb-NO" baseline="0" dirty="0" smtClean="0"/>
          </a:p>
          <a:p>
            <a:r>
              <a:rPr lang="nb-NO" baseline="0" dirty="0" smtClean="0"/>
              <a:t>The </a:t>
            </a:r>
            <a:r>
              <a:rPr lang="nb-NO" baseline="0" dirty="0" err="1" smtClean="0"/>
              <a:t>fathers</a:t>
            </a:r>
            <a:r>
              <a:rPr lang="nb-NO" baseline="0" dirty="0" smtClean="0"/>
              <a:t> do not have to </a:t>
            </a:r>
            <a:r>
              <a:rPr lang="nb-NO" baseline="0" dirty="0" err="1" smtClean="0"/>
              <a:t>negotiate</a:t>
            </a:r>
            <a:r>
              <a:rPr lang="nb-NO" baseline="0" dirty="0" smtClean="0"/>
              <a:t> </a:t>
            </a:r>
            <a:r>
              <a:rPr lang="nb-NO" baseline="0" dirty="0" err="1" smtClean="0"/>
              <a:t>individualy</a:t>
            </a:r>
            <a:r>
              <a:rPr lang="nb-NO" baseline="0" dirty="0" smtClean="0"/>
              <a:t> it is a right </a:t>
            </a:r>
            <a:r>
              <a:rPr lang="nb-NO" baseline="0" dirty="0" err="1" smtClean="0"/>
              <a:t>that</a:t>
            </a:r>
            <a:r>
              <a:rPr lang="nb-NO" baseline="0" dirty="0" smtClean="0"/>
              <a:t> </a:t>
            </a:r>
            <a:r>
              <a:rPr lang="nb-NO" baseline="0" dirty="0" err="1" smtClean="0"/>
              <a:t>they</a:t>
            </a:r>
            <a:r>
              <a:rPr lang="nb-NO" baseline="0" dirty="0" smtClean="0"/>
              <a:t> have has a </a:t>
            </a:r>
            <a:r>
              <a:rPr lang="nb-NO" baseline="0" dirty="0" err="1" smtClean="0"/>
              <a:t>father</a:t>
            </a:r>
            <a:r>
              <a:rPr lang="nb-NO" baseline="0" dirty="0" smtClean="0"/>
              <a:t> and as an </a:t>
            </a:r>
            <a:r>
              <a:rPr lang="nb-NO" baseline="0" dirty="0" err="1" smtClean="0"/>
              <a:t>employee</a:t>
            </a:r>
            <a:endParaRPr lang="nb-NO" baseline="0" dirty="0" smtClean="0"/>
          </a:p>
          <a:p>
            <a:endParaRPr lang="nb-NO" baseline="0" dirty="0" smtClean="0"/>
          </a:p>
          <a:p>
            <a:r>
              <a:rPr lang="nb-NO" baseline="0" dirty="0" smtClean="0"/>
              <a:t>The </a:t>
            </a:r>
            <a:r>
              <a:rPr lang="nb-NO" baseline="0" dirty="0" err="1" smtClean="0"/>
              <a:t>fact</a:t>
            </a:r>
            <a:r>
              <a:rPr lang="nb-NO" baseline="0" dirty="0" smtClean="0"/>
              <a:t> </a:t>
            </a:r>
            <a:r>
              <a:rPr lang="nb-NO" baseline="0" dirty="0" err="1" smtClean="0"/>
              <a:t>that</a:t>
            </a:r>
            <a:r>
              <a:rPr lang="nb-NO" baseline="0" dirty="0" smtClean="0"/>
              <a:t> it is </a:t>
            </a:r>
            <a:r>
              <a:rPr lang="nb-NO" baseline="0" dirty="0" err="1" smtClean="0"/>
              <a:t>nontransferable</a:t>
            </a:r>
            <a:r>
              <a:rPr lang="nb-NO" baseline="0" dirty="0" smtClean="0"/>
              <a:t> </a:t>
            </a:r>
            <a:r>
              <a:rPr lang="nb-NO" baseline="0" dirty="0" err="1" smtClean="0"/>
              <a:t>represents</a:t>
            </a:r>
            <a:r>
              <a:rPr lang="nb-NO" baseline="0" dirty="0" smtClean="0"/>
              <a:t> an </a:t>
            </a:r>
            <a:r>
              <a:rPr lang="nb-NO" baseline="0" dirty="0" err="1" smtClean="0"/>
              <a:t>extra</a:t>
            </a:r>
            <a:r>
              <a:rPr lang="nb-NO" baseline="0" dirty="0" smtClean="0"/>
              <a:t> </a:t>
            </a:r>
            <a:r>
              <a:rPr lang="nb-NO" baseline="0" dirty="0" err="1" smtClean="0"/>
              <a:t>incentive</a:t>
            </a:r>
            <a:r>
              <a:rPr lang="nb-NO" baseline="0" dirty="0" smtClean="0"/>
              <a:t> or push for </a:t>
            </a:r>
            <a:r>
              <a:rPr lang="nb-NO" baseline="0" dirty="0" err="1" smtClean="0"/>
              <a:t>fathers</a:t>
            </a:r>
            <a:r>
              <a:rPr lang="nb-NO" baseline="0" dirty="0" smtClean="0"/>
              <a:t> </a:t>
            </a:r>
          </a:p>
          <a:p>
            <a:endParaRPr lang="nb-NO" baseline="0" dirty="0" smtClean="0"/>
          </a:p>
          <a:p>
            <a:r>
              <a:rPr lang="nb-NO" baseline="0" dirty="0" smtClean="0"/>
              <a:t>It is in </a:t>
            </a:r>
            <a:r>
              <a:rPr lang="nb-NO" baseline="0" dirty="0" err="1" smtClean="0"/>
              <a:t>their</a:t>
            </a:r>
            <a:r>
              <a:rPr lang="nb-NO" baseline="0" dirty="0" smtClean="0"/>
              <a:t> </a:t>
            </a:r>
            <a:r>
              <a:rPr lang="nb-NO" baseline="0" dirty="0" err="1" smtClean="0"/>
              <a:t>working</a:t>
            </a:r>
            <a:r>
              <a:rPr lang="nb-NO" baseline="0" dirty="0" smtClean="0"/>
              <a:t> </a:t>
            </a:r>
            <a:r>
              <a:rPr lang="nb-NO" baseline="0" dirty="0" err="1" smtClean="0"/>
              <a:t>contract</a:t>
            </a:r>
            <a:r>
              <a:rPr lang="nb-NO" baseline="0" dirty="0" smtClean="0"/>
              <a:t> , it is right </a:t>
            </a:r>
            <a:r>
              <a:rPr lang="nb-NO" baseline="0" dirty="0" err="1" smtClean="0"/>
              <a:t>they</a:t>
            </a:r>
            <a:r>
              <a:rPr lang="nb-NO" baseline="0" dirty="0" smtClean="0"/>
              <a:t> have </a:t>
            </a:r>
            <a:r>
              <a:rPr lang="nb-NO" baseline="0" dirty="0" err="1" smtClean="0"/>
              <a:t>earned</a:t>
            </a:r>
            <a:r>
              <a:rPr lang="nb-NO" baseline="0" dirty="0" smtClean="0"/>
              <a:t> </a:t>
            </a:r>
            <a:r>
              <a:rPr lang="nb-NO" baseline="0" dirty="0" err="1" smtClean="0"/>
              <a:t>the</a:t>
            </a:r>
            <a:r>
              <a:rPr lang="nb-NO" baseline="0" dirty="0" smtClean="0"/>
              <a:t> right </a:t>
            </a:r>
            <a:r>
              <a:rPr lang="nb-NO" baseline="0" dirty="0" err="1" smtClean="0"/>
              <a:t>through</a:t>
            </a:r>
            <a:r>
              <a:rPr lang="nb-NO" baseline="0" dirty="0" smtClean="0"/>
              <a:t> </a:t>
            </a:r>
            <a:r>
              <a:rPr lang="nb-NO" baseline="0" dirty="0" err="1" smtClean="0"/>
              <a:t>working</a:t>
            </a:r>
            <a:r>
              <a:rPr lang="nb-NO" baseline="0" dirty="0" smtClean="0"/>
              <a:t> 6 </a:t>
            </a:r>
            <a:r>
              <a:rPr lang="nb-NO" baseline="0" dirty="0" err="1" smtClean="0"/>
              <a:t>of</a:t>
            </a:r>
            <a:r>
              <a:rPr lang="nb-NO" baseline="0" dirty="0" smtClean="0"/>
              <a:t> </a:t>
            </a:r>
            <a:r>
              <a:rPr lang="nb-NO" baseline="0" dirty="0" err="1" smtClean="0"/>
              <a:t>the</a:t>
            </a:r>
            <a:r>
              <a:rPr lang="nb-NO" baseline="0" dirty="0" smtClean="0"/>
              <a:t> last 10 </a:t>
            </a:r>
            <a:r>
              <a:rPr lang="nb-NO" baseline="0" dirty="0" err="1" smtClean="0"/>
              <a:t>months</a:t>
            </a:r>
            <a:r>
              <a:rPr lang="nb-NO" baseline="0" dirty="0" smtClean="0"/>
              <a:t> </a:t>
            </a:r>
            <a:r>
              <a:rPr lang="nb-NO" baseline="0" dirty="0" err="1" smtClean="0"/>
              <a:t>before</a:t>
            </a:r>
            <a:r>
              <a:rPr lang="nb-NO" baseline="0" dirty="0" smtClean="0"/>
              <a:t> </a:t>
            </a:r>
            <a:r>
              <a:rPr lang="nb-NO" baseline="0" dirty="0" err="1" smtClean="0"/>
              <a:t>birth</a:t>
            </a:r>
            <a:r>
              <a:rPr lang="nb-NO" baseline="0" dirty="0" smtClean="0"/>
              <a:t> (it is like </a:t>
            </a:r>
            <a:r>
              <a:rPr lang="nb-NO" baseline="0" dirty="0" err="1" smtClean="0"/>
              <a:t>the</a:t>
            </a:r>
            <a:r>
              <a:rPr lang="nb-NO" baseline="0" dirty="0" smtClean="0"/>
              <a:t> right to </a:t>
            </a:r>
            <a:r>
              <a:rPr lang="nb-NO" baseline="0" dirty="0" err="1" smtClean="0"/>
              <a:t>holiday</a:t>
            </a:r>
            <a:r>
              <a:rPr lang="nb-NO" baseline="0" dirty="0" smtClean="0"/>
              <a:t>)</a:t>
            </a:r>
            <a:endParaRPr lang="nb-NO" dirty="0"/>
          </a:p>
        </p:txBody>
      </p:sp>
      <p:sp>
        <p:nvSpPr>
          <p:cNvPr id="4" name="Slide Number Placeholder 3"/>
          <p:cNvSpPr>
            <a:spLocks noGrp="1"/>
          </p:cNvSpPr>
          <p:nvPr>
            <p:ph type="sldNum" sz="quarter" idx="10"/>
          </p:nvPr>
        </p:nvSpPr>
        <p:spPr/>
        <p:txBody>
          <a:bodyPr/>
          <a:lstStyle/>
          <a:p>
            <a:fld id="{11AD2D92-63E5-43CF-987C-97ADEEB327E3}" type="slidenum">
              <a:rPr lang="nb-NO" smtClean="0"/>
              <a:t>12</a:t>
            </a:fld>
            <a:endParaRPr lang="nb-NO"/>
          </a:p>
        </p:txBody>
      </p:sp>
    </p:spTree>
    <p:extLst>
      <p:ext uri="{BB962C8B-B14F-4D97-AF65-F5344CB8AC3E}">
        <p14:creationId xmlns:p14="http://schemas.microsoft.com/office/powerpoint/2010/main" val="3802144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The </a:t>
            </a:r>
            <a:r>
              <a:rPr lang="nb-NO" dirty="0" err="1" smtClean="0"/>
              <a:t>top</a:t>
            </a:r>
            <a:r>
              <a:rPr lang="nb-NO" dirty="0" smtClean="0"/>
              <a:t> leaders </a:t>
            </a:r>
            <a:r>
              <a:rPr lang="nb-NO" dirty="0" err="1" smtClean="0"/>
              <a:t>of</a:t>
            </a:r>
            <a:r>
              <a:rPr lang="nb-NO" dirty="0" smtClean="0"/>
              <a:t> </a:t>
            </a:r>
            <a:r>
              <a:rPr lang="nb-NO" dirty="0" err="1" smtClean="0"/>
              <a:t>the</a:t>
            </a:r>
            <a:r>
              <a:rPr lang="nb-NO" dirty="0" smtClean="0"/>
              <a:t> </a:t>
            </a:r>
            <a:r>
              <a:rPr lang="nb-NO" dirty="0" err="1" smtClean="0"/>
              <a:t>Employers</a:t>
            </a:r>
            <a:r>
              <a:rPr lang="nb-NO" dirty="0" smtClean="0"/>
              <a:t> </a:t>
            </a:r>
            <a:r>
              <a:rPr lang="nb-NO" dirty="0" err="1" smtClean="0"/>
              <a:t>organization</a:t>
            </a:r>
            <a:r>
              <a:rPr lang="nb-NO" baseline="0" dirty="0" smtClean="0"/>
              <a:t> in Norway is </a:t>
            </a:r>
            <a:r>
              <a:rPr lang="nb-NO" baseline="0" dirty="0" err="1" smtClean="0"/>
              <a:t>very</a:t>
            </a:r>
            <a:r>
              <a:rPr lang="nb-NO" baseline="0" dirty="0" smtClean="0"/>
              <a:t> </a:t>
            </a:r>
            <a:r>
              <a:rPr lang="nb-NO" baseline="0" dirty="0" err="1" smtClean="0"/>
              <a:t>much</a:t>
            </a:r>
            <a:r>
              <a:rPr lang="nb-NO" baseline="0" dirty="0" smtClean="0"/>
              <a:t> in </a:t>
            </a:r>
            <a:r>
              <a:rPr lang="nb-NO" baseline="0" dirty="0" err="1" smtClean="0"/>
              <a:t>favor</a:t>
            </a:r>
            <a:r>
              <a:rPr lang="nb-NO" baseline="0" dirty="0" smtClean="0"/>
              <a:t> </a:t>
            </a:r>
            <a:r>
              <a:rPr lang="nb-NO" baseline="0" dirty="0" err="1" smtClean="0"/>
              <a:t>of</a:t>
            </a:r>
            <a:r>
              <a:rPr lang="nb-NO" baseline="0" dirty="0" smtClean="0"/>
              <a:t> </a:t>
            </a:r>
            <a:r>
              <a:rPr lang="nb-NO" baseline="0" dirty="0" err="1" smtClean="0"/>
              <a:t>the</a:t>
            </a:r>
            <a:r>
              <a:rPr lang="nb-NO" baseline="0" dirty="0" smtClean="0"/>
              <a:t> </a:t>
            </a:r>
            <a:r>
              <a:rPr lang="nb-NO" baseline="0" dirty="0" err="1" smtClean="0"/>
              <a:t>father’s</a:t>
            </a:r>
            <a:r>
              <a:rPr lang="nb-NO" baseline="0" dirty="0" smtClean="0"/>
              <a:t> </a:t>
            </a:r>
            <a:r>
              <a:rPr lang="nb-NO" baseline="0" dirty="0" err="1" smtClean="0"/>
              <a:t>quota</a:t>
            </a:r>
            <a:r>
              <a:rPr lang="nb-NO" baseline="0" dirty="0" smtClean="0"/>
              <a:t> and </a:t>
            </a:r>
            <a:r>
              <a:rPr lang="nb-NO" baseline="0" dirty="0" err="1" smtClean="0"/>
              <a:t>the</a:t>
            </a:r>
            <a:r>
              <a:rPr lang="nb-NO" baseline="0" dirty="0" smtClean="0"/>
              <a:t> </a:t>
            </a:r>
            <a:r>
              <a:rPr lang="nb-NO" baseline="0" dirty="0" err="1" smtClean="0"/>
              <a:t>whole</a:t>
            </a:r>
            <a:r>
              <a:rPr lang="nb-NO" baseline="0" dirty="0" smtClean="0"/>
              <a:t> parental </a:t>
            </a:r>
            <a:r>
              <a:rPr lang="nb-NO" baseline="0" dirty="0" err="1" smtClean="0"/>
              <a:t>leave</a:t>
            </a:r>
            <a:endParaRPr lang="nb-NO" baseline="0" dirty="0" smtClean="0"/>
          </a:p>
          <a:p>
            <a:endParaRPr lang="nb-NO" baseline="0" dirty="0" smtClean="0"/>
          </a:p>
          <a:p>
            <a:r>
              <a:rPr lang="nb-NO" baseline="0" dirty="0" smtClean="0"/>
              <a:t>So is </a:t>
            </a:r>
            <a:r>
              <a:rPr lang="nb-NO" baseline="0" dirty="0" err="1" smtClean="0"/>
              <a:t>the</a:t>
            </a:r>
            <a:r>
              <a:rPr lang="nb-NO" baseline="0" dirty="0" smtClean="0"/>
              <a:t> </a:t>
            </a:r>
            <a:r>
              <a:rPr lang="nb-NO" baseline="0" dirty="0" err="1" smtClean="0"/>
              <a:t>top</a:t>
            </a:r>
            <a:r>
              <a:rPr lang="nb-NO" baseline="0" dirty="0" smtClean="0"/>
              <a:t> leader </a:t>
            </a:r>
            <a:r>
              <a:rPr lang="nb-NO" baseline="0" dirty="0" err="1" smtClean="0"/>
              <a:t>of</a:t>
            </a:r>
            <a:r>
              <a:rPr lang="nb-NO" baseline="0" dirty="0" smtClean="0"/>
              <a:t> </a:t>
            </a:r>
            <a:r>
              <a:rPr lang="nb-NO" baseline="0" dirty="0" err="1" smtClean="0"/>
              <a:t>the</a:t>
            </a:r>
            <a:r>
              <a:rPr lang="nb-NO" baseline="0" dirty="0" smtClean="0"/>
              <a:t> trade unions.</a:t>
            </a:r>
          </a:p>
          <a:p>
            <a:endParaRPr lang="nb-NO" baseline="0" dirty="0" smtClean="0"/>
          </a:p>
          <a:p>
            <a:r>
              <a:rPr lang="nb-NO" baseline="0" dirty="0" err="1" smtClean="0"/>
              <a:t>They</a:t>
            </a:r>
            <a:r>
              <a:rPr lang="nb-NO" baseline="0" dirty="0" smtClean="0"/>
              <a:t> </a:t>
            </a:r>
            <a:r>
              <a:rPr lang="nb-NO" baseline="0" dirty="0" err="1" smtClean="0"/>
              <a:t>totally</a:t>
            </a:r>
            <a:r>
              <a:rPr lang="nb-NO" baseline="0" dirty="0" smtClean="0"/>
              <a:t> </a:t>
            </a:r>
            <a:r>
              <a:rPr lang="nb-NO" baseline="0" dirty="0" err="1" smtClean="0"/>
              <a:t>agree</a:t>
            </a:r>
            <a:r>
              <a:rPr lang="nb-NO" baseline="0" dirty="0" smtClean="0"/>
              <a:t> </a:t>
            </a:r>
            <a:r>
              <a:rPr lang="nb-NO" baseline="0" dirty="0" err="1" smtClean="0"/>
              <a:t>on</a:t>
            </a:r>
            <a:r>
              <a:rPr lang="nb-NO" baseline="0" dirty="0" smtClean="0"/>
              <a:t> </a:t>
            </a:r>
            <a:r>
              <a:rPr lang="nb-NO" baseline="0" dirty="0" err="1" smtClean="0"/>
              <a:t>this</a:t>
            </a:r>
            <a:r>
              <a:rPr lang="nb-NO" baseline="0" dirty="0" smtClean="0"/>
              <a:t> matter</a:t>
            </a:r>
            <a:endParaRPr lang="nb-NO" dirty="0"/>
          </a:p>
        </p:txBody>
      </p:sp>
      <p:sp>
        <p:nvSpPr>
          <p:cNvPr id="4" name="Plassholder for lysbildenummer 3"/>
          <p:cNvSpPr>
            <a:spLocks noGrp="1"/>
          </p:cNvSpPr>
          <p:nvPr>
            <p:ph type="sldNum" sz="quarter" idx="10"/>
          </p:nvPr>
        </p:nvSpPr>
        <p:spPr/>
        <p:txBody>
          <a:bodyPr/>
          <a:lstStyle/>
          <a:p>
            <a:fld id="{8AE6E7B4-140A-4D98-8CFC-F5C0FFC50B06}" type="slidenum">
              <a:rPr lang="nb-NO" smtClean="0"/>
              <a:t>13</a:t>
            </a:fld>
            <a:endParaRPr lang="nb-NO"/>
          </a:p>
        </p:txBody>
      </p:sp>
    </p:spTree>
    <p:extLst>
      <p:ext uri="{BB962C8B-B14F-4D97-AF65-F5344CB8AC3E}">
        <p14:creationId xmlns:p14="http://schemas.microsoft.com/office/powerpoint/2010/main" val="3422511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8AE6E7B4-140A-4D98-8CFC-F5C0FFC50B06}" type="slidenum">
              <a:rPr lang="nb-NO" smtClean="0"/>
              <a:t>14</a:t>
            </a:fld>
            <a:endParaRPr lang="nb-NO"/>
          </a:p>
        </p:txBody>
      </p:sp>
    </p:spTree>
    <p:extLst>
      <p:ext uri="{BB962C8B-B14F-4D97-AF65-F5344CB8AC3E}">
        <p14:creationId xmlns:p14="http://schemas.microsoft.com/office/powerpoint/2010/main" val="328278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nb-NO"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9/18/2014</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nb-NO"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9/18/2014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nb-NO"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nb-NO"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nb-NO"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nb-NO"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nb-NO"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nb-NO"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9/18/2014</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jAfPLr2kgQp-hM&amp;tbnid=c75DSddPzeYrXM:&amp;ved=0CAUQjRw&amp;url=http://www.universitetsforlaget.no/nettbutikk/fleksible-fedre.html&amp;ei=AtoVUsHrIsnasgbG-oH4Aw&amp;bvm=bv.51156542,d.Yms&amp;psig=AFQjCNEmJlkmqKfYiUPiLel3Ru2IiaKqMQ&amp;ust=1377250169590362"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url?sa=i&amp;rct=j&amp;q=gerd+kristiansen&amp;source=images&amp;cd=&amp;cad=rja&amp;docid=9s45Gu4ogwyj8M&amp;tbnid=SGlmrQvcuJqcgM:&amp;ved=0CAUQjRw&amp;url=http://www.nrk.no/nyheter/norge/1.11014815&amp;ei=-dmUUZucAsbbsgaw3YDADQ&amp;bvm=bv.46471029,d.Yms&amp;psig=AFQjCNGyUrzxhEmi4utlDVkcQRZBw_e7wQ&amp;ust=1368795914385830"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6" Type="http://schemas.openxmlformats.org/officeDocument/2006/relationships/image" Target="../media/image5.jpeg"/><Relationship Id="rId5" Type="http://schemas.openxmlformats.org/officeDocument/2006/relationships/hyperlink" Target="http://www.google.com/url?sa=i&amp;rct=j&amp;q=kristin+skogen+lund&amp;source=images&amp;cd=&amp;docid=IvvlCcsdT2dCiM&amp;tbnid=uf9x1e0liW2tYM:&amp;ved=0CAUQjRw&amp;url=http://video.nho.no/video/2582&amp;ei=UtqUUYydKorYswaG0oCADQ&amp;bvm=bv.46471029,d.Yms&amp;psig=AFQjCNFJwfaBk559pXIkeqY4AByZMgXKRg&amp;ust=1368796095106811" TargetMode="Externa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86789"/>
            <a:ext cx="7315200" cy="2623712"/>
          </a:xfrm>
        </p:spPr>
        <p:txBody>
          <a:bodyPr>
            <a:normAutofit fontScale="90000"/>
          </a:bodyPr>
          <a:lstStyle/>
          <a:p>
            <a:r>
              <a:rPr lang="en-US" sz="3100" dirty="0" smtClean="0">
                <a:solidFill>
                  <a:schemeClr val="tx1">
                    <a:lumMod val="95000"/>
                  </a:schemeClr>
                </a:solidFill>
              </a:rPr>
              <a:t/>
            </a:r>
            <a:br>
              <a:rPr lang="en-US" sz="3100" dirty="0" smtClean="0">
                <a:solidFill>
                  <a:schemeClr val="tx1">
                    <a:lumMod val="95000"/>
                  </a:schemeClr>
                </a:solidFill>
              </a:rPr>
            </a:br>
            <a:r>
              <a:rPr lang="en-US" sz="3100" dirty="0">
                <a:solidFill>
                  <a:schemeClr val="tx1">
                    <a:lumMod val="95000"/>
                  </a:schemeClr>
                </a:solidFill>
              </a:rPr>
              <a:t/>
            </a:r>
            <a:br>
              <a:rPr lang="en-US" sz="3100" dirty="0">
                <a:solidFill>
                  <a:schemeClr val="tx1">
                    <a:lumMod val="95000"/>
                  </a:schemeClr>
                </a:solidFill>
              </a:rPr>
            </a:br>
            <a:r>
              <a:rPr lang="en-US" sz="3100" dirty="0">
                <a:solidFill>
                  <a:schemeClr val="tx1">
                    <a:lumMod val="95000"/>
                  </a:schemeClr>
                </a:solidFill>
              </a:rPr>
              <a:t>What is the case for paid parental leave?</a:t>
            </a:r>
            <a:br>
              <a:rPr lang="en-US" sz="3100" dirty="0">
                <a:solidFill>
                  <a:schemeClr val="tx1">
                    <a:lumMod val="95000"/>
                  </a:schemeClr>
                </a:solidFill>
              </a:rPr>
            </a:br>
            <a:r>
              <a:rPr lang="en-US" sz="3100" dirty="0" smtClean="0">
                <a:solidFill>
                  <a:schemeClr val="tx1">
                    <a:lumMod val="95000"/>
                  </a:schemeClr>
                </a:solidFill>
              </a:rPr>
              <a:t/>
            </a:r>
            <a:br>
              <a:rPr lang="en-US" sz="3100" dirty="0" smtClean="0">
                <a:solidFill>
                  <a:schemeClr val="tx1">
                    <a:lumMod val="95000"/>
                  </a:schemeClr>
                </a:solidFill>
              </a:rPr>
            </a:br>
            <a:r>
              <a:rPr lang="en-US" sz="2200" dirty="0">
                <a:solidFill>
                  <a:schemeClr val="tx1">
                    <a:lumMod val="95000"/>
                  </a:schemeClr>
                </a:solidFill>
              </a:rPr>
              <a:t>11</a:t>
            </a:r>
            <a:r>
              <a:rPr lang="en-US" sz="2200" baseline="30000" dirty="0">
                <a:solidFill>
                  <a:schemeClr val="tx1">
                    <a:lumMod val="95000"/>
                  </a:schemeClr>
                </a:solidFill>
              </a:rPr>
              <a:t>th</a:t>
            </a:r>
            <a:r>
              <a:rPr lang="en-US" sz="2200" dirty="0">
                <a:solidFill>
                  <a:schemeClr val="tx1">
                    <a:lumMod val="95000"/>
                  </a:schemeClr>
                </a:solidFill>
              </a:rPr>
              <a:t> LPR Network seminar, Tallinn, 18-19 September 2014</a:t>
            </a:r>
            <a:br>
              <a:rPr lang="en-US" sz="2200" dirty="0">
                <a:solidFill>
                  <a:schemeClr val="tx1">
                    <a:lumMod val="95000"/>
                  </a:schemeClr>
                </a:solidFill>
              </a:rPr>
            </a:br>
            <a:endParaRPr lang="en-US" sz="2200" dirty="0">
              <a:solidFill>
                <a:schemeClr val="tx1">
                  <a:lumMod val="95000"/>
                </a:schemeClr>
              </a:solidFill>
            </a:endParaRPr>
          </a:p>
        </p:txBody>
      </p:sp>
      <p:sp>
        <p:nvSpPr>
          <p:cNvPr id="3" name="Subtitle 2"/>
          <p:cNvSpPr>
            <a:spLocks noGrp="1"/>
          </p:cNvSpPr>
          <p:nvPr>
            <p:ph type="subTitle" idx="1"/>
          </p:nvPr>
        </p:nvSpPr>
        <p:spPr/>
        <p:txBody>
          <a:bodyPr>
            <a:normAutofit/>
          </a:bodyPr>
          <a:lstStyle/>
          <a:p>
            <a:r>
              <a:rPr lang="en-US" sz="1600" dirty="0" smtClean="0"/>
              <a:t>Elin Kvande </a:t>
            </a:r>
          </a:p>
          <a:p>
            <a:r>
              <a:rPr lang="en-US" sz="1600" dirty="0" smtClean="0"/>
              <a:t>Department of Sociology and Political Science,</a:t>
            </a:r>
          </a:p>
          <a:p>
            <a:r>
              <a:rPr lang="en-US" sz="1600" dirty="0" smtClean="0"/>
              <a:t>Norwegian University of Technology and Science</a:t>
            </a:r>
            <a:endParaRPr lang="en-US" sz="1600" dirty="0"/>
          </a:p>
        </p:txBody>
      </p:sp>
      <p:sp>
        <p:nvSpPr>
          <p:cNvPr id="4" name="TextBox 3"/>
          <p:cNvSpPr txBox="1"/>
          <p:nvPr/>
        </p:nvSpPr>
        <p:spPr>
          <a:xfrm>
            <a:off x="7552468" y="2790828"/>
            <a:ext cx="184666" cy="646331"/>
          </a:xfrm>
          <a:prstGeom prst="rect">
            <a:avLst/>
          </a:prstGeom>
          <a:noFill/>
        </p:spPr>
        <p:txBody>
          <a:bodyPr wrap="none" rtlCol="0">
            <a:spAutoFit/>
          </a:bodyPr>
          <a:lstStyle/>
          <a:p>
            <a:endParaRPr lang="en-US" dirty="0" smtClean="0"/>
          </a:p>
          <a:p>
            <a:endParaRPr lang="en-US" dirty="0"/>
          </a:p>
        </p:txBody>
      </p:sp>
    </p:spTree>
    <p:extLst>
      <p:ext uri="{BB962C8B-B14F-4D97-AF65-F5344CB8AC3E}">
        <p14:creationId xmlns:p14="http://schemas.microsoft.com/office/powerpoint/2010/main" val="1029091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971600" y="692696"/>
            <a:ext cx="7488832" cy="1224136"/>
          </a:xfrm>
          <a:solidFill>
            <a:schemeClr val="tx2"/>
          </a:solidFill>
          <a:ln>
            <a:solidFill>
              <a:schemeClr val="tx1"/>
            </a:solidFill>
          </a:ln>
        </p:spPr>
        <p:style>
          <a:lnRef idx="1">
            <a:schemeClr val="accent1"/>
          </a:lnRef>
          <a:fillRef idx="2">
            <a:schemeClr val="accent1"/>
          </a:fillRef>
          <a:effectRef idx="1">
            <a:schemeClr val="accent1"/>
          </a:effectRef>
          <a:fontRef idx="minor">
            <a:schemeClr val="dk1"/>
          </a:fontRef>
        </p:style>
        <p:txBody>
          <a:bodyPr>
            <a:noAutofit/>
          </a:bodyPr>
          <a:lstStyle/>
          <a:p>
            <a:pPr algn="ctr"/>
            <a:r>
              <a:rPr lang="nb-NO" dirty="0" smtClean="0">
                <a:solidFill>
                  <a:schemeClr val="bg1">
                    <a:lumMod val="95000"/>
                    <a:lumOff val="5000"/>
                  </a:schemeClr>
                </a:solidFill>
              </a:rPr>
              <a:t>The </a:t>
            </a:r>
            <a:r>
              <a:rPr lang="nb-NO" dirty="0" err="1" smtClean="0">
                <a:solidFill>
                  <a:schemeClr val="bg1">
                    <a:lumMod val="95000"/>
                    <a:lumOff val="5000"/>
                  </a:schemeClr>
                </a:solidFill>
              </a:rPr>
              <a:t>fathers</a:t>
            </a:r>
            <a:r>
              <a:rPr lang="nb-NO" dirty="0" smtClean="0">
                <a:solidFill>
                  <a:schemeClr val="bg1">
                    <a:lumMod val="95000"/>
                    <a:lumOff val="5000"/>
                  </a:schemeClr>
                </a:solidFill>
              </a:rPr>
              <a:t>’ </a:t>
            </a:r>
            <a:r>
              <a:rPr lang="nb-NO" dirty="0" err="1" smtClean="0">
                <a:solidFill>
                  <a:schemeClr val="bg1">
                    <a:lumMod val="95000"/>
                    <a:lumOff val="5000"/>
                  </a:schemeClr>
                </a:solidFill>
              </a:rPr>
              <a:t>quota</a:t>
            </a:r>
            <a:r>
              <a:rPr lang="nb-NO" dirty="0" smtClean="0">
                <a:solidFill>
                  <a:schemeClr val="bg1">
                    <a:lumMod val="95000"/>
                    <a:lumOff val="5000"/>
                  </a:schemeClr>
                </a:solidFill>
              </a:rPr>
              <a:t> in Norway </a:t>
            </a:r>
            <a:r>
              <a:rPr lang="nb-NO" dirty="0" smtClean="0">
                <a:solidFill>
                  <a:schemeClr val="bg1"/>
                </a:solidFill>
              </a:rPr>
              <a:t>1993-2013</a:t>
            </a:r>
            <a:endParaRPr lang="nb-NO" dirty="0">
              <a:solidFill>
                <a:schemeClr val="bg1"/>
              </a:solidFill>
            </a:endParaRPr>
          </a:p>
        </p:txBody>
      </p:sp>
      <p:pic>
        <p:nvPicPr>
          <p:cNvPr id="8" name="Bilde 7" descr="http://magento.aschehoug.no/media/catalog/product/cache/4/cover/281x/17f82f742ffe127f42dca9de82fb58b1/8/2/8215001009_Brandth_mfl_3.jpg">
            <a:hlinkClick r:id="rId3"/>
          </p:cNvPr>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1475656" y="2348880"/>
            <a:ext cx="2376264" cy="3417439"/>
          </a:xfrm>
          <a:prstGeom prst="rect">
            <a:avLst/>
          </a:prstGeom>
          <a:noFill/>
          <a:ln>
            <a:solidFill>
              <a:schemeClr val="tx1"/>
            </a:solidFill>
          </a:ln>
        </p:spPr>
      </p:pic>
      <p:pic>
        <p:nvPicPr>
          <p:cNvPr id="13" name="Picture 2" descr="C:\Users\beritb\AppData\Local\Microsoft\Windows\Temporary Internet Files\Content.Outlook\J22KH8KV\Fedrekvoten (2).jp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148064" y="2348878"/>
            <a:ext cx="2756464" cy="341743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2" name="TekstSylinder 11"/>
          <p:cNvSpPr txBox="1"/>
          <p:nvPr/>
        </p:nvSpPr>
        <p:spPr>
          <a:xfrm>
            <a:off x="2663788" y="5766319"/>
            <a:ext cx="1044116" cy="338554"/>
          </a:xfrm>
          <a:prstGeom prst="rect">
            <a:avLst/>
          </a:prstGeom>
          <a:noFill/>
        </p:spPr>
        <p:txBody>
          <a:bodyPr wrap="square" rtlCol="0">
            <a:spAutoFit/>
          </a:bodyPr>
          <a:lstStyle/>
          <a:p>
            <a:r>
              <a:rPr lang="nb-NO" sz="1600" dirty="0" smtClean="0"/>
              <a:t>2003</a:t>
            </a:r>
            <a:endParaRPr lang="nb-NO" sz="1600" dirty="0"/>
          </a:p>
        </p:txBody>
      </p:sp>
      <p:sp>
        <p:nvSpPr>
          <p:cNvPr id="14" name="TekstSylinder 13"/>
          <p:cNvSpPr txBox="1"/>
          <p:nvPr/>
        </p:nvSpPr>
        <p:spPr>
          <a:xfrm>
            <a:off x="6948264" y="5766319"/>
            <a:ext cx="864096" cy="338554"/>
          </a:xfrm>
          <a:prstGeom prst="rect">
            <a:avLst/>
          </a:prstGeom>
          <a:noFill/>
        </p:spPr>
        <p:txBody>
          <a:bodyPr wrap="square" rtlCol="0">
            <a:spAutoFit/>
          </a:bodyPr>
          <a:lstStyle/>
          <a:p>
            <a:r>
              <a:rPr lang="nb-NO" sz="1600" dirty="0" smtClean="0"/>
              <a:t>2013</a:t>
            </a:r>
            <a:endParaRPr lang="nb-NO" sz="1600" dirty="0"/>
          </a:p>
        </p:txBody>
      </p:sp>
    </p:spTree>
    <p:extLst>
      <p:ext uri="{BB962C8B-B14F-4D97-AF65-F5344CB8AC3E}">
        <p14:creationId xmlns:p14="http://schemas.microsoft.com/office/powerpoint/2010/main" val="2858036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539552" y="476673"/>
            <a:ext cx="7690048" cy="1296143"/>
          </a:xfrm>
        </p:spPr>
        <p:txBody>
          <a:bodyPr>
            <a:noAutofit/>
          </a:bodyPr>
          <a:lstStyle/>
          <a:p>
            <a:r>
              <a:rPr lang="nb-NO" sz="3600" b="1" dirty="0" err="1" smtClean="0"/>
              <a:t>Increase</a:t>
            </a:r>
            <a:r>
              <a:rPr lang="nb-NO" sz="3600" dirty="0" err="1" smtClean="0"/>
              <a:t>d</a:t>
            </a:r>
            <a:r>
              <a:rPr lang="nb-NO" sz="3600" dirty="0" smtClean="0"/>
              <a:t> </a:t>
            </a:r>
            <a:r>
              <a:rPr lang="nb-NO" sz="3600" dirty="0" err="1" smtClean="0"/>
              <a:t>quota</a:t>
            </a:r>
            <a:r>
              <a:rPr lang="nb-NO" sz="3600" dirty="0" smtClean="0"/>
              <a:t> leads to </a:t>
            </a:r>
            <a:r>
              <a:rPr lang="nb-NO" sz="3600" dirty="0" err="1" smtClean="0"/>
              <a:t>increase</a:t>
            </a:r>
            <a:r>
              <a:rPr lang="nb-NO" sz="3600" dirty="0" smtClean="0"/>
              <a:t> in </a:t>
            </a:r>
            <a:r>
              <a:rPr lang="nb-NO" sz="3600" dirty="0" err="1" smtClean="0"/>
              <a:t>father’s</a:t>
            </a:r>
            <a:r>
              <a:rPr lang="nb-NO" sz="3600" dirty="0" smtClean="0"/>
              <a:t> </a:t>
            </a:r>
            <a:r>
              <a:rPr lang="nb-NO" sz="3600" dirty="0" err="1" smtClean="0"/>
              <a:t>use</a:t>
            </a:r>
            <a:r>
              <a:rPr lang="nb-NO" sz="3600" dirty="0" smtClean="0"/>
              <a:t> </a:t>
            </a:r>
            <a:r>
              <a:rPr lang="nb-NO" sz="3600" dirty="0" err="1" smtClean="0"/>
              <a:t>of</a:t>
            </a:r>
            <a:r>
              <a:rPr lang="nb-NO" sz="3600" dirty="0" smtClean="0"/>
              <a:t> parental </a:t>
            </a:r>
            <a:r>
              <a:rPr lang="nb-NO" sz="3600" dirty="0" err="1" smtClean="0"/>
              <a:t>leave</a:t>
            </a:r>
            <a:endParaRPr lang="nb-NO" sz="3600" b="1" dirty="0"/>
          </a:p>
        </p:txBody>
      </p:sp>
      <p:sp>
        <p:nvSpPr>
          <p:cNvPr id="3" name="Plassholder for innhold 2"/>
          <p:cNvSpPr>
            <a:spLocks noGrp="1"/>
          </p:cNvSpPr>
          <p:nvPr>
            <p:ph idx="1"/>
          </p:nvPr>
        </p:nvSpPr>
        <p:spPr>
          <a:xfrm>
            <a:off x="914400" y="1988841"/>
            <a:ext cx="7315200" cy="4320520"/>
          </a:xfrm>
        </p:spPr>
        <p:txBody>
          <a:bodyPr>
            <a:normAutofit fontScale="92500"/>
          </a:bodyPr>
          <a:lstStyle/>
          <a:p>
            <a:r>
              <a:rPr lang="nb-NO" sz="2400" dirty="0" smtClean="0"/>
              <a:t>From </a:t>
            </a:r>
            <a:r>
              <a:rPr lang="nb-NO" sz="2400" b="1" dirty="0" smtClean="0"/>
              <a:t>4</a:t>
            </a:r>
            <a:r>
              <a:rPr lang="nb-NO" sz="2400" dirty="0" smtClean="0"/>
              <a:t> to </a:t>
            </a:r>
            <a:r>
              <a:rPr lang="nb-NO" sz="2400" b="1" dirty="0" smtClean="0"/>
              <a:t>78</a:t>
            </a:r>
            <a:r>
              <a:rPr lang="nb-NO" sz="2400" dirty="0" smtClean="0"/>
              <a:t> % during first </a:t>
            </a:r>
            <a:r>
              <a:rPr lang="nb-NO" sz="2400" dirty="0" err="1" smtClean="0"/>
              <a:t>five</a:t>
            </a:r>
            <a:r>
              <a:rPr lang="nb-NO" sz="2400" dirty="0" smtClean="0"/>
              <a:t> </a:t>
            </a:r>
            <a:r>
              <a:rPr lang="nb-NO" sz="2400" dirty="0" err="1" smtClean="0"/>
              <a:t>years</a:t>
            </a:r>
            <a:endParaRPr lang="nb-NO" sz="2400" dirty="0" smtClean="0"/>
          </a:p>
          <a:p>
            <a:endParaRPr lang="nb-NO" sz="2400" dirty="0" smtClean="0">
              <a:solidFill>
                <a:schemeClr val="tx2"/>
              </a:solidFill>
            </a:endParaRPr>
          </a:p>
          <a:p>
            <a:r>
              <a:rPr lang="nb-NO" sz="2400" dirty="0" smtClean="0"/>
              <a:t>Later </a:t>
            </a:r>
            <a:r>
              <a:rPr lang="nb-NO" sz="2400" dirty="0" err="1" smtClean="0"/>
              <a:t>continuous</a:t>
            </a:r>
            <a:r>
              <a:rPr lang="nb-NO" sz="2400" dirty="0" smtClean="0"/>
              <a:t> </a:t>
            </a:r>
            <a:r>
              <a:rPr lang="nb-NO" sz="2400" b="1" dirty="0" smtClean="0"/>
              <a:t>90</a:t>
            </a:r>
            <a:r>
              <a:rPr lang="nb-NO" sz="2400" dirty="0" smtClean="0"/>
              <a:t>+ </a:t>
            </a:r>
            <a:r>
              <a:rPr lang="nb-NO" sz="2400" dirty="0" err="1" smtClean="0"/>
              <a:t>percent</a:t>
            </a:r>
            <a:endParaRPr lang="nb-NO" sz="2400" dirty="0" smtClean="0"/>
          </a:p>
          <a:p>
            <a:endParaRPr lang="nb-NO" sz="2400" dirty="0" smtClean="0"/>
          </a:p>
          <a:p>
            <a:r>
              <a:rPr lang="nb-NO" sz="2400" dirty="0" err="1" smtClean="0"/>
              <a:t>Everytime</a:t>
            </a:r>
            <a:r>
              <a:rPr lang="nb-NO" sz="2400" dirty="0" smtClean="0"/>
              <a:t> </a:t>
            </a:r>
            <a:r>
              <a:rPr lang="nb-NO" sz="2400" dirty="0" err="1" smtClean="0"/>
              <a:t>the</a:t>
            </a:r>
            <a:r>
              <a:rPr lang="nb-NO" sz="2400" dirty="0" smtClean="0"/>
              <a:t> </a:t>
            </a:r>
            <a:r>
              <a:rPr lang="nb-NO" sz="2400" dirty="0" err="1" smtClean="0"/>
              <a:t>quota</a:t>
            </a:r>
            <a:r>
              <a:rPr lang="nb-NO" sz="2400" dirty="0" smtClean="0"/>
              <a:t> has </a:t>
            </a:r>
            <a:r>
              <a:rPr lang="nb-NO" sz="2400" dirty="0" err="1" smtClean="0"/>
              <a:t>been</a:t>
            </a:r>
            <a:r>
              <a:rPr lang="nb-NO" sz="2400" dirty="0" smtClean="0"/>
              <a:t> </a:t>
            </a:r>
            <a:r>
              <a:rPr lang="nb-NO" sz="2400" dirty="0" err="1" smtClean="0"/>
              <a:t>increased</a:t>
            </a:r>
            <a:r>
              <a:rPr lang="nb-NO" sz="2400" dirty="0" smtClean="0"/>
              <a:t> (2005, 2006, 2009, 2011), </a:t>
            </a:r>
            <a:r>
              <a:rPr lang="nb-NO" sz="2400" dirty="0" err="1" smtClean="0"/>
              <a:t>the</a:t>
            </a:r>
            <a:r>
              <a:rPr lang="nb-NO" sz="2400" dirty="0" smtClean="0"/>
              <a:t> </a:t>
            </a:r>
            <a:r>
              <a:rPr lang="nb-NO" sz="2400" dirty="0" err="1" smtClean="0"/>
              <a:t>father’s</a:t>
            </a:r>
            <a:r>
              <a:rPr lang="nb-NO" sz="2400" dirty="0" smtClean="0"/>
              <a:t> </a:t>
            </a:r>
            <a:r>
              <a:rPr lang="nb-NO" sz="2400" dirty="0" err="1" smtClean="0"/>
              <a:t>uptake</a:t>
            </a:r>
            <a:r>
              <a:rPr lang="nb-NO" sz="2400" dirty="0" smtClean="0"/>
              <a:t> has </a:t>
            </a:r>
            <a:r>
              <a:rPr lang="nb-NO" sz="2400" dirty="0" err="1" smtClean="0"/>
              <a:t>also</a:t>
            </a:r>
            <a:r>
              <a:rPr lang="nb-NO" sz="2400" dirty="0" smtClean="0"/>
              <a:t> </a:t>
            </a:r>
            <a:r>
              <a:rPr lang="nb-NO" sz="2400" dirty="0" err="1" smtClean="0"/>
              <a:t>increased</a:t>
            </a:r>
            <a:endParaRPr lang="nb-NO" sz="2400" dirty="0" smtClean="0"/>
          </a:p>
          <a:p>
            <a:endParaRPr lang="nb-NO" sz="2400" dirty="0" smtClean="0"/>
          </a:p>
          <a:p>
            <a:r>
              <a:rPr lang="nb-NO" sz="2400" dirty="0" err="1" smtClean="0"/>
              <a:t>Which</a:t>
            </a:r>
            <a:r>
              <a:rPr lang="nb-NO" sz="2400" dirty="0" smtClean="0"/>
              <a:t> </a:t>
            </a:r>
            <a:r>
              <a:rPr lang="nb-NO" sz="2400" dirty="0" err="1" smtClean="0"/>
              <a:t>means</a:t>
            </a:r>
            <a:r>
              <a:rPr lang="nb-NO" sz="2400" dirty="0" smtClean="0"/>
              <a:t> : </a:t>
            </a:r>
            <a:r>
              <a:rPr lang="nb-NO" sz="2400" b="1" dirty="0" smtClean="0"/>
              <a:t>More </a:t>
            </a:r>
            <a:r>
              <a:rPr lang="nb-NO" sz="2400" b="1" dirty="0" err="1" smtClean="0"/>
              <a:t>fathers</a:t>
            </a:r>
            <a:r>
              <a:rPr lang="nb-NO" sz="2400" b="1" dirty="0" smtClean="0"/>
              <a:t> taking longer parental </a:t>
            </a:r>
            <a:r>
              <a:rPr lang="nb-NO" sz="2400" b="1" dirty="0" err="1" smtClean="0"/>
              <a:t>leave</a:t>
            </a:r>
            <a:endParaRPr lang="nb-NO" sz="2400" b="1" dirty="0" smtClean="0"/>
          </a:p>
          <a:p>
            <a:endParaRPr lang="nb-NO" sz="2400" dirty="0" smtClean="0"/>
          </a:p>
          <a:p>
            <a:r>
              <a:rPr lang="nb-NO" sz="2400" dirty="0" err="1" smtClean="0"/>
              <a:t>Parents</a:t>
            </a:r>
            <a:r>
              <a:rPr lang="nb-NO" sz="2400" dirty="0" smtClean="0"/>
              <a:t> positive to </a:t>
            </a:r>
            <a:r>
              <a:rPr lang="nb-NO" sz="2400" dirty="0" err="1" smtClean="0"/>
              <a:t>the</a:t>
            </a:r>
            <a:r>
              <a:rPr lang="nb-NO" sz="2400" dirty="0" smtClean="0"/>
              <a:t> </a:t>
            </a:r>
            <a:r>
              <a:rPr lang="nb-NO" sz="2400" dirty="0" err="1" smtClean="0"/>
              <a:t>quota</a:t>
            </a:r>
            <a:endParaRPr lang="nb-NO" sz="2400" dirty="0" smtClean="0"/>
          </a:p>
          <a:p>
            <a:endParaRPr lang="nb-NO" sz="2400" dirty="0"/>
          </a:p>
        </p:txBody>
      </p:sp>
    </p:spTree>
    <p:extLst>
      <p:ext uri="{BB962C8B-B14F-4D97-AF65-F5344CB8AC3E}">
        <p14:creationId xmlns:p14="http://schemas.microsoft.com/office/powerpoint/2010/main" val="2634810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71600" y="1844824"/>
            <a:ext cx="7315200" cy="4547639"/>
          </a:xfrm>
        </p:spPr>
        <p:txBody>
          <a:bodyPr/>
          <a:lstStyle/>
          <a:p>
            <a:endParaRPr lang="nb-NO" dirty="0" smtClean="0"/>
          </a:p>
          <a:p>
            <a:r>
              <a:rPr lang="nb-NO" dirty="0" err="1" smtClean="0"/>
              <a:t>Earmarked</a:t>
            </a:r>
            <a:r>
              <a:rPr lang="nb-NO" dirty="0" smtClean="0"/>
              <a:t> </a:t>
            </a:r>
            <a:r>
              <a:rPr lang="nb-NO" dirty="0" err="1" smtClean="0"/>
              <a:t>individual</a:t>
            </a:r>
            <a:r>
              <a:rPr lang="nb-NO" dirty="0" smtClean="0"/>
              <a:t> right</a:t>
            </a:r>
          </a:p>
          <a:p>
            <a:endParaRPr lang="nb-NO" dirty="0" smtClean="0"/>
          </a:p>
          <a:p>
            <a:r>
              <a:rPr lang="nb-NO" dirty="0"/>
              <a:t>Non- </a:t>
            </a:r>
            <a:r>
              <a:rPr lang="nb-NO" dirty="0" err="1" smtClean="0"/>
              <a:t>transferable</a:t>
            </a:r>
            <a:r>
              <a:rPr lang="nb-NO" dirty="0" smtClean="0"/>
              <a:t> to </a:t>
            </a:r>
            <a:r>
              <a:rPr lang="nb-NO" dirty="0" err="1" smtClean="0"/>
              <a:t>mothers</a:t>
            </a:r>
            <a:endParaRPr lang="nb-NO" dirty="0" smtClean="0"/>
          </a:p>
          <a:p>
            <a:endParaRPr lang="nb-NO" dirty="0"/>
          </a:p>
          <a:p>
            <a:r>
              <a:rPr lang="nb-NO" dirty="0" smtClean="0"/>
              <a:t>No </a:t>
            </a:r>
            <a:r>
              <a:rPr lang="nb-NO" dirty="0" err="1" smtClean="0"/>
              <a:t>negotiations</a:t>
            </a:r>
            <a:r>
              <a:rPr lang="nb-NO" dirty="0" smtClean="0"/>
              <a:t> </a:t>
            </a:r>
            <a:r>
              <a:rPr lang="nb-NO" dirty="0" err="1" smtClean="0"/>
              <a:t>with</a:t>
            </a:r>
            <a:r>
              <a:rPr lang="nb-NO" dirty="0" smtClean="0"/>
              <a:t> </a:t>
            </a:r>
            <a:r>
              <a:rPr lang="nb-NO" dirty="0" err="1" smtClean="0"/>
              <a:t>mothers</a:t>
            </a:r>
            <a:endParaRPr lang="nb-NO" dirty="0" smtClean="0"/>
          </a:p>
          <a:p>
            <a:endParaRPr lang="nb-NO" dirty="0" smtClean="0"/>
          </a:p>
          <a:p>
            <a:r>
              <a:rPr lang="nb-NO" dirty="0" err="1" smtClean="0"/>
              <a:t>Collective</a:t>
            </a:r>
            <a:r>
              <a:rPr lang="nb-NO" dirty="0" smtClean="0"/>
              <a:t> right for </a:t>
            </a:r>
            <a:r>
              <a:rPr lang="nb-NO" b="1" dirty="0" smtClean="0"/>
              <a:t>all</a:t>
            </a:r>
            <a:r>
              <a:rPr lang="nb-NO" dirty="0" smtClean="0"/>
              <a:t> </a:t>
            </a:r>
            <a:r>
              <a:rPr lang="nb-NO" dirty="0" err="1" smtClean="0"/>
              <a:t>fathers</a:t>
            </a:r>
            <a:endParaRPr lang="nb-NO" dirty="0" smtClean="0"/>
          </a:p>
          <a:p>
            <a:endParaRPr lang="nb-NO" dirty="0"/>
          </a:p>
          <a:p>
            <a:r>
              <a:rPr lang="nb-NO" dirty="0" smtClean="0"/>
              <a:t>It is a right for </a:t>
            </a:r>
            <a:r>
              <a:rPr lang="nb-NO" dirty="0" err="1" smtClean="0"/>
              <a:t>working</a:t>
            </a:r>
            <a:r>
              <a:rPr lang="nb-NO" dirty="0" smtClean="0"/>
              <a:t> </a:t>
            </a:r>
            <a:r>
              <a:rPr lang="nb-NO" dirty="0" err="1" smtClean="0"/>
              <a:t>fathers</a:t>
            </a:r>
            <a:endParaRPr lang="nb-NO" dirty="0" smtClean="0"/>
          </a:p>
          <a:p>
            <a:endParaRPr lang="nb-NO" dirty="0" smtClean="0"/>
          </a:p>
          <a:p>
            <a:r>
              <a:rPr lang="nb-NO" dirty="0" smtClean="0"/>
              <a:t>No </a:t>
            </a:r>
            <a:r>
              <a:rPr lang="nb-NO" dirty="0" err="1" smtClean="0"/>
              <a:t>negotiations</a:t>
            </a:r>
            <a:r>
              <a:rPr lang="nb-NO" dirty="0" smtClean="0"/>
              <a:t> </a:t>
            </a:r>
            <a:r>
              <a:rPr lang="nb-NO" dirty="0" err="1" smtClean="0"/>
              <a:t>with</a:t>
            </a:r>
            <a:r>
              <a:rPr lang="nb-NO" dirty="0" smtClean="0"/>
              <a:t> </a:t>
            </a:r>
            <a:r>
              <a:rPr lang="nb-NO" dirty="0" err="1" smtClean="0"/>
              <a:t>employers</a:t>
            </a:r>
            <a:endParaRPr lang="nb-NO" dirty="0"/>
          </a:p>
        </p:txBody>
      </p:sp>
      <p:sp>
        <p:nvSpPr>
          <p:cNvPr id="3" name="Title 2"/>
          <p:cNvSpPr>
            <a:spLocks noGrp="1"/>
          </p:cNvSpPr>
          <p:nvPr>
            <p:ph type="title"/>
          </p:nvPr>
        </p:nvSpPr>
        <p:spPr>
          <a:xfrm>
            <a:off x="914400" y="908721"/>
            <a:ext cx="7315200" cy="1152127"/>
          </a:xfrm>
          <a:solidFill>
            <a:schemeClr val="tx2"/>
          </a:solidFill>
        </p:spPr>
        <p:txBody>
          <a:bodyPr/>
          <a:lstStyle/>
          <a:p>
            <a:r>
              <a:rPr lang="nb-NO" dirty="0" err="1" smtClean="0">
                <a:solidFill>
                  <a:schemeClr val="bg1"/>
                </a:solidFill>
              </a:rPr>
              <a:t>Why</a:t>
            </a:r>
            <a:r>
              <a:rPr lang="nb-NO" dirty="0" smtClean="0">
                <a:solidFill>
                  <a:schemeClr val="bg1"/>
                </a:solidFill>
              </a:rPr>
              <a:t> </a:t>
            </a:r>
            <a:r>
              <a:rPr lang="nb-NO" dirty="0" err="1" smtClean="0">
                <a:solidFill>
                  <a:schemeClr val="bg1"/>
                </a:solidFill>
              </a:rPr>
              <a:t>does</a:t>
            </a:r>
            <a:r>
              <a:rPr lang="nb-NO" dirty="0" smtClean="0">
                <a:solidFill>
                  <a:schemeClr val="bg1"/>
                </a:solidFill>
              </a:rPr>
              <a:t> it </a:t>
            </a:r>
            <a:r>
              <a:rPr lang="nb-NO" dirty="0" err="1" smtClean="0">
                <a:solidFill>
                  <a:schemeClr val="bg1"/>
                </a:solidFill>
              </a:rPr>
              <a:t>work</a:t>
            </a:r>
            <a:r>
              <a:rPr lang="nb-NO" dirty="0" smtClean="0">
                <a:solidFill>
                  <a:schemeClr val="bg1"/>
                </a:solidFill>
              </a:rPr>
              <a:t>?</a:t>
            </a:r>
            <a:endParaRPr lang="nb-NO" dirty="0">
              <a:solidFill>
                <a:schemeClr val="bg1"/>
              </a:solidFill>
            </a:endParaRPr>
          </a:p>
        </p:txBody>
      </p:sp>
    </p:spTree>
    <p:extLst>
      <p:ext uri="{BB962C8B-B14F-4D97-AF65-F5344CB8AC3E}">
        <p14:creationId xmlns:p14="http://schemas.microsoft.com/office/powerpoint/2010/main" val="548465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a:p>
        </p:txBody>
      </p:sp>
      <p:sp>
        <p:nvSpPr>
          <p:cNvPr id="4" name="Plassholder for tekst 3"/>
          <p:cNvSpPr>
            <a:spLocks noGrp="1"/>
          </p:cNvSpPr>
          <p:nvPr>
            <p:ph type="body" sz="half" idx="2"/>
          </p:nvPr>
        </p:nvSpPr>
        <p:spPr/>
        <p:txBody>
          <a:bodyPr/>
          <a:lstStyle/>
          <a:p>
            <a:endParaRPr lang="nb-NO"/>
          </a:p>
        </p:txBody>
      </p:sp>
      <p:pic>
        <p:nvPicPr>
          <p:cNvPr id="5" name="Bilde 4" descr="http://gfx.nrk.no/z8XP25FWFfsVkrfmNGnkpQcILxx_DF_beXHU8V4rC3Tw.jpg">
            <a:hlinkClick r:id="rId3"/>
          </p:cNvPr>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18684" y="188640"/>
            <a:ext cx="5760720" cy="3244850"/>
          </a:xfrm>
          <a:prstGeom prst="rect">
            <a:avLst/>
          </a:prstGeom>
          <a:noFill/>
          <a:ln>
            <a:noFill/>
          </a:ln>
        </p:spPr>
      </p:pic>
      <p:pic>
        <p:nvPicPr>
          <p:cNvPr id="6" name="Bilde 5" descr="http://cdn2.vippy.co/10200/images/thumbnails/4f06ab672d2f9.jpg">
            <a:hlinkClick r:id="rId5"/>
          </p:cNvPr>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19432" y="3618865"/>
            <a:ext cx="5760720" cy="3239135"/>
          </a:xfrm>
          <a:prstGeom prst="rect">
            <a:avLst/>
          </a:prstGeom>
          <a:noFill/>
          <a:ln>
            <a:noFill/>
          </a:ln>
        </p:spPr>
      </p:pic>
    </p:spTree>
    <p:extLst>
      <p:ext uri="{BB962C8B-B14F-4D97-AF65-F5344CB8AC3E}">
        <p14:creationId xmlns:p14="http://schemas.microsoft.com/office/powerpoint/2010/main" val="318082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5288"/>
          <a:stretch/>
        </p:blipFill>
        <p:spPr bwMode="auto">
          <a:xfrm>
            <a:off x="2190750" y="476403"/>
            <a:ext cx="4762500" cy="53819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1259632" y="5858309"/>
            <a:ext cx="4576464" cy="461665"/>
          </a:xfrm>
          <a:prstGeom prst="rect">
            <a:avLst/>
          </a:prstGeom>
          <a:noFill/>
        </p:spPr>
        <p:txBody>
          <a:bodyPr wrap="square" rtlCol="0">
            <a:spAutoFit/>
          </a:bodyPr>
          <a:lstStyle/>
          <a:p>
            <a:r>
              <a:rPr lang="nb-NO" sz="2400" dirty="0" err="1" smtClean="0"/>
              <a:t>Thank</a:t>
            </a:r>
            <a:r>
              <a:rPr lang="nb-NO" sz="2400" dirty="0" smtClean="0"/>
              <a:t> </a:t>
            </a:r>
            <a:r>
              <a:rPr lang="nb-NO" sz="2400" dirty="0" err="1" smtClean="0"/>
              <a:t>you</a:t>
            </a:r>
            <a:r>
              <a:rPr lang="nb-NO" sz="2400" dirty="0" smtClean="0"/>
              <a:t> for </a:t>
            </a:r>
            <a:r>
              <a:rPr lang="nb-NO" sz="2400" dirty="0" err="1" smtClean="0"/>
              <a:t>your</a:t>
            </a:r>
            <a:r>
              <a:rPr lang="nb-NO" sz="2400" dirty="0" smtClean="0"/>
              <a:t> </a:t>
            </a:r>
            <a:r>
              <a:rPr lang="nb-NO" sz="2400" dirty="0" err="1" smtClean="0"/>
              <a:t>attention</a:t>
            </a:r>
            <a:r>
              <a:rPr lang="nb-NO" sz="2400" dirty="0" smtClean="0"/>
              <a:t>!</a:t>
            </a:r>
            <a:endParaRPr lang="nb-NO" sz="2400" dirty="0"/>
          </a:p>
        </p:txBody>
      </p:sp>
    </p:spTree>
    <p:extLst>
      <p:ext uri="{BB962C8B-B14F-4D97-AF65-F5344CB8AC3E}">
        <p14:creationId xmlns:p14="http://schemas.microsoft.com/office/powerpoint/2010/main" val="322260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tel 7"/>
          <p:cNvSpPr>
            <a:spLocks noGrp="1"/>
          </p:cNvSpPr>
          <p:nvPr>
            <p:ph type="ctrTitle"/>
          </p:nvPr>
        </p:nvSpPr>
        <p:spPr>
          <a:xfrm>
            <a:off x="611560" y="620689"/>
            <a:ext cx="7618040" cy="1656184"/>
          </a:xfrm>
        </p:spPr>
        <p:txBody>
          <a:bodyPr>
            <a:normAutofit fontScale="90000"/>
          </a:bodyPr>
          <a:lstStyle/>
          <a:p>
            <a:pPr lvl="0"/>
            <a:r>
              <a:rPr lang="nb-NO" altLang="zh-CN" sz="3100" dirty="0" smtClean="0">
                <a:latin typeface="Arial" pitchFamily="34" charset="0"/>
                <a:ea typeface="SimSun" pitchFamily="2" charset="-122"/>
                <a:cs typeface="Times New Roman" pitchFamily="18" charset="0"/>
              </a:rPr>
              <a:t>Development </a:t>
            </a:r>
            <a:r>
              <a:rPr lang="nb-NO" altLang="zh-CN" sz="3100" dirty="0" err="1" smtClean="0">
                <a:latin typeface="Arial" pitchFamily="34" charset="0"/>
                <a:ea typeface="SimSun" pitchFamily="2" charset="-122"/>
                <a:cs typeface="Times New Roman" pitchFamily="18" charset="0"/>
              </a:rPr>
              <a:t>of</a:t>
            </a:r>
            <a:r>
              <a:rPr lang="nb-NO" altLang="zh-CN" sz="3100" dirty="0" smtClean="0">
                <a:latin typeface="Arial" pitchFamily="34" charset="0"/>
                <a:ea typeface="SimSun" pitchFamily="2" charset="-122"/>
                <a:cs typeface="Times New Roman" pitchFamily="18" charset="0"/>
              </a:rPr>
              <a:t> </a:t>
            </a:r>
            <a:r>
              <a:rPr lang="nb-NO" altLang="zh-CN" sz="3100" dirty="0" err="1" smtClean="0">
                <a:latin typeface="Arial" pitchFamily="34" charset="0"/>
                <a:ea typeface="SimSun" pitchFamily="2" charset="-122"/>
                <a:cs typeface="Times New Roman" pitchFamily="18" charset="0"/>
              </a:rPr>
              <a:t>the</a:t>
            </a:r>
            <a:r>
              <a:rPr lang="nb-NO" altLang="zh-CN" sz="3100" dirty="0" smtClean="0">
                <a:latin typeface="Arial" pitchFamily="34" charset="0"/>
                <a:ea typeface="SimSun" pitchFamily="2" charset="-122"/>
                <a:cs typeface="Times New Roman" pitchFamily="18" charset="0"/>
              </a:rPr>
              <a:t> Norwegian parental </a:t>
            </a:r>
            <a:r>
              <a:rPr lang="nb-NO" altLang="zh-CN" sz="3100" dirty="0" err="1" smtClean="0">
                <a:latin typeface="Arial" pitchFamily="34" charset="0"/>
                <a:ea typeface="SimSun" pitchFamily="2" charset="-122"/>
                <a:cs typeface="Times New Roman" pitchFamily="18" charset="0"/>
              </a:rPr>
              <a:t>leave</a:t>
            </a:r>
            <a:r>
              <a:rPr lang="nb-NO" altLang="zh-CN" sz="3100" dirty="0" smtClean="0">
                <a:latin typeface="Arial" pitchFamily="34" charset="0"/>
                <a:ea typeface="SimSun" pitchFamily="2" charset="-122"/>
                <a:cs typeface="Times New Roman" pitchFamily="18" charset="0"/>
              </a:rPr>
              <a:t> </a:t>
            </a:r>
            <a:r>
              <a:rPr lang="nb-NO" altLang="zh-CN" sz="3100" dirty="0" err="1" smtClean="0">
                <a:latin typeface="Arial" pitchFamily="34" charset="0"/>
                <a:ea typeface="SimSun" pitchFamily="2" charset="-122"/>
                <a:cs typeface="Times New Roman" pitchFamily="18" charset="0"/>
              </a:rPr>
              <a:t>sceme</a:t>
            </a:r>
            <a:r>
              <a:rPr lang="nb-NO" altLang="zh-CN" sz="3100" dirty="0" smtClean="0">
                <a:latin typeface="Arial" pitchFamily="34" charset="0"/>
                <a:ea typeface="SimSun" pitchFamily="2" charset="-122"/>
                <a:cs typeface="Times New Roman" pitchFamily="18" charset="0"/>
              </a:rPr>
              <a:t> 1993-2014.  </a:t>
            </a:r>
            <a:r>
              <a:rPr lang="nb-NO" altLang="zh-CN" sz="3100" dirty="0" err="1" smtClean="0">
                <a:latin typeface="Arial" pitchFamily="34" charset="0"/>
                <a:ea typeface="SimSun" pitchFamily="2" charset="-122"/>
                <a:cs typeface="Times New Roman" pitchFamily="18" charset="0"/>
              </a:rPr>
              <a:t>Number</a:t>
            </a:r>
            <a:r>
              <a:rPr lang="nb-NO" altLang="zh-CN" sz="3100" dirty="0" smtClean="0">
                <a:latin typeface="Arial" pitchFamily="34" charset="0"/>
                <a:ea typeface="SimSun" pitchFamily="2" charset="-122"/>
                <a:cs typeface="Times New Roman" pitchFamily="18" charset="0"/>
              </a:rPr>
              <a:t> </a:t>
            </a:r>
            <a:r>
              <a:rPr lang="nb-NO" altLang="zh-CN" sz="3100" dirty="0" err="1" smtClean="0">
                <a:latin typeface="Arial" pitchFamily="34" charset="0"/>
                <a:ea typeface="SimSun" pitchFamily="2" charset="-122"/>
                <a:cs typeface="Times New Roman" pitchFamily="18" charset="0"/>
              </a:rPr>
              <a:t>of</a:t>
            </a:r>
            <a:r>
              <a:rPr lang="nb-NO" altLang="zh-CN" sz="3100" dirty="0" smtClean="0">
                <a:latin typeface="Arial" pitchFamily="34" charset="0"/>
                <a:ea typeface="SimSun" pitchFamily="2" charset="-122"/>
                <a:cs typeface="Times New Roman" pitchFamily="18" charset="0"/>
              </a:rPr>
              <a:t> </a:t>
            </a:r>
            <a:r>
              <a:rPr lang="nb-NO" altLang="zh-CN" sz="3100" dirty="0" err="1" smtClean="0">
                <a:latin typeface="Arial" pitchFamily="34" charset="0"/>
                <a:ea typeface="SimSun" pitchFamily="2" charset="-122"/>
                <a:cs typeface="Times New Roman" pitchFamily="18" charset="0"/>
              </a:rPr>
              <a:t>weeks</a:t>
            </a:r>
            <a:r>
              <a:rPr lang="nb-NO" altLang="zh-CN" sz="4000" dirty="0" smtClean="0">
                <a:latin typeface="Arial" pitchFamily="34" charset="0"/>
                <a:ea typeface="SimSun" pitchFamily="2" charset="-122"/>
                <a:cs typeface="Times New Roman" pitchFamily="18" charset="0"/>
              </a:rPr>
              <a:t>.</a:t>
            </a:r>
            <a:r>
              <a:rPr lang="nb-NO" altLang="zh-CN" sz="800" dirty="0">
                <a:latin typeface="Arial" pitchFamily="34" charset="0"/>
                <a:cs typeface="Arial" pitchFamily="34" charset="0"/>
              </a:rPr>
              <a:t/>
            </a:r>
            <a:br>
              <a:rPr lang="nb-NO" altLang="zh-CN" sz="800" dirty="0">
                <a:latin typeface="Arial" pitchFamily="34" charset="0"/>
                <a:cs typeface="Arial" pitchFamily="34" charset="0"/>
              </a:rPr>
            </a:br>
            <a:endParaRPr lang="nb-NO" dirty="0"/>
          </a:p>
        </p:txBody>
      </p:sp>
      <p:graphicFrame>
        <p:nvGraphicFramePr>
          <p:cNvPr id="10" name="Tabell 9"/>
          <p:cNvGraphicFramePr>
            <a:graphicFrameLocks noGrp="1"/>
          </p:cNvGraphicFramePr>
          <p:nvPr>
            <p:extLst>
              <p:ext uri="{D42A27DB-BD31-4B8C-83A1-F6EECF244321}">
                <p14:modId xmlns:p14="http://schemas.microsoft.com/office/powerpoint/2010/main" val="2077562940"/>
              </p:ext>
            </p:extLst>
          </p:nvPr>
        </p:nvGraphicFramePr>
        <p:xfrm>
          <a:off x="539552" y="1860714"/>
          <a:ext cx="8064896" cy="4540884"/>
        </p:xfrm>
        <a:graphic>
          <a:graphicData uri="http://schemas.openxmlformats.org/drawingml/2006/table">
            <a:tbl>
              <a:tblPr firstRow="1" firstCol="1" bandRow="1">
                <a:tableStyleId>{5C22544A-7EE6-4342-B048-85BDC9FD1C3A}</a:tableStyleId>
              </a:tblPr>
              <a:tblGrid>
                <a:gridCol w="2016224"/>
                <a:gridCol w="1224136"/>
                <a:gridCol w="1224136"/>
                <a:gridCol w="2016224"/>
                <a:gridCol w="1584176"/>
              </a:tblGrid>
              <a:tr h="560174">
                <a:tc>
                  <a:txBody>
                    <a:bodyPr/>
                    <a:lstStyle/>
                    <a:p>
                      <a:pPr marL="179705">
                        <a:lnSpc>
                          <a:spcPct val="100000"/>
                        </a:lnSpc>
                        <a:spcAft>
                          <a:spcPts val="600"/>
                        </a:spcAft>
                      </a:pPr>
                      <a:r>
                        <a:rPr lang="nb-NO" sz="1400" dirty="0" smtClean="0">
                          <a:effectLst/>
                        </a:rPr>
                        <a:t>Total</a:t>
                      </a:r>
                      <a:r>
                        <a:rPr lang="nb-NO" sz="1400" baseline="0" dirty="0" smtClean="0">
                          <a:effectLst/>
                        </a:rPr>
                        <a:t> </a:t>
                      </a:r>
                      <a:r>
                        <a:rPr lang="nb-NO" sz="1400" baseline="0" dirty="0" err="1" smtClean="0">
                          <a:effectLst/>
                        </a:rPr>
                        <a:t>number</a:t>
                      </a:r>
                      <a:r>
                        <a:rPr lang="nb-NO" sz="1400" baseline="0" dirty="0" smtClean="0">
                          <a:effectLst/>
                        </a:rPr>
                        <a:t> </a:t>
                      </a:r>
                      <a:r>
                        <a:rPr lang="nb-NO" sz="1400" baseline="0" dirty="0" err="1" smtClean="0">
                          <a:effectLst/>
                        </a:rPr>
                        <a:t>of</a:t>
                      </a:r>
                      <a:r>
                        <a:rPr lang="nb-NO" sz="1400" baseline="0" dirty="0" smtClean="0">
                          <a:effectLst/>
                        </a:rPr>
                        <a:t> </a:t>
                      </a:r>
                      <a:r>
                        <a:rPr lang="nb-NO" sz="1400" baseline="0" dirty="0" err="1" smtClean="0">
                          <a:effectLst/>
                        </a:rPr>
                        <a:t>weeks</a:t>
                      </a:r>
                      <a:endParaRPr lang="nb-NO" sz="1400" dirty="0">
                        <a:effectLst/>
                        <a:latin typeface="Calibri"/>
                        <a:ea typeface="Calibri"/>
                        <a:cs typeface="Times New Roman"/>
                      </a:endParaRPr>
                    </a:p>
                  </a:txBody>
                  <a:tcPr marL="68580" marR="68580" marT="0" marB="0"/>
                </a:tc>
                <a:tc>
                  <a:txBody>
                    <a:bodyPr/>
                    <a:lstStyle/>
                    <a:p>
                      <a:pPr marL="179705">
                        <a:lnSpc>
                          <a:spcPct val="100000"/>
                        </a:lnSpc>
                        <a:spcAft>
                          <a:spcPts val="600"/>
                        </a:spcAft>
                      </a:pPr>
                      <a:r>
                        <a:rPr lang="nb-NO" sz="1400" dirty="0" err="1" smtClean="0">
                          <a:effectLst/>
                          <a:latin typeface="Calibri"/>
                          <a:ea typeface="Calibri"/>
                          <a:cs typeface="Times New Roman"/>
                        </a:rPr>
                        <a:t>Before</a:t>
                      </a:r>
                      <a:r>
                        <a:rPr lang="nb-NO" sz="1400" dirty="0" smtClean="0">
                          <a:effectLst/>
                          <a:latin typeface="Calibri"/>
                          <a:ea typeface="Calibri"/>
                          <a:cs typeface="Times New Roman"/>
                        </a:rPr>
                        <a:t> </a:t>
                      </a:r>
                      <a:r>
                        <a:rPr lang="nb-NO" sz="1400" dirty="0" err="1" smtClean="0">
                          <a:effectLst/>
                          <a:latin typeface="Calibri"/>
                          <a:ea typeface="Calibri"/>
                          <a:cs typeface="Times New Roman"/>
                        </a:rPr>
                        <a:t>birth</a:t>
                      </a:r>
                      <a:endParaRPr lang="nb-NO" sz="1400" dirty="0">
                        <a:effectLst/>
                        <a:latin typeface="Calibri"/>
                        <a:ea typeface="Calibri"/>
                        <a:cs typeface="Times New Roman"/>
                      </a:endParaRPr>
                    </a:p>
                  </a:txBody>
                  <a:tcPr marL="68580" marR="68580" marT="0" marB="0"/>
                </a:tc>
                <a:tc>
                  <a:txBody>
                    <a:bodyPr/>
                    <a:lstStyle/>
                    <a:p>
                      <a:pPr marL="179705">
                        <a:lnSpc>
                          <a:spcPct val="100000"/>
                        </a:lnSpc>
                        <a:spcAft>
                          <a:spcPts val="600"/>
                        </a:spcAft>
                      </a:pPr>
                      <a:r>
                        <a:rPr lang="nb-NO" sz="1400" dirty="0" err="1" smtClean="0">
                          <a:effectLst/>
                        </a:rPr>
                        <a:t>Mother’s</a:t>
                      </a:r>
                      <a:r>
                        <a:rPr lang="nb-NO" sz="1400" dirty="0" smtClean="0">
                          <a:effectLst/>
                        </a:rPr>
                        <a:t> part </a:t>
                      </a:r>
                      <a:endParaRPr lang="nb-NO" sz="1400" dirty="0">
                        <a:effectLst/>
                        <a:latin typeface="Calibri"/>
                        <a:ea typeface="Calibri"/>
                        <a:cs typeface="Times New Roman"/>
                      </a:endParaRPr>
                    </a:p>
                  </a:txBody>
                  <a:tcPr marL="68580" marR="68580" marT="0" marB="0"/>
                </a:tc>
                <a:tc>
                  <a:txBody>
                    <a:bodyPr/>
                    <a:lstStyle/>
                    <a:p>
                      <a:pPr marL="179705">
                        <a:lnSpc>
                          <a:spcPct val="100000"/>
                        </a:lnSpc>
                        <a:spcAft>
                          <a:spcPts val="600"/>
                        </a:spcAft>
                      </a:pPr>
                      <a:r>
                        <a:rPr lang="nb-NO" sz="1400" dirty="0" err="1" smtClean="0">
                          <a:effectLst/>
                        </a:rPr>
                        <a:t>Sharable</a:t>
                      </a:r>
                      <a:r>
                        <a:rPr lang="nb-NO" sz="1400" dirty="0" smtClean="0">
                          <a:effectLst/>
                        </a:rPr>
                        <a:t> part</a:t>
                      </a:r>
                      <a:endParaRPr lang="nb-NO" sz="1400" dirty="0">
                        <a:effectLst/>
                        <a:latin typeface="Calibri"/>
                        <a:ea typeface="Calibri"/>
                        <a:cs typeface="Times New Roman"/>
                      </a:endParaRPr>
                    </a:p>
                  </a:txBody>
                  <a:tcPr marL="68580" marR="68580" marT="0" marB="0"/>
                </a:tc>
                <a:tc>
                  <a:txBody>
                    <a:bodyPr/>
                    <a:lstStyle/>
                    <a:p>
                      <a:pPr marL="179705">
                        <a:lnSpc>
                          <a:spcPct val="100000"/>
                        </a:lnSpc>
                        <a:spcAft>
                          <a:spcPts val="600"/>
                        </a:spcAft>
                      </a:pPr>
                      <a:r>
                        <a:rPr lang="nb-NO" sz="1400" dirty="0" err="1" smtClean="0">
                          <a:effectLst/>
                        </a:rPr>
                        <a:t>Father’s</a:t>
                      </a:r>
                      <a:r>
                        <a:rPr lang="nb-NO" sz="1400" dirty="0" smtClean="0">
                          <a:effectLst/>
                        </a:rPr>
                        <a:t> </a:t>
                      </a:r>
                      <a:r>
                        <a:rPr lang="nb-NO" sz="1400" dirty="0" err="1" smtClean="0">
                          <a:effectLst/>
                        </a:rPr>
                        <a:t>quota</a:t>
                      </a:r>
                      <a:endParaRPr lang="nb-NO" sz="1400" dirty="0">
                        <a:effectLst/>
                        <a:latin typeface="Calibri"/>
                        <a:ea typeface="Calibri"/>
                        <a:cs typeface="Times New Roman"/>
                      </a:endParaRPr>
                    </a:p>
                  </a:txBody>
                  <a:tcPr marL="68580" marR="68580" marT="0" marB="0"/>
                </a:tc>
              </a:tr>
              <a:tr h="576064">
                <a:tc>
                  <a:txBody>
                    <a:bodyPr/>
                    <a:lstStyle/>
                    <a:p>
                      <a:pPr>
                        <a:lnSpc>
                          <a:spcPct val="150000"/>
                        </a:lnSpc>
                        <a:spcAft>
                          <a:spcPts val="600"/>
                        </a:spcAft>
                      </a:pPr>
                      <a:r>
                        <a:rPr lang="nb-NO" sz="2000" dirty="0">
                          <a:effectLst/>
                        </a:rPr>
                        <a:t>1993: </a:t>
                      </a:r>
                      <a:r>
                        <a:rPr lang="nb-NO" sz="2000" b="1" dirty="0" smtClean="0">
                          <a:solidFill>
                            <a:srgbClr val="FF0000"/>
                          </a:solidFill>
                          <a:effectLst/>
                        </a:rPr>
                        <a:t>52 </a:t>
                      </a:r>
                      <a:endParaRPr lang="nb-NO" sz="2000" b="1"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latin typeface="Calibri"/>
                          <a:ea typeface="Calibri"/>
                          <a:cs typeface="Times New Roman"/>
                        </a:rPr>
                        <a:t>3</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rPr>
                        <a:t>6weeks</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rPr>
                        <a:t>39 </a:t>
                      </a:r>
                      <a:r>
                        <a:rPr lang="nb-NO" sz="2000" dirty="0" err="1" smtClean="0">
                          <a:effectLst/>
                        </a:rPr>
                        <a:t>weeks</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rPr>
                        <a:t> </a:t>
                      </a:r>
                      <a:r>
                        <a:rPr lang="nb-NO" sz="2000" b="1" dirty="0" smtClean="0">
                          <a:solidFill>
                            <a:schemeClr val="tx2"/>
                          </a:solidFill>
                          <a:effectLst/>
                        </a:rPr>
                        <a:t>4</a:t>
                      </a:r>
                      <a:r>
                        <a:rPr lang="nb-NO" sz="2000" dirty="0" smtClean="0">
                          <a:effectLst/>
                        </a:rPr>
                        <a:t> </a:t>
                      </a:r>
                      <a:r>
                        <a:rPr lang="nb-NO" sz="2000" dirty="0" err="1" smtClean="0">
                          <a:effectLst/>
                        </a:rPr>
                        <a:t>weeks</a:t>
                      </a:r>
                      <a:endParaRPr lang="nb-NO" sz="2000" dirty="0">
                        <a:effectLst/>
                        <a:latin typeface="Calibri"/>
                        <a:ea typeface="Calibri"/>
                        <a:cs typeface="Times New Roman"/>
                      </a:endParaRPr>
                    </a:p>
                  </a:txBody>
                  <a:tcPr marL="68580" marR="68580" marT="0" marB="0"/>
                </a:tc>
              </a:tr>
              <a:tr h="504056">
                <a:tc>
                  <a:txBody>
                    <a:bodyPr/>
                    <a:lstStyle/>
                    <a:p>
                      <a:pPr>
                        <a:lnSpc>
                          <a:spcPct val="150000"/>
                        </a:lnSpc>
                        <a:spcAft>
                          <a:spcPts val="600"/>
                        </a:spcAft>
                      </a:pPr>
                      <a:r>
                        <a:rPr lang="en-US" sz="2000" dirty="0">
                          <a:effectLst/>
                        </a:rPr>
                        <a:t>2005: </a:t>
                      </a:r>
                      <a:r>
                        <a:rPr lang="en-US" sz="2000" dirty="0" smtClean="0">
                          <a:solidFill>
                            <a:srgbClr val="FF0000"/>
                          </a:solidFill>
                          <a:effectLst/>
                        </a:rPr>
                        <a:t>53 </a:t>
                      </a:r>
                      <a:endParaRPr lang="nb-NO" sz="2000"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latin typeface="Calibri"/>
                          <a:ea typeface="Calibri"/>
                          <a:cs typeface="Times New Roman"/>
                        </a:rPr>
                        <a:t>3</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 6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39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 </a:t>
                      </a:r>
                      <a:r>
                        <a:rPr lang="en-US" sz="2000" b="1" dirty="0" smtClean="0">
                          <a:solidFill>
                            <a:schemeClr val="tx2"/>
                          </a:solidFill>
                          <a:effectLst/>
                        </a:rPr>
                        <a:t>5 </a:t>
                      </a:r>
                      <a:endParaRPr lang="nb-NO" sz="2000" b="1" dirty="0">
                        <a:solidFill>
                          <a:schemeClr val="tx2"/>
                        </a:solidFill>
                        <a:effectLst/>
                        <a:latin typeface="Calibri"/>
                        <a:ea typeface="Calibri"/>
                        <a:cs typeface="Times New Roman"/>
                      </a:endParaRPr>
                    </a:p>
                  </a:txBody>
                  <a:tcPr marL="68580" marR="68580" marT="0" marB="0"/>
                </a:tc>
              </a:tr>
              <a:tr h="504056">
                <a:tc>
                  <a:txBody>
                    <a:bodyPr/>
                    <a:lstStyle/>
                    <a:p>
                      <a:pPr>
                        <a:lnSpc>
                          <a:spcPct val="150000"/>
                        </a:lnSpc>
                        <a:spcAft>
                          <a:spcPts val="600"/>
                        </a:spcAft>
                      </a:pPr>
                      <a:r>
                        <a:rPr lang="en-US" sz="2000" dirty="0">
                          <a:effectLst/>
                        </a:rPr>
                        <a:t>2006: </a:t>
                      </a:r>
                      <a:r>
                        <a:rPr lang="en-US" sz="2000" dirty="0" smtClean="0">
                          <a:solidFill>
                            <a:srgbClr val="FF0000"/>
                          </a:solidFill>
                          <a:effectLst/>
                        </a:rPr>
                        <a:t>54</a:t>
                      </a:r>
                      <a:endParaRPr lang="nb-NO" sz="2000"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latin typeface="Calibri"/>
                          <a:ea typeface="Calibri"/>
                          <a:cs typeface="Times New Roman"/>
                        </a:rPr>
                        <a:t>3</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 6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39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 </a:t>
                      </a:r>
                      <a:r>
                        <a:rPr lang="en-US" sz="2000" b="1" dirty="0" smtClean="0">
                          <a:solidFill>
                            <a:schemeClr val="tx2"/>
                          </a:solidFill>
                          <a:effectLst/>
                        </a:rPr>
                        <a:t>6 </a:t>
                      </a:r>
                      <a:endParaRPr lang="nb-NO" sz="2000" b="1" dirty="0">
                        <a:solidFill>
                          <a:schemeClr val="tx2"/>
                        </a:solidFill>
                        <a:effectLst/>
                        <a:latin typeface="Calibri"/>
                        <a:ea typeface="Calibri"/>
                        <a:cs typeface="Times New Roman"/>
                      </a:endParaRPr>
                    </a:p>
                  </a:txBody>
                  <a:tcPr marL="68580" marR="68580" marT="0" marB="0"/>
                </a:tc>
              </a:tr>
              <a:tr h="432048">
                <a:tc>
                  <a:txBody>
                    <a:bodyPr/>
                    <a:lstStyle/>
                    <a:p>
                      <a:pPr>
                        <a:lnSpc>
                          <a:spcPct val="150000"/>
                        </a:lnSpc>
                        <a:spcAft>
                          <a:spcPts val="600"/>
                        </a:spcAft>
                      </a:pPr>
                      <a:r>
                        <a:rPr lang="en-US" sz="2000" dirty="0">
                          <a:effectLst/>
                        </a:rPr>
                        <a:t>2009: </a:t>
                      </a:r>
                      <a:r>
                        <a:rPr lang="en-US" sz="2000" dirty="0" smtClean="0">
                          <a:solidFill>
                            <a:srgbClr val="FF0000"/>
                          </a:solidFill>
                          <a:effectLst/>
                        </a:rPr>
                        <a:t>56</a:t>
                      </a:r>
                      <a:endParaRPr lang="nb-NO" sz="2000"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latin typeface="Calibri"/>
                          <a:ea typeface="Calibri"/>
                          <a:cs typeface="Times New Roman"/>
                        </a:rPr>
                        <a:t>3</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 6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rPr>
                        <a:t>37</a:t>
                      </a:r>
                      <a:r>
                        <a:rPr lang="en-US" sz="2000" dirty="0" smtClean="0">
                          <a:effectLst/>
                        </a:rPr>
                        <a:t>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b="1" dirty="0">
                          <a:solidFill>
                            <a:schemeClr val="tx2"/>
                          </a:solidFill>
                          <a:effectLst/>
                        </a:rPr>
                        <a:t>10 </a:t>
                      </a:r>
                      <a:endParaRPr lang="nb-NO" sz="2000" b="1" dirty="0">
                        <a:solidFill>
                          <a:schemeClr val="tx2"/>
                        </a:solidFill>
                        <a:effectLst/>
                        <a:latin typeface="Calibri"/>
                        <a:ea typeface="Calibri"/>
                        <a:cs typeface="Times New Roman"/>
                      </a:endParaRPr>
                    </a:p>
                  </a:txBody>
                  <a:tcPr marL="68580" marR="68580" marT="0" marB="0"/>
                </a:tc>
              </a:tr>
              <a:tr h="576064">
                <a:tc>
                  <a:txBody>
                    <a:bodyPr/>
                    <a:lstStyle/>
                    <a:p>
                      <a:pPr>
                        <a:lnSpc>
                          <a:spcPct val="150000"/>
                        </a:lnSpc>
                        <a:spcAft>
                          <a:spcPts val="600"/>
                        </a:spcAft>
                      </a:pPr>
                      <a:r>
                        <a:rPr lang="en-US" sz="2000" dirty="0">
                          <a:effectLst/>
                        </a:rPr>
                        <a:t>2011: </a:t>
                      </a:r>
                      <a:r>
                        <a:rPr lang="en-US" sz="2000" dirty="0" smtClean="0">
                          <a:solidFill>
                            <a:srgbClr val="FF0000"/>
                          </a:solidFill>
                          <a:effectLst/>
                        </a:rPr>
                        <a:t>57</a:t>
                      </a:r>
                      <a:endParaRPr lang="nb-NO" sz="2000"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latin typeface="Calibri"/>
                          <a:ea typeface="Calibri"/>
                          <a:cs typeface="Times New Roman"/>
                        </a:rPr>
                        <a:t>3</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 6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dirty="0" smtClean="0">
                          <a:effectLst/>
                        </a:rPr>
                        <a:t>36 </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b="1" dirty="0">
                          <a:solidFill>
                            <a:schemeClr val="tx2"/>
                          </a:solidFill>
                          <a:effectLst/>
                        </a:rPr>
                        <a:t>12 </a:t>
                      </a:r>
                      <a:endParaRPr lang="nb-NO" sz="2000" b="1" dirty="0">
                        <a:solidFill>
                          <a:schemeClr val="tx2"/>
                        </a:solidFill>
                        <a:effectLst/>
                        <a:latin typeface="Calibri"/>
                        <a:ea typeface="Calibri"/>
                        <a:cs typeface="Times New Roman"/>
                      </a:endParaRPr>
                    </a:p>
                  </a:txBody>
                  <a:tcPr marL="68580" marR="68580" marT="0" marB="0"/>
                </a:tc>
              </a:tr>
              <a:tr h="504056">
                <a:tc>
                  <a:txBody>
                    <a:bodyPr/>
                    <a:lstStyle/>
                    <a:p>
                      <a:pPr>
                        <a:lnSpc>
                          <a:spcPct val="150000"/>
                        </a:lnSpc>
                        <a:spcAft>
                          <a:spcPts val="600"/>
                        </a:spcAft>
                      </a:pPr>
                      <a:r>
                        <a:rPr lang="en-US" sz="2000" dirty="0">
                          <a:effectLst/>
                        </a:rPr>
                        <a:t>2013: </a:t>
                      </a:r>
                      <a:r>
                        <a:rPr lang="en-US" sz="2000" dirty="0" smtClean="0">
                          <a:solidFill>
                            <a:srgbClr val="FF0000"/>
                          </a:solidFill>
                          <a:effectLst/>
                        </a:rPr>
                        <a:t>59</a:t>
                      </a:r>
                      <a:endParaRPr lang="nb-NO" sz="2000"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dirty="0" smtClean="0">
                          <a:effectLst/>
                          <a:latin typeface="Calibri"/>
                          <a:ea typeface="Calibri"/>
                          <a:cs typeface="Times New Roman"/>
                        </a:rPr>
                        <a:t>3</a:t>
                      </a:r>
                      <a:endParaRPr lang="nb-NO" sz="2000"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b="1" dirty="0">
                          <a:effectLst/>
                        </a:rPr>
                        <a:t>14 </a:t>
                      </a:r>
                      <a:endParaRPr lang="nb-NO" sz="2000" b="1"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en-US" sz="2000" b="1" dirty="0" smtClean="0">
                          <a:effectLst/>
                        </a:rPr>
                        <a:t>28 </a:t>
                      </a:r>
                      <a:endParaRPr lang="nb-NO" sz="2000" b="1" dirty="0">
                        <a:effectLst/>
                        <a:latin typeface="Calibri"/>
                        <a:ea typeface="Calibri"/>
                        <a:cs typeface="Times New Roman"/>
                      </a:endParaRPr>
                    </a:p>
                  </a:txBody>
                  <a:tcPr marL="68580" marR="68580" marT="0" marB="0"/>
                </a:tc>
                <a:tc>
                  <a:txBody>
                    <a:bodyPr/>
                    <a:lstStyle/>
                    <a:p>
                      <a:pPr marL="179705">
                        <a:lnSpc>
                          <a:spcPct val="150000"/>
                        </a:lnSpc>
                        <a:spcAft>
                          <a:spcPts val="0"/>
                        </a:spcAft>
                      </a:pPr>
                      <a:r>
                        <a:rPr lang="en-US" sz="2000" b="1" dirty="0">
                          <a:solidFill>
                            <a:schemeClr val="tx2"/>
                          </a:solidFill>
                          <a:effectLst/>
                        </a:rPr>
                        <a:t>14 </a:t>
                      </a:r>
                      <a:endParaRPr lang="nb-NO" sz="2000" b="1" dirty="0">
                        <a:solidFill>
                          <a:schemeClr val="tx2"/>
                        </a:solidFill>
                        <a:effectLst/>
                        <a:latin typeface="Calibri"/>
                        <a:ea typeface="Calibri"/>
                        <a:cs typeface="Times New Roman"/>
                      </a:endParaRPr>
                    </a:p>
                  </a:txBody>
                  <a:tcPr marL="68580" marR="68580" marT="0" marB="0"/>
                </a:tc>
              </a:tr>
              <a:tr h="859214">
                <a:tc>
                  <a:txBody>
                    <a:bodyPr/>
                    <a:lstStyle/>
                    <a:p>
                      <a:pPr>
                        <a:lnSpc>
                          <a:spcPct val="150000"/>
                        </a:lnSpc>
                        <a:spcAft>
                          <a:spcPts val="600"/>
                        </a:spcAft>
                      </a:pPr>
                      <a:r>
                        <a:rPr lang="nb-NO" sz="2400" b="1" dirty="0" smtClean="0">
                          <a:effectLst/>
                          <a:latin typeface="Calibri"/>
                          <a:ea typeface="Calibri"/>
                          <a:cs typeface="Times New Roman"/>
                        </a:rPr>
                        <a:t>2014:</a:t>
                      </a:r>
                      <a:r>
                        <a:rPr lang="nb-NO" sz="2400" b="1" baseline="0" dirty="0" smtClean="0">
                          <a:effectLst/>
                          <a:latin typeface="Calibri"/>
                          <a:ea typeface="Calibri"/>
                          <a:cs typeface="Times New Roman"/>
                        </a:rPr>
                        <a:t> </a:t>
                      </a:r>
                      <a:r>
                        <a:rPr lang="nb-NO" sz="2400" b="1" baseline="0" dirty="0" smtClean="0">
                          <a:solidFill>
                            <a:srgbClr val="FF0000"/>
                          </a:solidFill>
                          <a:effectLst/>
                          <a:latin typeface="Calibri"/>
                          <a:ea typeface="Calibri"/>
                          <a:cs typeface="Times New Roman"/>
                        </a:rPr>
                        <a:t>59</a:t>
                      </a:r>
                      <a:endParaRPr lang="nb-NO" sz="2400" b="1" dirty="0">
                        <a:solidFill>
                          <a:srgbClr val="FF0000"/>
                        </a:solidFill>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000" b="1" dirty="0" smtClean="0">
                          <a:effectLst/>
                          <a:latin typeface="Calibri"/>
                          <a:ea typeface="Calibri"/>
                          <a:cs typeface="Times New Roman"/>
                        </a:rPr>
                        <a:t>3</a:t>
                      </a:r>
                      <a:endParaRPr lang="nb-NO" sz="2000" b="1"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400" b="1" dirty="0" smtClean="0">
                          <a:effectLst/>
                          <a:latin typeface="Calibri"/>
                          <a:ea typeface="Calibri"/>
                          <a:cs typeface="Times New Roman"/>
                        </a:rPr>
                        <a:t>10</a:t>
                      </a:r>
                      <a:endParaRPr lang="nb-NO" sz="2400" b="1" dirty="0">
                        <a:effectLst/>
                        <a:latin typeface="Calibri"/>
                        <a:ea typeface="Calibri"/>
                        <a:cs typeface="Times New Roman"/>
                      </a:endParaRPr>
                    </a:p>
                  </a:txBody>
                  <a:tcPr marL="68580" marR="68580" marT="0" marB="0"/>
                </a:tc>
                <a:tc>
                  <a:txBody>
                    <a:bodyPr/>
                    <a:lstStyle/>
                    <a:p>
                      <a:pPr marL="179705">
                        <a:lnSpc>
                          <a:spcPct val="150000"/>
                        </a:lnSpc>
                        <a:spcAft>
                          <a:spcPts val="600"/>
                        </a:spcAft>
                      </a:pPr>
                      <a:r>
                        <a:rPr lang="nb-NO" sz="2400" b="1" dirty="0" smtClean="0">
                          <a:effectLst/>
                          <a:latin typeface="Calibri"/>
                          <a:ea typeface="Calibri"/>
                          <a:cs typeface="Times New Roman"/>
                        </a:rPr>
                        <a:t>36</a:t>
                      </a:r>
                      <a:endParaRPr lang="nb-NO" sz="2400" b="1" i="1" dirty="0">
                        <a:effectLst/>
                        <a:latin typeface="Calibri"/>
                        <a:ea typeface="Calibri"/>
                        <a:cs typeface="Times New Roman"/>
                      </a:endParaRPr>
                    </a:p>
                  </a:txBody>
                  <a:tcPr marL="68580" marR="68580" marT="0" marB="0"/>
                </a:tc>
                <a:tc>
                  <a:txBody>
                    <a:bodyPr/>
                    <a:lstStyle/>
                    <a:p>
                      <a:pPr marL="179705">
                        <a:lnSpc>
                          <a:spcPct val="150000"/>
                        </a:lnSpc>
                        <a:spcAft>
                          <a:spcPts val="0"/>
                        </a:spcAft>
                      </a:pPr>
                      <a:r>
                        <a:rPr lang="nb-NO" sz="2400" b="1" dirty="0" smtClean="0">
                          <a:solidFill>
                            <a:schemeClr val="tx2"/>
                          </a:solidFill>
                          <a:effectLst/>
                          <a:latin typeface="Calibri"/>
                          <a:ea typeface="Calibri"/>
                          <a:cs typeface="Times New Roman"/>
                        </a:rPr>
                        <a:t>10</a:t>
                      </a:r>
                      <a:endParaRPr lang="nb-NO" sz="2400" b="1" dirty="0">
                        <a:solidFill>
                          <a:schemeClr val="tx2"/>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55871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914400" y="836713"/>
            <a:ext cx="7315200" cy="936103"/>
          </a:xfrm>
        </p:spPr>
        <p:txBody>
          <a:bodyPr>
            <a:normAutofit/>
          </a:bodyPr>
          <a:lstStyle/>
          <a:p>
            <a:pPr eaLnBrk="1" hangingPunct="1">
              <a:defRPr/>
            </a:pPr>
            <a:r>
              <a:rPr lang="nb-NO" dirty="0" err="1" smtClean="0"/>
              <a:t>Eligibilty</a:t>
            </a:r>
            <a:r>
              <a:rPr lang="nb-NO" dirty="0" smtClean="0"/>
              <a:t> :</a:t>
            </a:r>
          </a:p>
        </p:txBody>
      </p:sp>
      <p:sp>
        <p:nvSpPr>
          <p:cNvPr id="18435" name="Rectangle 3"/>
          <p:cNvSpPr>
            <a:spLocks noGrp="1" noChangeArrowheads="1"/>
          </p:cNvSpPr>
          <p:nvPr>
            <p:ph idx="1"/>
          </p:nvPr>
        </p:nvSpPr>
        <p:spPr>
          <a:xfrm>
            <a:off x="914400" y="2132856"/>
            <a:ext cx="7315200" cy="4176505"/>
          </a:xfrm>
        </p:spPr>
        <p:txBody>
          <a:bodyPr>
            <a:normAutofit/>
          </a:bodyPr>
          <a:lstStyle/>
          <a:p>
            <a:pPr eaLnBrk="1" hangingPunct="1">
              <a:defRPr/>
            </a:pPr>
            <a:r>
              <a:rPr lang="nb-NO" sz="2800" dirty="0" err="1" smtClean="0"/>
              <a:t>Both</a:t>
            </a:r>
            <a:r>
              <a:rPr lang="nb-NO" sz="2800" dirty="0" smtClean="0"/>
              <a:t> </a:t>
            </a:r>
            <a:r>
              <a:rPr lang="nb-NO" sz="2800" dirty="0" err="1" smtClean="0"/>
              <a:t>parents</a:t>
            </a:r>
            <a:r>
              <a:rPr lang="nb-NO" sz="2800" dirty="0" smtClean="0"/>
              <a:t> must have </a:t>
            </a:r>
            <a:r>
              <a:rPr lang="nb-NO" sz="2800" dirty="0" err="1" smtClean="0"/>
              <a:t>been</a:t>
            </a:r>
            <a:r>
              <a:rPr lang="nb-NO" sz="2800" dirty="0" smtClean="0"/>
              <a:t> in </a:t>
            </a:r>
            <a:r>
              <a:rPr lang="nb-NO" sz="2800" dirty="0" err="1" smtClean="0"/>
              <a:t>the</a:t>
            </a:r>
            <a:r>
              <a:rPr lang="nb-NO" sz="2800" dirty="0" smtClean="0"/>
              <a:t> </a:t>
            </a:r>
            <a:r>
              <a:rPr lang="nb-NO" sz="2800" dirty="0" err="1" smtClean="0"/>
              <a:t>working</a:t>
            </a:r>
            <a:r>
              <a:rPr lang="nb-NO" sz="2800" dirty="0" smtClean="0"/>
              <a:t> life for at </a:t>
            </a:r>
            <a:r>
              <a:rPr lang="nb-NO" sz="2800" dirty="0" err="1" smtClean="0"/>
              <a:t>least</a:t>
            </a:r>
            <a:r>
              <a:rPr lang="nb-NO" sz="2800" dirty="0" smtClean="0"/>
              <a:t> 6 </a:t>
            </a:r>
            <a:r>
              <a:rPr lang="nb-NO" sz="2800" dirty="0" err="1" smtClean="0"/>
              <a:t>of</a:t>
            </a:r>
            <a:r>
              <a:rPr lang="nb-NO" sz="2800" dirty="0" smtClean="0"/>
              <a:t> </a:t>
            </a:r>
            <a:r>
              <a:rPr lang="nb-NO" sz="2800" dirty="0" err="1" smtClean="0"/>
              <a:t>the</a:t>
            </a:r>
            <a:r>
              <a:rPr lang="nb-NO" sz="2800" dirty="0" smtClean="0"/>
              <a:t> last 10 </a:t>
            </a:r>
            <a:r>
              <a:rPr lang="nb-NO" sz="2800" dirty="0" err="1" smtClean="0"/>
              <a:t>months</a:t>
            </a:r>
            <a:r>
              <a:rPr lang="nb-NO" sz="2800" dirty="0" smtClean="0"/>
              <a:t> </a:t>
            </a:r>
            <a:r>
              <a:rPr lang="nb-NO" sz="2800" dirty="0" err="1" smtClean="0"/>
              <a:t>before</a:t>
            </a:r>
            <a:r>
              <a:rPr lang="nb-NO" sz="2800" dirty="0" smtClean="0"/>
              <a:t> </a:t>
            </a:r>
            <a:r>
              <a:rPr lang="nb-NO" sz="2800" dirty="0" err="1" smtClean="0"/>
              <a:t>birth</a:t>
            </a:r>
            <a:r>
              <a:rPr lang="nb-NO" sz="2800" dirty="0" smtClean="0"/>
              <a:t> </a:t>
            </a:r>
            <a:r>
              <a:rPr lang="nb-NO" sz="2800" dirty="0" err="1" smtClean="0"/>
              <a:t>of</a:t>
            </a:r>
            <a:r>
              <a:rPr lang="nb-NO" sz="2800" dirty="0" smtClean="0"/>
              <a:t> </a:t>
            </a:r>
            <a:r>
              <a:rPr lang="nb-NO" sz="2800" dirty="0" err="1" smtClean="0"/>
              <a:t>their</a:t>
            </a:r>
            <a:r>
              <a:rPr lang="nb-NO" sz="2800" dirty="0" smtClean="0"/>
              <a:t> </a:t>
            </a:r>
            <a:r>
              <a:rPr lang="nb-NO" sz="2800" dirty="0" err="1" smtClean="0"/>
              <a:t>child</a:t>
            </a:r>
            <a:r>
              <a:rPr lang="nb-NO" sz="2800" dirty="0" smtClean="0"/>
              <a:t>. </a:t>
            </a:r>
          </a:p>
          <a:p>
            <a:pPr eaLnBrk="1" hangingPunct="1">
              <a:defRPr/>
            </a:pPr>
            <a:endParaRPr lang="nb-NO" sz="2800" dirty="0" smtClean="0"/>
          </a:p>
          <a:p>
            <a:pPr eaLnBrk="1" hangingPunct="1">
              <a:defRPr/>
            </a:pPr>
            <a:r>
              <a:rPr lang="nb-NO" sz="2800" dirty="0" smtClean="0"/>
              <a:t>100 per cent </a:t>
            </a:r>
            <a:r>
              <a:rPr lang="nb-NO" sz="2800" dirty="0" err="1" smtClean="0"/>
              <a:t>of</a:t>
            </a:r>
            <a:r>
              <a:rPr lang="nb-NO" sz="2800" dirty="0" smtClean="0"/>
              <a:t> </a:t>
            </a:r>
            <a:r>
              <a:rPr lang="nb-NO" sz="2800" dirty="0" err="1" smtClean="0"/>
              <a:t>earnings</a:t>
            </a:r>
            <a:r>
              <a:rPr lang="nb-NO" sz="2800" dirty="0" smtClean="0"/>
              <a:t> 49 </a:t>
            </a:r>
            <a:r>
              <a:rPr lang="nb-NO" sz="2800" dirty="0" err="1" smtClean="0"/>
              <a:t>weeks</a:t>
            </a:r>
            <a:r>
              <a:rPr lang="nb-NO" sz="2800" dirty="0" smtClean="0"/>
              <a:t> or 80 per cent for 59 </a:t>
            </a:r>
            <a:r>
              <a:rPr lang="nb-NO" sz="2800" dirty="0" err="1" smtClean="0"/>
              <a:t>weeks</a:t>
            </a:r>
            <a:r>
              <a:rPr lang="nb-NO" sz="2800" dirty="0" smtClean="0"/>
              <a:t> ( euro 65,302) </a:t>
            </a:r>
          </a:p>
          <a:p>
            <a:pPr eaLnBrk="1" hangingPunct="1">
              <a:defRPr/>
            </a:pPr>
            <a:endParaRPr lang="nb-NO" sz="2800" dirty="0"/>
          </a:p>
          <a:p>
            <a:pPr eaLnBrk="1" hangingPunct="1">
              <a:defRPr/>
            </a:pPr>
            <a:r>
              <a:rPr lang="nb-NO" sz="2800" dirty="0" smtClean="0"/>
              <a:t>Supports: Dual </a:t>
            </a:r>
            <a:r>
              <a:rPr lang="nb-NO" sz="2800" dirty="0" err="1" smtClean="0"/>
              <a:t>earner</a:t>
            </a:r>
            <a:r>
              <a:rPr lang="nb-NO" sz="2800" dirty="0" smtClean="0"/>
              <a:t> and dual </a:t>
            </a:r>
            <a:r>
              <a:rPr lang="nb-NO" sz="2800" dirty="0" err="1" smtClean="0"/>
              <a:t>carer</a:t>
            </a:r>
            <a:endParaRPr lang="nb-NO" sz="2800" dirty="0" smtClean="0"/>
          </a:p>
        </p:txBody>
      </p:sp>
    </p:spTree>
    <p:extLst>
      <p:ext uri="{BB962C8B-B14F-4D97-AF65-F5344CB8AC3E}">
        <p14:creationId xmlns:p14="http://schemas.microsoft.com/office/powerpoint/2010/main" val="12940987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sz="3100" dirty="0" smtClean="0"/>
              <a:t>General ideals in Norwegian </a:t>
            </a:r>
            <a:r>
              <a:rPr lang="nb-NO" sz="3100" dirty="0" err="1" smtClean="0"/>
              <a:t>family</a:t>
            </a:r>
            <a:r>
              <a:rPr lang="nb-NO" sz="3100" dirty="0" smtClean="0"/>
              <a:t> </a:t>
            </a:r>
            <a:r>
              <a:rPr lang="nb-NO" sz="3100" dirty="0" err="1" smtClean="0"/>
              <a:t>policies</a:t>
            </a:r>
            <a:r>
              <a:rPr lang="nb-NO" dirty="0" smtClean="0"/>
              <a:t>: </a:t>
            </a:r>
            <a:r>
              <a:rPr lang="nb-NO" sz="3100" dirty="0" err="1" smtClean="0">
                <a:solidFill>
                  <a:schemeClr val="accent4"/>
                </a:solidFill>
              </a:rPr>
              <a:t>Gender</a:t>
            </a:r>
            <a:r>
              <a:rPr lang="nb-NO" sz="3100" dirty="0" smtClean="0">
                <a:solidFill>
                  <a:schemeClr val="accent4"/>
                </a:solidFill>
              </a:rPr>
              <a:t> </a:t>
            </a:r>
            <a:r>
              <a:rPr lang="nb-NO" sz="3100" dirty="0" err="1" smtClean="0">
                <a:solidFill>
                  <a:schemeClr val="accent4"/>
                </a:solidFill>
              </a:rPr>
              <a:t>equality</a:t>
            </a:r>
            <a:r>
              <a:rPr lang="nb-NO" sz="3100" dirty="0" smtClean="0">
                <a:solidFill>
                  <a:schemeClr val="accent4"/>
                </a:solidFill>
              </a:rPr>
              <a:t> and </a:t>
            </a:r>
            <a:r>
              <a:rPr lang="nb-NO" sz="3100" dirty="0" err="1" smtClean="0">
                <a:solidFill>
                  <a:schemeClr val="accent4"/>
                </a:solidFill>
              </a:rPr>
              <a:t>Universialism</a:t>
            </a:r>
            <a:endParaRPr lang="nb-NO" sz="3100" dirty="0">
              <a:solidFill>
                <a:schemeClr val="accent4"/>
              </a:solidFill>
            </a:endParaRPr>
          </a:p>
        </p:txBody>
      </p:sp>
      <p:sp>
        <p:nvSpPr>
          <p:cNvPr id="3" name="Content Placeholder 2"/>
          <p:cNvSpPr>
            <a:spLocks noGrp="1"/>
          </p:cNvSpPr>
          <p:nvPr>
            <p:ph sz="quarter" idx="13"/>
          </p:nvPr>
        </p:nvSpPr>
        <p:spPr>
          <a:ln>
            <a:solidFill>
              <a:schemeClr val="accent1"/>
            </a:solidFill>
          </a:ln>
        </p:spPr>
        <p:txBody>
          <a:bodyPr/>
          <a:lstStyle/>
          <a:p>
            <a:r>
              <a:rPr lang="nb-NO" sz="2400" b="1" dirty="0" smtClean="0"/>
              <a:t>Parental </a:t>
            </a:r>
            <a:r>
              <a:rPr lang="nb-NO" sz="2400" b="1" dirty="0" err="1" smtClean="0"/>
              <a:t>leave</a:t>
            </a:r>
            <a:r>
              <a:rPr lang="nb-NO" sz="2400" b="1" dirty="0" smtClean="0"/>
              <a:t> </a:t>
            </a:r>
            <a:r>
              <a:rPr lang="nb-NO" dirty="0" smtClean="0"/>
              <a:t>:</a:t>
            </a:r>
          </a:p>
          <a:p>
            <a:r>
              <a:rPr lang="nb-NO" dirty="0" smtClean="0"/>
              <a:t>90 % </a:t>
            </a:r>
            <a:r>
              <a:rPr lang="nb-NO" dirty="0" err="1" smtClean="0"/>
              <a:t>of</a:t>
            </a:r>
            <a:r>
              <a:rPr lang="nb-NO" dirty="0" smtClean="0"/>
              <a:t> </a:t>
            </a:r>
            <a:r>
              <a:rPr lang="nb-NO" dirty="0" err="1" smtClean="0"/>
              <a:t>mothers</a:t>
            </a:r>
            <a:r>
              <a:rPr lang="nb-NO" dirty="0" smtClean="0"/>
              <a:t> </a:t>
            </a:r>
            <a:r>
              <a:rPr lang="nb-NO" dirty="0" err="1" smtClean="0"/>
              <a:t>eligible</a:t>
            </a:r>
            <a:r>
              <a:rPr lang="nb-NO" dirty="0" smtClean="0"/>
              <a:t> </a:t>
            </a:r>
          </a:p>
          <a:p>
            <a:r>
              <a:rPr lang="nb-NO" dirty="0" err="1" smtClean="0"/>
              <a:t>Fathers</a:t>
            </a:r>
            <a:r>
              <a:rPr lang="nb-NO" dirty="0" smtClean="0"/>
              <a:t> have </a:t>
            </a:r>
            <a:r>
              <a:rPr lang="nb-NO" dirty="0" err="1" smtClean="0"/>
              <a:t>the</a:t>
            </a:r>
            <a:r>
              <a:rPr lang="nb-NO" dirty="0" smtClean="0"/>
              <a:t> same </a:t>
            </a:r>
            <a:r>
              <a:rPr lang="nb-NO" dirty="0" err="1" smtClean="0"/>
              <a:t>rights</a:t>
            </a:r>
            <a:endParaRPr lang="nb-NO" dirty="0" smtClean="0"/>
          </a:p>
        </p:txBody>
      </p:sp>
      <p:sp>
        <p:nvSpPr>
          <p:cNvPr id="7" name="Content Placeholder 6"/>
          <p:cNvSpPr>
            <a:spLocks noGrp="1"/>
          </p:cNvSpPr>
          <p:nvPr>
            <p:ph sz="quarter" idx="14"/>
          </p:nvPr>
        </p:nvSpPr>
        <p:spPr/>
        <p:txBody>
          <a:bodyPr>
            <a:normAutofit/>
          </a:bodyPr>
          <a:lstStyle/>
          <a:p>
            <a:r>
              <a:rPr lang="nb-NO" sz="2400" b="1" dirty="0" smtClean="0"/>
              <a:t>Day </a:t>
            </a:r>
            <a:r>
              <a:rPr lang="nb-NO" sz="2400" b="1" dirty="0" err="1" smtClean="0"/>
              <a:t>care</a:t>
            </a:r>
            <a:r>
              <a:rPr lang="nb-NO" sz="2400" b="1" dirty="0" smtClean="0"/>
              <a:t>:</a:t>
            </a:r>
          </a:p>
          <a:p>
            <a:r>
              <a:rPr lang="nb-NO" dirty="0" smtClean="0"/>
              <a:t>From 2009 : all </a:t>
            </a:r>
            <a:r>
              <a:rPr lang="nb-NO" dirty="0" err="1" smtClean="0"/>
              <a:t>children</a:t>
            </a:r>
            <a:r>
              <a:rPr lang="nb-NO" dirty="0" smtClean="0"/>
              <a:t> have </a:t>
            </a:r>
            <a:r>
              <a:rPr lang="nb-NO" dirty="0" err="1" smtClean="0"/>
              <a:t>the</a:t>
            </a:r>
            <a:r>
              <a:rPr lang="nb-NO" dirty="0" smtClean="0"/>
              <a:t> right to </a:t>
            </a:r>
            <a:r>
              <a:rPr lang="nb-NO" dirty="0" err="1" smtClean="0"/>
              <a:t>day</a:t>
            </a:r>
            <a:r>
              <a:rPr lang="nb-NO" dirty="0" smtClean="0"/>
              <a:t> </a:t>
            </a:r>
            <a:r>
              <a:rPr lang="nb-NO" dirty="0" err="1" smtClean="0"/>
              <a:t>care</a:t>
            </a:r>
            <a:r>
              <a:rPr lang="nb-NO" dirty="0" smtClean="0"/>
              <a:t> from 12 </a:t>
            </a:r>
            <a:r>
              <a:rPr lang="nb-NO" dirty="0" err="1" smtClean="0"/>
              <a:t>months</a:t>
            </a:r>
            <a:endParaRPr lang="nb-NO" dirty="0" smtClean="0"/>
          </a:p>
          <a:p>
            <a:r>
              <a:rPr lang="nb-NO" dirty="0" smtClean="0"/>
              <a:t>2012: </a:t>
            </a:r>
          </a:p>
          <a:p>
            <a:r>
              <a:rPr lang="nb-NO" dirty="0" smtClean="0"/>
              <a:t>70% </a:t>
            </a:r>
            <a:r>
              <a:rPr lang="nb-NO" dirty="0" err="1" smtClean="0"/>
              <a:t>of</a:t>
            </a:r>
            <a:r>
              <a:rPr lang="nb-NO" dirty="0" smtClean="0"/>
              <a:t> all 1 </a:t>
            </a:r>
            <a:r>
              <a:rPr lang="nb-NO" dirty="0" err="1" smtClean="0"/>
              <a:t>year</a:t>
            </a:r>
            <a:r>
              <a:rPr lang="nb-NO" dirty="0" smtClean="0"/>
              <a:t> </a:t>
            </a:r>
            <a:r>
              <a:rPr lang="nb-NO" dirty="0" err="1" smtClean="0"/>
              <a:t>olds</a:t>
            </a:r>
            <a:endParaRPr lang="nb-NO" dirty="0" smtClean="0"/>
          </a:p>
          <a:p>
            <a:r>
              <a:rPr lang="nb-NO" dirty="0" smtClean="0"/>
              <a:t>91% </a:t>
            </a:r>
            <a:r>
              <a:rPr lang="nb-NO" dirty="0" err="1" smtClean="0"/>
              <a:t>of</a:t>
            </a:r>
            <a:r>
              <a:rPr lang="nb-NO" dirty="0" smtClean="0"/>
              <a:t> all 2 </a:t>
            </a:r>
            <a:r>
              <a:rPr lang="nb-NO" dirty="0" err="1" smtClean="0"/>
              <a:t>year</a:t>
            </a:r>
            <a:r>
              <a:rPr lang="nb-NO" dirty="0" smtClean="0"/>
              <a:t> </a:t>
            </a:r>
            <a:r>
              <a:rPr lang="nb-NO" dirty="0" err="1" smtClean="0"/>
              <a:t>olds</a:t>
            </a:r>
            <a:endParaRPr lang="nb-NO" dirty="0" smtClean="0"/>
          </a:p>
          <a:p>
            <a:r>
              <a:rPr lang="nb-NO" dirty="0" smtClean="0"/>
              <a:t>97% </a:t>
            </a:r>
            <a:r>
              <a:rPr lang="nb-NO" dirty="0" err="1" smtClean="0"/>
              <a:t>of</a:t>
            </a:r>
            <a:r>
              <a:rPr lang="nb-NO" dirty="0" smtClean="0"/>
              <a:t>  3-5 </a:t>
            </a:r>
            <a:r>
              <a:rPr lang="nb-NO" dirty="0" err="1" smtClean="0"/>
              <a:t>year</a:t>
            </a:r>
            <a:r>
              <a:rPr lang="nb-NO" dirty="0" smtClean="0"/>
              <a:t> </a:t>
            </a:r>
            <a:r>
              <a:rPr lang="nb-NO" dirty="0" err="1" smtClean="0"/>
              <a:t>olds</a:t>
            </a:r>
            <a:endParaRPr lang="nb-NO" dirty="0" smtClean="0"/>
          </a:p>
          <a:p>
            <a:r>
              <a:rPr lang="nb-NO" dirty="0" smtClean="0"/>
              <a:t>Maximum </a:t>
            </a:r>
            <a:r>
              <a:rPr lang="nb-NO" dirty="0" err="1" smtClean="0"/>
              <a:t>price</a:t>
            </a:r>
            <a:endParaRPr lang="nb-NO" dirty="0"/>
          </a:p>
        </p:txBody>
      </p:sp>
    </p:spTree>
    <p:extLst>
      <p:ext uri="{BB962C8B-B14F-4D97-AF65-F5344CB8AC3E}">
        <p14:creationId xmlns:p14="http://schemas.microsoft.com/office/powerpoint/2010/main" val="959836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Research Questions.</a:t>
            </a:r>
            <a:endParaRPr lang="nb-NO" dirty="0"/>
          </a:p>
        </p:txBody>
      </p:sp>
      <p:sp>
        <p:nvSpPr>
          <p:cNvPr id="3" name="Content Placeholder 2"/>
          <p:cNvSpPr>
            <a:spLocks noGrp="1"/>
          </p:cNvSpPr>
          <p:nvPr>
            <p:ph idx="1"/>
          </p:nvPr>
        </p:nvSpPr>
        <p:spPr/>
        <p:txBody>
          <a:bodyPr/>
          <a:lstStyle/>
          <a:p>
            <a:pPr lvl="0"/>
            <a:r>
              <a:rPr lang="en-US" dirty="0" smtClean="0"/>
              <a:t>Does </a:t>
            </a:r>
            <a:r>
              <a:rPr lang="en-US" dirty="0"/>
              <a:t>paid leave increase available parental leave time with children or does it simply crowd out unpaid leave</a:t>
            </a:r>
            <a:r>
              <a:rPr lang="en-US" dirty="0" smtClean="0"/>
              <a:t>?</a:t>
            </a:r>
          </a:p>
          <a:p>
            <a:pPr lvl="0"/>
            <a:endParaRPr lang="nb-NO" dirty="0"/>
          </a:p>
          <a:p>
            <a:pPr lvl="0"/>
            <a:r>
              <a:rPr lang="en-US" dirty="0"/>
              <a:t>What effect does paid leave have on a broad range of child, parent and family outcomes</a:t>
            </a:r>
            <a:r>
              <a:rPr lang="en-US" dirty="0" smtClean="0"/>
              <a:t>?</a:t>
            </a:r>
          </a:p>
          <a:p>
            <a:pPr lvl="0"/>
            <a:endParaRPr lang="nb-NO" dirty="0"/>
          </a:p>
          <a:p>
            <a:pPr lvl="0"/>
            <a:r>
              <a:rPr lang="en-US" dirty="0"/>
              <a:t>How do any benefits compare relative to costs</a:t>
            </a:r>
            <a:r>
              <a:rPr lang="en-US" dirty="0" smtClean="0"/>
              <a:t>?</a:t>
            </a:r>
          </a:p>
          <a:p>
            <a:pPr lvl="0"/>
            <a:endParaRPr lang="nb-NO" dirty="0"/>
          </a:p>
          <a:p>
            <a:pPr lvl="0"/>
            <a:r>
              <a:rPr lang="en-US" dirty="0"/>
              <a:t>Are there progressive or regressive distributional effects? </a:t>
            </a:r>
            <a:endParaRPr lang="nb-NO" dirty="0"/>
          </a:p>
          <a:p>
            <a:endParaRPr lang="nb-NO" dirty="0"/>
          </a:p>
        </p:txBody>
      </p:sp>
    </p:spTree>
    <p:extLst>
      <p:ext uri="{BB962C8B-B14F-4D97-AF65-F5344CB8AC3E}">
        <p14:creationId xmlns:p14="http://schemas.microsoft.com/office/powerpoint/2010/main" val="1643284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Policy reforms 1987 to 1992</a:t>
            </a:r>
            <a:endParaRPr lang="nb-NO" dirty="0"/>
          </a:p>
        </p:txBody>
      </p:sp>
      <p:sp>
        <p:nvSpPr>
          <p:cNvPr id="3" name="Content Placeholder 2"/>
          <p:cNvSpPr>
            <a:spLocks noGrp="1"/>
          </p:cNvSpPr>
          <p:nvPr>
            <p:ph idx="1"/>
          </p:nvPr>
        </p:nvSpPr>
        <p:spPr/>
        <p:txBody>
          <a:bodyPr/>
          <a:lstStyle/>
          <a:p>
            <a:r>
              <a:rPr lang="nb-NO" dirty="0" err="1" smtClean="0"/>
              <a:t>Paid</a:t>
            </a:r>
            <a:r>
              <a:rPr lang="nb-NO" dirty="0" smtClean="0"/>
              <a:t> parental </a:t>
            </a:r>
            <a:r>
              <a:rPr lang="nb-NO" dirty="0" err="1" smtClean="0"/>
              <a:t>leave</a:t>
            </a:r>
            <a:r>
              <a:rPr lang="nb-NO" dirty="0" smtClean="0"/>
              <a:t> </a:t>
            </a:r>
            <a:r>
              <a:rPr lang="nb-NO" dirty="0" err="1" smtClean="0"/>
              <a:t>expanded</a:t>
            </a:r>
            <a:r>
              <a:rPr lang="nb-NO" dirty="0" smtClean="0"/>
              <a:t> from 18 </a:t>
            </a:r>
            <a:r>
              <a:rPr lang="nb-NO" dirty="0" err="1" smtClean="0"/>
              <a:t>weeks</a:t>
            </a:r>
            <a:r>
              <a:rPr lang="nb-NO" dirty="0" smtClean="0"/>
              <a:t> to 35 </a:t>
            </a:r>
            <a:r>
              <a:rPr lang="nb-NO" dirty="0" err="1" smtClean="0"/>
              <a:t>weeks</a:t>
            </a:r>
            <a:r>
              <a:rPr lang="nb-NO" dirty="0" smtClean="0"/>
              <a:t> </a:t>
            </a:r>
          </a:p>
          <a:p>
            <a:r>
              <a:rPr lang="nb-NO" dirty="0" err="1" smtClean="0"/>
              <a:t>Use</a:t>
            </a:r>
            <a:r>
              <a:rPr lang="nb-NO" dirty="0" smtClean="0"/>
              <a:t> </a:t>
            </a:r>
            <a:r>
              <a:rPr lang="nb-NO" dirty="0" err="1" smtClean="0"/>
              <a:t>quasi-experimental</a:t>
            </a:r>
            <a:r>
              <a:rPr lang="nb-NO" dirty="0" smtClean="0"/>
              <a:t> design</a:t>
            </a:r>
          </a:p>
          <a:p>
            <a:r>
              <a:rPr lang="nb-NO" dirty="0" smtClean="0"/>
              <a:t>3 </a:t>
            </a:r>
            <a:r>
              <a:rPr lang="nb-NO" dirty="0" err="1" smtClean="0"/>
              <a:t>months</a:t>
            </a:r>
            <a:r>
              <a:rPr lang="nb-NO" dirty="0" smtClean="0"/>
              <a:t> </a:t>
            </a:r>
            <a:r>
              <a:rPr lang="nb-NO" dirty="0" err="1" smtClean="0"/>
              <a:t>before</a:t>
            </a:r>
            <a:r>
              <a:rPr lang="nb-NO" dirty="0" smtClean="0"/>
              <a:t> and 3 </a:t>
            </a:r>
            <a:r>
              <a:rPr lang="nb-NO" dirty="0" err="1" smtClean="0"/>
              <a:t>months</a:t>
            </a:r>
            <a:r>
              <a:rPr lang="nb-NO" dirty="0" smtClean="0"/>
              <a:t> </a:t>
            </a:r>
            <a:r>
              <a:rPr lang="nb-NO" dirty="0" err="1" smtClean="0"/>
              <a:t>after</a:t>
            </a:r>
            <a:r>
              <a:rPr lang="nb-NO" dirty="0" smtClean="0"/>
              <a:t>  </a:t>
            </a:r>
            <a:r>
              <a:rPr lang="nb-NO" dirty="0" err="1" smtClean="0"/>
              <a:t>compared</a:t>
            </a:r>
            <a:r>
              <a:rPr lang="nb-NO" dirty="0" smtClean="0"/>
              <a:t> for </a:t>
            </a:r>
            <a:r>
              <a:rPr lang="nb-NO" dirty="0" err="1" smtClean="0"/>
              <a:t>each</a:t>
            </a:r>
            <a:r>
              <a:rPr lang="nb-NO" dirty="0" smtClean="0"/>
              <a:t> </a:t>
            </a:r>
            <a:r>
              <a:rPr lang="nb-NO" dirty="0" err="1" smtClean="0"/>
              <a:t>expansion</a:t>
            </a:r>
            <a:endParaRPr lang="nb-NO" dirty="0"/>
          </a:p>
        </p:txBody>
      </p:sp>
    </p:spTree>
    <p:extLst>
      <p:ext uri="{BB962C8B-B14F-4D97-AF65-F5344CB8AC3E}">
        <p14:creationId xmlns:p14="http://schemas.microsoft.com/office/powerpoint/2010/main" val="247430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err="1" smtClean="0"/>
              <a:t>Findings</a:t>
            </a:r>
            <a:endParaRPr lang="nb-NO" dirty="0"/>
          </a:p>
        </p:txBody>
      </p:sp>
      <p:sp>
        <p:nvSpPr>
          <p:cNvPr id="3" name="Content Placeholder 2"/>
          <p:cNvSpPr>
            <a:spLocks noGrp="1"/>
          </p:cNvSpPr>
          <p:nvPr>
            <p:ph idx="1"/>
          </p:nvPr>
        </p:nvSpPr>
        <p:spPr/>
        <p:txBody>
          <a:bodyPr>
            <a:normAutofit fontScale="92500" lnSpcReduction="10000"/>
          </a:bodyPr>
          <a:lstStyle/>
          <a:p>
            <a:pPr lvl="0"/>
            <a:r>
              <a:rPr lang="en-US" dirty="0"/>
              <a:t>Each reform increases the </a:t>
            </a:r>
            <a:r>
              <a:rPr lang="en-US" dirty="0" smtClean="0"/>
              <a:t>amount </a:t>
            </a:r>
            <a:r>
              <a:rPr lang="en-US" dirty="0"/>
              <a:t>of time spent at home versus work by roughly the amount of weeks allowed  (Income replacement was 100% , the reforms caused an increase in mothers time spent at home after birth, without a reduction in family income</a:t>
            </a:r>
            <a:r>
              <a:rPr lang="en-US" dirty="0" smtClean="0"/>
              <a:t>)</a:t>
            </a:r>
          </a:p>
          <a:p>
            <a:pPr lvl="0"/>
            <a:r>
              <a:rPr lang="en-US" dirty="0" smtClean="0"/>
              <a:t> </a:t>
            </a:r>
            <a:endParaRPr lang="nb-NO" dirty="0"/>
          </a:p>
          <a:p>
            <a:r>
              <a:rPr lang="en-US" dirty="0" smtClean="0"/>
              <a:t>2</a:t>
            </a:r>
            <a:r>
              <a:rPr lang="en-US" dirty="0"/>
              <a:t>) The expansions had little effect </a:t>
            </a:r>
            <a:r>
              <a:rPr lang="en-US" dirty="0" smtClean="0"/>
              <a:t>on children’s </a:t>
            </a:r>
            <a:r>
              <a:rPr lang="en-US" dirty="0"/>
              <a:t>school outcomes, parental earnings and participation in the labor market (in short and long run) fertility, marriage and divorce </a:t>
            </a:r>
            <a:endParaRPr lang="en-US" dirty="0" smtClean="0"/>
          </a:p>
          <a:p>
            <a:endParaRPr lang="nb-NO" dirty="0"/>
          </a:p>
          <a:p>
            <a:r>
              <a:rPr lang="en-US" dirty="0"/>
              <a:t>3) Paid maternity leave has negative redistribution properties </a:t>
            </a:r>
            <a:endParaRPr lang="nb-NO" dirty="0"/>
          </a:p>
          <a:p>
            <a:r>
              <a:rPr lang="en-US" dirty="0"/>
              <a:t> </a:t>
            </a:r>
            <a:endParaRPr lang="nb-NO" dirty="0"/>
          </a:p>
          <a:p>
            <a:endParaRPr lang="nb-NO" dirty="0"/>
          </a:p>
        </p:txBody>
      </p:sp>
    </p:spTree>
    <p:extLst>
      <p:ext uri="{BB962C8B-B14F-4D97-AF65-F5344CB8AC3E}">
        <p14:creationId xmlns:p14="http://schemas.microsoft.com/office/powerpoint/2010/main" val="4261440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smtClean="0"/>
              <a:t> </a:t>
            </a:r>
            <a:r>
              <a:rPr lang="nb-NO" dirty="0" err="1" smtClean="0"/>
              <a:t>Quasi</a:t>
            </a:r>
            <a:r>
              <a:rPr lang="nb-NO" dirty="0" smtClean="0"/>
              <a:t> </a:t>
            </a:r>
            <a:r>
              <a:rPr lang="nb-NO" dirty="0" err="1" smtClean="0"/>
              <a:t>experimental</a:t>
            </a:r>
            <a:r>
              <a:rPr lang="nb-NO" dirty="0" smtClean="0"/>
              <a:t> studies</a:t>
            </a:r>
            <a:endParaRPr lang="nb-NO" dirty="0"/>
          </a:p>
        </p:txBody>
      </p:sp>
      <p:sp>
        <p:nvSpPr>
          <p:cNvPr id="3" name="Content Placeholder 2"/>
          <p:cNvSpPr>
            <a:spLocks noGrp="1"/>
          </p:cNvSpPr>
          <p:nvPr>
            <p:ph idx="1"/>
          </p:nvPr>
        </p:nvSpPr>
        <p:spPr/>
        <p:txBody>
          <a:bodyPr/>
          <a:lstStyle/>
          <a:p>
            <a:r>
              <a:rPr lang="nb-NO" dirty="0" err="1" smtClean="0"/>
              <a:t>Compare</a:t>
            </a:r>
            <a:r>
              <a:rPr lang="nb-NO" dirty="0" smtClean="0"/>
              <a:t>  </a:t>
            </a:r>
            <a:r>
              <a:rPr lang="nb-NO" dirty="0" err="1" smtClean="0"/>
              <a:t>short</a:t>
            </a:r>
            <a:r>
              <a:rPr lang="nb-NO" dirty="0" smtClean="0"/>
              <a:t> time </a:t>
            </a:r>
            <a:r>
              <a:rPr lang="nb-NO" dirty="0" err="1" smtClean="0"/>
              <a:t>period</a:t>
            </a:r>
            <a:r>
              <a:rPr lang="nb-NO" dirty="0" smtClean="0"/>
              <a:t> </a:t>
            </a:r>
            <a:r>
              <a:rPr lang="nb-NO" dirty="0" err="1" smtClean="0"/>
              <a:t>before</a:t>
            </a:r>
            <a:r>
              <a:rPr lang="nb-NO" dirty="0" smtClean="0"/>
              <a:t> and </a:t>
            </a:r>
            <a:r>
              <a:rPr lang="nb-NO" dirty="0" err="1" smtClean="0"/>
              <a:t>after</a:t>
            </a:r>
            <a:r>
              <a:rPr lang="nb-NO" dirty="0" smtClean="0"/>
              <a:t> </a:t>
            </a:r>
            <a:r>
              <a:rPr lang="nb-NO" dirty="0" err="1" smtClean="0"/>
              <a:t>the</a:t>
            </a:r>
            <a:r>
              <a:rPr lang="nb-NO" dirty="0" smtClean="0"/>
              <a:t> </a:t>
            </a:r>
            <a:r>
              <a:rPr lang="nb-NO" dirty="0" err="1" smtClean="0"/>
              <a:t>introduction</a:t>
            </a:r>
            <a:r>
              <a:rPr lang="nb-NO" dirty="0" smtClean="0"/>
              <a:t> </a:t>
            </a:r>
            <a:r>
              <a:rPr lang="nb-NO" dirty="0" err="1" smtClean="0"/>
              <a:t>of</a:t>
            </a:r>
            <a:r>
              <a:rPr lang="nb-NO" dirty="0" smtClean="0"/>
              <a:t> a reform</a:t>
            </a:r>
          </a:p>
          <a:p>
            <a:endParaRPr lang="nb-NO" dirty="0"/>
          </a:p>
          <a:p>
            <a:r>
              <a:rPr lang="nb-NO" dirty="0" smtClean="0"/>
              <a:t>QES </a:t>
            </a:r>
            <a:r>
              <a:rPr lang="nb-NO" dirty="0" err="1" smtClean="0"/>
              <a:t>can</a:t>
            </a:r>
            <a:r>
              <a:rPr lang="nb-NO" dirty="0" smtClean="0"/>
              <a:t> as a </a:t>
            </a:r>
            <a:r>
              <a:rPr lang="nb-NO" dirty="0" err="1" smtClean="0"/>
              <a:t>rule</a:t>
            </a:r>
            <a:r>
              <a:rPr lang="nb-NO" dirty="0" smtClean="0"/>
              <a:t> </a:t>
            </a:r>
            <a:r>
              <a:rPr lang="nb-NO" dirty="0" err="1" smtClean="0"/>
              <a:t>only</a:t>
            </a:r>
            <a:r>
              <a:rPr lang="nb-NO" dirty="0" smtClean="0"/>
              <a:t> be </a:t>
            </a:r>
            <a:r>
              <a:rPr lang="nb-NO" dirty="0" err="1" smtClean="0"/>
              <a:t>applied</a:t>
            </a:r>
            <a:r>
              <a:rPr lang="nb-NO" dirty="0" smtClean="0"/>
              <a:t> to first persons </a:t>
            </a:r>
            <a:r>
              <a:rPr lang="nb-NO" dirty="0" err="1" smtClean="0"/>
              <a:t>who</a:t>
            </a:r>
            <a:r>
              <a:rPr lang="nb-NO" dirty="0" smtClean="0"/>
              <a:t> </a:t>
            </a:r>
            <a:r>
              <a:rPr lang="nb-NO" dirty="0" err="1" smtClean="0"/>
              <a:t>are</a:t>
            </a:r>
            <a:r>
              <a:rPr lang="nb-NO" dirty="0" smtClean="0"/>
              <a:t> </a:t>
            </a:r>
            <a:r>
              <a:rPr lang="nb-NO" dirty="0" err="1" smtClean="0"/>
              <a:t>effected</a:t>
            </a:r>
            <a:r>
              <a:rPr lang="nb-NO" dirty="0" smtClean="0"/>
              <a:t> </a:t>
            </a:r>
          </a:p>
          <a:p>
            <a:endParaRPr lang="nb-NO" dirty="0"/>
          </a:p>
          <a:p>
            <a:r>
              <a:rPr lang="nb-NO" dirty="0" smtClean="0"/>
              <a:t>QES </a:t>
            </a:r>
            <a:r>
              <a:rPr lang="nb-NO" dirty="0" err="1" smtClean="0"/>
              <a:t>can</a:t>
            </a:r>
            <a:r>
              <a:rPr lang="nb-NO" dirty="0" smtClean="0"/>
              <a:t> </a:t>
            </a:r>
            <a:r>
              <a:rPr lang="nb-NO" dirty="0" err="1" smtClean="0"/>
              <a:t>only</a:t>
            </a:r>
            <a:r>
              <a:rPr lang="nb-NO" dirty="0" smtClean="0"/>
              <a:t> </a:t>
            </a:r>
            <a:r>
              <a:rPr lang="nb-NO" dirty="0" err="1" smtClean="0"/>
              <a:t>identify</a:t>
            </a:r>
            <a:r>
              <a:rPr lang="nb-NO" dirty="0" smtClean="0"/>
              <a:t> parts </a:t>
            </a:r>
            <a:r>
              <a:rPr lang="nb-NO" dirty="0" err="1" smtClean="0"/>
              <a:t>of</a:t>
            </a:r>
            <a:r>
              <a:rPr lang="nb-NO" dirty="0" smtClean="0"/>
              <a:t> a total </a:t>
            </a:r>
            <a:r>
              <a:rPr lang="nb-NO" dirty="0" err="1" smtClean="0"/>
              <a:t>effect</a:t>
            </a:r>
            <a:r>
              <a:rPr lang="nb-NO" dirty="0" smtClean="0"/>
              <a:t>  over time</a:t>
            </a:r>
          </a:p>
          <a:p>
            <a:endParaRPr lang="nb-NO" dirty="0"/>
          </a:p>
          <a:p>
            <a:r>
              <a:rPr lang="nb-NO" dirty="0" smtClean="0"/>
              <a:t>QES </a:t>
            </a:r>
            <a:r>
              <a:rPr lang="nb-NO" dirty="0" err="1" smtClean="0"/>
              <a:t>can</a:t>
            </a:r>
            <a:r>
              <a:rPr lang="nb-NO" dirty="0" smtClean="0"/>
              <a:t> </a:t>
            </a:r>
            <a:r>
              <a:rPr lang="nb-NO" dirty="0" err="1" smtClean="0"/>
              <a:t>only</a:t>
            </a:r>
            <a:r>
              <a:rPr lang="nb-NO" dirty="0" smtClean="0"/>
              <a:t> be </a:t>
            </a:r>
            <a:r>
              <a:rPr lang="nb-NO" dirty="0" err="1" smtClean="0"/>
              <a:t>applied</a:t>
            </a:r>
            <a:r>
              <a:rPr lang="nb-NO" dirty="0" smtClean="0"/>
              <a:t>  to a </a:t>
            </a:r>
            <a:r>
              <a:rPr lang="nb-NO" dirty="0" err="1" smtClean="0"/>
              <a:t>certain</a:t>
            </a:r>
            <a:r>
              <a:rPr lang="nb-NO" dirty="0" smtClean="0"/>
              <a:t> </a:t>
            </a:r>
            <a:r>
              <a:rPr lang="nb-NO" dirty="0" err="1" smtClean="0"/>
              <a:t>context</a:t>
            </a:r>
            <a:r>
              <a:rPr lang="nb-NO" dirty="0" smtClean="0"/>
              <a:t> , </a:t>
            </a:r>
            <a:r>
              <a:rPr lang="nb-NO" dirty="0" err="1" smtClean="0"/>
              <a:t>no</a:t>
            </a:r>
            <a:r>
              <a:rPr lang="nb-NO" dirty="0" smtClean="0"/>
              <a:t> general </a:t>
            </a:r>
            <a:r>
              <a:rPr lang="nb-NO" dirty="0" err="1" smtClean="0"/>
              <a:t>conclusions</a:t>
            </a:r>
            <a:r>
              <a:rPr lang="nb-NO" dirty="0" smtClean="0"/>
              <a:t> </a:t>
            </a:r>
            <a:endParaRPr lang="nb-NO" dirty="0"/>
          </a:p>
        </p:txBody>
      </p:sp>
    </p:spTree>
    <p:extLst>
      <p:ext uri="{BB962C8B-B14F-4D97-AF65-F5344CB8AC3E}">
        <p14:creationId xmlns:p14="http://schemas.microsoft.com/office/powerpoint/2010/main" val="3152901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Marit</a:t>
            </a:r>
            <a:r>
              <a:rPr lang="en-US" dirty="0" smtClean="0"/>
              <a:t>  </a:t>
            </a:r>
            <a:r>
              <a:rPr lang="en-US" dirty="0" err="1" smtClean="0"/>
              <a:t>Rønsen</a:t>
            </a:r>
            <a:r>
              <a:rPr lang="en-US" dirty="0" smtClean="0"/>
              <a:t> and </a:t>
            </a:r>
            <a:r>
              <a:rPr lang="en-US" dirty="0" err="1" smtClean="0"/>
              <a:t>Ragni</a:t>
            </a:r>
            <a:r>
              <a:rPr lang="en-US" dirty="0" smtClean="0"/>
              <a:t> </a:t>
            </a:r>
            <a:r>
              <a:rPr lang="en-US" dirty="0" err="1" smtClean="0"/>
              <a:t>Hege</a:t>
            </a:r>
            <a:r>
              <a:rPr lang="en-US" dirty="0" smtClean="0"/>
              <a:t> </a:t>
            </a:r>
            <a:r>
              <a:rPr lang="en-US" dirty="0" err="1" smtClean="0"/>
              <a:t>Kitterød</a:t>
            </a:r>
            <a:endParaRPr lang="en-US" dirty="0"/>
          </a:p>
        </p:txBody>
      </p:sp>
      <p:sp>
        <p:nvSpPr>
          <p:cNvPr id="3" name="Content Placeholder 2"/>
          <p:cNvSpPr>
            <a:spLocks noGrp="1"/>
          </p:cNvSpPr>
          <p:nvPr>
            <p:ph idx="1"/>
          </p:nvPr>
        </p:nvSpPr>
        <p:spPr/>
        <p:txBody>
          <a:bodyPr/>
          <a:lstStyle/>
          <a:p>
            <a:r>
              <a:rPr lang="en-US" dirty="0" smtClean="0"/>
              <a:t>Gender </a:t>
            </a:r>
            <a:r>
              <a:rPr lang="en-US" dirty="0" err="1" smtClean="0"/>
              <a:t>Ecualizing</a:t>
            </a:r>
            <a:r>
              <a:rPr lang="en-US" dirty="0" smtClean="0"/>
              <a:t> Family Policies and Mothers Entry into Paid Work; Recent Evidence From Norway.</a:t>
            </a:r>
            <a:endParaRPr lang="en-US" dirty="0"/>
          </a:p>
          <a:p>
            <a:r>
              <a:rPr lang="en-US" b="1" dirty="0" smtClean="0"/>
              <a:t>Feminist Economics , 2014</a:t>
            </a:r>
          </a:p>
          <a:p>
            <a:endParaRPr lang="en-US" b="1" dirty="0"/>
          </a:p>
          <a:p>
            <a:r>
              <a:rPr lang="en-US" dirty="0" smtClean="0"/>
              <a:t>Panel data from period 1996-2010</a:t>
            </a:r>
          </a:p>
          <a:p>
            <a:r>
              <a:rPr lang="en-US" dirty="0" smtClean="0"/>
              <a:t>Findings;</a:t>
            </a:r>
          </a:p>
          <a:p>
            <a:r>
              <a:rPr lang="en-US" dirty="0" smtClean="0"/>
              <a:t>Mothers enter work faster after childbirth in the late 2000s than a decade earlier</a:t>
            </a:r>
          </a:p>
          <a:p>
            <a:r>
              <a:rPr lang="en-US" dirty="0" smtClean="0"/>
              <a:t>More equal division of paid and unpaid work among parents</a:t>
            </a:r>
          </a:p>
          <a:p>
            <a:endParaRPr lang="en-US" dirty="0" smtClean="0"/>
          </a:p>
          <a:p>
            <a:endParaRPr lang="en-US" b="1" dirty="0"/>
          </a:p>
          <a:p>
            <a:endParaRPr lang="en-US" b="1" dirty="0" smtClean="0"/>
          </a:p>
          <a:p>
            <a:endParaRPr lang="en-US" b="1" dirty="0"/>
          </a:p>
          <a:p>
            <a:endParaRPr lang="en-US" b="1" dirty="0" smtClean="0"/>
          </a:p>
          <a:p>
            <a:endParaRPr lang="en-US" b="1" dirty="0"/>
          </a:p>
          <a:p>
            <a:endParaRPr lang="en-US" b="1" dirty="0" smtClean="0"/>
          </a:p>
          <a:p>
            <a:endParaRPr lang="en-US" b="1" dirty="0"/>
          </a:p>
          <a:p>
            <a:endParaRPr lang="en-US" b="1" dirty="0"/>
          </a:p>
        </p:txBody>
      </p:sp>
    </p:spTree>
    <p:extLst>
      <p:ext uri="{BB962C8B-B14F-4D97-AF65-F5344CB8AC3E}">
        <p14:creationId xmlns:p14="http://schemas.microsoft.com/office/powerpoint/2010/main" val="16343574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2115</TotalTime>
  <Words>1238</Words>
  <Application>Microsoft Office PowerPoint</Application>
  <PresentationFormat>On-screen Show (4:3)</PresentationFormat>
  <Paragraphs>188</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Perspective</vt:lpstr>
      <vt:lpstr>  What is the case for paid parental leave?  11th LPR Network seminar, Tallinn, 18-19 September 2014 </vt:lpstr>
      <vt:lpstr>Development of the Norwegian parental leave sceme 1993-2014.  Number of weeks. </vt:lpstr>
      <vt:lpstr>Eligibilty :</vt:lpstr>
      <vt:lpstr>General ideals in Norwegian family policies: Gender equality and Universialism</vt:lpstr>
      <vt:lpstr>Research Questions.</vt:lpstr>
      <vt:lpstr>Policy reforms 1987 to 1992</vt:lpstr>
      <vt:lpstr>Findings</vt:lpstr>
      <vt:lpstr> Quasi experimental studies</vt:lpstr>
      <vt:lpstr>Marit  Rønsen and Ragni Hege Kitterød</vt:lpstr>
      <vt:lpstr>The fathers’ quota in Norway 1993-2013</vt:lpstr>
      <vt:lpstr>Increased quota leads to increase in father’s use of parental leave</vt:lpstr>
      <vt:lpstr>Why does it work?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Fathers between two care regimes. Immigrant fathers encountering the Nordic model.</dc:title>
  <dc:creator>Elin Kvande</dc:creator>
  <cp:lastModifiedBy>Marre karu</cp:lastModifiedBy>
  <cp:revision>61</cp:revision>
  <dcterms:created xsi:type="dcterms:W3CDTF">2014-06-17T15:53:17Z</dcterms:created>
  <dcterms:modified xsi:type="dcterms:W3CDTF">2014-09-18T08:14:02Z</dcterms:modified>
</cp:coreProperties>
</file>