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21"/>
  </p:notesMasterIdLst>
  <p:sldIdLst>
    <p:sldId id="256" r:id="rId2"/>
    <p:sldId id="298" r:id="rId3"/>
    <p:sldId id="288" r:id="rId4"/>
    <p:sldId id="257" r:id="rId5"/>
    <p:sldId id="281" r:id="rId6"/>
    <p:sldId id="289" r:id="rId7"/>
    <p:sldId id="261" r:id="rId8"/>
    <p:sldId id="262" r:id="rId9"/>
    <p:sldId id="268" r:id="rId10"/>
    <p:sldId id="258" r:id="rId11"/>
    <p:sldId id="292" r:id="rId12"/>
    <p:sldId id="275" r:id="rId13"/>
    <p:sldId id="286" r:id="rId14"/>
    <p:sldId id="284" r:id="rId15"/>
    <p:sldId id="296" r:id="rId16"/>
    <p:sldId id="285" r:id="rId17"/>
    <p:sldId id="297" r:id="rId18"/>
    <p:sldId id="259"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8" autoAdjust="0"/>
    <p:restoredTop sz="98638" autoAdjust="0"/>
  </p:normalViewPr>
  <p:slideViewPr>
    <p:cSldViewPr snapToGrid="0">
      <p:cViewPr>
        <p:scale>
          <a:sx n="70" d="100"/>
          <a:sy n="70" d="100"/>
        </p:scale>
        <p:origin x="47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dobrotic\Downloads\Eurostat_Table_tec00115FlagDesc_05a4d790-bad1-45d0-a9d4-fbd1d4c089ef.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idobrotic\Desktop\cuvanje_unicef_popravak_ozujak_tisak%20(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idobrotic\Desktop\2014_talin_konferencija\cuvanje_unicef_popravak_ozujak_tisak%20(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idobrotic\Desktop\2014_talin_konferencija\cuvanje_unicef_popravak_ozujak_tisak%20(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idobrotic\Desktop\2014_talin_konferencija\cuvanje_unicef_popravak_ozujak_tisak%20(2).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idobrotic\Downloads\Eurostat_Table_tps00179FlagDesc_e0effd10-8233-40a4-a94b-9016cc69a91b.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dobrotic\Downloads\Eurostat_Table_t2020_10FlagDesc_61bd0de6-9434-4d59-b9fe-2a1ae39b207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idobrotic\Desktop\Vrtici%20sumarne%20po%20godinama.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1_POSAO_FAKULTET\projekti\UNICEF%20projekt\slika_2_zupanije%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1_POSAO_FAKULTET\2_clanci_moji\14_clanak__GE_ST\Tablice_rod2_AR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1_POSAO_FAKULTET\2_clanci_moji\14_clanak__GE_ST\Tablice_rod2_AR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idobrotic\Desktop\cuvanje_unicef_popravak_ozujak_tisak%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idobrotic\Desktop\cuvanje_unicef_popravak_ozujak_tisak%20(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idobrotic\Desktop\cuvanje_unicef_popravak_ozujak_tisak%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60629921259844E-2"/>
          <c:y val="4.6770924467774859E-2"/>
          <c:w val="0.87734426946631661"/>
          <c:h val="0.80110883795017296"/>
        </c:manualLayout>
      </c:layout>
      <c:lineChart>
        <c:grouping val="standard"/>
        <c:varyColors val="0"/>
        <c:ser>
          <c:idx val="0"/>
          <c:order val="0"/>
          <c:tx>
            <c:strRef>
              <c:f>'[Eurostat_Table_tec00115FlagDesc_05a4d790-bad1-45d0-a9d4-fbd1d4c089ef.xls]Sheet1'!$A$4</c:f>
              <c:strCache>
                <c:ptCount val="1"/>
                <c:pt idx="0">
                  <c:v>EU28</c:v>
                </c:pt>
              </c:strCache>
            </c:strRef>
          </c:tx>
          <c:spPr>
            <a:ln w="38100">
              <a:solidFill>
                <a:schemeClr val="tx2"/>
              </a:solidFill>
            </a:ln>
          </c:spPr>
          <c:marker>
            <c:symbol val="none"/>
          </c:marker>
          <c:cat>
            <c:numRef>
              <c:f>'[Eurostat_Table_tec00115FlagDesc_05a4d790-bad1-45d0-a9d4-fbd1d4c089ef.xls]Sheet1'!$B$3:$M$3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'[Eurostat_Table_tec00115FlagDesc_05a4d790-bad1-45d0-a9d4-fbd1d4c089ef.xls]Sheet1'!$B$4:$M$4</c:f>
              <c:numCache>
                <c:formatCode>General</c:formatCode>
                <c:ptCount val="12"/>
                <c:pt idx="0">
                  <c:v>1.3</c:v>
                </c:pt>
                <c:pt idx="1">
                  <c:v>1.5</c:v>
                </c:pt>
                <c:pt idx="2">
                  <c:v>2.6</c:v>
                </c:pt>
                <c:pt idx="3">
                  <c:v>2.2000000000000002</c:v>
                </c:pt>
                <c:pt idx="4">
                  <c:v>3.4</c:v>
                </c:pt>
                <c:pt idx="5">
                  <c:v>3.2</c:v>
                </c:pt>
                <c:pt idx="6">
                  <c:v>0.4</c:v>
                </c:pt>
                <c:pt idx="7">
                  <c:v>-4.5</c:v>
                </c:pt>
                <c:pt idx="8">
                  <c:v>2</c:v>
                </c:pt>
                <c:pt idx="9">
                  <c:v>1.6</c:v>
                </c:pt>
                <c:pt idx="10">
                  <c:v>-0.4</c:v>
                </c:pt>
                <c:pt idx="11">
                  <c:v>0.1</c:v>
                </c:pt>
              </c:numCache>
            </c:numRef>
          </c:val>
          <c:smooth val="0"/>
        </c:ser>
        <c:ser>
          <c:idx val="1"/>
          <c:order val="1"/>
          <c:tx>
            <c:strRef>
              <c:f>'[Eurostat_Table_tec00115FlagDesc_05a4d790-bad1-45d0-a9d4-fbd1d4c089ef.xls]Sheet1'!$A$5</c:f>
              <c:strCache>
                <c:ptCount val="1"/>
                <c:pt idx="0">
                  <c:v>Croatia</c:v>
                </c:pt>
              </c:strCache>
            </c:strRef>
          </c:tx>
          <c:spPr>
            <a:ln w="38100">
              <a:solidFill>
                <a:schemeClr val="tx2"/>
              </a:solidFill>
              <a:prstDash val="sysDash"/>
            </a:ln>
          </c:spPr>
          <c:marker>
            <c:symbol val="none"/>
          </c:marker>
          <c:cat>
            <c:numRef>
              <c:f>'[Eurostat_Table_tec00115FlagDesc_05a4d790-bad1-45d0-a9d4-fbd1d4c089ef.xls]Sheet1'!$B$3:$M$3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'[Eurostat_Table_tec00115FlagDesc_05a4d790-bad1-45d0-a9d4-fbd1d4c089ef.xls]Sheet1'!$B$5:$M$5</c:f>
              <c:numCache>
                <c:formatCode>General</c:formatCode>
                <c:ptCount val="12"/>
                <c:pt idx="0">
                  <c:v>4.9000000000000004</c:v>
                </c:pt>
                <c:pt idx="1">
                  <c:v>5.4</c:v>
                </c:pt>
                <c:pt idx="2">
                  <c:v>4.0999999999999996</c:v>
                </c:pt>
                <c:pt idx="3">
                  <c:v>4.3</c:v>
                </c:pt>
                <c:pt idx="4">
                  <c:v>4.9000000000000004</c:v>
                </c:pt>
                <c:pt idx="5">
                  <c:v>5.0999999999999996</c:v>
                </c:pt>
                <c:pt idx="6">
                  <c:v>2.1</c:v>
                </c:pt>
                <c:pt idx="7">
                  <c:v>-6.9</c:v>
                </c:pt>
                <c:pt idx="8">
                  <c:v>-2.2999999999999998</c:v>
                </c:pt>
                <c:pt idx="9">
                  <c:v>-0.2</c:v>
                </c:pt>
                <c:pt idx="10">
                  <c:v>-2.2000000000000002</c:v>
                </c:pt>
                <c:pt idx="11">
                  <c:v>-0.9</c:v>
                </c:pt>
              </c:numCache>
            </c:numRef>
          </c:val>
          <c:smooth val="0"/>
        </c:ser>
        <c:dLbls>
          <c:showLegendKey val="0"/>
          <c:showVal val="0"/>
          <c:showCatName val="0"/>
          <c:showSerName val="0"/>
          <c:showPercent val="0"/>
          <c:showBubbleSize val="0"/>
        </c:dLbls>
        <c:marker val="1"/>
        <c:smooth val="0"/>
        <c:axId val="76115968"/>
        <c:axId val="76117504"/>
      </c:lineChart>
      <c:catAx>
        <c:axId val="76115968"/>
        <c:scaling>
          <c:orientation val="minMax"/>
        </c:scaling>
        <c:delete val="0"/>
        <c:axPos val="b"/>
        <c:numFmt formatCode="General" sourceLinked="1"/>
        <c:majorTickMark val="out"/>
        <c:minorTickMark val="none"/>
        <c:tickLblPos val="low"/>
        <c:txPr>
          <a:bodyPr/>
          <a:lstStyle/>
          <a:p>
            <a:pPr>
              <a:defRPr sz="1400" b="1"/>
            </a:pPr>
            <a:endParaRPr lang="et-EE"/>
          </a:p>
        </c:txPr>
        <c:crossAx val="76117504"/>
        <c:crosses val="autoZero"/>
        <c:auto val="1"/>
        <c:lblAlgn val="ctr"/>
        <c:lblOffset val="100"/>
        <c:noMultiLvlLbl val="0"/>
      </c:catAx>
      <c:valAx>
        <c:axId val="76117504"/>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1400" b="1"/>
            </a:pPr>
            <a:endParaRPr lang="et-EE"/>
          </a:p>
        </c:txPr>
        <c:crossAx val="76115968"/>
        <c:crosses val="autoZero"/>
        <c:crossBetween val="between"/>
      </c:valAx>
    </c:plotArea>
    <c:legend>
      <c:legendPos val="b"/>
      <c:layout/>
      <c:overlay val="0"/>
      <c:txPr>
        <a:bodyPr/>
        <a:lstStyle/>
        <a:p>
          <a:pPr>
            <a:defRPr sz="1400" b="1"/>
          </a:pPr>
          <a:endParaRPr lang="et-EE"/>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hr-HR" sz="1400"/>
              <a:t>child - 3 years</a:t>
            </a:r>
            <a:endParaRPr lang="en-US" sz="1400"/>
          </a:p>
        </c:rich>
      </c:tx>
      <c:layout>
        <c:manualLayout>
          <c:xMode val="edge"/>
          <c:yMode val="edge"/>
          <c:x val="0.62024683974858363"/>
          <c:y val="1.8315018315018316E-2"/>
        </c:manualLayout>
      </c:layout>
      <c:overlay val="0"/>
    </c:title>
    <c:autoTitleDeleted val="0"/>
    <c:plotArea>
      <c:layout>
        <c:manualLayout>
          <c:layoutTarget val="inner"/>
          <c:xMode val="edge"/>
          <c:yMode val="edge"/>
          <c:x val="0.5006862732401417"/>
          <c:y val="8.6464925171700208E-2"/>
          <c:w val="0.4701539608634242"/>
          <c:h val="0.86736307625252917"/>
        </c:manualLayout>
      </c:layout>
      <c:barChart>
        <c:barDir val="bar"/>
        <c:grouping val="clustered"/>
        <c:varyColors val="0"/>
        <c:ser>
          <c:idx val="0"/>
          <c:order val="0"/>
          <c:tx>
            <c:strRef>
              <c:f>'nova slika 45  ozujak'!$B$2</c:f>
              <c:strCache>
                <c:ptCount val="1"/>
                <c:pt idx="0">
                  <c:v>djeca 3 godine</c:v>
                </c:pt>
              </c:strCache>
            </c:strRef>
          </c:tx>
          <c:spPr>
            <a:solidFill>
              <a:schemeClr val="tx2"/>
            </a:solidFill>
          </c:spPr>
          <c:invertIfNegative val="0"/>
          <c:dLbls>
            <c:spPr>
              <a:noFill/>
              <a:ln>
                <a:noFill/>
              </a:ln>
              <a:effectLst/>
            </c:spPr>
            <c:txPr>
              <a:bodyPr/>
              <a:lstStyle/>
              <a:p>
                <a:pPr>
                  <a:defRPr sz="12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'nova slika 45  ozujak'!$A$3:$A$13</c:f>
              <c:strCache>
                <c:ptCount val="11"/>
                <c:pt idx="0">
                  <c:v>grandmother</c:v>
                </c:pt>
                <c:pt idx="1">
                  <c:v>kindergarten</c:v>
                </c:pt>
                <c:pt idx="2">
                  <c:v>mother</c:v>
                </c:pt>
                <c:pt idx="3">
                  <c:v>grandfather</c:v>
                </c:pt>
                <c:pt idx="4">
                  <c:v>father</c:v>
                </c:pt>
                <c:pt idx="5">
                  <c:v>older brother/sister</c:v>
                </c:pt>
                <c:pt idx="6">
                  <c:v>other family member</c:v>
                </c:pt>
                <c:pt idx="7">
                  <c:v>close person (not a family member)</c:v>
                </c:pt>
                <c:pt idx="8">
                  <c:v>childminder</c:v>
                </c:pt>
                <c:pt idx="9">
                  <c:v>baby sitter/person who comes on occasion</c:v>
                </c:pt>
                <c:pt idx="10">
                  <c:v>child is alone at home</c:v>
                </c:pt>
              </c:strCache>
            </c:strRef>
          </c:cat>
          <c:val>
            <c:numRef>
              <c:f>'nova slika 45  ozujak'!$B$3:$B$13</c:f>
              <c:numCache>
                <c:formatCode>General</c:formatCode>
                <c:ptCount val="11"/>
                <c:pt idx="0">
                  <c:v>52.5</c:v>
                </c:pt>
                <c:pt idx="1">
                  <c:v>47.9</c:v>
                </c:pt>
                <c:pt idx="2">
                  <c:v>35.6</c:v>
                </c:pt>
                <c:pt idx="3">
                  <c:v>18.600000000000001</c:v>
                </c:pt>
                <c:pt idx="4">
                  <c:v>10.9</c:v>
                </c:pt>
                <c:pt idx="6">
                  <c:v>7.6</c:v>
                </c:pt>
                <c:pt idx="7">
                  <c:v>2.1</c:v>
                </c:pt>
                <c:pt idx="8">
                  <c:v>1.6</c:v>
                </c:pt>
                <c:pt idx="9">
                  <c:v>0.6</c:v>
                </c:pt>
              </c:numCache>
            </c:numRef>
          </c:val>
        </c:ser>
        <c:dLbls>
          <c:showLegendKey val="0"/>
          <c:showVal val="0"/>
          <c:showCatName val="0"/>
          <c:showSerName val="0"/>
          <c:showPercent val="0"/>
          <c:showBubbleSize val="0"/>
        </c:dLbls>
        <c:gapWidth val="150"/>
        <c:axId val="77835264"/>
        <c:axId val="77845248"/>
      </c:barChart>
      <c:catAx>
        <c:axId val="77835264"/>
        <c:scaling>
          <c:orientation val="maxMin"/>
        </c:scaling>
        <c:delete val="0"/>
        <c:axPos val="l"/>
        <c:numFmt formatCode="General" sourceLinked="0"/>
        <c:majorTickMark val="out"/>
        <c:minorTickMark val="none"/>
        <c:tickLblPos val="nextTo"/>
        <c:txPr>
          <a:bodyPr anchor="ctr" anchorCtr="0"/>
          <a:lstStyle/>
          <a:p>
            <a:pPr>
              <a:defRPr sz="1400" b="1"/>
            </a:pPr>
            <a:endParaRPr lang="et-EE"/>
          </a:p>
        </c:txPr>
        <c:crossAx val="77845248"/>
        <c:crosses val="autoZero"/>
        <c:auto val="1"/>
        <c:lblAlgn val="ctr"/>
        <c:lblOffset val="100"/>
        <c:noMultiLvlLbl val="0"/>
      </c:catAx>
      <c:valAx>
        <c:axId val="77845248"/>
        <c:scaling>
          <c:orientation val="minMax"/>
        </c:scaling>
        <c:delete val="0"/>
        <c:axPos val="t"/>
        <c:majorGridlines>
          <c:spPr>
            <a:ln>
              <a:noFill/>
            </a:ln>
          </c:spPr>
        </c:majorGridlines>
        <c:numFmt formatCode="General" sourceLinked="1"/>
        <c:majorTickMark val="none"/>
        <c:minorTickMark val="none"/>
        <c:tickLblPos val="none"/>
        <c:spPr>
          <a:noFill/>
          <a:ln>
            <a:noFill/>
          </a:ln>
        </c:spPr>
        <c:crossAx val="77835264"/>
        <c:crosses val="autoZero"/>
        <c:crossBetween val="between"/>
      </c:valAx>
    </c:plotArea>
    <c:plotVisOnly val="1"/>
    <c:dispBlanksAs val="gap"/>
    <c:showDLblsOverMax val="0"/>
  </c:chart>
  <c:spPr>
    <a:gradFill>
      <a:gsLst>
        <a:gs pos="0">
          <a:schemeClr val="bg2">
            <a:tint val="84000"/>
            <a:shade val="100000"/>
            <a:hueMod val="92000"/>
            <a:satMod val="180000"/>
            <a:lumMod val="114000"/>
          </a:schemeClr>
        </a:gs>
        <a:gs pos="100000">
          <a:schemeClr val="bg2">
            <a:shade val="92000"/>
            <a:satMod val="170000"/>
            <a:lumMod val="96000"/>
          </a:schemeClr>
        </a:gs>
      </a:gsLst>
      <a:lin ang="5400000" scaled="0"/>
    </a:gradFill>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hr-HR" sz="1200"/>
              <a:t>child - 1 year</a:t>
            </a:r>
            <a:endParaRPr lang="en-US" sz="1200"/>
          </a:p>
        </c:rich>
      </c:tx>
      <c:layout>
        <c:manualLayout>
          <c:xMode val="edge"/>
          <c:yMode val="edge"/>
          <c:x val="0.65271703493810684"/>
          <c:y val="2.1361945141472702E-2"/>
        </c:manualLayout>
      </c:layout>
      <c:overlay val="0"/>
    </c:title>
    <c:autoTitleDeleted val="0"/>
    <c:plotArea>
      <c:layout>
        <c:manualLayout>
          <c:layoutTarget val="inner"/>
          <c:xMode val="edge"/>
          <c:yMode val="edge"/>
          <c:x val="0.4689411876747987"/>
          <c:y val="0.10371993355902975"/>
          <c:w val="0.52957936779641679"/>
          <c:h val="0.83946893302214975"/>
        </c:manualLayout>
      </c:layout>
      <c:barChart>
        <c:barDir val="bar"/>
        <c:grouping val="clustered"/>
        <c:varyColors val="0"/>
        <c:ser>
          <c:idx val="0"/>
          <c:order val="0"/>
          <c:tx>
            <c:strRef>
              <c:f>'nov slika 46 ozuj'!$B$47</c:f>
              <c:strCache>
                <c:ptCount val="1"/>
                <c:pt idx="0">
                  <c:v>djeca 1 godina</c:v>
                </c:pt>
              </c:strCache>
            </c:strRef>
          </c:tx>
          <c:spPr>
            <a:solidFill>
              <a:schemeClr val="tx2"/>
            </a:solidFill>
            <a:ln>
              <a:solidFill>
                <a:schemeClr val="tx2"/>
              </a:solidFill>
            </a:ln>
          </c:spPr>
          <c:invertIfNegative val="0"/>
          <c:dPt>
            <c:idx val="0"/>
            <c:invertIfNegative val="0"/>
            <c:bubble3D val="0"/>
            <c:spPr>
              <a:pattFill prst="pct5">
                <a:fgClr>
                  <a:schemeClr val="tx2"/>
                </a:fgClr>
                <a:bgClr>
                  <a:schemeClr val="bg1"/>
                </a:bgClr>
              </a:pattFill>
              <a:ln>
                <a:solidFill>
                  <a:schemeClr val="tx2"/>
                </a:solidFill>
              </a:ln>
            </c:spPr>
          </c:dPt>
          <c:dPt>
            <c:idx val="1"/>
            <c:invertIfNegative val="0"/>
            <c:bubble3D val="0"/>
            <c:spPr>
              <a:pattFill prst="pct5">
                <a:fgClr>
                  <a:schemeClr val="tx2"/>
                </a:fgClr>
                <a:bgClr>
                  <a:schemeClr val="bg1"/>
                </a:bgClr>
              </a:pattFill>
              <a:ln>
                <a:solidFill>
                  <a:schemeClr val="tx2"/>
                </a:solidFill>
              </a:ln>
            </c:spPr>
          </c:dPt>
          <c:dPt>
            <c:idx val="3"/>
            <c:invertIfNegative val="0"/>
            <c:bubble3D val="0"/>
            <c:spPr>
              <a:pattFill prst="pct50">
                <a:fgClr>
                  <a:schemeClr val="tx2"/>
                </a:fgClr>
                <a:bgClr>
                  <a:schemeClr val="bg1"/>
                </a:bgClr>
              </a:pattFill>
              <a:ln>
                <a:solidFill>
                  <a:schemeClr val="tx2"/>
                </a:solidFill>
              </a:ln>
            </c:spPr>
          </c:dPt>
          <c:dPt>
            <c:idx val="4"/>
            <c:invertIfNegative val="0"/>
            <c:bubble3D val="0"/>
            <c:spPr>
              <a:pattFill prst="pct50">
                <a:fgClr>
                  <a:schemeClr val="tx2"/>
                </a:fgClr>
                <a:bgClr>
                  <a:schemeClr val="bg1"/>
                </a:bgClr>
              </a:pattFill>
              <a:ln>
                <a:solidFill>
                  <a:schemeClr val="tx2"/>
                </a:solidFill>
              </a:ln>
            </c:spPr>
          </c:dPt>
          <c:dPt>
            <c:idx val="5"/>
            <c:invertIfNegative val="0"/>
            <c:bubble3D val="0"/>
            <c:spPr>
              <a:pattFill prst="pct50">
                <a:fgClr>
                  <a:schemeClr val="tx2"/>
                </a:fgClr>
                <a:bgClr>
                  <a:schemeClr val="bg1"/>
                </a:bgClr>
              </a:pattFill>
              <a:ln>
                <a:solidFill>
                  <a:schemeClr val="tx2"/>
                </a:solidFill>
              </a:ln>
            </c:spPr>
          </c:dPt>
          <c:dPt>
            <c:idx val="8"/>
            <c:invertIfNegative val="0"/>
            <c:bubble3D val="0"/>
            <c:spPr>
              <a:solidFill>
                <a:schemeClr val="tx2">
                  <a:lumMod val="40000"/>
                  <a:lumOff val="60000"/>
                </a:schemeClr>
              </a:solidFill>
              <a:ln>
                <a:solidFill>
                  <a:schemeClr val="tx2"/>
                </a:solidFill>
              </a:ln>
            </c:spPr>
          </c:dPt>
          <c:dPt>
            <c:idx val="10"/>
            <c:invertIfNegative val="0"/>
            <c:bubble3D val="0"/>
            <c:spPr>
              <a:solidFill>
                <a:schemeClr val="tx2">
                  <a:lumMod val="40000"/>
                  <a:lumOff val="60000"/>
                </a:schemeClr>
              </a:solidFill>
              <a:ln>
                <a:solidFill>
                  <a:schemeClr val="tx2"/>
                </a:solidFill>
              </a:ln>
            </c:spPr>
          </c:dPt>
          <c:dLbls>
            <c:spPr>
              <a:noFill/>
              <a:ln>
                <a:noFill/>
              </a:ln>
              <a:effectLst/>
            </c:spPr>
            <c:txPr>
              <a:bodyPr/>
              <a:lstStyle/>
              <a:p>
                <a:pPr>
                  <a:defRPr sz="12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'nov slika 46 ozuj'!$A$48:$A$65</c:f>
              <c:strCache>
                <c:ptCount val="18"/>
                <c:pt idx="0">
                  <c:v>only grandmother</c:v>
                </c:pt>
                <c:pt idx="1">
                  <c:v>only grandparents</c:v>
                </c:pt>
                <c:pt idx="3">
                  <c:v>only nurseries</c:v>
                </c:pt>
                <c:pt idx="4">
                  <c:v>nurseries &amp; grandparents</c:v>
                </c:pt>
                <c:pt idx="5">
                  <c:v>nurseries &amp; other sources</c:v>
                </c:pt>
                <c:pt idx="6">
                  <c:v>nurseries and baby-sitter/nanny</c:v>
                </c:pt>
                <c:pt idx="8">
                  <c:v>mother is not going to work</c:v>
                </c:pt>
                <c:pt idx="10">
                  <c:v>father</c:v>
                </c:pt>
                <c:pt idx="11">
                  <c:v>father &amp; grandparents</c:v>
                </c:pt>
                <c:pt idx="12">
                  <c:v>father &amp; close person/relatives</c:v>
                </c:pt>
                <c:pt idx="14">
                  <c:v>close person and/or relatives</c:v>
                </c:pt>
                <c:pt idx="16">
                  <c:v>nanny and/or babby-sitter</c:v>
                </c:pt>
                <c:pt idx="17">
                  <c:v>nanny and/or babby-sitter &amp; close persons</c:v>
                </c:pt>
              </c:strCache>
            </c:strRef>
          </c:cat>
          <c:val>
            <c:numRef>
              <c:f>'nov slika 46 ozuj'!$B$48:$B$65</c:f>
              <c:numCache>
                <c:formatCode>0.0</c:formatCode>
                <c:ptCount val="18"/>
                <c:pt idx="0">
                  <c:v>25.798525798525802</c:v>
                </c:pt>
                <c:pt idx="1">
                  <c:v>8.3538083538083541</c:v>
                </c:pt>
                <c:pt idx="3">
                  <c:v>14.987714987714988</c:v>
                </c:pt>
                <c:pt idx="4">
                  <c:v>5.8968058968058967</c:v>
                </c:pt>
                <c:pt idx="5">
                  <c:v>4.6683046683046676</c:v>
                </c:pt>
                <c:pt idx="6">
                  <c:v>0</c:v>
                </c:pt>
                <c:pt idx="8">
                  <c:v>18.918918918918919</c:v>
                </c:pt>
                <c:pt idx="10">
                  <c:v>2.7027027027027026</c:v>
                </c:pt>
                <c:pt idx="11">
                  <c:v>5.1597051597051591</c:v>
                </c:pt>
                <c:pt idx="12">
                  <c:v>3.9312039312039313</c:v>
                </c:pt>
                <c:pt idx="14">
                  <c:v>4.176904176904177</c:v>
                </c:pt>
                <c:pt idx="16">
                  <c:v>3.1941031941031941</c:v>
                </c:pt>
                <c:pt idx="17">
                  <c:v>2.2113022113022112</c:v>
                </c:pt>
              </c:numCache>
            </c:numRef>
          </c:val>
        </c:ser>
        <c:dLbls>
          <c:showLegendKey val="0"/>
          <c:showVal val="0"/>
          <c:showCatName val="0"/>
          <c:showSerName val="0"/>
          <c:showPercent val="0"/>
          <c:showBubbleSize val="0"/>
        </c:dLbls>
        <c:gapWidth val="115"/>
        <c:axId val="77772672"/>
        <c:axId val="77774208"/>
      </c:barChart>
      <c:catAx>
        <c:axId val="77772672"/>
        <c:scaling>
          <c:orientation val="maxMin"/>
        </c:scaling>
        <c:delete val="0"/>
        <c:axPos val="l"/>
        <c:numFmt formatCode="General" sourceLinked="0"/>
        <c:majorTickMark val="out"/>
        <c:minorTickMark val="none"/>
        <c:tickLblPos val="nextTo"/>
        <c:txPr>
          <a:bodyPr/>
          <a:lstStyle/>
          <a:p>
            <a:pPr>
              <a:defRPr sz="1200" b="1"/>
            </a:pPr>
            <a:endParaRPr lang="et-EE"/>
          </a:p>
        </c:txPr>
        <c:crossAx val="77774208"/>
        <c:crosses val="autoZero"/>
        <c:auto val="1"/>
        <c:lblAlgn val="ctr"/>
        <c:lblOffset val="100"/>
        <c:noMultiLvlLbl val="0"/>
      </c:catAx>
      <c:valAx>
        <c:axId val="77774208"/>
        <c:scaling>
          <c:orientation val="minMax"/>
        </c:scaling>
        <c:delete val="0"/>
        <c:axPos val="t"/>
        <c:majorGridlines>
          <c:spPr>
            <a:ln>
              <a:noFill/>
            </a:ln>
          </c:spPr>
        </c:majorGridlines>
        <c:numFmt formatCode="0.0" sourceLinked="1"/>
        <c:majorTickMark val="none"/>
        <c:minorTickMark val="none"/>
        <c:tickLblPos val="none"/>
        <c:spPr>
          <a:noFill/>
          <a:ln>
            <a:noFill/>
          </a:ln>
        </c:spPr>
        <c:crossAx val="77772672"/>
        <c:crosses val="autoZero"/>
        <c:crossBetween val="between"/>
      </c:valAx>
    </c:plotArea>
    <c:plotVisOnly val="1"/>
    <c:dispBlanksAs val="gap"/>
    <c:showDLblsOverMax val="0"/>
  </c:chart>
  <c:spPr>
    <a:gradFill>
      <a:gsLst>
        <a:gs pos="0">
          <a:schemeClr val="tx2">
            <a:lumMod val="20000"/>
            <a:lumOff val="80000"/>
          </a:schemeClr>
        </a:gs>
        <a:gs pos="0">
          <a:schemeClr val="accent1">
            <a:tint val="44500"/>
            <a:satMod val="160000"/>
          </a:schemeClr>
        </a:gs>
        <a:gs pos="0">
          <a:schemeClr val="accent1">
            <a:tint val="23500"/>
            <a:satMod val="160000"/>
          </a:schemeClr>
        </a:gs>
      </a:gsLst>
      <a:lin ang="5400000" scaled="0"/>
    </a:gradFill>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hr-HR" sz="1200"/>
              <a:t>child - 6 years</a:t>
            </a:r>
            <a:endParaRPr lang="en-US" sz="1200"/>
          </a:p>
        </c:rich>
      </c:tx>
      <c:layout>
        <c:manualLayout>
          <c:xMode val="edge"/>
          <c:yMode val="edge"/>
          <c:x val="0.65271703493810684"/>
          <c:y val="2.1361945141472702E-2"/>
        </c:manualLayout>
      </c:layout>
      <c:overlay val="0"/>
    </c:title>
    <c:autoTitleDeleted val="0"/>
    <c:plotArea>
      <c:layout>
        <c:manualLayout>
          <c:layoutTarget val="inner"/>
          <c:xMode val="edge"/>
          <c:yMode val="edge"/>
          <c:x val="0.43155797541178109"/>
          <c:y val="0.10371993355902975"/>
          <c:w val="0.52502975257810391"/>
          <c:h val="0.83946893302214975"/>
        </c:manualLayout>
      </c:layout>
      <c:barChart>
        <c:barDir val="bar"/>
        <c:grouping val="clustered"/>
        <c:varyColors val="0"/>
        <c:ser>
          <c:idx val="0"/>
          <c:order val="0"/>
          <c:tx>
            <c:strRef>
              <c:f>'nov slika 46 ozuj'!$F$24</c:f>
              <c:strCache>
                <c:ptCount val="1"/>
                <c:pt idx="0">
                  <c:v>djeca 6 godina</c:v>
                </c:pt>
              </c:strCache>
            </c:strRef>
          </c:tx>
          <c:spPr>
            <a:solidFill>
              <a:schemeClr val="tx2"/>
            </a:solidFill>
            <a:ln>
              <a:solidFill>
                <a:schemeClr val="tx2"/>
              </a:solidFill>
            </a:ln>
          </c:spPr>
          <c:invertIfNegative val="0"/>
          <c:dPt>
            <c:idx val="0"/>
            <c:invertIfNegative val="0"/>
            <c:bubble3D val="0"/>
            <c:spPr>
              <a:pattFill prst="pct50">
                <a:fgClr>
                  <a:schemeClr val="tx2"/>
                </a:fgClr>
                <a:bgClr>
                  <a:schemeClr val="bg1"/>
                </a:bgClr>
              </a:pattFill>
              <a:ln>
                <a:solidFill>
                  <a:schemeClr val="tx2"/>
                </a:solidFill>
              </a:ln>
            </c:spPr>
          </c:dPt>
          <c:dPt>
            <c:idx val="1"/>
            <c:invertIfNegative val="0"/>
            <c:bubble3D val="0"/>
            <c:spPr>
              <a:pattFill prst="pct50">
                <a:fgClr>
                  <a:schemeClr val="tx2"/>
                </a:fgClr>
                <a:bgClr>
                  <a:schemeClr val="bg1"/>
                </a:bgClr>
              </a:pattFill>
              <a:ln>
                <a:solidFill>
                  <a:schemeClr val="tx2"/>
                </a:solidFill>
              </a:ln>
            </c:spPr>
          </c:dPt>
          <c:dPt>
            <c:idx val="2"/>
            <c:invertIfNegative val="0"/>
            <c:bubble3D val="0"/>
            <c:spPr>
              <a:pattFill prst="pct50">
                <a:fgClr>
                  <a:schemeClr val="tx2"/>
                </a:fgClr>
                <a:bgClr>
                  <a:schemeClr val="bg1"/>
                </a:bgClr>
              </a:pattFill>
              <a:ln>
                <a:solidFill>
                  <a:schemeClr val="tx2"/>
                </a:solidFill>
              </a:ln>
            </c:spPr>
          </c:dPt>
          <c:dPt>
            <c:idx val="3"/>
            <c:invertIfNegative val="0"/>
            <c:bubble3D val="0"/>
            <c:spPr>
              <a:pattFill prst="pct50">
                <a:fgClr>
                  <a:schemeClr val="tx2"/>
                </a:fgClr>
                <a:bgClr>
                  <a:schemeClr val="bg1"/>
                </a:bgClr>
              </a:pattFill>
              <a:ln>
                <a:solidFill>
                  <a:schemeClr val="tx2"/>
                </a:solidFill>
              </a:ln>
            </c:spPr>
          </c:dPt>
          <c:dPt>
            <c:idx val="5"/>
            <c:invertIfNegative val="0"/>
            <c:bubble3D val="0"/>
            <c:spPr>
              <a:solidFill>
                <a:schemeClr val="tx2">
                  <a:lumMod val="40000"/>
                  <a:lumOff val="60000"/>
                </a:schemeClr>
              </a:solidFill>
              <a:ln>
                <a:solidFill>
                  <a:schemeClr val="tx2"/>
                </a:solidFill>
              </a:ln>
            </c:spPr>
          </c:dPt>
          <c:dPt>
            <c:idx val="6"/>
            <c:invertIfNegative val="0"/>
            <c:bubble3D val="0"/>
            <c:spPr>
              <a:solidFill>
                <a:schemeClr val="tx2">
                  <a:lumMod val="40000"/>
                  <a:lumOff val="60000"/>
                </a:schemeClr>
              </a:solidFill>
              <a:ln>
                <a:solidFill>
                  <a:schemeClr val="tx2"/>
                </a:solidFill>
              </a:ln>
            </c:spPr>
          </c:dPt>
          <c:dPt>
            <c:idx val="11"/>
            <c:invertIfNegative val="0"/>
            <c:bubble3D val="0"/>
            <c:spPr>
              <a:pattFill prst="pct5">
                <a:fgClr>
                  <a:schemeClr val="tx2"/>
                </a:fgClr>
                <a:bgClr>
                  <a:schemeClr val="bg1"/>
                </a:bgClr>
              </a:pattFill>
              <a:ln>
                <a:solidFill>
                  <a:schemeClr val="tx2"/>
                </a:solidFill>
              </a:ln>
            </c:spPr>
          </c:dPt>
          <c:dPt>
            <c:idx val="12"/>
            <c:invertIfNegative val="0"/>
            <c:bubble3D val="0"/>
            <c:spPr>
              <a:pattFill prst="pct5">
                <a:fgClr>
                  <a:schemeClr val="tx2"/>
                </a:fgClr>
                <a:bgClr>
                  <a:schemeClr val="bg1"/>
                </a:bgClr>
              </a:pattFill>
              <a:ln>
                <a:solidFill>
                  <a:schemeClr val="tx2"/>
                </a:solidFill>
              </a:ln>
            </c:spPr>
          </c:dPt>
          <c:dLbls>
            <c:spPr>
              <a:noFill/>
              <a:ln>
                <a:noFill/>
              </a:ln>
              <a:effectLst/>
            </c:spPr>
            <c:txPr>
              <a:bodyPr/>
              <a:lstStyle/>
              <a:p>
                <a:pPr>
                  <a:defRPr sz="12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'nov slika 46 ozuj'!$E$25:$E$43</c:f>
              <c:strCache>
                <c:ptCount val="19"/>
                <c:pt idx="0">
                  <c:v>only kindergarten</c:v>
                </c:pt>
                <c:pt idx="1">
                  <c:v>kindergarten &amp; other sources</c:v>
                </c:pt>
                <c:pt idx="2">
                  <c:v>kindergarten &amp; grandmother</c:v>
                </c:pt>
                <c:pt idx="3">
                  <c:v>kindergarten &amp; grandparents</c:v>
                </c:pt>
                <c:pt idx="5">
                  <c:v>only mother</c:v>
                </c:pt>
                <c:pt idx="6">
                  <c:v>only father</c:v>
                </c:pt>
                <c:pt idx="8">
                  <c:v>mother &amp; grandmother</c:v>
                </c:pt>
                <c:pt idx="9">
                  <c:v>parents &amp; more close persons</c:v>
                </c:pt>
                <c:pt idx="11">
                  <c:v>only grandmother</c:v>
                </c:pt>
                <c:pt idx="12">
                  <c:v>only grandparents</c:v>
                </c:pt>
                <c:pt idx="14">
                  <c:v>close person and/or relatives</c:v>
                </c:pt>
                <c:pt idx="16">
                  <c:v>only nanny</c:v>
                </c:pt>
                <c:pt idx="18">
                  <c:v>child is alone at home</c:v>
                </c:pt>
              </c:strCache>
            </c:strRef>
          </c:cat>
          <c:val>
            <c:numRef>
              <c:f>'nov slika 46 ozuj'!$F$25:$F$43</c:f>
              <c:numCache>
                <c:formatCode>0.0</c:formatCode>
                <c:ptCount val="19"/>
                <c:pt idx="0">
                  <c:v>16.753926701570681</c:v>
                </c:pt>
                <c:pt idx="1">
                  <c:v>27.7</c:v>
                </c:pt>
                <c:pt idx="2">
                  <c:v>11.3</c:v>
                </c:pt>
                <c:pt idx="3">
                  <c:v>11.8</c:v>
                </c:pt>
                <c:pt idx="5">
                  <c:v>10.199999999999999</c:v>
                </c:pt>
                <c:pt idx="6">
                  <c:v>2.4</c:v>
                </c:pt>
                <c:pt idx="8">
                  <c:v>1</c:v>
                </c:pt>
                <c:pt idx="9">
                  <c:v>4.2</c:v>
                </c:pt>
                <c:pt idx="11">
                  <c:v>7.9</c:v>
                </c:pt>
                <c:pt idx="12">
                  <c:v>2.6</c:v>
                </c:pt>
                <c:pt idx="14">
                  <c:v>2.4</c:v>
                </c:pt>
                <c:pt idx="16">
                  <c:v>0.8</c:v>
                </c:pt>
                <c:pt idx="18">
                  <c:v>1.0471204188481675</c:v>
                </c:pt>
              </c:numCache>
            </c:numRef>
          </c:val>
        </c:ser>
        <c:dLbls>
          <c:showLegendKey val="0"/>
          <c:showVal val="0"/>
          <c:showCatName val="0"/>
          <c:showSerName val="0"/>
          <c:showPercent val="0"/>
          <c:showBubbleSize val="0"/>
        </c:dLbls>
        <c:gapWidth val="126"/>
        <c:overlap val="100"/>
        <c:axId val="77945856"/>
        <c:axId val="77968128"/>
      </c:barChart>
      <c:catAx>
        <c:axId val="77945856"/>
        <c:scaling>
          <c:orientation val="maxMin"/>
        </c:scaling>
        <c:delete val="0"/>
        <c:axPos val="l"/>
        <c:numFmt formatCode="General" sourceLinked="0"/>
        <c:majorTickMark val="out"/>
        <c:minorTickMark val="none"/>
        <c:tickLblPos val="nextTo"/>
        <c:txPr>
          <a:bodyPr/>
          <a:lstStyle/>
          <a:p>
            <a:pPr>
              <a:defRPr sz="900"/>
            </a:pPr>
            <a:endParaRPr lang="et-EE"/>
          </a:p>
        </c:txPr>
        <c:crossAx val="77968128"/>
        <c:crosses val="autoZero"/>
        <c:auto val="1"/>
        <c:lblAlgn val="ctr"/>
        <c:lblOffset val="100"/>
        <c:noMultiLvlLbl val="0"/>
      </c:catAx>
      <c:valAx>
        <c:axId val="77968128"/>
        <c:scaling>
          <c:orientation val="minMax"/>
        </c:scaling>
        <c:delete val="0"/>
        <c:axPos val="t"/>
        <c:majorGridlines>
          <c:spPr>
            <a:ln>
              <a:noFill/>
            </a:ln>
          </c:spPr>
        </c:majorGridlines>
        <c:numFmt formatCode="0.0" sourceLinked="1"/>
        <c:majorTickMark val="none"/>
        <c:minorTickMark val="none"/>
        <c:tickLblPos val="none"/>
        <c:spPr>
          <a:noFill/>
          <a:ln>
            <a:noFill/>
          </a:ln>
        </c:spPr>
        <c:crossAx val="77945856"/>
        <c:crosses val="autoZero"/>
        <c:crossBetween val="between"/>
      </c:valAx>
      <c:spPr>
        <a:gradFill>
          <a:gsLst>
            <a:gs pos="0">
              <a:schemeClr val="accent1">
                <a:tint val="66000"/>
                <a:satMod val="160000"/>
              </a:schemeClr>
            </a:gs>
            <a:gs pos="0">
              <a:schemeClr val="accent1">
                <a:tint val="44500"/>
                <a:satMod val="160000"/>
              </a:schemeClr>
            </a:gs>
            <a:gs pos="0">
              <a:schemeClr val="accent1">
                <a:tint val="23500"/>
                <a:satMod val="160000"/>
              </a:schemeClr>
            </a:gs>
          </a:gsLst>
          <a:lin ang="5400000" scaled="0"/>
        </a:gradFill>
      </c:spPr>
    </c:plotArea>
    <c:plotVisOnly val="1"/>
    <c:dispBlanksAs val="gap"/>
    <c:showDLblsOverMax val="0"/>
  </c:chart>
  <c:spPr>
    <a:gradFill>
      <a:gsLst>
        <a:gs pos="0">
          <a:schemeClr val="accent1">
            <a:tint val="66000"/>
            <a:satMod val="160000"/>
          </a:schemeClr>
        </a:gs>
        <a:gs pos="0">
          <a:schemeClr val="accent1">
            <a:tint val="44500"/>
            <a:satMod val="160000"/>
          </a:schemeClr>
        </a:gs>
        <a:gs pos="0">
          <a:schemeClr val="accent1">
            <a:tint val="23500"/>
            <a:satMod val="160000"/>
          </a:schemeClr>
        </a:gs>
      </a:gsLst>
      <a:lin ang="5400000" scaled="0"/>
    </a:gradFill>
    <a:ln>
      <a:no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a:pPr>
            <a:r>
              <a:rPr lang="hr-HR" sz="1200"/>
              <a:t>child - 3 years</a:t>
            </a:r>
            <a:endParaRPr lang="en-US" sz="1200"/>
          </a:p>
        </c:rich>
      </c:tx>
      <c:layout>
        <c:manualLayout>
          <c:xMode val="edge"/>
          <c:yMode val="edge"/>
          <c:x val="0.65271703493810684"/>
          <c:y val="2.1361945141472702E-2"/>
        </c:manualLayout>
      </c:layout>
      <c:overlay val="0"/>
    </c:title>
    <c:autoTitleDeleted val="0"/>
    <c:plotArea>
      <c:layout>
        <c:manualLayout>
          <c:layoutTarget val="inner"/>
          <c:xMode val="edge"/>
          <c:yMode val="edge"/>
          <c:x val="0.4689411876747987"/>
          <c:y val="0.10371993355902975"/>
          <c:w val="0.49793992162824102"/>
          <c:h val="0.83946893302214975"/>
        </c:manualLayout>
      </c:layout>
      <c:barChart>
        <c:barDir val="bar"/>
        <c:grouping val="clustered"/>
        <c:varyColors val="0"/>
        <c:ser>
          <c:idx val="0"/>
          <c:order val="0"/>
          <c:tx>
            <c:strRef>
              <c:f>'nov slika 46 ozuj'!$B$24</c:f>
              <c:strCache>
                <c:ptCount val="1"/>
                <c:pt idx="0">
                  <c:v>djeca 3 godine</c:v>
                </c:pt>
              </c:strCache>
            </c:strRef>
          </c:tx>
          <c:spPr>
            <a:solidFill>
              <a:schemeClr val="tx2"/>
            </a:solidFill>
            <a:ln>
              <a:solidFill>
                <a:schemeClr val="tx2"/>
              </a:solidFill>
            </a:ln>
          </c:spPr>
          <c:invertIfNegative val="0"/>
          <c:dPt>
            <c:idx val="0"/>
            <c:invertIfNegative val="0"/>
            <c:bubble3D val="0"/>
            <c:spPr>
              <a:pattFill prst="pct50">
                <a:fgClr>
                  <a:schemeClr val="tx2"/>
                </a:fgClr>
                <a:bgClr>
                  <a:schemeClr val="bg1"/>
                </a:bgClr>
              </a:pattFill>
              <a:ln>
                <a:solidFill>
                  <a:schemeClr val="tx2"/>
                </a:solidFill>
              </a:ln>
            </c:spPr>
          </c:dPt>
          <c:dPt>
            <c:idx val="1"/>
            <c:invertIfNegative val="0"/>
            <c:bubble3D val="0"/>
            <c:spPr>
              <a:pattFill prst="pct50">
                <a:fgClr>
                  <a:schemeClr val="tx2"/>
                </a:fgClr>
                <a:bgClr>
                  <a:schemeClr val="bg1"/>
                </a:bgClr>
              </a:pattFill>
              <a:ln>
                <a:solidFill>
                  <a:schemeClr val="tx2"/>
                </a:solidFill>
              </a:ln>
            </c:spPr>
          </c:dPt>
          <c:dPt>
            <c:idx val="2"/>
            <c:invertIfNegative val="0"/>
            <c:bubble3D val="0"/>
            <c:spPr>
              <a:pattFill prst="pct50">
                <a:fgClr>
                  <a:schemeClr val="tx2"/>
                </a:fgClr>
                <a:bgClr>
                  <a:schemeClr val="bg1"/>
                </a:bgClr>
              </a:pattFill>
              <a:ln>
                <a:solidFill>
                  <a:schemeClr val="tx2"/>
                </a:solidFill>
              </a:ln>
            </c:spPr>
          </c:dPt>
          <c:dPt>
            <c:idx val="3"/>
            <c:invertIfNegative val="0"/>
            <c:bubble3D val="0"/>
            <c:spPr>
              <a:pattFill prst="pct50">
                <a:fgClr>
                  <a:schemeClr val="tx2"/>
                </a:fgClr>
                <a:bgClr>
                  <a:schemeClr val="bg1"/>
                </a:bgClr>
              </a:pattFill>
              <a:ln>
                <a:solidFill>
                  <a:schemeClr val="tx2"/>
                </a:solidFill>
              </a:ln>
            </c:spPr>
          </c:dPt>
          <c:dPt>
            <c:idx val="5"/>
            <c:invertIfNegative val="0"/>
            <c:bubble3D val="0"/>
            <c:spPr>
              <a:solidFill>
                <a:schemeClr val="tx2">
                  <a:lumMod val="40000"/>
                  <a:lumOff val="60000"/>
                </a:schemeClr>
              </a:solidFill>
              <a:ln>
                <a:solidFill>
                  <a:schemeClr val="tx2"/>
                </a:solidFill>
              </a:ln>
            </c:spPr>
          </c:dPt>
          <c:dPt>
            <c:idx val="6"/>
            <c:invertIfNegative val="0"/>
            <c:bubble3D val="0"/>
            <c:spPr>
              <a:solidFill>
                <a:schemeClr val="tx2">
                  <a:lumMod val="40000"/>
                  <a:lumOff val="60000"/>
                </a:schemeClr>
              </a:solidFill>
              <a:ln>
                <a:solidFill>
                  <a:schemeClr val="tx2"/>
                </a:solidFill>
              </a:ln>
            </c:spPr>
          </c:dPt>
          <c:dPt>
            <c:idx val="11"/>
            <c:invertIfNegative val="0"/>
            <c:bubble3D val="0"/>
            <c:spPr>
              <a:pattFill prst="pct5">
                <a:fgClr>
                  <a:schemeClr val="tx2"/>
                </a:fgClr>
                <a:bgClr>
                  <a:schemeClr val="bg1"/>
                </a:bgClr>
              </a:pattFill>
              <a:ln>
                <a:solidFill>
                  <a:schemeClr val="tx2"/>
                </a:solidFill>
              </a:ln>
            </c:spPr>
          </c:dPt>
          <c:dPt>
            <c:idx val="12"/>
            <c:invertIfNegative val="0"/>
            <c:bubble3D val="0"/>
            <c:spPr>
              <a:pattFill prst="pct5">
                <a:fgClr>
                  <a:schemeClr val="tx2"/>
                </a:fgClr>
                <a:bgClr>
                  <a:schemeClr val="bg1"/>
                </a:bgClr>
              </a:pattFill>
              <a:ln>
                <a:solidFill>
                  <a:schemeClr val="tx2"/>
                </a:solidFill>
              </a:ln>
            </c:spPr>
          </c:dPt>
          <c:dLbls>
            <c:spPr>
              <a:noFill/>
              <a:ln>
                <a:noFill/>
              </a:ln>
              <a:effectLst/>
            </c:spPr>
            <c:txPr>
              <a:bodyPr/>
              <a:lstStyle/>
              <a:p>
                <a:pPr>
                  <a:defRPr sz="12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'nov slika 46 ozuj'!$A$25:$A$43</c:f>
              <c:strCache>
                <c:ptCount val="19"/>
                <c:pt idx="0">
                  <c:v>only kindergarten</c:v>
                </c:pt>
                <c:pt idx="1">
                  <c:v>kindergarten &amp; other sources</c:v>
                </c:pt>
                <c:pt idx="2">
                  <c:v>kindergarten &amp; grandmother</c:v>
                </c:pt>
                <c:pt idx="3">
                  <c:v>kindergarten &amp; grandparents</c:v>
                </c:pt>
                <c:pt idx="5">
                  <c:v>only mother</c:v>
                </c:pt>
                <c:pt idx="6">
                  <c:v>only father</c:v>
                </c:pt>
                <c:pt idx="8">
                  <c:v>mother &amp; grandmother</c:v>
                </c:pt>
                <c:pt idx="9">
                  <c:v>parents &amp; more close persons</c:v>
                </c:pt>
                <c:pt idx="11">
                  <c:v>only grandmother</c:v>
                </c:pt>
                <c:pt idx="12">
                  <c:v>only grandparents</c:v>
                </c:pt>
                <c:pt idx="14">
                  <c:v>close person and/or relatives</c:v>
                </c:pt>
                <c:pt idx="16">
                  <c:v>only nanny</c:v>
                </c:pt>
                <c:pt idx="18">
                  <c:v>child is alone at home</c:v>
                </c:pt>
              </c:strCache>
            </c:strRef>
          </c:cat>
          <c:val>
            <c:numRef>
              <c:f>'nov slika 46 ozuj'!$B$25:$B$43</c:f>
              <c:numCache>
                <c:formatCode>0.0</c:formatCode>
                <c:ptCount val="19"/>
                <c:pt idx="0">
                  <c:v>21.164021164021165</c:v>
                </c:pt>
                <c:pt idx="1">
                  <c:v>11.640211640211639</c:v>
                </c:pt>
                <c:pt idx="2">
                  <c:v>8.9947089947089935</c:v>
                </c:pt>
                <c:pt idx="3">
                  <c:v>5.8201058201058196</c:v>
                </c:pt>
                <c:pt idx="5">
                  <c:v>16.402116402116402</c:v>
                </c:pt>
                <c:pt idx="6">
                  <c:v>1.0582010582010581</c:v>
                </c:pt>
                <c:pt idx="8">
                  <c:v>4.4973544973544968</c:v>
                </c:pt>
                <c:pt idx="9">
                  <c:v>7.9365079365079358</c:v>
                </c:pt>
                <c:pt idx="11">
                  <c:v>12.962962962962962</c:v>
                </c:pt>
                <c:pt idx="12">
                  <c:v>5.2910052910052912</c:v>
                </c:pt>
                <c:pt idx="14">
                  <c:v>3.1746031746031744</c:v>
                </c:pt>
                <c:pt idx="16">
                  <c:v>1.0582010582010581</c:v>
                </c:pt>
              </c:numCache>
            </c:numRef>
          </c:val>
        </c:ser>
        <c:dLbls>
          <c:showLegendKey val="0"/>
          <c:showVal val="0"/>
          <c:showCatName val="0"/>
          <c:showSerName val="0"/>
          <c:showPercent val="0"/>
          <c:showBubbleSize val="0"/>
        </c:dLbls>
        <c:gapWidth val="115"/>
        <c:axId val="79634816"/>
        <c:axId val="79636352"/>
      </c:barChart>
      <c:catAx>
        <c:axId val="79634816"/>
        <c:scaling>
          <c:orientation val="maxMin"/>
        </c:scaling>
        <c:delete val="0"/>
        <c:axPos val="l"/>
        <c:numFmt formatCode="General" sourceLinked="0"/>
        <c:majorTickMark val="out"/>
        <c:minorTickMark val="none"/>
        <c:tickLblPos val="nextTo"/>
        <c:txPr>
          <a:bodyPr/>
          <a:lstStyle/>
          <a:p>
            <a:pPr>
              <a:defRPr sz="1200" b="1"/>
            </a:pPr>
            <a:endParaRPr lang="et-EE"/>
          </a:p>
        </c:txPr>
        <c:crossAx val="79636352"/>
        <c:crosses val="autoZero"/>
        <c:auto val="1"/>
        <c:lblAlgn val="ctr"/>
        <c:lblOffset val="100"/>
        <c:noMultiLvlLbl val="0"/>
      </c:catAx>
      <c:valAx>
        <c:axId val="79636352"/>
        <c:scaling>
          <c:orientation val="minMax"/>
        </c:scaling>
        <c:delete val="0"/>
        <c:axPos val="t"/>
        <c:majorGridlines>
          <c:spPr>
            <a:ln>
              <a:noFill/>
            </a:ln>
          </c:spPr>
        </c:majorGridlines>
        <c:numFmt formatCode="0.0" sourceLinked="1"/>
        <c:majorTickMark val="none"/>
        <c:minorTickMark val="none"/>
        <c:tickLblPos val="none"/>
        <c:spPr>
          <a:noFill/>
          <a:ln>
            <a:noFill/>
          </a:ln>
        </c:spPr>
        <c:crossAx val="79634816"/>
        <c:crosses val="autoZero"/>
        <c:crossBetween val="between"/>
      </c:valAx>
    </c:plotArea>
    <c:plotVisOnly val="1"/>
    <c:dispBlanksAs val="gap"/>
    <c:showDLblsOverMax val="0"/>
  </c:chart>
  <c:spPr>
    <a:gradFill>
      <a:gsLst>
        <a:gs pos="0">
          <a:schemeClr val="accent1">
            <a:tint val="66000"/>
            <a:satMod val="160000"/>
          </a:schemeClr>
        </a:gs>
        <a:gs pos="0">
          <a:schemeClr val="accent1">
            <a:tint val="44500"/>
            <a:satMod val="160000"/>
          </a:schemeClr>
        </a:gs>
        <a:gs pos="0">
          <a:schemeClr val="accent1">
            <a:tint val="23500"/>
            <a:satMod val="160000"/>
          </a:schemeClr>
        </a:gs>
      </a:gsLst>
      <a:lin ang="5400000" scaled="0"/>
    </a:grad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t-EE"/>
        </a:p>
      </c:txPr>
    </c:title>
    <c:autoTitleDeleted val="0"/>
    <c:plotArea>
      <c:layout/>
      <c:barChart>
        <c:barDir val="col"/>
        <c:grouping val="clustered"/>
        <c:varyColors val="0"/>
        <c:ser>
          <c:idx val="0"/>
          <c:order val="0"/>
          <c:tx>
            <c:strRef>
              <c:f>'[Eurostat_Table_tps00179FlagDesc_e0effd10-8233-40a4-a94b-9016cc69a91b.xls]Sheet1'!$B$4</c:f>
              <c:strCache>
                <c:ptCount val="1"/>
                <c:pt idx="0">
                  <c:v>2012</c:v>
                </c:pt>
              </c:strCache>
            </c:strRef>
          </c:tx>
          <c:spPr>
            <a:solidFill>
              <a:schemeClr val="tx2"/>
            </a:solidFill>
            <a:ln>
              <a:noFill/>
            </a:ln>
            <a:effectLst/>
          </c:spPr>
          <c:invertIfNegative val="0"/>
          <c:dPt>
            <c:idx val="0"/>
            <c:invertIfNegative val="0"/>
            <c:bubble3D val="0"/>
            <c:spPr>
              <a:solidFill>
                <a:schemeClr val="accent5"/>
              </a:solidFill>
              <a:ln>
                <a:noFill/>
              </a:ln>
              <a:effectLst/>
            </c:spPr>
          </c:dPt>
          <c:cat>
            <c:strRef>
              <c:f>'[Eurostat_Table_tps00179FlagDesc_e0effd10-8233-40a4-a94b-9016cc69a91b.xls]Sheet1'!$A$5:$A$36</c:f>
              <c:strCache>
                <c:ptCount val="32"/>
                <c:pt idx="0">
                  <c:v>Croatia</c:v>
                </c:pt>
                <c:pt idx="1">
                  <c:v>Finland</c:v>
                </c:pt>
                <c:pt idx="2">
                  <c:v>Greece</c:v>
                </c:pt>
                <c:pt idx="3">
                  <c:v>Slovakia</c:v>
                </c:pt>
                <c:pt idx="4">
                  <c:v>Cyprus</c:v>
                </c:pt>
                <c:pt idx="5">
                  <c:v>Poland</c:v>
                </c:pt>
                <c:pt idx="6">
                  <c:v>Lithuania</c:v>
                </c:pt>
                <c:pt idx="7">
                  <c:v>Romania</c:v>
                </c:pt>
                <c:pt idx="8">
                  <c:v>Czech Republic</c:v>
                </c:pt>
                <c:pt idx="9">
                  <c:v>Bulgaria</c:v>
                </c:pt>
                <c:pt idx="10">
                  <c:v>Liechtenstein</c:v>
                </c:pt>
                <c:pt idx="11">
                  <c:v>Estonia</c:v>
                </c:pt>
                <c:pt idx="12">
                  <c:v>Latvia</c:v>
                </c:pt>
                <c:pt idx="13">
                  <c:v>Slovenia</c:v>
                </c:pt>
                <c:pt idx="14">
                  <c:v>Austria</c:v>
                </c:pt>
                <c:pt idx="15">
                  <c:v>EU28</c:v>
                </c:pt>
                <c:pt idx="16">
                  <c:v>Hungary</c:v>
                </c:pt>
                <c:pt idx="17">
                  <c:v>Portugal</c:v>
                </c:pt>
                <c:pt idx="18">
                  <c:v>Sweden</c:v>
                </c:pt>
                <c:pt idx="19">
                  <c:v>Germany</c:v>
                </c:pt>
                <c:pt idx="20">
                  <c:v>Iceland</c:v>
                </c:pt>
                <c:pt idx="21">
                  <c:v>United Kingdom</c:v>
                </c:pt>
                <c:pt idx="22">
                  <c:v>Norway</c:v>
                </c:pt>
                <c:pt idx="23">
                  <c:v>Spain</c:v>
                </c:pt>
                <c:pt idx="24">
                  <c:v>Luxembourg</c:v>
                </c:pt>
                <c:pt idx="25">
                  <c:v>Belgium</c:v>
                </c:pt>
                <c:pt idx="26">
                  <c:v>Denmark</c:v>
                </c:pt>
                <c:pt idx="27">
                  <c:v>Ireland</c:v>
                </c:pt>
                <c:pt idx="28">
                  <c:v>Italy</c:v>
                </c:pt>
                <c:pt idx="29">
                  <c:v>Netherlands</c:v>
                </c:pt>
                <c:pt idx="30">
                  <c:v>France</c:v>
                </c:pt>
                <c:pt idx="31">
                  <c:v>Malta</c:v>
                </c:pt>
              </c:strCache>
            </c:strRef>
          </c:cat>
          <c:val>
            <c:numRef>
              <c:f>'[Eurostat_Table_tps00179FlagDesc_e0effd10-8233-40a4-a94b-9016cc69a91b.xls]Sheet1'!$B$5:$B$36</c:f>
              <c:numCache>
                <c:formatCode>General</c:formatCode>
                <c:ptCount val="32"/>
                <c:pt idx="0">
                  <c:v>71.7</c:v>
                </c:pt>
                <c:pt idx="1">
                  <c:v>75.099999999999994</c:v>
                </c:pt>
                <c:pt idx="2">
                  <c:v>75.2</c:v>
                </c:pt>
                <c:pt idx="3">
                  <c:v>77.099999999999994</c:v>
                </c:pt>
                <c:pt idx="4">
                  <c:v>83.8</c:v>
                </c:pt>
                <c:pt idx="5">
                  <c:v>84.3</c:v>
                </c:pt>
                <c:pt idx="6">
                  <c:v>84.8</c:v>
                </c:pt>
                <c:pt idx="7">
                  <c:v>85.5</c:v>
                </c:pt>
                <c:pt idx="8">
                  <c:v>86.1</c:v>
                </c:pt>
                <c:pt idx="9">
                  <c:v>87.1</c:v>
                </c:pt>
                <c:pt idx="10">
                  <c:v>87.5</c:v>
                </c:pt>
                <c:pt idx="11">
                  <c:v>90</c:v>
                </c:pt>
                <c:pt idx="12">
                  <c:v>93.3</c:v>
                </c:pt>
                <c:pt idx="13">
                  <c:v>93.4</c:v>
                </c:pt>
                <c:pt idx="14">
                  <c:v>93.8</c:v>
                </c:pt>
                <c:pt idx="15">
                  <c:v>93.9</c:v>
                </c:pt>
                <c:pt idx="16">
                  <c:v>94.5</c:v>
                </c:pt>
                <c:pt idx="17">
                  <c:v>95</c:v>
                </c:pt>
                <c:pt idx="18">
                  <c:v>95.9</c:v>
                </c:pt>
                <c:pt idx="19">
                  <c:v>96.5</c:v>
                </c:pt>
                <c:pt idx="20">
                  <c:v>97.2</c:v>
                </c:pt>
                <c:pt idx="21">
                  <c:v>97.3</c:v>
                </c:pt>
                <c:pt idx="22">
                  <c:v>97.3</c:v>
                </c:pt>
                <c:pt idx="23">
                  <c:v>97.4</c:v>
                </c:pt>
                <c:pt idx="24">
                  <c:v>97.8</c:v>
                </c:pt>
                <c:pt idx="25">
                  <c:v>98</c:v>
                </c:pt>
                <c:pt idx="26">
                  <c:v>98.3</c:v>
                </c:pt>
                <c:pt idx="27">
                  <c:v>99.1</c:v>
                </c:pt>
                <c:pt idx="28">
                  <c:v>99.2</c:v>
                </c:pt>
                <c:pt idx="29">
                  <c:v>99.6</c:v>
                </c:pt>
                <c:pt idx="30">
                  <c:v>100</c:v>
                </c:pt>
                <c:pt idx="31">
                  <c:v>100</c:v>
                </c:pt>
              </c:numCache>
            </c:numRef>
          </c:val>
        </c:ser>
        <c:dLbls>
          <c:showLegendKey val="0"/>
          <c:showVal val="0"/>
          <c:showCatName val="0"/>
          <c:showSerName val="0"/>
          <c:showPercent val="0"/>
          <c:showBubbleSize val="0"/>
        </c:dLbls>
        <c:gapWidth val="219"/>
        <c:overlap val="-27"/>
        <c:axId val="79666176"/>
        <c:axId val="79676160"/>
      </c:barChart>
      <c:catAx>
        <c:axId val="7966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t-EE"/>
          </a:p>
        </c:txPr>
        <c:crossAx val="79676160"/>
        <c:crosses val="autoZero"/>
        <c:auto val="1"/>
        <c:lblAlgn val="ctr"/>
        <c:lblOffset val="100"/>
        <c:noMultiLvlLbl val="0"/>
      </c:catAx>
      <c:valAx>
        <c:axId val="796761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79666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'[Eurostat_Table_t2020_10FlagDesc_61bd0de6-9434-4d59-b9fe-2a1ae39b2071.xls]Sheet1'!$A$5</c:f>
              <c:strCache>
                <c:ptCount val="1"/>
                <c:pt idx="0">
                  <c:v>EU28 20-64</c:v>
                </c:pt>
              </c:strCache>
            </c:strRef>
          </c:tx>
          <c:spPr>
            <a:ln w="38100" cap="rnd">
              <a:solidFill>
                <a:schemeClr val="tx2"/>
              </a:solidFill>
              <a:prstDash val="sysDash"/>
              <a:round/>
            </a:ln>
            <a:effectLst/>
          </c:spPr>
          <c:marker>
            <c:symbol val="none"/>
          </c:marker>
          <c:cat>
            <c:strRef>
              <c:f>'[Eurostat_Table_t2020_10FlagDesc_61bd0de6-9434-4d59-b9fe-2a1ae39b2071.xls]Sheet1'!$B$4:$J$4</c:f>
              <c:strCache>
                <c:ptCount val="9"/>
                <c:pt idx="0">
                  <c:v>2005</c:v>
                </c:pt>
                <c:pt idx="1">
                  <c:v>2006</c:v>
                </c:pt>
                <c:pt idx="2">
                  <c:v>2007</c:v>
                </c:pt>
                <c:pt idx="3">
                  <c:v>2008</c:v>
                </c:pt>
                <c:pt idx="4">
                  <c:v>2009</c:v>
                </c:pt>
                <c:pt idx="5">
                  <c:v>2010</c:v>
                </c:pt>
                <c:pt idx="6">
                  <c:v>2011</c:v>
                </c:pt>
                <c:pt idx="7">
                  <c:v>2012</c:v>
                </c:pt>
                <c:pt idx="8">
                  <c:v>2013</c:v>
                </c:pt>
              </c:strCache>
            </c:strRef>
          </c:cat>
          <c:val>
            <c:numRef>
              <c:f>'[Eurostat_Table_t2020_10FlagDesc_61bd0de6-9434-4d59-b9fe-2a1ae39b2071.xls]Sheet1'!$B$5:$J$5</c:f>
              <c:numCache>
                <c:formatCode>General</c:formatCode>
                <c:ptCount val="9"/>
                <c:pt idx="0">
                  <c:v>67.900000000000006</c:v>
                </c:pt>
                <c:pt idx="1">
                  <c:v>68.900000000000006</c:v>
                </c:pt>
                <c:pt idx="2">
                  <c:v>69.8</c:v>
                </c:pt>
                <c:pt idx="3">
                  <c:v>70.3</c:v>
                </c:pt>
                <c:pt idx="4">
                  <c:v>69</c:v>
                </c:pt>
                <c:pt idx="5">
                  <c:v>68.5</c:v>
                </c:pt>
                <c:pt idx="6">
                  <c:v>68.5</c:v>
                </c:pt>
                <c:pt idx="7">
                  <c:v>68.400000000000006</c:v>
                </c:pt>
                <c:pt idx="8">
                  <c:v>68.400000000000006</c:v>
                </c:pt>
              </c:numCache>
            </c:numRef>
          </c:val>
          <c:smooth val="0"/>
        </c:ser>
        <c:ser>
          <c:idx val="1"/>
          <c:order val="1"/>
          <c:tx>
            <c:strRef>
              <c:f>'[Eurostat_Table_t2020_10FlagDesc_61bd0de6-9434-4d59-b9fe-2a1ae39b2071.xls]Sheet1'!$A$6</c:f>
              <c:strCache>
                <c:ptCount val="1"/>
                <c:pt idx="0">
                  <c:v>HR 20-64</c:v>
                </c:pt>
              </c:strCache>
            </c:strRef>
          </c:tx>
          <c:spPr>
            <a:ln w="38100" cap="rnd">
              <a:solidFill>
                <a:schemeClr val="accent5"/>
              </a:solidFill>
              <a:prstDash val="sysDash"/>
              <a:round/>
            </a:ln>
            <a:effectLst/>
          </c:spPr>
          <c:marker>
            <c:symbol val="none"/>
          </c:marker>
          <c:cat>
            <c:strRef>
              <c:f>'[Eurostat_Table_t2020_10FlagDesc_61bd0de6-9434-4d59-b9fe-2a1ae39b2071.xls]Sheet1'!$B$4:$J$4</c:f>
              <c:strCache>
                <c:ptCount val="9"/>
                <c:pt idx="0">
                  <c:v>2005</c:v>
                </c:pt>
                <c:pt idx="1">
                  <c:v>2006</c:v>
                </c:pt>
                <c:pt idx="2">
                  <c:v>2007</c:v>
                </c:pt>
                <c:pt idx="3">
                  <c:v>2008</c:v>
                </c:pt>
                <c:pt idx="4">
                  <c:v>2009</c:v>
                </c:pt>
                <c:pt idx="5">
                  <c:v>2010</c:v>
                </c:pt>
                <c:pt idx="6">
                  <c:v>2011</c:v>
                </c:pt>
                <c:pt idx="7">
                  <c:v>2012</c:v>
                </c:pt>
                <c:pt idx="8">
                  <c:v>2013</c:v>
                </c:pt>
              </c:strCache>
            </c:strRef>
          </c:cat>
          <c:val>
            <c:numRef>
              <c:f>'[Eurostat_Table_t2020_10FlagDesc_61bd0de6-9434-4d59-b9fe-2a1ae39b2071.xls]Sheet1'!$B$6:$J$6</c:f>
              <c:numCache>
                <c:formatCode>General</c:formatCode>
                <c:ptCount val="9"/>
                <c:pt idx="0">
                  <c:v>60</c:v>
                </c:pt>
                <c:pt idx="1">
                  <c:v>60.6</c:v>
                </c:pt>
                <c:pt idx="2">
                  <c:v>62.3</c:v>
                </c:pt>
                <c:pt idx="3">
                  <c:v>62.9</c:v>
                </c:pt>
                <c:pt idx="4">
                  <c:v>61.7</c:v>
                </c:pt>
                <c:pt idx="5">
                  <c:v>58.7</c:v>
                </c:pt>
                <c:pt idx="6">
                  <c:v>57</c:v>
                </c:pt>
                <c:pt idx="7">
                  <c:v>55.4</c:v>
                </c:pt>
                <c:pt idx="8">
                  <c:v>53.9</c:v>
                </c:pt>
              </c:numCache>
            </c:numRef>
          </c:val>
          <c:smooth val="0"/>
        </c:ser>
        <c:ser>
          <c:idx val="2"/>
          <c:order val="2"/>
          <c:tx>
            <c:strRef>
              <c:f>'[Eurostat_Table_t2020_10FlagDesc_61bd0de6-9434-4d59-b9fe-2a1ae39b2071.xls]Sheet1'!$A$7</c:f>
              <c:strCache>
                <c:ptCount val="1"/>
                <c:pt idx="0">
                  <c:v>HR 20-49</c:v>
                </c:pt>
              </c:strCache>
            </c:strRef>
          </c:tx>
          <c:spPr>
            <a:ln w="38100" cap="rnd">
              <a:solidFill>
                <a:schemeClr val="accent5"/>
              </a:solidFill>
              <a:round/>
            </a:ln>
            <a:effectLst/>
          </c:spPr>
          <c:marker>
            <c:symbol val="none"/>
          </c:marker>
          <c:cat>
            <c:strRef>
              <c:f>'[Eurostat_Table_t2020_10FlagDesc_61bd0de6-9434-4d59-b9fe-2a1ae39b2071.xls]Sheet1'!$B$4:$J$4</c:f>
              <c:strCache>
                <c:ptCount val="9"/>
                <c:pt idx="0">
                  <c:v>2005</c:v>
                </c:pt>
                <c:pt idx="1">
                  <c:v>2006</c:v>
                </c:pt>
                <c:pt idx="2">
                  <c:v>2007</c:v>
                </c:pt>
                <c:pt idx="3">
                  <c:v>2008</c:v>
                </c:pt>
                <c:pt idx="4">
                  <c:v>2009</c:v>
                </c:pt>
                <c:pt idx="5">
                  <c:v>2010</c:v>
                </c:pt>
                <c:pt idx="6">
                  <c:v>2011</c:v>
                </c:pt>
                <c:pt idx="7">
                  <c:v>2012</c:v>
                </c:pt>
                <c:pt idx="8">
                  <c:v>2013</c:v>
                </c:pt>
              </c:strCache>
            </c:strRef>
          </c:cat>
          <c:val>
            <c:numRef>
              <c:f>'[Eurostat_Table_t2020_10FlagDesc_61bd0de6-9434-4d59-b9fe-2a1ae39b2071.xls]Sheet1'!$B$7:$J$7</c:f>
              <c:numCache>
                <c:formatCode>#,##0.0</c:formatCode>
                <c:ptCount val="9"/>
                <c:pt idx="0">
                  <c:v>73.099999999999994</c:v>
                </c:pt>
                <c:pt idx="1">
                  <c:v>73.599999999999994</c:v>
                </c:pt>
                <c:pt idx="2">
                  <c:v>76.400000000000006</c:v>
                </c:pt>
                <c:pt idx="3">
                  <c:v>77.7</c:v>
                </c:pt>
                <c:pt idx="4">
                  <c:v>75.8</c:v>
                </c:pt>
                <c:pt idx="5">
                  <c:v>72.099999999999994</c:v>
                </c:pt>
                <c:pt idx="6">
                  <c:v>70.099999999999994</c:v>
                </c:pt>
                <c:pt idx="7">
                  <c:v>68.2</c:v>
                </c:pt>
                <c:pt idx="8">
                  <c:v>66.5</c:v>
                </c:pt>
              </c:numCache>
            </c:numRef>
          </c:val>
          <c:smooth val="0"/>
        </c:ser>
        <c:ser>
          <c:idx val="3"/>
          <c:order val="3"/>
          <c:tx>
            <c:strRef>
              <c:f>'[Eurostat_Table_t2020_10FlagDesc_61bd0de6-9434-4d59-b9fe-2a1ae39b2071.xls]Sheet1'!$A$8</c:f>
              <c:strCache>
                <c:ptCount val="1"/>
                <c:pt idx="0">
                  <c:v>EU28 20-49</c:v>
                </c:pt>
              </c:strCache>
            </c:strRef>
          </c:tx>
          <c:spPr>
            <a:ln w="38100" cap="rnd">
              <a:solidFill>
                <a:schemeClr val="tx2"/>
              </a:solidFill>
              <a:round/>
            </a:ln>
            <a:effectLst/>
          </c:spPr>
          <c:marker>
            <c:symbol val="none"/>
          </c:marker>
          <c:cat>
            <c:strRef>
              <c:f>'[Eurostat_Table_t2020_10FlagDesc_61bd0de6-9434-4d59-b9fe-2a1ae39b2071.xls]Sheet1'!$B$4:$J$4</c:f>
              <c:strCache>
                <c:ptCount val="9"/>
                <c:pt idx="0">
                  <c:v>2005</c:v>
                </c:pt>
                <c:pt idx="1">
                  <c:v>2006</c:v>
                </c:pt>
                <c:pt idx="2">
                  <c:v>2007</c:v>
                </c:pt>
                <c:pt idx="3">
                  <c:v>2008</c:v>
                </c:pt>
                <c:pt idx="4">
                  <c:v>2009</c:v>
                </c:pt>
                <c:pt idx="5">
                  <c:v>2010</c:v>
                </c:pt>
                <c:pt idx="6">
                  <c:v>2011</c:v>
                </c:pt>
                <c:pt idx="7">
                  <c:v>2012</c:v>
                </c:pt>
                <c:pt idx="8">
                  <c:v>2013</c:v>
                </c:pt>
              </c:strCache>
            </c:strRef>
          </c:cat>
          <c:val>
            <c:numRef>
              <c:f>'[Eurostat_Table_t2020_10FlagDesc_61bd0de6-9434-4d59-b9fe-2a1ae39b2071.xls]Sheet1'!$B$8:$J$8</c:f>
              <c:numCache>
                <c:formatCode>#,##0.0</c:formatCode>
                <c:ptCount val="9"/>
                <c:pt idx="0">
                  <c:v>76.8</c:v>
                </c:pt>
                <c:pt idx="1">
                  <c:v>77.8</c:v>
                </c:pt>
                <c:pt idx="2">
                  <c:v>78.8</c:v>
                </c:pt>
                <c:pt idx="3">
                  <c:v>79.2</c:v>
                </c:pt>
                <c:pt idx="4">
                  <c:v>77.3</c:v>
                </c:pt>
                <c:pt idx="5">
                  <c:v>76.8</c:v>
                </c:pt>
                <c:pt idx="6">
                  <c:v>76.599999999999994</c:v>
                </c:pt>
                <c:pt idx="7">
                  <c:v>76</c:v>
                </c:pt>
                <c:pt idx="8">
                  <c:v>75.5</c:v>
                </c:pt>
              </c:numCache>
            </c:numRef>
          </c:val>
          <c:smooth val="0"/>
        </c:ser>
        <c:dLbls>
          <c:showLegendKey val="0"/>
          <c:showVal val="0"/>
          <c:showCatName val="0"/>
          <c:showSerName val="0"/>
          <c:showPercent val="0"/>
          <c:showBubbleSize val="0"/>
        </c:dLbls>
        <c:marker val="1"/>
        <c:smooth val="0"/>
        <c:axId val="76436224"/>
        <c:axId val="76437760"/>
      </c:lineChart>
      <c:catAx>
        <c:axId val="7643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t-EE"/>
          </a:p>
        </c:txPr>
        <c:crossAx val="76437760"/>
        <c:crosses val="autoZero"/>
        <c:auto val="1"/>
        <c:lblAlgn val="ctr"/>
        <c:lblOffset val="100"/>
        <c:noMultiLvlLbl val="0"/>
      </c:catAx>
      <c:valAx>
        <c:axId val="76437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t-EE"/>
          </a:p>
        </c:txPr>
        <c:crossAx val="76436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76979293544458E-2"/>
          <c:y val="5.9845559845559844E-2"/>
          <c:w val="0.87576126674786847"/>
          <c:h val="0.70255761441257381"/>
        </c:manualLayout>
      </c:layout>
      <c:lineChart>
        <c:grouping val="standard"/>
        <c:varyColors val="0"/>
        <c:ser>
          <c:idx val="0"/>
          <c:order val="0"/>
          <c:tx>
            <c:strRef>
              <c:f>'Djeca po starosti'!$AC$2</c:f>
              <c:strCache>
                <c:ptCount val="1"/>
                <c:pt idx="0">
                  <c:v>0-2</c:v>
                </c:pt>
              </c:strCache>
            </c:strRef>
          </c:tx>
          <c:spPr>
            <a:ln w="38100">
              <a:solidFill>
                <a:schemeClr val="tx2"/>
              </a:solidFill>
              <a:prstDash val="dash"/>
            </a:ln>
          </c:spPr>
          <c:marker>
            <c:symbol val="none"/>
          </c:marker>
          <c:cat>
            <c:strRef>
              <c:f>'Djeca po starosti'!$X$3:$X$25</c:f>
              <c:strCache>
                <c:ptCount val="23"/>
                <c:pt idx="0">
                  <c:v>1989./0.</c:v>
                </c:pt>
                <c:pt idx="1">
                  <c:v>1990./1.</c:v>
                </c:pt>
                <c:pt idx="2">
                  <c:v>1991./2.</c:v>
                </c:pt>
                <c:pt idx="3">
                  <c:v>1992./3.</c:v>
                </c:pt>
                <c:pt idx="4">
                  <c:v>1993./4. </c:v>
                </c:pt>
                <c:pt idx="5">
                  <c:v>1994./5.</c:v>
                </c:pt>
                <c:pt idx="6">
                  <c:v>1995./6.</c:v>
                </c:pt>
                <c:pt idx="7">
                  <c:v>1996./7.</c:v>
                </c:pt>
                <c:pt idx="8">
                  <c:v>1997./8.</c:v>
                </c:pt>
                <c:pt idx="9">
                  <c:v>1998./9.</c:v>
                </c:pt>
                <c:pt idx="10">
                  <c:v>1999./0.</c:v>
                </c:pt>
                <c:pt idx="11">
                  <c:v>2000./1.</c:v>
                </c:pt>
                <c:pt idx="12">
                  <c:v>2001./2.</c:v>
                </c:pt>
                <c:pt idx="13">
                  <c:v>2002./3.</c:v>
                </c:pt>
                <c:pt idx="14">
                  <c:v>2003./4.</c:v>
                </c:pt>
                <c:pt idx="15">
                  <c:v>2004./5.</c:v>
                </c:pt>
                <c:pt idx="16">
                  <c:v>2005./6.</c:v>
                </c:pt>
                <c:pt idx="17">
                  <c:v>2006./7.</c:v>
                </c:pt>
                <c:pt idx="18">
                  <c:v>2007./8.</c:v>
                </c:pt>
                <c:pt idx="19">
                  <c:v>2008./9.</c:v>
                </c:pt>
                <c:pt idx="20">
                  <c:v>2009./10.</c:v>
                </c:pt>
                <c:pt idx="21">
                  <c:v>2010./11.</c:v>
                </c:pt>
                <c:pt idx="22">
                  <c:v>2011./12.</c:v>
                </c:pt>
              </c:strCache>
            </c:strRef>
          </c:cat>
          <c:val>
            <c:numRef>
              <c:f>'Djeca po starosti'!$AC$3:$AC$25</c:f>
              <c:numCache>
                <c:formatCode>0.0%</c:formatCode>
                <c:ptCount val="23"/>
                <c:pt idx="0">
                  <c:v>0.11282370157403766</c:v>
                </c:pt>
                <c:pt idx="1">
                  <c:v>0.11612637893049739</c:v>
                </c:pt>
                <c:pt idx="2">
                  <c:v>8.8784446223331204E-2</c:v>
                </c:pt>
                <c:pt idx="3">
                  <c:v>9.2628326189655066E-2</c:v>
                </c:pt>
                <c:pt idx="4">
                  <c:v>0.10155862775791147</c:v>
                </c:pt>
                <c:pt idx="5">
                  <c:v>0.10313429798811283</c:v>
                </c:pt>
                <c:pt idx="6">
                  <c:v>0.10075988185263207</c:v>
                </c:pt>
                <c:pt idx="7">
                  <c:v>9.4854439259779405E-2</c:v>
                </c:pt>
                <c:pt idx="8">
                  <c:v>0.10292515388997352</c:v>
                </c:pt>
                <c:pt idx="9">
                  <c:v>0.10502821895036472</c:v>
                </c:pt>
                <c:pt idx="10">
                  <c:v>0.11260083465533478</c:v>
                </c:pt>
                <c:pt idx="11">
                  <c:v>0.11160835901130234</c:v>
                </c:pt>
                <c:pt idx="12">
                  <c:v>0.11528342764449059</c:v>
                </c:pt>
                <c:pt idx="13">
                  <c:v>0.12630895299796341</c:v>
                </c:pt>
                <c:pt idx="14">
                  <c:v>0.13086666446477524</c:v>
                </c:pt>
                <c:pt idx="15">
                  <c:v>0.13391211522263088</c:v>
                </c:pt>
                <c:pt idx="16">
                  <c:v>0.13865253874977995</c:v>
                </c:pt>
                <c:pt idx="17">
                  <c:v>0.15247804549450009</c:v>
                </c:pt>
                <c:pt idx="18">
                  <c:v>0.16440493028894726</c:v>
                </c:pt>
                <c:pt idx="19">
                  <c:v>0.16647651568945021</c:v>
                </c:pt>
                <c:pt idx="20">
                  <c:v>0.1746271131570428</c:v>
                </c:pt>
                <c:pt idx="21">
                  <c:v>0.18157683521639809</c:v>
                </c:pt>
                <c:pt idx="22">
                  <c:v>0.18441431612356851</c:v>
                </c:pt>
              </c:numCache>
            </c:numRef>
          </c:val>
          <c:smooth val="0"/>
        </c:ser>
        <c:ser>
          <c:idx val="3"/>
          <c:order val="1"/>
          <c:tx>
            <c:v>3-6 (preschool excluded)</c:v>
          </c:tx>
          <c:spPr>
            <a:ln w="38100">
              <a:solidFill>
                <a:schemeClr val="tx2"/>
              </a:solidFill>
            </a:ln>
          </c:spPr>
          <c:marker>
            <c:symbol val="none"/>
          </c:marker>
          <c:val>
            <c:numRef>
              <c:f>'Djeca po starosti'!$AG$3:$AG$25</c:f>
              <c:numCache>
                <c:formatCode>0.0%</c:formatCode>
                <c:ptCount val="23"/>
                <c:pt idx="0">
                  <c:v>0.3238569963937224</c:v>
                </c:pt>
                <c:pt idx="1">
                  <c:v>0.32274865437340106</c:v>
                </c:pt>
                <c:pt idx="2">
                  <c:v>0.24556855667481151</c:v>
                </c:pt>
                <c:pt idx="3">
                  <c:v>0.26354043441905989</c:v>
                </c:pt>
                <c:pt idx="4">
                  <c:v>0.29208858653744535</c:v>
                </c:pt>
                <c:pt idx="5">
                  <c:v>0.31156415629727391</c:v>
                </c:pt>
                <c:pt idx="6">
                  <c:v>0.33455764198154353</c:v>
                </c:pt>
                <c:pt idx="7">
                  <c:v>0.34543031139165281</c:v>
                </c:pt>
                <c:pt idx="8">
                  <c:v>0.3625629455029023</c:v>
                </c:pt>
                <c:pt idx="9">
                  <c:v>0.36749810650120729</c:v>
                </c:pt>
                <c:pt idx="10">
                  <c:v>0.37328055169116875</c:v>
                </c:pt>
                <c:pt idx="11">
                  <c:v>0.37059851827187212</c:v>
                </c:pt>
                <c:pt idx="12">
                  <c:v>0.38274506582930823</c:v>
                </c:pt>
                <c:pt idx="13">
                  <c:v>0.3940099711723668</c:v>
                </c:pt>
                <c:pt idx="14">
                  <c:v>0.40649620410163734</c:v>
                </c:pt>
                <c:pt idx="15">
                  <c:v>0.4301153688538823</c:v>
                </c:pt>
                <c:pt idx="16">
                  <c:v>0.44606508654062293</c:v>
                </c:pt>
                <c:pt idx="17">
                  <c:v>0.4689783018294536</c:v>
                </c:pt>
                <c:pt idx="18">
                  <c:v>0.4990250739760162</c:v>
                </c:pt>
                <c:pt idx="19">
                  <c:v>0.52367021110340128</c:v>
                </c:pt>
                <c:pt idx="20">
                  <c:v>0.54363907614785101</c:v>
                </c:pt>
                <c:pt idx="21">
                  <c:v>0.55073494256537248</c:v>
                </c:pt>
                <c:pt idx="22">
                  <c:v>0.5506375414900756</c:v>
                </c:pt>
              </c:numCache>
            </c:numRef>
          </c:val>
          <c:smooth val="0"/>
        </c:ser>
        <c:dLbls>
          <c:showLegendKey val="0"/>
          <c:showVal val="0"/>
          <c:showCatName val="0"/>
          <c:showSerName val="0"/>
          <c:showPercent val="0"/>
          <c:showBubbleSize val="0"/>
        </c:dLbls>
        <c:marker val="1"/>
        <c:smooth val="0"/>
        <c:axId val="76477184"/>
        <c:axId val="76478720"/>
      </c:lineChart>
      <c:catAx>
        <c:axId val="76477184"/>
        <c:scaling>
          <c:orientation val="minMax"/>
        </c:scaling>
        <c:delete val="0"/>
        <c:axPos val="b"/>
        <c:numFmt formatCode="General" sourceLinked="1"/>
        <c:majorTickMark val="out"/>
        <c:minorTickMark val="none"/>
        <c:tickLblPos val="nextTo"/>
        <c:txPr>
          <a:bodyPr rot="-5400000" vert="horz"/>
          <a:lstStyle/>
          <a:p>
            <a:pPr>
              <a:defRPr sz="1400" b="1"/>
            </a:pPr>
            <a:endParaRPr lang="et-EE"/>
          </a:p>
        </c:txPr>
        <c:crossAx val="76478720"/>
        <c:crossesAt val="0"/>
        <c:auto val="1"/>
        <c:lblAlgn val="ctr"/>
        <c:lblOffset val="100"/>
        <c:tickLblSkip val="1"/>
        <c:tickMarkSkip val="1"/>
        <c:noMultiLvlLbl val="0"/>
      </c:catAx>
      <c:valAx>
        <c:axId val="76478720"/>
        <c:scaling>
          <c:orientation val="minMax"/>
          <c:max val="0.60000000000000009"/>
        </c:scaling>
        <c:delete val="0"/>
        <c:axPos val="l"/>
        <c:majorGridlines>
          <c:spPr>
            <a:ln>
              <a:solidFill>
                <a:schemeClr val="bg1">
                  <a:lumMod val="75000"/>
                </a:schemeClr>
              </a:solidFill>
            </a:ln>
          </c:spPr>
        </c:majorGridlines>
        <c:numFmt formatCode="0%" sourceLinked="0"/>
        <c:majorTickMark val="out"/>
        <c:minorTickMark val="none"/>
        <c:tickLblPos val="nextTo"/>
        <c:txPr>
          <a:bodyPr rot="0" vert="horz"/>
          <a:lstStyle/>
          <a:p>
            <a:pPr>
              <a:defRPr sz="1400" b="1"/>
            </a:pPr>
            <a:endParaRPr lang="et-EE"/>
          </a:p>
        </c:txPr>
        <c:crossAx val="76477184"/>
        <c:crosses val="autoZero"/>
        <c:crossBetween val="midCat"/>
      </c:valAx>
    </c:plotArea>
    <c:legend>
      <c:legendPos val="b"/>
      <c:layout>
        <c:manualLayout>
          <c:xMode val="edge"/>
          <c:yMode val="edge"/>
          <c:x val="0.23091511855780514"/>
          <c:y val="0.92600533041477928"/>
          <c:w val="0.59451843184644548"/>
          <c:h val="4.6399740572968917E-2"/>
        </c:manualLayout>
      </c:layout>
      <c:overlay val="0"/>
      <c:txPr>
        <a:bodyPr/>
        <a:lstStyle/>
        <a:p>
          <a:pPr>
            <a:defRPr sz="1600" b="1"/>
          </a:pPr>
          <a:endParaRPr lang="et-EE"/>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Sheet39!$B$53</c:f>
              <c:strCache>
                <c:ptCount val="1"/>
                <c:pt idx="0">
                  <c:v>0-2</c:v>
                </c:pt>
              </c:strCache>
            </c:strRef>
          </c:tx>
          <c:spPr>
            <a:solidFill>
              <a:schemeClr val="tx2"/>
            </a:solidFill>
            <a:ln>
              <a:solidFill>
                <a:schemeClr val="tx2"/>
              </a:solidFill>
            </a:ln>
          </c:spPr>
          <c:invertIfNegative val="0"/>
          <c:cat>
            <c:strRef>
              <c:f>Sheet39!$A$54:$A$75</c:f>
              <c:strCache>
                <c:ptCount val="22"/>
                <c:pt idx="0">
                  <c:v>Virovitičko-podravska</c:v>
                </c:pt>
                <c:pt idx="1">
                  <c:v>Brodsko-posavska</c:v>
                </c:pt>
                <c:pt idx="2">
                  <c:v>Vukovarsko-srijemska </c:v>
                </c:pt>
                <c:pt idx="3">
                  <c:v>Požeško-slavonska</c:v>
                </c:pt>
                <c:pt idx="4">
                  <c:v>Osječko-baranjska</c:v>
                </c:pt>
                <c:pt idx="5">
                  <c:v>Sisačko-moslavačka</c:v>
                </c:pt>
                <c:pt idx="6">
                  <c:v>Bjelovarsko-bilogorska</c:v>
                </c:pt>
                <c:pt idx="7">
                  <c:v>Krapinsko-zagorska</c:v>
                </c:pt>
                <c:pt idx="8">
                  <c:v>Ličko-senjska</c:v>
                </c:pt>
                <c:pt idx="9">
                  <c:v>Međimurska</c:v>
                </c:pt>
                <c:pt idx="10">
                  <c:v>Koprivničko-križevačka </c:v>
                </c:pt>
                <c:pt idx="11">
                  <c:v>Karlovačka</c:v>
                </c:pt>
                <c:pt idx="12">
                  <c:v>Dubrovačko-neretvanska</c:v>
                </c:pt>
                <c:pt idx="13">
                  <c:v>Zadarska</c:v>
                </c:pt>
                <c:pt idx="14">
                  <c:v>Zagrebačka</c:v>
                </c:pt>
                <c:pt idx="15">
                  <c:v>Varaždinska</c:v>
                </c:pt>
                <c:pt idx="16">
                  <c:v>Splitsko-dalmatinska</c:v>
                </c:pt>
                <c:pt idx="17">
                  <c:v>Šibensko-kninska</c:v>
                </c:pt>
                <c:pt idx="18">
                  <c:v>Istarska</c:v>
                </c:pt>
                <c:pt idx="19">
                  <c:v>Primorsko-goranska</c:v>
                </c:pt>
                <c:pt idx="20">
                  <c:v>Grad Zagreb</c:v>
                </c:pt>
                <c:pt idx="21">
                  <c:v>RH</c:v>
                </c:pt>
              </c:strCache>
            </c:strRef>
          </c:cat>
          <c:val>
            <c:numRef>
              <c:f>Sheet39!$B$54:$B$75</c:f>
              <c:numCache>
                <c:formatCode>0.0%</c:formatCode>
                <c:ptCount val="22"/>
                <c:pt idx="0">
                  <c:v>4.6658758402530635E-2</c:v>
                </c:pt>
                <c:pt idx="1">
                  <c:v>5.7536466774716383E-2</c:v>
                </c:pt>
                <c:pt idx="2">
                  <c:v>8.5924563017479347E-2</c:v>
                </c:pt>
                <c:pt idx="3">
                  <c:v>7.7859939103958262E-2</c:v>
                </c:pt>
                <c:pt idx="4">
                  <c:v>7.4272675413576739E-2</c:v>
                </c:pt>
                <c:pt idx="5">
                  <c:v>0.15209452201933404</c:v>
                </c:pt>
                <c:pt idx="6">
                  <c:v>0.11629229456923518</c:v>
                </c:pt>
                <c:pt idx="7">
                  <c:v>0.11907327586206896</c:v>
                </c:pt>
                <c:pt idx="8">
                  <c:v>0.15661641541038529</c:v>
                </c:pt>
                <c:pt idx="9">
                  <c:v>0.11099558097218613</c:v>
                </c:pt>
                <c:pt idx="10">
                  <c:v>0.13425925925925927</c:v>
                </c:pt>
                <c:pt idx="11">
                  <c:v>0.14004914004914007</c:v>
                </c:pt>
                <c:pt idx="12">
                  <c:v>0.19129579542660441</c:v>
                </c:pt>
                <c:pt idx="13">
                  <c:v>0.10519307589880161</c:v>
                </c:pt>
                <c:pt idx="14">
                  <c:v>0.21509585466225034</c:v>
                </c:pt>
                <c:pt idx="15">
                  <c:v>0.14600117901355864</c:v>
                </c:pt>
                <c:pt idx="16">
                  <c:v>0.1166170669250467</c:v>
                </c:pt>
                <c:pt idx="17">
                  <c:v>0.16060920733817927</c:v>
                </c:pt>
                <c:pt idx="18">
                  <c:v>0.25650882404333386</c:v>
                </c:pt>
                <c:pt idx="19">
                  <c:v>0.20546691080303428</c:v>
                </c:pt>
                <c:pt idx="20">
                  <c:v>0.3861251984050173</c:v>
                </c:pt>
                <c:pt idx="21">
                  <c:v>0.18807921254328291</c:v>
                </c:pt>
              </c:numCache>
            </c:numRef>
          </c:val>
        </c:ser>
        <c:ser>
          <c:idx val="1"/>
          <c:order val="1"/>
          <c:tx>
            <c:strRef>
              <c:f>Sheet39!$C$53</c:f>
              <c:strCache>
                <c:ptCount val="1"/>
                <c:pt idx="0">
                  <c:v>3-6</c:v>
                </c:pt>
              </c:strCache>
            </c:strRef>
          </c:tx>
          <c:spPr>
            <a:solidFill>
              <a:schemeClr val="tx2">
                <a:lumMod val="40000"/>
                <a:lumOff val="60000"/>
              </a:schemeClr>
            </a:solidFill>
          </c:spPr>
          <c:invertIfNegative val="0"/>
          <c:cat>
            <c:strRef>
              <c:f>Sheet39!$A$54:$A$75</c:f>
              <c:strCache>
                <c:ptCount val="22"/>
                <c:pt idx="0">
                  <c:v>Virovitičko-podravska</c:v>
                </c:pt>
                <c:pt idx="1">
                  <c:v>Brodsko-posavska</c:v>
                </c:pt>
                <c:pt idx="2">
                  <c:v>Vukovarsko-srijemska </c:v>
                </c:pt>
                <c:pt idx="3">
                  <c:v>Požeško-slavonska</c:v>
                </c:pt>
                <c:pt idx="4">
                  <c:v>Osječko-baranjska</c:v>
                </c:pt>
                <c:pt idx="5">
                  <c:v>Sisačko-moslavačka</c:v>
                </c:pt>
                <c:pt idx="6">
                  <c:v>Bjelovarsko-bilogorska</c:v>
                </c:pt>
                <c:pt idx="7">
                  <c:v>Krapinsko-zagorska</c:v>
                </c:pt>
                <c:pt idx="8">
                  <c:v>Ličko-senjska</c:v>
                </c:pt>
                <c:pt idx="9">
                  <c:v>Međimurska</c:v>
                </c:pt>
                <c:pt idx="10">
                  <c:v>Koprivničko-križevačka </c:v>
                </c:pt>
                <c:pt idx="11">
                  <c:v>Karlovačka</c:v>
                </c:pt>
                <c:pt idx="12">
                  <c:v>Dubrovačko-neretvanska</c:v>
                </c:pt>
                <c:pt idx="13">
                  <c:v>Zadarska</c:v>
                </c:pt>
                <c:pt idx="14">
                  <c:v>Zagrebačka</c:v>
                </c:pt>
                <c:pt idx="15">
                  <c:v>Varaždinska</c:v>
                </c:pt>
                <c:pt idx="16">
                  <c:v>Splitsko-dalmatinska</c:v>
                </c:pt>
                <c:pt idx="17">
                  <c:v>Šibensko-kninska</c:v>
                </c:pt>
                <c:pt idx="18">
                  <c:v>Istarska</c:v>
                </c:pt>
                <c:pt idx="19">
                  <c:v>Primorsko-goranska</c:v>
                </c:pt>
                <c:pt idx="20">
                  <c:v>Grad Zagreb</c:v>
                </c:pt>
                <c:pt idx="21">
                  <c:v>RH</c:v>
                </c:pt>
              </c:strCache>
            </c:strRef>
          </c:cat>
          <c:val>
            <c:numRef>
              <c:f>Sheet39!$C$54:$C$75</c:f>
              <c:numCache>
                <c:formatCode>0.0%</c:formatCode>
                <c:ptCount val="22"/>
                <c:pt idx="0">
                  <c:v>0.27543859649122809</c:v>
                </c:pt>
                <c:pt idx="1">
                  <c:v>0.28462776071376339</c:v>
                </c:pt>
                <c:pt idx="2">
                  <c:v>0.35005701254275939</c:v>
                </c:pt>
                <c:pt idx="3">
                  <c:v>0.39034690799396693</c:v>
                </c:pt>
                <c:pt idx="4">
                  <c:v>0.43493034318722396</c:v>
                </c:pt>
                <c:pt idx="5">
                  <c:v>0.44198717948717947</c:v>
                </c:pt>
                <c:pt idx="6">
                  <c:v>0.44973876698014631</c:v>
                </c:pt>
                <c:pt idx="7">
                  <c:v>0.48379204892966365</c:v>
                </c:pt>
                <c:pt idx="8">
                  <c:v>0.48501529051987774</c:v>
                </c:pt>
                <c:pt idx="9">
                  <c:v>0.52163315051797687</c:v>
                </c:pt>
                <c:pt idx="10">
                  <c:v>0.52251109701965759</c:v>
                </c:pt>
                <c:pt idx="11">
                  <c:v>0.55968344691140914</c:v>
                </c:pt>
                <c:pt idx="12">
                  <c:v>0.59189797449362347</c:v>
                </c:pt>
                <c:pt idx="13">
                  <c:v>0.60980562808239069</c:v>
                </c:pt>
                <c:pt idx="14">
                  <c:v>0.63867232728676182</c:v>
                </c:pt>
                <c:pt idx="15">
                  <c:v>0.63913849664812472</c:v>
                </c:pt>
                <c:pt idx="16">
                  <c:v>0.64757281553398072</c:v>
                </c:pt>
                <c:pt idx="17">
                  <c:v>0.64974619289340119</c:v>
                </c:pt>
                <c:pt idx="18">
                  <c:v>0.74485652409312408</c:v>
                </c:pt>
                <c:pt idx="19">
                  <c:v>0.75206008136017533</c:v>
                </c:pt>
                <c:pt idx="20">
                  <c:v>0.87207813000320211</c:v>
                </c:pt>
                <c:pt idx="21">
                  <c:v>0.60987464066621233</c:v>
                </c:pt>
              </c:numCache>
            </c:numRef>
          </c:val>
        </c:ser>
        <c:dLbls>
          <c:showLegendKey val="0"/>
          <c:showVal val="0"/>
          <c:showCatName val="0"/>
          <c:showSerName val="0"/>
          <c:showPercent val="0"/>
          <c:showBubbleSize val="0"/>
        </c:dLbls>
        <c:gapWidth val="150"/>
        <c:axId val="76374016"/>
        <c:axId val="76375552"/>
      </c:barChart>
      <c:catAx>
        <c:axId val="76374016"/>
        <c:scaling>
          <c:orientation val="minMax"/>
        </c:scaling>
        <c:delete val="0"/>
        <c:axPos val="b"/>
        <c:numFmt formatCode="General" sourceLinked="0"/>
        <c:majorTickMark val="out"/>
        <c:minorTickMark val="none"/>
        <c:tickLblPos val="nextTo"/>
        <c:txPr>
          <a:bodyPr rot="-5400000" vert="horz"/>
          <a:lstStyle/>
          <a:p>
            <a:pPr>
              <a:defRPr sz="1100" b="1">
                <a:latin typeface="+mn-lt"/>
              </a:defRPr>
            </a:pPr>
            <a:endParaRPr lang="et-EE"/>
          </a:p>
        </c:txPr>
        <c:crossAx val="76375552"/>
        <c:crosses val="autoZero"/>
        <c:auto val="1"/>
        <c:lblAlgn val="ctr"/>
        <c:lblOffset val="100"/>
        <c:noMultiLvlLbl val="0"/>
      </c:catAx>
      <c:valAx>
        <c:axId val="76375552"/>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b="1"/>
            </a:pPr>
            <a:endParaRPr lang="et-EE"/>
          </a:p>
        </c:txPr>
        <c:crossAx val="76374016"/>
        <c:crosses val="autoZero"/>
        <c:crossBetween val="between"/>
      </c:valAx>
    </c:plotArea>
    <c:legend>
      <c:legendPos val="b"/>
      <c:layout/>
      <c:overlay val="0"/>
      <c:txPr>
        <a:bodyPr/>
        <a:lstStyle/>
        <a:p>
          <a:pPr>
            <a:defRPr sz="1600" b="1"/>
          </a:pPr>
          <a:endParaRPr lang="et-EE"/>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286452947259575E-2"/>
          <c:y val="2.7118644067796609E-2"/>
          <c:w val="0.6246122026887283"/>
          <c:h val="0.88983050847457645"/>
        </c:manualLayout>
      </c:layout>
      <c:lineChart>
        <c:grouping val="standard"/>
        <c:varyColors val="0"/>
        <c:ser>
          <c:idx val="0"/>
          <c:order val="0"/>
          <c:tx>
            <c:strRef>
              <c:f>'Raw gender diff'!$B$230</c:f>
              <c:strCache>
                <c:ptCount val="1"/>
                <c:pt idx="0">
                  <c:v>Mothers, child less than 6 months</c:v>
                </c:pt>
              </c:strCache>
            </c:strRef>
          </c:tx>
          <c:spPr>
            <a:ln w="38100">
              <a:solidFill>
                <a:schemeClr val="tx2"/>
              </a:solidFill>
              <a:prstDash val="lgDash"/>
            </a:ln>
          </c:spPr>
          <c:marker>
            <c:symbol val="triangle"/>
            <c:size val="8"/>
            <c:spPr>
              <a:solidFill>
                <a:schemeClr val="tx2"/>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diff'!$B$253:$B$255</c:f>
              <c:numCache>
                <c:formatCode>0.0%</c:formatCode>
                <c:ptCount val="3"/>
                <c:pt idx="0">
                  <c:v>0.86458332999999987</c:v>
                </c:pt>
                <c:pt idx="1">
                  <c:v>0.89045936000000003</c:v>
                </c:pt>
                <c:pt idx="2">
                  <c:v>0.86842105000000014</c:v>
                </c:pt>
              </c:numCache>
            </c:numRef>
          </c:val>
          <c:smooth val="0"/>
        </c:ser>
        <c:ser>
          <c:idx val="1"/>
          <c:order val="1"/>
          <c:tx>
            <c:strRef>
              <c:f>'Raw gender diff'!$C$230</c:f>
              <c:strCache>
                <c:ptCount val="1"/>
                <c:pt idx="0">
                  <c:v>Mothers, child 6-12 months</c:v>
                </c:pt>
              </c:strCache>
            </c:strRef>
          </c:tx>
          <c:spPr>
            <a:ln w="38100">
              <a:solidFill>
                <a:schemeClr val="tx2"/>
              </a:solidFill>
              <a:prstDash val="solid"/>
            </a:ln>
          </c:spPr>
          <c:marker>
            <c:symbol val="circle"/>
            <c:size val="8"/>
            <c:spPr>
              <a:solidFill>
                <a:schemeClr val="tx2"/>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diff'!$C$253:$C$255</c:f>
              <c:numCache>
                <c:formatCode>0.0%</c:formatCode>
                <c:ptCount val="3"/>
                <c:pt idx="0">
                  <c:v>0.67630058000000004</c:v>
                </c:pt>
                <c:pt idx="1">
                  <c:v>0.74382716000000004</c:v>
                </c:pt>
                <c:pt idx="2">
                  <c:v>0.84014870000000008</c:v>
                </c:pt>
              </c:numCache>
            </c:numRef>
          </c:val>
          <c:smooth val="0"/>
        </c:ser>
        <c:ser>
          <c:idx val="2"/>
          <c:order val="2"/>
          <c:tx>
            <c:strRef>
              <c:f>'Raw gender diff'!$D$230</c:f>
              <c:strCache>
                <c:ptCount val="1"/>
                <c:pt idx="0">
                  <c:v>Mothers, child 1-2 years</c:v>
                </c:pt>
              </c:strCache>
            </c:strRef>
          </c:tx>
          <c:spPr>
            <a:ln w="38100">
              <a:solidFill>
                <a:schemeClr val="accent2"/>
              </a:solidFill>
              <a:prstDash val="solid"/>
            </a:ln>
          </c:spPr>
          <c:marker>
            <c:symbol val="triangle"/>
            <c:size val="7"/>
            <c:spPr>
              <a:solidFill>
                <a:schemeClr val="accent2"/>
              </a:solidFill>
              <a:ln w="38100">
                <a:solidFill>
                  <a:schemeClr val="accent2"/>
                </a:solidFill>
                <a:prstDash val="solid"/>
              </a:ln>
            </c:spPr>
          </c:marker>
          <c:cat>
            <c:strRef>
              <c:f>'Raw gender diff'!$A$231:$A$233</c:f>
              <c:strCache>
                <c:ptCount val="3"/>
                <c:pt idx="0">
                  <c:v>2002-2003</c:v>
                </c:pt>
                <c:pt idx="1">
                  <c:v>2004-2007</c:v>
                </c:pt>
                <c:pt idx="2">
                  <c:v>2008-2011</c:v>
                </c:pt>
              </c:strCache>
            </c:strRef>
          </c:cat>
          <c:val>
            <c:numRef>
              <c:f>'Raw gender diff'!$D$253:$D$255</c:f>
              <c:numCache>
                <c:formatCode>0.0%</c:formatCode>
                <c:ptCount val="3"/>
                <c:pt idx="0">
                  <c:v>4.2584430000000013E-2</c:v>
                </c:pt>
                <c:pt idx="1">
                  <c:v>0.14568344999999999</c:v>
                </c:pt>
                <c:pt idx="2">
                  <c:v>0.18005808000000004</c:v>
                </c:pt>
              </c:numCache>
            </c:numRef>
          </c:val>
          <c:smooth val="0"/>
        </c:ser>
        <c:ser>
          <c:idx val="3"/>
          <c:order val="3"/>
          <c:tx>
            <c:strRef>
              <c:f>'Raw gender diff'!$E$230</c:f>
              <c:strCache>
                <c:ptCount val="1"/>
                <c:pt idx="0">
                  <c:v>Mothers, child 3-6 years</c:v>
                </c:pt>
              </c:strCache>
            </c:strRef>
          </c:tx>
          <c:spPr>
            <a:ln w="38100">
              <a:solidFill>
                <a:srgbClr val="0070C0"/>
              </a:solidFill>
              <a:prstDash val="solid"/>
            </a:ln>
          </c:spPr>
          <c:marker>
            <c:symbol val="diamond"/>
            <c:size val="7"/>
            <c:spPr>
              <a:solidFill>
                <a:srgbClr val="0070C0"/>
              </a:solidFill>
              <a:ln w="38100">
                <a:solidFill>
                  <a:srgbClr val="0070C0"/>
                </a:solidFill>
                <a:prstDash val="solid"/>
              </a:ln>
            </c:spPr>
          </c:marker>
          <c:cat>
            <c:strRef>
              <c:f>'Raw gender diff'!$A$231:$A$233</c:f>
              <c:strCache>
                <c:ptCount val="3"/>
                <c:pt idx="0">
                  <c:v>2002-2003</c:v>
                </c:pt>
                <c:pt idx="1">
                  <c:v>2004-2007</c:v>
                </c:pt>
                <c:pt idx="2">
                  <c:v>2008-2011</c:v>
                </c:pt>
              </c:strCache>
            </c:strRef>
          </c:cat>
          <c:val>
            <c:numRef>
              <c:f>'Raw gender diff'!$E$253:$E$255</c:f>
              <c:numCache>
                <c:formatCode>0.0%</c:formatCode>
                <c:ptCount val="3"/>
                <c:pt idx="0">
                  <c:v>1.6512550000000004E-2</c:v>
                </c:pt>
                <c:pt idx="1">
                  <c:v>1.9797619999999998E-2</c:v>
                </c:pt>
                <c:pt idx="2">
                  <c:v>2.3093450000000001E-2</c:v>
                </c:pt>
              </c:numCache>
            </c:numRef>
          </c:val>
          <c:smooth val="0"/>
        </c:ser>
        <c:ser>
          <c:idx val="5"/>
          <c:order val="4"/>
          <c:tx>
            <c:strRef>
              <c:f>'Raw gender diff'!$G$252</c:f>
              <c:strCache>
                <c:ptCount val="1"/>
                <c:pt idx="0">
                  <c:v>Fathers, child under 1 year</c:v>
                </c:pt>
              </c:strCache>
            </c:strRef>
          </c:tx>
          <c:spPr>
            <a:ln w="38100">
              <a:solidFill>
                <a:srgbClr val="000000"/>
              </a:solidFill>
              <a:prstDash val="sysDash"/>
            </a:ln>
          </c:spPr>
          <c:marker>
            <c:symbol val="none"/>
          </c:marker>
          <c:cat>
            <c:strRef>
              <c:f>'Raw gender diff'!$A$231:$A$233</c:f>
              <c:strCache>
                <c:ptCount val="3"/>
                <c:pt idx="0">
                  <c:v>2002-2003</c:v>
                </c:pt>
                <c:pt idx="1">
                  <c:v>2004-2007</c:v>
                </c:pt>
                <c:pt idx="2">
                  <c:v>2008-2011</c:v>
                </c:pt>
              </c:strCache>
            </c:strRef>
          </c:cat>
          <c:val>
            <c:numRef>
              <c:f>'Raw gender diff'!$G$253:$G$255</c:f>
              <c:numCache>
                <c:formatCode>0.00%</c:formatCode>
                <c:ptCount val="3"/>
                <c:pt idx="0">
                  <c:v>8.0000000000000019E-3</c:v>
                </c:pt>
                <c:pt idx="1">
                  <c:v>9.0000000000000045E-3</c:v>
                </c:pt>
                <c:pt idx="2">
                  <c:v>3.0000000000000009E-3</c:v>
                </c:pt>
              </c:numCache>
            </c:numRef>
          </c:val>
          <c:smooth val="0"/>
        </c:ser>
        <c:dLbls>
          <c:showLegendKey val="0"/>
          <c:showVal val="0"/>
          <c:showCatName val="0"/>
          <c:showSerName val="0"/>
          <c:showPercent val="0"/>
          <c:showBubbleSize val="0"/>
        </c:dLbls>
        <c:marker val="1"/>
        <c:smooth val="0"/>
        <c:axId val="77576064"/>
        <c:axId val="77577600"/>
      </c:lineChart>
      <c:catAx>
        <c:axId val="7757606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t-EE"/>
          </a:p>
        </c:txPr>
        <c:crossAx val="77577600"/>
        <c:crosses val="autoZero"/>
        <c:auto val="1"/>
        <c:lblAlgn val="ctr"/>
        <c:lblOffset val="20"/>
        <c:tickLblSkip val="1"/>
        <c:tickMarkSkip val="1"/>
        <c:noMultiLvlLbl val="0"/>
      </c:catAx>
      <c:valAx>
        <c:axId val="77577600"/>
        <c:scaling>
          <c:orientation val="minMax"/>
          <c:max val="0.9"/>
        </c:scaling>
        <c:delete val="0"/>
        <c:axPos val="l"/>
        <c:majorGridlines>
          <c:spPr>
            <a:ln w="3175">
              <a:solidFill>
                <a:schemeClr val="bg1">
                  <a:lumMod val="75000"/>
                </a:schemeClr>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t-EE"/>
          </a:p>
        </c:txPr>
        <c:crossAx val="77576064"/>
        <c:crosses val="autoZero"/>
        <c:crossBetween val="between"/>
      </c:valAx>
      <c:spPr>
        <a:noFill/>
        <a:ln w="12700">
          <a:solidFill>
            <a:srgbClr val="808080"/>
          </a:solidFill>
          <a:prstDash val="solid"/>
        </a:ln>
      </c:spPr>
    </c:plotArea>
    <c:legend>
      <c:legendPos val="r"/>
      <c:layout>
        <c:manualLayout>
          <c:xMode val="edge"/>
          <c:yMode val="edge"/>
          <c:x val="0.70423991726990709"/>
          <c:y val="0.18644067796610173"/>
          <c:w val="0.29265770423991727"/>
          <c:h val="0.61016949152542377"/>
        </c:manualLayout>
      </c:layout>
      <c:overlay val="0"/>
      <c:spPr>
        <a:noFill/>
        <a:ln w="25400">
          <a:noFill/>
        </a:ln>
      </c:spPr>
      <c:txPr>
        <a:bodyPr/>
        <a:lstStyle/>
        <a:p>
          <a:pPr>
            <a:defRPr sz="1400" b="1" i="0" u="none" strike="noStrike" baseline="0">
              <a:solidFill>
                <a:srgbClr val="000000"/>
              </a:solidFill>
              <a:latin typeface="Arial"/>
              <a:ea typeface="Arial"/>
              <a:cs typeface="Arial"/>
            </a:defRPr>
          </a:pPr>
          <a:endParaRPr lang="et-EE"/>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t-E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286452947259575E-2"/>
          <c:y val="4.4067796610169498E-2"/>
          <c:w val="0.53774560496380575"/>
          <c:h val="0.86440677966101698"/>
        </c:manualLayout>
      </c:layout>
      <c:lineChart>
        <c:grouping val="standard"/>
        <c:varyColors val="0"/>
        <c:ser>
          <c:idx val="4"/>
          <c:order val="2"/>
          <c:tx>
            <c:strRef>
              <c:f>'Raw gender diff'!$F$230</c:f>
              <c:strCache>
                <c:ptCount val="1"/>
                <c:pt idx="0">
                  <c:v>Mothers, child 7-10 years</c:v>
                </c:pt>
              </c:strCache>
            </c:strRef>
          </c:tx>
          <c:spPr>
            <a:ln w="38100">
              <a:solidFill>
                <a:schemeClr val="tx2"/>
              </a:solidFill>
              <a:prstDash val="solid"/>
            </a:ln>
          </c:spPr>
          <c:marker>
            <c:symbol val="square"/>
            <c:size val="7"/>
            <c:spPr>
              <a:solidFill>
                <a:srgbClr val="000000"/>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diff'!$F$231:$F$233</c:f>
              <c:numCache>
                <c:formatCode>0.0%</c:formatCode>
                <c:ptCount val="3"/>
                <c:pt idx="0">
                  <c:v>0.67496030000000007</c:v>
                </c:pt>
                <c:pt idx="1">
                  <c:v>0.68585662999999997</c:v>
                </c:pt>
                <c:pt idx="2">
                  <c:v>0.71216897999999984</c:v>
                </c:pt>
              </c:numCache>
            </c:numRef>
          </c:val>
          <c:smooth val="0"/>
        </c:ser>
        <c:ser>
          <c:idx val="3"/>
          <c:order val="3"/>
          <c:tx>
            <c:strRef>
              <c:f>'Raw gender diff'!$E$230</c:f>
              <c:strCache>
                <c:ptCount val="1"/>
                <c:pt idx="0">
                  <c:v>Mothers, child 3-6 years</c:v>
                </c:pt>
              </c:strCache>
            </c:strRef>
          </c:tx>
          <c:spPr>
            <a:ln w="38100">
              <a:solidFill>
                <a:schemeClr val="tx2"/>
              </a:solidFill>
              <a:prstDash val="solid"/>
            </a:ln>
          </c:spPr>
          <c:marker>
            <c:symbol val="diamond"/>
            <c:size val="8"/>
            <c:spPr>
              <a:solidFill>
                <a:srgbClr val="808080"/>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diff'!$E$231:$E$233</c:f>
              <c:numCache>
                <c:formatCode>0.0%</c:formatCode>
                <c:ptCount val="3"/>
                <c:pt idx="0">
                  <c:v>0.63854914000000007</c:v>
                </c:pt>
                <c:pt idx="1">
                  <c:v>0.65334866000000014</c:v>
                </c:pt>
                <c:pt idx="2">
                  <c:v>0.65609584000000021</c:v>
                </c:pt>
              </c:numCache>
            </c:numRef>
          </c:val>
          <c:smooth val="0"/>
        </c:ser>
        <c:ser>
          <c:idx val="0"/>
          <c:order val="4"/>
          <c:tx>
            <c:strRef>
              <c:f>'Raw gender diff'!$B$230</c:f>
              <c:strCache>
                <c:ptCount val="1"/>
                <c:pt idx="0">
                  <c:v>Mothers, child less than 6 months</c:v>
                </c:pt>
              </c:strCache>
            </c:strRef>
          </c:tx>
          <c:spPr>
            <a:ln w="38100">
              <a:solidFill>
                <a:schemeClr val="tx2"/>
              </a:solidFill>
              <a:prstDash val="lgDash"/>
            </a:ln>
          </c:spPr>
          <c:marker>
            <c:symbol val="triangle"/>
            <c:size val="8"/>
            <c:spPr>
              <a:solidFill>
                <a:schemeClr val="tx2"/>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diff'!$B$231:$B$233</c:f>
              <c:numCache>
                <c:formatCode>0.0%</c:formatCode>
                <c:ptCount val="3"/>
                <c:pt idx="0">
                  <c:v>0.59076923000000003</c:v>
                </c:pt>
                <c:pt idx="1">
                  <c:v>0.64172336000000008</c:v>
                </c:pt>
                <c:pt idx="2">
                  <c:v>0.66202091000000007</c:v>
                </c:pt>
              </c:numCache>
            </c:numRef>
          </c:val>
          <c:smooth val="0"/>
        </c:ser>
        <c:ser>
          <c:idx val="1"/>
          <c:order val="5"/>
          <c:tx>
            <c:strRef>
              <c:f>'Raw gender diff'!$C$230</c:f>
              <c:strCache>
                <c:ptCount val="1"/>
                <c:pt idx="0">
                  <c:v>Mothers, child 6-12 months</c:v>
                </c:pt>
              </c:strCache>
            </c:strRef>
          </c:tx>
          <c:spPr>
            <a:ln w="38100">
              <a:solidFill>
                <a:schemeClr val="tx2"/>
              </a:solidFill>
              <a:prstDash val="solid"/>
            </a:ln>
          </c:spPr>
          <c:marker>
            <c:symbol val="circle"/>
            <c:size val="7"/>
            <c:spPr>
              <a:solidFill>
                <a:schemeClr val="tx2"/>
              </a:solidFill>
              <a:ln w="38100">
                <a:solidFill>
                  <a:schemeClr val="tx2"/>
                </a:solidFill>
                <a:prstDash val="solid"/>
              </a:ln>
            </c:spPr>
          </c:marker>
          <c:cat>
            <c:strRef>
              <c:f>'Raw gender diff'!$A$231:$A$233</c:f>
              <c:strCache>
                <c:ptCount val="3"/>
                <c:pt idx="0">
                  <c:v>2002-2003</c:v>
                </c:pt>
                <c:pt idx="1">
                  <c:v>2004-2007</c:v>
                </c:pt>
                <c:pt idx="2">
                  <c:v>2008-2011</c:v>
                </c:pt>
              </c:strCache>
            </c:strRef>
          </c:cat>
          <c:val>
            <c:numRef>
              <c:f>'Raw gender diff'!$C$231:$C$233</c:f>
              <c:numCache>
                <c:formatCode>0.0%</c:formatCode>
                <c:ptCount val="3"/>
                <c:pt idx="0">
                  <c:v>0.55095541000000015</c:v>
                </c:pt>
                <c:pt idx="1">
                  <c:v>0.64158415999999996</c:v>
                </c:pt>
                <c:pt idx="2">
                  <c:v>0.6497584500000001</c:v>
                </c:pt>
              </c:numCache>
            </c:numRef>
          </c:val>
          <c:smooth val="0"/>
        </c:ser>
        <c:ser>
          <c:idx val="2"/>
          <c:order val="6"/>
          <c:tx>
            <c:strRef>
              <c:f>'Raw gender diff'!$D$230</c:f>
              <c:strCache>
                <c:ptCount val="1"/>
                <c:pt idx="0">
                  <c:v>Mothers, child 1-2 years</c:v>
                </c:pt>
              </c:strCache>
            </c:strRef>
          </c:tx>
          <c:spPr>
            <a:ln w="38100">
              <a:solidFill>
                <a:schemeClr val="accent5"/>
              </a:solidFill>
              <a:prstDash val="solid"/>
            </a:ln>
          </c:spPr>
          <c:marker>
            <c:symbol val="circle"/>
            <c:size val="8"/>
            <c:spPr>
              <a:solidFill>
                <a:schemeClr val="accent5"/>
              </a:solidFill>
              <a:ln w="38100">
                <a:solidFill>
                  <a:schemeClr val="accent5"/>
                </a:solidFill>
                <a:prstDash val="solid"/>
              </a:ln>
            </c:spPr>
          </c:marker>
          <c:cat>
            <c:strRef>
              <c:f>'Raw gender diff'!$A$231:$A$233</c:f>
              <c:strCache>
                <c:ptCount val="3"/>
                <c:pt idx="0">
                  <c:v>2002-2003</c:v>
                </c:pt>
                <c:pt idx="1">
                  <c:v>2004-2007</c:v>
                </c:pt>
                <c:pt idx="2">
                  <c:v>2008-2011</c:v>
                </c:pt>
              </c:strCache>
            </c:strRef>
          </c:cat>
          <c:val>
            <c:numRef>
              <c:f>'Raw gender diff'!$D$231:$D$233</c:f>
              <c:numCache>
                <c:formatCode>0.0%</c:formatCode>
                <c:ptCount val="3"/>
                <c:pt idx="0">
                  <c:v>0.53706624999999986</c:v>
                </c:pt>
                <c:pt idx="1">
                  <c:v>0.60931506999999996</c:v>
                </c:pt>
                <c:pt idx="2">
                  <c:v>0.62079326999999995</c:v>
                </c:pt>
              </c:numCache>
            </c:numRef>
          </c:val>
          <c:smooth val="0"/>
        </c:ser>
        <c:dLbls>
          <c:showLegendKey val="0"/>
          <c:showVal val="0"/>
          <c:showCatName val="0"/>
          <c:showSerName val="0"/>
          <c:showPercent val="0"/>
          <c:showBubbleSize val="0"/>
        </c:dLbls>
        <c:hiLowLines>
          <c:spPr>
            <a:ln w="12700">
              <a:pattFill prst="pct50">
                <a:fgClr>
                  <a:srgbClr val="000000"/>
                </a:fgClr>
                <a:bgClr>
                  <a:srgbClr val="FFFFFF"/>
                </a:bgClr>
              </a:pattFill>
              <a:prstDash val="solid"/>
            </a:ln>
          </c:spPr>
        </c:hiLowLines>
        <c:marker val="1"/>
        <c:smooth val="0"/>
        <c:axId val="77625984"/>
        <c:axId val="77635968"/>
      </c:lineChart>
      <c:lineChart>
        <c:grouping val="standard"/>
        <c:varyColors val="0"/>
        <c:ser>
          <c:idx val="5"/>
          <c:order val="0"/>
          <c:tx>
            <c:strRef>
              <c:f>'Raw gender diff'!$G$230</c:f>
              <c:strCache>
                <c:ptCount val="1"/>
                <c:pt idx="0">
                  <c:v>Men 25-34 without children</c:v>
                </c:pt>
              </c:strCache>
            </c:strRef>
          </c:tx>
          <c:spPr>
            <a:ln w="38100">
              <a:solidFill>
                <a:srgbClr val="000000"/>
              </a:solidFill>
              <a:prstDash val="sysDash"/>
            </a:ln>
          </c:spPr>
          <c:marker>
            <c:symbol val="none"/>
          </c:marker>
          <c:cat>
            <c:strRef>
              <c:f>'Raw gender diff'!$A$231:$A$233</c:f>
              <c:strCache>
                <c:ptCount val="3"/>
                <c:pt idx="0">
                  <c:v>2002-2003</c:v>
                </c:pt>
                <c:pt idx="1">
                  <c:v>2004-2007</c:v>
                </c:pt>
                <c:pt idx="2">
                  <c:v>2008-2011</c:v>
                </c:pt>
              </c:strCache>
            </c:strRef>
          </c:cat>
          <c:val>
            <c:numRef>
              <c:f>'Raw gender diff'!$G$231:$G$233</c:f>
              <c:numCache>
                <c:formatCode>0.0%</c:formatCode>
                <c:ptCount val="3"/>
                <c:pt idx="0">
                  <c:v>0.70318257999999989</c:v>
                </c:pt>
                <c:pt idx="1">
                  <c:v>0.75750499999999998</c:v>
                </c:pt>
                <c:pt idx="2">
                  <c:v>0.75248974999999996</c:v>
                </c:pt>
              </c:numCache>
            </c:numRef>
          </c:val>
          <c:smooth val="0"/>
        </c:ser>
        <c:ser>
          <c:idx val="6"/>
          <c:order val="1"/>
          <c:tx>
            <c:strRef>
              <c:f>'Raw gender diff'!$H$230</c:f>
              <c:strCache>
                <c:ptCount val="1"/>
                <c:pt idx="0">
                  <c:v>Women 25-34 without children</c:v>
                </c:pt>
              </c:strCache>
            </c:strRef>
          </c:tx>
          <c:spPr>
            <a:ln w="38100">
              <a:solidFill>
                <a:srgbClr val="000000"/>
              </a:solidFill>
              <a:prstDash val="lgDash"/>
            </a:ln>
          </c:spPr>
          <c:marker>
            <c:symbol val="none"/>
          </c:marker>
          <c:cat>
            <c:strRef>
              <c:f>'Raw gender diff'!$A$231:$A$233</c:f>
              <c:strCache>
                <c:ptCount val="3"/>
                <c:pt idx="0">
                  <c:v>2002-2003</c:v>
                </c:pt>
                <c:pt idx="1">
                  <c:v>2004-2007</c:v>
                </c:pt>
                <c:pt idx="2">
                  <c:v>2008-2011</c:v>
                </c:pt>
              </c:strCache>
            </c:strRef>
          </c:cat>
          <c:val>
            <c:numRef>
              <c:f>'Raw gender diff'!$H$231:$H$233</c:f>
              <c:numCache>
                <c:formatCode>0.0%</c:formatCode>
                <c:ptCount val="3"/>
                <c:pt idx="0">
                  <c:v>0.68063419999999997</c:v>
                </c:pt>
                <c:pt idx="1">
                  <c:v>0.7109375</c:v>
                </c:pt>
                <c:pt idx="2">
                  <c:v>0.68834951000000011</c:v>
                </c:pt>
              </c:numCache>
            </c:numRef>
          </c:val>
          <c:smooth val="0"/>
        </c:ser>
        <c:dLbls>
          <c:showLegendKey val="0"/>
          <c:showVal val="0"/>
          <c:showCatName val="0"/>
          <c:showSerName val="0"/>
          <c:showPercent val="0"/>
          <c:showBubbleSize val="0"/>
        </c:dLbls>
        <c:marker val="1"/>
        <c:smooth val="0"/>
        <c:axId val="77637504"/>
        <c:axId val="77639040"/>
      </c:lineChart>
      <c:catAx>
        <c:axId val="776259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t-EE"/>
          </a:p>
        </c:txPr>
        <c:crossAx val="77635968"/>
        <c:crosses val="autoZero"/>
        <c:auto val="1"/>
        <c:lblAlgn val="ctr"/>
        <c:lblOffset val="100"/>
        <c:tickLblSkip val="1"/>
        <c:tickMarkSkip val="1"/>
        <c:noMultiLvlLbl val="0"/>
      </c:catAx>
      <c:valAx>
        <c:axId val="77635968"/>
        <c:scaling>
          <c:orientation val="minMax"/>
          <c:max val="0.8"/>
          <c:min val="0.5"/>
        </c:scaling>
        <c:delete val="0"/>
        <c:axPos val="l"/>
        <c:majorGridlines>
          <c:spPr>
            <a:ln w="3175">
              <a:solidFill>
                <a:schemeClr val="bg1">
                  <a:lumMod val="75000"/>
                </a:schemeClr>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t-EE"/>
          </a:p>
        </c:txPr>
        <c:crossAx val="77625984"/>
        <c:crosses val="autoZero"/>
        <c:crossBetween val="between"/>
        <c:majorUnit val="3.0000000000000002E-2"/>
      </c:valAx>
      <c:catAx>
        <c:axId val="77637504"/>
        <c:scaling>
          <c:orientation val="minMax"/>
        </c:scaling>
        <c:delete val="1"/>
        <c:axPos val="b"/>
        <c:numFmt formatCode="General" sourceLinked="1"/>
        <c:majorTickMark val="out"/>
        <c:minorTickMark val="none"/>
        <c:tickLblPos val="none"/>
        <c:crossAx val="77639040"/>
        <c:crosses val="autoZero"/>
        <c:auto val="1"/>
        <c:lblAlgn val="ctr"/>
        <c:lblOffset val="100"/>
        <c:noMultiLvlLbl val="0"/>
      </c:catAx>
      <c:valAx>
        <c:axId val="77639040"/>
        <c:scaling>
          <c:orientation val="minMax"/>
          <c:max val="0.8"/>
          <c:min val="0.5"/>
        </c:scaling>
        <c:delete val="0"/>
        <c:axPos val="r"/>
        <c:numFmt formatCode="0.0%" sourceLinked="1"/>
        <c:majorTickMark val="cross"/>
        <c:minorTickMark val="none"/>
        <c:tickLblPos val="nextTo"/>
        <c:spPr>
          <a:ln w="3175">
            <a:solidFill>
              <a:srgbClr val="000000"/>
            </a:solidFill>
            <a:prstDash val="solid"/>
          </a:ln>
        </c:spPr>
        <c:txPr>
          <a:bodyPr rot="0" vert="horz"/>
          <a:lstStyle/>
          <a:p>
            <a:pPr>
              <a:defRPr sz="1000" b="0" i="0" u="none" strike="noStrike" baseline="0">
                <a:solidFill>
                  <a:srgbClr val="FFFFFF"/>
                </a:solidFill>
                <a:latin typeface="Arial"/>
                <a:ea typeface="Arial"/>
                <a:cs typeface="Arial"/>
              </a:defRPr>
            </a:pPr>
            <a:endParaRPr lang="et-EE"/>
          </a:p>
        </c:txPr>
        <c:crossAx val="77637504"/>
        <c:crosses val="max"/>
        <c:crossBetween val="between"/>
        <c:majorUnit val="3.0000000000000002E-2"/>
      </c:valAx>
      <c:spPr>
        <a:noFill/>
        <a:ln w="12700">
          <a:solidFill>
            <a:srgbClr val="808080"/>
          </a:solidFill>
          <a:prstDash val="solid"/>
        </a:ln>
      </c:spPr>
    </c:plotArea>
    <c:legend>
      <c:legendPos val="r"/>
      <c:layout>
        <c:manualLayout>
          <c:xMode val="edge"/>
          <c:yMode val="edge"/>
          <c:x val="0.66907962771458152"/>
          <c:y val="0.18474576271186444"/>
          <c:w val="0.32781799379524318"/>
          <c:h val="0.58305084745762703"/>
        </c:manualLayout>
      </c:layout>
      <c:overlay val="0"/>
      <c:spPr>
        <a:noFill/>
        <a:ln w="25400">
          <a:noFill/>
        </a:ln>
      </c:spPr>
      <c:txPr>
        <a:bodyPr/>
        <a:lstStyle/>
        <a:p>
          <a:pPr>
            <a:defRPr sz="1400" b="1" i="0" u="none" strike="noStrike" baseline="0">
              <a:solidFill>
                <a:srgbClr val="000000"/>
              </a:solidFill>
              <a:latin typeface="Arial"/>
              <a:ea typeface="Arial"/>
              <a:cs typeface="Arial"/>
            </a:defRPr>
          </a:pPr>
          <a:endParaRPr lang="et-EE"/>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t-E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child 1 year</a:t>
            </a:r>
          </a:p>
        </c:rich>
      </c:tx>
      <c:layout>
        <c:manualLayout>
          <c:xMode val="edge"/>
          <c:yMode val="edge"/>
          <c:x val="0.65277215373937769"/>
          <c:y val="2.1310622005416169E-2"/>
        </c:manualLayout>
      </c:layout>
      <c:overlay val="0"/>
    </c:title>
    <c:autoTitleDeleted val="0"/>
    <c:plotArea>
      <c:layout>
        <c:manualLayout>
          <c:layoutTarget val="inner"/>
          <c:xMode val="edge"/>
          <c:yMode val="edge"/>
          <c:x val="0.4689411876747987"/>
          <c:y val="0.10371993355902975"/>
          <c:w val="0.37901564667632115"/>
          <c:h val="0.8596285745653317"/>
        </c:manualLayout>
      </c:layout>
      <c:barChart>
        <c:barDir val="bar"/>
        <c:grouping val="clustered"/>
        <c:varyColors val="0"/>
        <c:ser>
          <c:idx val="0"/>
          <c:order val="0"/>
          <c:tx>
            <c:strRef>
              <c:f>'slika 43'!$D$36</c:f>
              <c:strCache>
                <c:ptCount val="1"/>
                <c:pt idx="0">
                  <c:v>svi ispitanici</c:v>
                </c:pt>
              </c:strCache>
            </c:strRef>
          </c:tx>
          <c:spPr>
            <a:solidFill>
              <a:schemeClr val="tx2"/>
            </a:solidFill>
          </c:spPr>
          <c:invertIfNegative val="0"/>
          <c:dLbls>
            <c:spPr>
              <a:noFill/>
              <a:ln>
                <a:noFill/>
              </a:ln>
              <a:effectLst/>
            </c:spPr>
            <c:txPr>
              <a:bodyPr/>
              <a:lstStyle/>
              <a:p>
                <a:pPr>
                  <a:defRPr sz="11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'slika 43'!$C$37:$C$45</c:f>
              <c:strCache>
                <c:ptCount val="9"/>
                <c:pt idx="0">
                  <c:v>baka/e</c:v>
                </c:pt>
                <c:pt idx="1">
                  <c:v>jaslice</c:v>
                </c:pt>
                <c:pt idx="2">
                  <c:v>djed/ovi</c:v>
                </c:pt>
                <c:pt idx="3">
                  <c:v>djetetov otac</c:v>
                </c:pt>
                <c:pt idx="4">
                  <c:v>netko drugi od članova obitelji*</c:v>
                </c:pt>
                <c:pt idx="5">
                  <c:v>bliska osoba koja nije član obitelji**</c:v>
                </c:pt>
                <c:pt idx="6">
                  <c:v>"dadilja" ("teta čuvalica") koju ne poznajemo od ranije</c:v>
                </c:pt>
                <c:pt idx="7">
                  <c:v>"baby siterica"/djevojka/osoba koja će privremeno uskočiti</c:v>
                </c:pt>
                <c:pt idx="8">
                  <c:v>majka neće početi raditi u bližoj budućnosti</c:v>
                </c:pt>
              </c:strCache>
            </c:strRef>
          </c:cat>
          <c:val>
            <c:numRef>
              <c:f>'slika 43'!$D$37:$D$45</c:f>
              <c:numCache>
                <c:formatCode>General</c:formatCode>
                <c:ptCount val="9"/>
                <c:pt idx="0">
                  <c:v>56.5</c:v>
                </c:pt>
                <c:pt idx="1">
                  <c:v>25.6</c:v>
                </c:pt>
                <c:pt idx="2">
                  <c:v>20.3</c:v>
                </c:pt>
                <c:pt idx="3">
                  <c:v>17.7</c:v>
                </c:pt>
                <c:pt idx="4">
                  <c:v>6.6</c:v>
                </c:pt>
                <c:pt idx="5" formatCode="0.0">
                  <c:v>3</c:v>
                </c:pt>
                <c:pt idx="6">
                  <c:v>3.9</c:v>
                </c:pt>
                <c:pt idx="7">
                  <c:v>2.2999999999999998</c:v>
                </c:pt>
                <c:pt idx="8" formatCode="0.0">
                  <c:v>19</c:v>
                </c:pt>
              </c:numCache>
            </c:numRef>
          </c:val>
        </c:ser>
        <c:dLbls>
          <c:showLegendKey val="0"/>
          <c:showVal val="0"/>
          <c:showCatName val="0"/>
          <c:showSerName val="0"/>
          <c:showPercent val="0"/>
          <c:showBubbleSize val="0"/>
        </c:dLbls>
        <c:gapWidth val="150"/>
        <c:axId val="77673600"/>
        <c:axId val="77675136"/>
      </c:barChart>
      <c:catAx>
        <c:axId val="77673600"/>
        <c:scaling>
          <c:orientation val="maxMin"/>
        </c:scaling>
        <c:delete val="0"/>
        <c:axPos val="l"/>
        <c:numFmt formatCode="General" sourceLinked="0"/>
        <c:majorTickMark val="out"/>
        <c:minorTickMark val="none"/>
        <c:tickLblPos val="nextTo"/>
        <c:txPr>
          <a:bodyPr/>
          <a:lstStyle/>
          <a:p>
            <a:pPr>
              <a:defRPr sz="900"/>
            </a:pPr>
            <a:endParaRPr lang="et-EE"/>
          </a:p>
        </c:txPr>
        <c:crossAx val="77675136"/>
        <c:crosses val="autoZero"/>
        <c:auto val="1"/>
        <c:lblAlgn val="ctr"/>
        <c:lblOffset val="100"/>
        <c:noMultiLvlLbl val="0"/>
      </c:catAx>
      <c:valAx>
        <c:axId val="77675136"/>
        <c:scaling>
          <c:orientation val="minMax"/>
        </c:scaling>
        <c:delete val="0"/>
        <c:axPos val="t"/>
        <c:majorGridlines>
          <c:spPr>
            <a:ln>
              <a:noFill/>
            </a:ln>
          </c:spPr>
        </c:majorGridlines>
        <c:numFmt formatCode="General" sourceLinked="1"/>
        <c:majorTickMark val="none"/>
        <c:minorTickMark val="none"/>
        <c:tickLblPos val="none"/>
        <c:spPr>
          <a:noFill/>
          <a:ln>
            <a:noFill/>
          </a:ln>
        </c:spPr>
        <c:crossAx val="77673600"/>
        <c:crosses val="autoZero"/>
        <c:crossBetween val="between"/>
      </c:valAx>
    </c:plotArea>
    <c:plotVisOnly val="1"/>
    <c:dispBlanksAs val="gap"/>
    <c:showDLblsOverMax val="0"/>
  </c:chart>
  <c:spPr>
    <a:gradFill>
      <a:gsLst>
        <a:gs pos="0">
          <a:schemeClr val="bg2">
            <a:tint val="84000"/>
            <a:shade val="100000"/>
            <a:hueMod val="92000"/>
            <a:satMod val="180000"/>
            <a:lumMod val="114000"/>
          </a:schemeClr>
        </a:gs>
        <a:gs pos="100000">
          <a:schemeClr val="bg2">
            <a:shade val="92000"/>
            <a:satMod val="170000"/>
            <a:lumMod val="96000"/>
          </a:schemeClr>
        </a:gs>
      </a:gsLst>
      <a:lin ang="5400000" scaled="0"/>
    </a:grad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hr-HR" sz="1400"/>
              <a:t>child</a:t>
            </a:r>
            <a:r>
              <a:rPr lang="hr-HR" sz="1400" baseline="0"/>
              <a:t> </a:t>
            </a:r>
            <a:r>
              <a:rPr lang="hr-HR" sz="1400"/>
              <a:t>6 months of age</a:t>
            </a:r>
          </a:p>
        </c:rich>
      </c:tx>
      <c:layout>
        <c:manualLayout>
          <c:xMode val="edge"/>
          <c:yMode val="edge"/>
          <c:x val="0.48127803777956951"/>
          <c:y val="2.1361921181617692E-2"/>
        </c:manualLayout>
      </c:layout>
      <c:overlay val="0"/>
    </c:title>
    <c:autoTitleDeleted val="0"/>
    <c:plotArea>
      <c:layout>
        <c:manualLayout>
          <c:layoutTarget val="inner"/>
          <c:xMode val="edge"/>
          <c:yMode val="edge"/>
          <c:x val="0.46955572021623926"/>
          <c:y val="0.10371993355902975"/>
          <c:w val="0.42372374989107836"/>
          <c:h val="0.85215649135129379"/>
        </c:manualLayout>
      </c:layout>
      <c:barChart>
        <c:barDir val="bar"/>
        <c:grouping val="clustered"/>
        <c:varyColors val="0"/>
        <c:ser>
          <c:idx val="0"/>
          <c:order val="0"/>
          <c:tx>
            <c:strRef>
              <c:f>'slika 43'!$D$16</c:f>
              <c:strCache>
                <c:ptCount val="1"/>
                <c:pt idx="0">
                  <c:v>svi ispitanici</c:v>
                </c:pt>
              </c:strCache>
            </c:strRef>
          </c:tx>
          <c:spPr>
            <a:solidFill>
              <a:schemeClr val="tx2"/>
            </a:solidFill>
          </c:spPr>
          <c:invertIfNegative val="0"/>
          <c:dLbls>
            <c:spPr>
              <a:noFill/>
              <a:ln>
                <a:noFill/>
              </a:ln>
              <a:effectLst/>
            </c:spPr>
            <c:txPr>
              <a:bodyPr/>
              <a:lstStyle/>
              <a:p>
                <a:pPr>
                  <a:defRPr sz="11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'slika 43'!$C$17:$C$25</c:f>
              <c:strCache>
                <c:ptCount val="9"/>
                <c:pt idx="0">
                  <c:v>grandmother</c:v>
                </c:pt>
                <c:pt idx="1">
                  <c:v>nurseries</c:v>
                </c:pt>
                <c:pt idx="2">
                  <c:v>grandfather</c:v>
                </c:pt>
                <c:pt idx="3">
                  <c:v>father</c:v>
                </c:pt>
                <c:pt idx="4">
                  <c:v>other family member*</c:v>
                </c:pt>
                <c:pt idx="5">
                  <c:v>close person (not a family member)**</c:v>
                </c:pt>
                <c:pt idx="6">
                  <c:v>childminder</c:v>
                </c:pt>
                <c:pt idx="7">
                  <c:v>baby sitter/person who comes on occasion</c:v>
                </c:pt>
                <c:pt idx="8">
                  <c:v>mother is not going to work in near future</c:v>
                </c:pt>
              </c:strCache>
            </c:strRef>
          </c:cat>
          <c:val>
            <c:numRef>
              <c:f>'slika 43'!$D$17:$D$25</c:f>
              <c:numCache>
                <c:formatCode>General</c:formatCode>
                <c:ptCount val="9"/>
                <c:pt idx="0">
                  <c:v>61.7</c:v>
                </c:pt>
                <c:pt idx="1">
                  <c:v>32.1</c:v>
                </c:pt>
                <c:pt idx="2">
                  <c:v>18.600000000000001</c:v>
                </c:pt>
                <c:pt idx="3">
                  <c:v>15.5</c:v>
                </c:pt>
                <c:pt idx="4" formatCode="0.0">
                  <c:v>5</c:v>
                </c:pt>
                <c:pt idx="5">
                  <c:v>2.5</c:v>
                </c:pt>
                <c:pt idx="6">
                  <c:v>4.7</c:v>
                </c:pt>
                <c:pt idx="7">
                  <c:v>1.4</c:v>
                </c:pt>
                <c:pt idx="8">
                  <c:v>13.2</c:v>
                </c:pt>
              </c:numCache>
            </c:numRef>
          </c:val>
        </c:ser>
        <c:dLbls>
          <c:showLegendKey val="0"/>
          <c:showVal val="0"/>
          <c:showCatName val="0"/>
          <c:showSerName val="0"/>
          <c:showPercent val="0"/>
          <c:showBubbleSize val="0"/>
        </c:dLbls>
        <c:gapWidth val="150"/>
        <c:axId val="77683712"/>
        <c:axId val="77705984"/>
      </c:barChart>
      <c:catAx>
        <c:axId val="77683712"/>
        <c:scaling>
          <c:orientation val="maxMin"/>
        </c:scaling>
        <c:delete val="0"/>
        <c:axPos val="l"/>
        <c:numFmt formatCode="General" sourceLinked="0"/>
        <c:majorTickMark val="out"/>
        <c:minorTickMark val="none"/>
        <c:tickLblPos val="nextTo"/>
        <c:txPr>
          <a:bodyPr/>
          <a:lstStyle/>
          <a:p>
            <a:pPr>
              <a:defRPr sz="1400" b="1"/>
            </a:pPr>
            <a:endParaRPr lang="et-EE"/>
          </a:p>
        </c:txPr>
        <c:crossAx val="77705984"/>
        <c:crosses val="autoZero"/>
        <c:auto val="1"/>
        <c:lblAlgn val="ctr"/>
        <c:lblOffset val="100"/>
        <c:noMultiLvlLbl val="0"/>
      </c:catAx>
      <c:valAx>
        <c:axId val="77705984"/>
        <c:scaling>
          <c:orientation val="minMax"/>
        </c:scaling>
        <c:delete val="0"/>
        <c:axPos val="t"/>
        <c:majorGridlines>
          <c:spPr>
            <a:ln>
              <a:noFill/>
            </a:ln>
          </c:spPr>
        </c:majorGridlines>
        <c:numFmt formatCode="General" sourceLinked="1"/>
        <c:majorTickMark val="none"/>
        <c:minorTickMark val="none"/>
        <c:tickLblPos val="none"/>
        <c:spPr>
          <a:noFill/>
          <a:ln>
            <a:noFill/>
          </a:ln>
        </c:spPr>
        <c:crossAx val="77683712"/>
        <c:crosses val="autoZero"/>
        <c:crossBetween val="between"/>
      </c:valAx>
    </c:plotArea>
    <c:plotVisOnly val="1"/>
    <c:dispBlanksAs val="gap"/>
    <c:showDLblsOverMax val="0"/>
  </c:chart>
  <c:spPr>
    <a:gradFill>
      <a:gsLst>
        <a:gs pos="0">
          <a:schemeClr val="bg2">
            <a:tint val="84000"/>
            <a:shade val="100000"/>
            <a:hueMod val="92000"/>
            <a:satMod val="180000"/>
            <a:lumMod val="114000"/>
          </a:schemeClr>
        </a:gs>
        <a:gs pos="100000">
          <a:schemeClr val="bg2">
            <a:shade val="92000"/>
            <a:satMod val="170000"/>
            <a:lumMod val="96000"/>
          </a:schemeClr>
        </a:gs>
      </a:gsLst>
      <a:lin ang="5400000" scaled="0"/>
    </a:grad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hr-HR" sz="1400"/>
              <a:t>child - 6 years</a:t>
            </a:r>
            <a:endParaRPr lang="en-US" sz="1400"/>
          </a:p>
        </c:rich>
      </c:tx>
      <c:layout>
        <c:manualLayout>
          <c:xMode val="edge"/>
          <c:yMode val="edge"/>
          <c:x val="0.62024683974858363"/>
          <c:y val="1.8315018315018316E-2"/>
        </c:manualLayout>
      </c:layout>
      <c:overlay val="0"/>
    </c:title>
    <c:autoTitleDeleted val="0"/>
    <c:plotArea>
      <c:layout>
        <c:manualLayout>
          <c:layoutTarget val="inner"/>
          <c:xMode val="edge"/>
          <c:yMode val="edge"/>
          <c:x val="0.33420329441943875"/>
          <c:y val="8.6464984508632076E-2"/>
          <c:w val="0.63837139033170576"/>
          <c:h val="0.86736307625252917"/>
        </c:manualLayout>
      </c:layout>
      <c:barChart>
        <c:barDir val="bar"/>
        <c:grouping val="clustered"/>
        <c:varyColors val="0"/>
        <c:ser>
          <c:idx val="0"/>
          <c:order val="0"/>
          <c:tx>
            <c:strRef>
              <c:f>'nova slika 45  ozujak'!$B$14</c:f>
              <c:strCache>
                <c:ptCount val="1"/>
                <c:pt idx="0">
                  <c:v>djeca 6 godina</c:v>
                </c:pt>
              </c:strCache>
            </c:strRef>
          </c:tx>
          <c:spPr>
            <a:solidFill>
              <a:schemeClr val="tx2"/>
            </a:solidFill>
          </c:spPr>
          <c:invertIfNegative val="0"/>
          <c:dLbls>
            <c:spPr>
              <a:noFill/>
              <a:ln>
                <a:noFill/>
              </a:ln>
              <a:effectLst/>
            </c:spPr>
            <c:txPr>
              <a:bodyPr/>
              <a:lstStyle/>
              <a:p>
                <a:pPr>
                  <a:defRPr sz="1200" b="1"/>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'nova slika 45  ozujak'!$A$15:$A$25</c:f>
              <c:strCache>
                <c:ptCount val="11"/>
                <c:pt idx="0">
                  <c:v>grandmother</c:v>
                </c:pt>
                <c:pt idx="1">
                  <c:v>kindergarten</c:v>
                </c:pt>
                <c:pt idx="2">
                  <c:v>mother</c:v>
                </c:pt>
                <c:pt idx="3">
                  <c:v>grandfather</c:v>
                </c:pt>
                <c:pt idx="4">
                  <c:v>father</c:v>
                </c:pt>
                <c:pt idx="5">
                  <c:v>older brother/sister</c:v>
                </c:pt>
                <c:pt idx="6">
                  <c:v>other family member</c:v>
                </c:pt>
                <c:pt idx="7">
                  <c:v>close person (not a family member)</c:v>
                </c:pt>
                <c:pt idx="8">
                  <c:v>childminder</c:v>
                </c:pt>
                <c:pt idx="9">
                  <c:v>baby sitter/person who comes on occasion</c:v>
                </c:pt>
                <c:pt idx="10">
                  <c:v>child is alone at home</c:v>
                </c:pt>
              </c:strCache>
            </c:strRef>
          </c:cat>
          <c:val>
            <c:numRef>
              <c:f>'nova slika 45  ozujak'!$B$15:$B$25</c:f>
              <c:numCache>
                <c:formatCode>General</c:formatCode>
                <c:ptCount val="11"/>
                <c:pt idx="0">
                  <c:v>52.1</c:v>
                </c:pt>
                <c:pt idx="1">
                  <c:v>68.599999999999994</c:v>
                </c:pt>
                <c:pt idx="2">
                  <c:v>33.200000000000003</c:v>
                </c:pt>
                <c:pt idx="3">
                  <c:v>26.4</c:v>
                </c:pt>
                <c:pt idx="4">
                  <c:v>12.5</c:v>
                </c:pt>
                <c:pt idx="5" formatCode="0.0">
                  <c:v>8</c:v>
                </c:pt>
                <c:pt idx="6">
                  <c:v>4.4000000000000004</c:v>
                </c:pt>
                <c:pt idx="7">
                  <c:v>3.9</c:v>
                </c:pt>
                <c:pt idx="8">
                  <c:v>2.2000000000000002</c:v>
                </c:pt>
                <c:pt idx="9">
                  <c:v>0.1</c:v>
                </c:pt>
                <c:pt idx="10">
                  <c:v>1.4</c:v>
                </c:pt>
              </c:numCache>
            </c:numRef>
          </c:val>
        </c:ser>
        <c:dLbls>
          <c:showLegendKey val="0"/>
          <c:showVal val="0"/>
          <c:showCatName val="0"/>
          <c:showSerName val="0"/>
          <c:showPercent val="0"/>
          <c:showBubbleSize val="0"/>
        </c:dLbls>
        <c:gapWidth val="150"/>
        <c:axId val="77812864"/>
        <c:axId val="77814400"/>
      </c:barChart>
      <c:catAx>
        <c:axId val="77812864"/>
        <c:scaling>
          <c:orientation val="maxMin"/>
        </c:scaling>
        <c:delete val="0"/>
        <c:axPos val="l"/>
        <c:numFmt formatCode="General" sourceLinked="0"/>
        <c:majorTickMark val="out"/>
        <c:minorTickMark val="none"/>
        <c:tickLblPos val="nextTo"/>
        <c:txPr>
          <a:bodyPr anchor="ctr" anchorCtr="0"/>
          <a:lstStyle/>
          <a:p>
            <a:pPr>
              <a:defRPr sz="900"/>
            </a:pPr>
            <a:endParaRPr lang="et-EE"/>
          </a:p>
        </c:txPr>
        <c:crossAx val="77814400"/>
        <c:crosses val="autoZero"/>
        <c:auto val="1"/>
        <c:lblAlgn val="ctr"/>
        <c:lblOffset val="100"/>
        <c:noMultiLvlLbl val="0"/>
      </c:catAx>
      <c:valAx>
        <c:axId val="77814400"/>
        <c:scaling>
          <c:orientation val="minMax"/>
        </c:scaling>
        <c:delete val="0"/>
        <c:axPos val="t"/>
        <c:majorGridlines>
          <c:spPr>
            <a:ln>
              <a:noFill/>
            </a:ln>
          </c:spPr>
        </c:majorGridlines>
        <c:numFmt formatCode="General" sourceLinked="1"/>
        <c:majorTickMark val="none"/>
        <c:minorTickMark val="none"/>
        <c:tickLblPos val="none"/>
        <c:spPr>
          <a:noFill/>
          <a:ln>
            <a:noFill/>
          </a:ln>
        </c:spPr>
        <c:crossAx val="77812864"/>
        <c:crosses val="autoZero"/>
        <c:crossBetween val="between"/>
      </c:valAx>
    </c:plotArea>
    <c:plotVisOnly val="1"/>
    <c:dispBlanksAs val="gap"/>
    <c:showDLblsOverMax val="0"/>
  </c:chart>
  <c:spPr>
    <a:gradFill>
      <a:gsLst>
        <a:gs pos="0">
          <a:schemeClr val="bg2">
            <a:tint val="84000"/>
            <a:shade val="100000"/>
            <a:hueMod val="92000"/>
            <a:satMod val="180000"/>
            <a:lumMod val="114000"/>
          </a:schemeClr>
        </a:gs>
        <a:gs pos="100000">
          <a:schemeClr val="bg2">
            <a:shade val="92000"/>
            <a:satMod val="170000"/>
            <a:lumMod val="96000"/>
          </a:schemeClr>
        </a:gs>
      </a:gsLst>
      <a:lin ang="5400000" scaled="0"/>
    </a:gradFill>
    <a:ln>
      <a:noFill/>
    </a:ln>
  </c:spPr>
  <c:externalData r:id="rId1">
    <c:autoUpdate val="0"/>
  </c:externalData>
</c:chartSpac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5E8DA-F70E-4DD3-94C2-40DAC4AADAD7}" type="doc">
      <dgm:prSet loTypeId="urn:microsoft.com/office/officeart/2005/8/layout/hChevron3" loCatId="process" qsTypeId="urn:microsoft.com/office/officeart/2005/8/quickstyle/simple1" qsCatId="simple" csTypeId="urn:microsoft.com/office/officeart/2005/8/colors/accent3_5" csCatId="accent3" phldr="1"/>
      <dgm:spPr/>
    </dgm:pt>
    <dgm:pt modelId="{47F52693-BA93-4C41-B558-0B342EE9E1EF}">
      <dgm:prSet phldrT="[Text]" custT="1"/>
      <dgm:spPr/>
      <dgm:t>
        <a:bodyPr/>
        <a:lstStyle/>
        <a:p>
          <a:r>
            <a:rPr lang="hr-HR" sz="2200" b="1" dirty="0" smtClean="0">
              <a:solidFill>
                <a:srgbClr val="FFFF00"/>
              </a:solidFill>
            </a:rPr>
            <a:t>98 days </a:t>
          </a:r>
        </a:p>
        <a:p>
          <a:r>
            <a:rPr lang="hr-HR" sz="2000" dirty="0" smtClean="0"/>
            <a:t>(28 [45] days before birth &amp; 70 days after birth)</a:t>
          </a:r>
          <a:endParaRPr lang="hr-HR" sz="2000" dirty="0"/>
        </a:p>
      </dgm:t>
    </dgm:pt>
    <dgm:pt modelId="{294D0BAE-11AE-4108-9753-99A3D9ACA339}" type="parTrans" cxnId="{3199BE79-92FA-420F-98F2-79E634D7C03A}">
      <dgm:prSet/>
      <dgm:spPr/>
      <dgm:t>
        <a:bodyPr/>
        <a:lstStyle/>
        <a:p>
          <a:endParaRPr lang="hr-HR"/>
        </a:p>
      </dgm:t>
    </dgm:pt>
    <dgm:pt modelId="{3DDFC39B-A5B9-4F7F-B00D-721CFB8AF4D4}" type="sibTrans" cxnId="{3199BE79-92FA-420F-98F2-79E634D7C03A}">
      <dgm:prSet/>
      <dgm:spPr/>
      <dgm:t>
        <a:bodyPr/>
        <a:lstStyle/>
        <a:p>
          <a:endParaRPr lang="hr-HR"/>
        </a:p>
      </dgm:t>
    </dgm:pt>
    <dgm:pt modelId="{6BC0466C-2C84-4382-B616-026A1B439CE9}">
      <dgm:prSet phldrT="[Text]"/>
      <dgm:spPr/>
      <dgm:t>
        <a:bodyPr/>
        <a:lstStyle/>
        <a:p>
          <a:r>
            <a:rPr lang="hr-HR" b="1" dirty="0" smtClean="0"/>
            <a:t>until the child turns </a:t>
          </a:r>
          <a:r>
            <a:rPr lang="hr-HR" b="1" dirty="0" smtClean="0">
              <a:solidFill>
                <a:srgbClr val="FFFF00"/>
              </a:solidFill>
            </a:rPr>
            <a:t>6 months of age</a:t>
          </a:r>
          <a:endParaRPr lang="hr-HR" b="1" dirty="0">
            <a:solidFill>
              <a:srgbClr val="FFFF00"/>
            </a:solidFill>
          </a:endParaRPr>
        </a:p>
      </dgm:t>
    </dgm:pt>
    <dgm:pt modelId="{49138A5A-61C7-4A84-807A-962ACBEDB41E}" type="parTrans" cxnId="{AA5725D0-8A21-42CF-8995-4EDA2ED60C81}">
      <dgm:prSet/>
      <dgm:spPr/>
      <dgm:t>
        <a:bodyPr/>
        <a:lstStyle/>
        <a:p>
          <a:endParaRPr lang="hr-HR"/>
        </a:p>
      </dgm:t>
    </dgm:pt>
    <dgm:pt modelId="{61778E84-5EDB-421D-91E2-7CB8D51AFC84}" type="sibTrans" cxnId="{AA5725D0-8A21-42CF-8995-4EDA2ED60C81}">
      <dgm:prSet/>
      <dgm:spPr/>
      <dgm:t>
        <a:bodyPr/>
        <a:lstStyle/>
        <a:p>
          <a:endParaRPr lang="hr-HR"/>
        </a:p>
      </dgm:t>
    </dgm:pt>
    <dgm:pt modelId="{B6B15A84-4224-4180-A2CE-6682D4FD6DBF}">
      <dgm:prSet phldrT="[Text]"/>
      <dgm:spPr/>
      <dgm:t>
        <a:bodyPr/>
        <a:lstStyle/>
        <a:p>
          <a:r>
            <a:rPr lang="hr-HR" b="1" dirty="0" smtClean="0">
              <a:solidFill>
                <a:srgbClr val="FFFF00"/>
              </a:solidFill>
            </a:rPr>
            <a:t>4 months per parent </a:t>
          </a:r>
          <a:r>
            <a:rPr lang="hr-HR" dirty="0" smtClean="0"/>
            <a:t>for the first and second child (2 non-transferable) OR </a:t>
          </a:r>
          <a:r>
            <a:rPr lang="hr-HR" b="1" dirty="0" smtClean="0">
              <a:solidFill>
                <a:srgbClr val="FFFF00"/>
              </a:solidFill>
            </a:rPr>
            <a:t>15 months per parent</a:t>
          </a:r>
          <a:r>
            <a:rPr lang="hr-HR" b="1" dirty="0" smtClean="0"/>
            <a:t> </a:t>
          </a:r>
          <a:r>
            <a:rPr lang="hr-HR" dirty="0" smtClean="0"/>
            <a:t>for multiple births, third or higher order births</a:t>
          </a:r>
          <a:endParaRPr lang="hr-HR" dirty="0"/>
        </a:p>
      </dgm:t>
    </dgm:pt>
    <dgm:pt modelId="{9664C699-CC6E-4710-82AE-EC6EC0560CC4}" type="parTrans" cxnId="{8D167AB4-2689-4374-96A3-A21C92D359B0}">
      <dgm:prSet/>
      <dgm:spPr/>
      <dgm:t>
        <a:bodyPr/>
        <a:lstStyle/>
        <a:p>
          <a:endParaRPr lang="hr-HR"/>
        </a:p>
      </dgm:t>
    </dgm:pt>
    <dgm:pt modelId="{59C92A84-1033-4F05-8376-E1F87EBBCB71}" type="sibTrans" cxnId="{8D167AB4-2689-4374-96A3-A21C92D359B0}">
      <dgm:prSet/>
      <dgm:spPr/>
      <dgm:t>
        <a:bodyPr/>
        <a:lstStyle/>
        <a:p>
          <a:endParaRPr lang="hr-HR"/>
        </a:p>
      </dgm:t>
    </dgm:pt>
    <dgm:pt modelId="{6DE92731-7A24-4E22-ADB0-505553D98769}" type="pres">
      <dgm:prSet presAssocID="{8755E8DA-F70E-4DD3-94C2-40DAC4AADAD7}" presName="Name0" presStyleCnt="0">
        <dgm:presLayoutVars>
          <dgm:dir/>
          <dgm:resizeHandles val="exact"/>
        </dgm:presLayoutVars>
      </dgm:prSet>
      <dgm:spPr/>
    </dgm:pt>
    <dgm:pt modelId="{66FB168F-D389-4FB3-A99C-02B30A9F05C7}" type="pres">
      <dgm:prSet presAssocID="{47F52693-BA93-4C41-B558-0B342EE9E1EF}" presName="parTxOnly" presStyleLbl="node1" presStyleIdx="0" presStyleCnt="3" custScaleX="62539" custLinFactNeighborX="-38" custLinFactNeighborY="21127">
        <dgm:presLayoutVars>
          <dgm:bulletEnabled val="1"/>
        </dgm:presLayoutVars>
      </dgm:prSet>
      <dgm:spPr/>
      <dgm:t>
        <a:bodyPr/>
        <a:lstStyle/>
        <a:p>
          <a:endParaRPr lang="hr-HR"/>
        </a:p>
      </dgm:t>
    </dgm:pt>
    <dgm:pt modelId="{481985BC-6D67-4E29-A03D-02F7A0A17C19}" type="pres">
      <dgm:prSet presAssocID="{3DDFC39B-A5B9-4F7F-B00D-721CFB8AF4D4}" presName="parSpace" presStyleCnt="0"/>
      <dgm:spPr/>
    </dgm:pt>
    <dgm:pt modelId="{9078AC7F-8C6F-4D0E-B86F-CB6F4CBB1852}" type="pres">
      <dgm:prSet presAssocID="{6BC0466C-2C84-4382-B616-026A1B439CE9}" presName="parTxOnly" presStyleLbl="node1" presStyleIdx="1" presStyleCnt="3" custScaleX="92346" custLinFactNeighborX="982" custLinFactNeighborY="-212">
        <dgm:presLayoutVars>
          <dgm:bulletEnabled val="1"/>
        </dgm:presLayoutVars>
      </dgm:prSet>
      <dgm:spPr/>
      <dgm:t>
        <a:bodyPr/>
        <a:lstStyle/>
        <a:p>
          <a:endParaRPr lang="hr-HR"/>
        </a:p>
      </dgm:t>
    </dgm:pt>
    <dgm:pt modelId="{EEEAA962-FFE9-4753-9EE7-A9C11ACD1BC4}" type="pres">
      <dgm:prSet presAssocID="{61778E84-5EDB-421D-91E2-7CB8D51AFC84}" presName="parSpace" presStyleCnt="0"/>
      <dgm:spPr/>
    </dgm:pt>
    <dgm:pt modelId="{0E01FFB3-4A14-4766-8119-D13A2BFC9880}" type="pres">
      <dgm:prSet presAssocID="{B6B15A84-4224-4180-A2CE-6682D4FD6DBF}" presName="parTxOnly" presStyleLbl="node1" presStyleIdx="2" presStyleCnt="3" custLinFactNeighborX="-38" custLinFactNeighborY="21127">
        <dgm:presLayoutVars>
          <dgm:bulletEnabled val="1"/>
        </dgm:presLayoutVars>
      </dgm:prSet>
      <dgm:spPr/>
      <dgm:t>
        <a:bodyPr/>
        <a:lstStyle/>
        <a:p>
          <a:endParaRPr lang="hr-HR"/>
        </a:p>
      </dgm:t>
    </dgm:pt>
  </dgm:ptLst>
  <dgm:cxnLst>
    <dgm:cxn modelId="{AA5725D0-8A21-42CF-8995-4EDA2ED60C81}" srcId="{8755E8DA-F70E-4DD3-94C2-40DAC4AADAD7}" destId="{6BC0466C-2C84-4382-B616-026A1B439CE9}" srcOrd="1" destOrd="0" parTransId="{49138A5A-61C7-4A84-807A-962ACBEDB41E}" sibTransId="{61778E84-5EDB-421D-91E2-7CB8D51AFC84}"/>
    <dgm:cxn modelId="{F8A58495-36C8-44A9-922B-35FA073640FF}" type="presOf" srcId="{8755E8DA-F70E-4DD3-94C2-40DAC4AADAD7}" destId="{6DE92731-7A24-4E22-ADB0-505553D98769}" srcOrd="0" destOrd="0" presId="urn:microsoft.com/office/officeart/2005/8/layout/hChevron3"/>
    <dgm:cxn modelId="{662C6876-91F1-46E6-8F4F-CB90FDAA3BA8}" type="presOf" srcId="{47F52693-BA93-4C41-B558-0B342EE9E1EF}" destId="{66FB168F-D389-4FB3-A99C-02B30A9F05C7}" srcOrd="0" destOrd="0" presId="urn:microsoft.com/office/officeart/2005/8/layout/hChevron3"/>
    <dgm:cxn modelId="{DB9BBAEB-F9FC-445F-A621-C4B2348C8909}" type="presOf" srcId="{6BC0466C-2C84-4382-B616-026A1B439CE9}" destId="{9078AC7F-8C6F-4D0E-B86F-CB6F4CBB1852}" srcOrd="0" destOrd="0" presId="urn:microsoft.com/office/officeart/2005/8/layout/hChevron3"/>
    <dgm:cxn modelId="{3199BE79-92FA-420F-98F2-79E634D7C03A}" srcId="{8755E8DA-F70E-4DD3-94C2-40DAC4AADAD7}" destId="{47F52693-BA93-4C41-B558-0B342EE9E1EF}" srcOrd="0" destOrd="0" parTransId="{294D0BAE-11AE-4108-9753-99A3D9ACA339}" sibTransId="{3DDFC39B-A5B9-4F7F-B00D-721CFB8AF4D4}"/>
    <dgm:cxn modelId="{8F18218F-9FE6-4B89-A855-9D54461F2105}" type="presOf" srcId="{B6B15A84-4224-4180-A2CE-6682D4FD6DBF}" destId="{0E01FFB3-4A14-4766-8119-D13A2BFC9880}" srcOrd="0" destOrd="0" presId="urn:microsoft.com/office/officeart/2005/8/layout/hChevron3"/>
    <dgm:cxn modelId="{8D167AB4-2689-4374-96A3-A21C92D359B0}" srcId="{8755E8DA-F70E-4DD3-94C2-40DAC4AADAD7}" destId="{B6B15A84-4224-4180-A2CE-6682D4FD6DBF}" srcOrd="2" destOrd="0" parTransId="{9664C699-CC6E-4710-82AE-EC6EC0560CC4}" sibTransId="{59C92A84-1033-4F05-8376-E1F87EBBCB71}"/>
    <dgm:cxn modelId="{6CF5A10C-7ED8-41F3-A433-2C8AB8B282E6}" type="presParOf" srcId="{6DE92731-7A24-4E22-ADB0-505553D98769}" destId="{66FB168F-D389-4FB3-A99C-02B30A9F05C7}" srcOrd="0" destOrd="0" presId="urn:microsoft.com/office/officeart/2005/8/layout/hChevron3"/>
    <dgm:cxn modelId="{2714DF8B-11DF-40FB-9753-CA481648E949}" type="presParOf" srcId="{6DE92731-7A24-4E22-ADB0-505553D98769}" destId="{481985BC-6D67-4E29-A03D-02F7A0A17C19}" srcOrd="1" destOrd="0" presId="urn:microsoft.com/office/officeart/2005/8/layout/hChevron3"/>
    <dgm:cxn modelId="{161A3CC1-14E8-4A14-B4C9-BBC1A284ED4D}" type="presParOf" srcId="{6DE92731-7A24-4E22-ADB0-505553D98769}" destId="{9078AC7F-8C6F-4D0E-B86F-CB6F4CBB1852}" srcOrd="2" destOrd="0" presId="urn:microsoft.com/office/officeart/2005/8/layout/hChevron3"/>
    <dgm:cxn modelId="{94404243-09E0-449A-AF59-6E306B1F355D}" type="presParOf" srcId="{6DE92731-7A24-4E22-ADB0-505553D98769}" destId="{EEEAA962-FFE9-4753-9EE7-A9C11ACD1BC4}" srcOrd="3" destOrd="0" presId="urn:microsoft.com/office/officeart/2005/8/layout/hChevron3"/>
    <dgm:cxn modelId="{303AF74D-85AE-4113-8A3C-4DF5BEE076B6}" type="presParOf" srcId="{6DE92731-7A24-4E22-ADB0-505553D98769}" destId="{0E01FFB3-4A14-4766-8119-D13A2BFC9880}"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B168F-D389-4FB3-A99C-02B30A9F05C7}">
      <dsp:nvSpPr>
        <dsp:cNvPr id="0" name=""/>
        <dsp:cNvSpPr/>
      </dsp:nvSpPr>
      <dsp:spPr>
        <a:xfrm>
          <a:off x="2" y="0"/>
          <a:ext cx="2998651" cy="1865607"/>
        </a:xfrm>
        <a:prstGeom prst="homePlate">
          <a:avLst/>
        </a:prstGeom>
        <a:solidFill>
          <a:schemeClr val="accent3">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48" tIns="58674" rIns="29337" bIns="58674" numCol="1" spcCol="1270" anchor="ctr" anchorCtr="0">
          <a:noAutofit/>
        </a:bodyPr>
        <a:lstStyle/>
        <a:p>
          <a:pPr lvl="0" algn="ctr" defTabSz="977900">
            <a:lnSpc>
              <a:spcPct val="90000"/>
            </a:lnSpc>
            <a:spcBef>
              <a:spcPct val="0"/>
            </a:spcBef>
            <a:spcAft>
              <a:spcPct val="35000"/>
            </a:spcAft>
          </a:pPr>
          <a:r>
            <a:rPr lang="hr-HR" sz="2200" b="1" kern="1200" dirty="0" smtClean="0">
              <a:solidFill>
                <a:srgbClr val="FFFF00"/>
              </a:solidFill>
            </a:rPr>
            <a:t>98 days </a:t>
          </a:r>
        </a:p>
        <a:p>
          <a:pPr lvl="0" algn="ctr" defTabSz="977900">
            <a:lnSpc>
              <a:spcPct val="90000"/>
            </a:lnSpc>
            <a:spcBef>
              <a:spcPct val="0"/>
            </a:spcBef>
            <a:spcAft>
              <a:spcPct val="35000"/>
            </a:spcAft>
          </a:pPr>
          <a:r>
            <a:rPr lang="hr-HR" sz="2000" kern="1200" dirty="0" smtClean="0"/>
            <a:t>(28 [45] days before birth &amp; 70 days after birth)</a:t>
          </a:r>
          <a:endParaRPr lang="hr-HR" sz="2000" kern="1200" dirty="0"/>
        </a:p>
      </dsp:txBody>
      <dsp:txXfrm>
        <a:off x="2" y="0"/>
        <a:ext cx="2532249" cy="1865607"/>
      </dsp:txXfrm>
    </dsp:sp>
    <dsp:sp modelId="{9078AC7F-8C6F-4D0E-B86F-CB6F4CBB1852}">
      <dsp:nvSpPr>
        <dsp:cNvPr id="0" name=""/>
        <dsp:cNvSpPr/>
      </dsp:nvSpPr>
      <dsp:spPr>
        <a:xfrm>
          <a:off x="2049465" y="0"/>
          <a:ext cx="4427852" cy="1865607"/>
        </a:xfrm>
        <a:prstGeom prst="chevron">
          <a:avLst/>
        </a:prstGeom>
        <a:solidFill>
          <a:schemeClr val="accent3">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hr-HR" sz="2200" b="1" kern="1200" dirty="0" smtClean="0"/>
            <a:t>until the child turns </a:t>
          </a:r>
          <a:r>
            <a:rPr lang="hr-HR" sz="2200" b="1" kern="1200" dirty="0" smtClean="0">
              <a:solidFill>
                <a:srgbClr val="FFFF00"/>
              </a:solidFill>
            </a:rPr>
            <a:t>6 months of age</a:t>
          </a:r>
          <a:endParaRPr lang="hr-HR" sz="2200" b="1" kern="1200" dirty="0">
            <a:solidFill>
              <a:srgbClr val="FFFF00"/>
            </a:solidFill>
          </a:endParaRPr>
        </a:p>
      </dsp:txBody>
      <dsp:txXfrm>
        <a:off x="2982269" y="0"/>
        <a:ext cx="2562245" cy="1865607"/>
      </dsp:txXfrm>
    </dsp:sp>
    <dsp:sp modelId="{0E01FFB3-4A14-4766-8119-D13A2BFC9880}">
      <dsp:nvSpPr>
        <dsp:cNvPr id="0" name=""/>
        <dsp:cNvSpPr/>
      </dsp:nvSpPr>
      <dsp:spPr>
        <a:xfrm>
          <a:off x="5508566" y="0"/>
          <a:ext cx="4794850" cy="1865607"/>
        </a:xfrm>
        <a:prstGeom prst="chevron">
          <a:avLst/>
        </a:prstGeom>
        <a:solidFill>
          <a:schemeClr val="accent3">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hr-HR" sz="2200" b="1" kern="1200" dirty="0" smtClean="0">
              <a:solidFill>
                <a:srgbClr val="FFFF00"/>
              </a:solidFill>
            </a:rPr>
            <a:t>4 months per parent </a:t>
          </a:r>
          <a:r>
            <a:rPr lang="hr-HR" sz="2200" kern="1200" dirty="0" smtClean="0"/>
            <a:t>for the first and second child (2 non-transferable) OR </a:t>
          </a:r>
          <a:r>
            <a:rPr lang="hr-HR" sz="2200" b="1" kern="1200" dirty="0" smtClean="0">
              <a:solidFill>
                <a:srgbClr val="FFFF00"/>
              </a:solidFill>
            </a:rPr>
            <a:t>15 months per parent</a:t>
          </a:r>
          <a:r>
            <a:rPr lang="hr-HR" sz="2200" b="1" kern="1200" dirty="0" smtClean="0"/>
            <a:t> </a:t>
          </a:r>
          <a:r>
            <a:rPr lang="hr-HR" sz="2200" kern="1200" dirty="0" smtClean="0"/>
            <a:t>for multiple births, third or higher order births</a:t>
          </a:r>
          <a:endParaRPr lang="hr-HR" sz="2200" kern="1200" dirty="0"/>
        </a:p>
      </dsp:txBody>
      <dsp:txXfrm>
        <a:off x="6441370" y="0"/>
        <a:ext cx="2929243" cy="186560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81A65-443B-4D35-9902-6BE7E85B8FCA}" type="datetimeFigureOut">
              <a:rPr lang="sr-Latn-CS" smtClean="0"/>
              <a:t>19.9.2014</a:t>
            </a:fld>
            <a:endParaRPr lang="hr-H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F62E8-A7DF-4177-8E40-2C4D70E3D174}" type="slidenum">
              <a:rPr lang="hr-HR" smtClean="0"/>
              <a:t>‹#›</a:t>
            </a:fld>
            <a:endParaRPr lang="hr-HR"/>
          </a:p>
        </p:txBody>
      </p:sp>
    </p:spTree>
    <p:extLst>
      <p:ext uri="{BB962C8B-B14F-4D97-AF65-F5344CB8AC3E}">
        <p14:creationId xmlns:p14="http://schemas.microsoft.com/office/powerpoint/2010/main" val="92035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62E8-A7DF-4177-8E40-2C4D70E3D174}" type="slidenum">
              <a:rPr lang="hr-HR" smtClean="0"/>
              <a:t>1</a:t>
            </a:fld>
            <a:endParaRPr lang="hr-HR"/>
          </a:p>
        </p:txBody>
      </p:sp>
    </p:spTree>
    <p:extLst>
      <p:ext uri="{BB962C8B-B14F-4D97-AF65-F5344CB8AC3E}">
        <p14:creationId xmlns:p14="http://schemas.microsoft.com/office/powerpoint/2010/main" val="238035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stanje oba pokazatelja prvenstveno proizlazi iz razine ekonomskog razvoja pojedine županije. Naime, sustav predškolske skrbi u svom je financiranju decentraliziran i subvencionira se gotovo isključivo iz sredstava lokalnih proračuna pa su tako »bogatije« sredine tradicionalno imale veće mogućnosti za razvoj sustava, ali i za sufinanciranje boravka djece. Istovremeno, u imućnijim županijama veća je stopa radne aktivnosti pa tako i aktivnosti žena, a viši prihodi dodatno olakšavaju pristup uslugama skrbi. Stoga su se razvijenije županije češće nalazile u gornjem desnom kvadrantu oba grafikona, a manje razvijene županije, prvenstveno one u istočnoj Hrvatskoj, u donjem lijevom (slike 5. i 6.). U promatranom desetljeću koje karakterizira kontinuirani ekonomski rast u većini županija povećavale su se vrijednosti oba indikatora, ali nije došlo do većih razlika u relativnom poretku županija. Slijedom navedenog, možemo ponovno vidjeti da ovako postavljen sustav predškolske skrbi, bez mehanizama koji bi »balansirali« razlike među regijama, ne omogućava ujednačen pristup pravima. Iako se te nejednakosti ne produbljuju, još je uvijek zabrinjavajuća činjenica da se one održavaju već godinama. </a:t>
            </a:r>
          </a:p>
          <a:p>
            <a:endParaRPr lang="hr-HR" dirty="0"/>
          </a:p>
        </p:txBody>
      </p:sp>
      <p:sp>
        <p:nvSpPr>
          <p:cNvPr id="4" name="Slide Number Placeholder 3"/>
          <p:cNvSpPr>
            <a:spLocks noGrp="1"/>
          </p:cNvSpPr>
          <p:nvPr>
            <p:ph type="sldNum" sz="quarter" idx="10"/>
          </p:nvPr>
        </p:nvSpPr>
        <p:spPr/>
        <p:txBody>
          <a:bodyPr/>
          <a:lstStyle/>
          <a:p>
            <a:fld id="{97FF62E8-A7DF-4177-8E40-2C4D70E3D174}" type="slidenum">
              <a:rPr lang="hr-HR" smtClean="0"/>
              <a:t>8</a:t>
            </a:fld>
            <a:endParaRPr lang="hr-HR"/>
          </a:p>
        </p:txBody>
      </p:sp>
    </p:spTree>
    <p:extLst>
      <p:ext uri="{BB962C8B-B14F-4D97-AF65-F5344CB8AC3E}">
        <p14:creationId xmlns:p14="http://schemas.microsoft.com/office/powerpoint/2010/main" val="412017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7FF62E8-A7DF-4177-8E40-2C4D70E3D174}" type="slidenum">
              <a:rPr lang="hr-HR" smtClean="0"/>
              <a:t>9</a:t>
            </a:fld>
            <a:endParaRPr lang="hr-HR"/>
          </a:p>
        </p:txBody>
      </p:sp>
    </p:spTree>
    <p:extLst>
      <p:ext uri="{BB962C8B-B14F-4D97-AF65-F5344CB8AC3E}">
        <p14:creationId xmlns:p14="http://schemas.microsoft.com/office/powerpoint/2010/main" val="301620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F62E8-A7DF-4177-8E40-2C4D70E3D174}" type="slidenum">
              <a:rPr lang="hr-HR" smtClean="0"/>
              <a:t>15</a:t>
            </a:fld>
            <a:endParaRPr lang="hr-HR"/>
          </a:p>
        </p:txBody>
      </p:sp>
    </p:spTree>
    <p:extLst>
      <p:ext uri="{BB962C8B-B14F-4D97-AF65-F5344CB8AC3E}">
        <p14:creationId xmlns:p14="http://schemas.microsoft.com/office/powerpoint/2010/main" val="4268075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Participation in early childhood education</a:t>
            </a:r>
            <a:r>
              <a:rPr lang="en-US" dirty="0" smtClean="0"/>
              <a:t> </a:t>
            </a:r>
            <a:r>
              <a:rPr lang="en-US" sz="1200" b="0" i="0" u="none" strike="noStrike" kern="1200" dirty="0" smtClean="0">
                <a:solidFill>
                  <a:schemeClr val="tx1"/>
                </a:solidFill>
                <a:effectLst/>
                <a:latin typeface="+mn-lt"/>
                <a:ea typeface="+mn-ea"/>
                <a:cs typeface="+mn-cs"/>
              </a:rPr>
              <a:t>% of the age group between 4-years-old and the starting age of compulsory education</a:t>
            </a:r>
            <a:r>
              <a:rPr lang="en-US" dirty="0" smtClean="0"/>
              <a:t> </a:t>
            </a:r>
            <a:r>
              <a:rPr lang="en-US" sz="1200" b="0" i="0" u="none" strike="noStrike" kern="1200" dirty="0" smtClean="0">
                <a:solidFill>
                  <a:schemeClr val="tx1"/>
                </a:solidFill>
                <a:effectLst/>
                <a:latin typeface="+mn-lt"/>
                <a:ea typeface="+mn-ea"/>
                <a:cs typeface="+mn-cs"/>
              </a:rPr>
              <a:t>Participants in early education (aged between 4-years-old and the starting age of compulsory education) - as % of inhabitants of the corresponding age group</a:t>
            </a:r>
            <a:r>
              <a:rPr lang="en-US" dirty="0" smtClean="0"/>
              <a:t> </a:t>
            </a:r>
            <a:endParaRPr lang="hr-HR" dirty="0"/>
          </a:p>
        </p:txBody>
      </p:sp>
      <p:sp>
        <p:nvSpPr>
          <p:cNvPr id="4" name="Slide Number Placeholder 3"/>
          <p:cNvSpPr>
            <a:spLocks noGrp="1"/>
          </p:cNvSpPr>
          <p:nvPr>
            <p:ph type="sldNum" sz="quarter" idx="10"/>
          </p:nvPr>
        </p:nvSpPr>
        <p:spPr/>
        <p:txBody>
          <a:bodyPr/>
          <a:lstStyle/>
          <a:p>
            <a:fld id="{97FF62E8-A7DF-4177-8E40-2C4D70E3D174}" type="slidenum">
              <a:rPr lang="hr-HR" smtClean="0"/>
              <a:t>19</a:t>
            </a:fld>
            <a:endParaRPr lang="hr-HR"/>
          </a:p>
        </p:txBody>
      </p:sp>
    </p:spTree>
    <p:extLst>
      <p:ext uri="{BB962C8B-B14F-4D97-AF65-F5344CB8AC3E}">
        <p14:creationId xmlns:p14="http://schemas.microsoft.com/office/powerpoint/2010/main" val="2855705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420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2165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9826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3865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2154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217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3042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56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782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687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646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7580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5879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282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11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935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7663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9/19/2014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606705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Early childhood education and care in Croatia</a:t>
            </a:r>
            <a:endParaRPr lang="en-GB" b="1" dirty="0"/>
          </a:p>
        </p:txBody>
      </p:sp>
      <p:sp>
        <p:nvSpPr>
          <p:cNvPr id="3" name="Subtitle 2"/>
          <p:cNvSpPr>
            <a:spLocks noGrp="1"/>
          </p:cNvSpPr>
          <p:nvPr>
            <p:ph type="subTitle" idx="1"/>
          </p:nvPr>
        </p:nvSpPr>
        <p:spPr/>
        <p:txBody>
          <a:bodyPr/>
          <a:lstStyle/>
          <a:p>
            <a:r>
              <a:rPr lang="en-GB" b="1" dirty="0" smtClean="0">
                <a:solidFill>
                  <a:schemeClr val="tx1"/>
                </a:solidFill>
              </a:rPr>
              <a:t>I</a:t>
            </a:r>
            <a:r>
              <a:rPr lang="en-GB" sz="2400" b="1" cap="none" dirty="0" smtClean="0">
                <a:solidFill>
                  <a:schemeClr val="tx1"/>
                </a:solidFill>
              </a:rPr>
              <a:t>vana</a:t>
            </a:r>
            <a:r>
              <a:rPr lang="en-GB" b="1" dirty="0" smtClean="0">
                <a:solidFill>
                  <a:schemeClr val="tx1"/>
                </a:solidFill>
              </a:rPr>
              <a:t> </a:t>
            </a:r>
            <a:r>
              <a:rPr lang="en-GB" b="1" dirty="0" err="1" smtClean="0">
                <a:solidFill>
                  <a:schemeClr val="tx1"/>
                </a:solidFill>
              </a:rPr>
              <a:t>D</a:t>
            </a:r>
            <a:r>
              <a:rPr lang="en-GB" b="1" cap="none" dirty="0" err="1" smtClean="0">
                <a:solidFill>
                  <a:schemeClr val="tx1"/>
                </a:solidFill>
              </a:rPr>
              <a:t>obrotić</a:t>
            </a:r>
            <a:endParaRPr lang="en-GB" b="1" cap="none" dirty="0" smtClean="0">
              <a:solidFill>
                <a:schemeClr val="tx1"/>
              </a:solidFill>
            </a:endParaRPr>
          </a:p>
          <a:p>
            <a:r>
              <a:rPr lang="en-GB" b="1" dirty="0" smtClean="0">
                <a:solidFill>
                  <a:schemeClr val="tx1"/>
                </a:solidFill>
              </a:rPr>
              <a:t>U</a:t>
            </a:r>
            <a:r>
              <a:rPr lang="en-GB" b="1" cap="none" dirty="0" smtClean="0">
                <a:solidFill>
                  <a:schemeClr val="tx1"/>
                </a:solidFill>
              </a:rPr>
              <a:t>niversity of Zagreb, Faculty of Law, Department of Social Policy</a:t>
            </a:r>
            <a:endParaRPr lang="en-GB" b="1" cap="none" dirty="0">
              <a:solidFill>
                <a:schemeClr val="tx1"/>
              </a:solidFill>
            </a:endParaRPr>
          </a:p>
        </p:txBody>
      </p:sp>
      <p:pic>
        <p:nvPicPr>
          <p:cNvPr id="4" name="Picture 3" descr="D:\Dropbox\Leave Network\logofail_20091211_1297143050.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15965"/>
            <a:ext cx="2860040" cy="1042035"/>
          </a:xfrm>
          <a:prstGeom prst="rect">
            <a:avLst/>
          </a:prstGeom>
          <a:noFill/>
          <a:ln>
            <a:noFill/>
          </a:ln>
        </p:spPr>
      </p:pic>
    </p:spTree>
    <p:extLst>
      <p:ext uri="{BB962C8B-B14F-4D97-AF65-F5344CB8AC3E}">
        <p14:creationId xmlns:p14="http://schemas.microsoft.com/office/powerpoint/2010/main" val="795319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8418" y="732754"/>
            <a:ext cx="2425147" cy="523140"/>
          </a:xfrm>
        </p:spPr>
        <p:txBody>
          <a:bodyPr>
            <a:normAutofit/>
          </a:bodyPr>
          <a:lstStyle/>
          <a:p>
            <a:pPr algn="l"/>
            <a:r>
              <a:rPr lang="hr-HR" sz="2800" b="1" dirty="0" smtClean="0"/>
              <a:t>T</a:t>
            </a:r>
            <a:r>
              <a:rPr lang="hr-HR" sz="2800" b="1" cap="none" dirty="0" smtClean="0"/>
              <a:t>ake-up?</a:t>
            </a:r>
            <a:endParaRPr lang="hr-HR" sz="2800" b="1" cap="none"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1184306"/>
              </p:ext>
            </p:extLst>
          </p:nvPr>
        </p:nvGraphicFramePr>
        <p:xfrm>
          <a:off x="914400" y="1438183"/>
          <a:ext cx="10657490" cy="468740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28474" y="6320901"/>
            <a:ext cx="4527611" cy="369332"/>
          </a:xfrm>
          <a:prstGeom prst="rect">
            <a:avLst/>
          </a:prstGeom>
          <a:noFill/>
        </p:spPr>
        <p:txBody>
          <a:bodyPr wrap="square" rtlCol="0">
            <a:spAutoFit/>
          </a:bodyPr>
          <a:lstStyle/>
          <a:p>
            <a:r>
              <a:rPr lang="hr-HR" dirty="0" smtClean="0"/>
              <a:t>Source: Dobrotić, Matković and Zrinščak (2013)</a:t>
            </a:r>
            <a:endParaRPr lang="hr-HR" dirty="0"/>
          </a:p>
        </p:txBody>
      </p:sp>
    </p:spTree>
    <p:extLst>
      <p:ext uri="{BB962C8B-B14F-4D97-AF65-F5344CB8AC3E}">
        <p14:creationId xmlns:p14="http://schemas.microsoft.com/office/powerpoint/2010/main" val="972323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279" y="930164"/>
            <a:ext cx="3752193" cy="520263"/>
          </a:xfrm>
        </p:spPr>
        <p:txBody>
          <a:bodyPr>
            <a:normAutofit/>
          </a:bodyPr>
          <a:lstStyle/>
          <a:p>
            <a:r>
              <a:rPr lang="hr-HR" sz="2400" b="1" cap="none" dirty="0" smtClean="0"/>
              <a:t>employment rates</a:t>
            </a:r>
            <a:endParaRPr lang="hr-HR" sz="2400" b="1" cap="none"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209581058"/>
              </p:ext>
            </p:extLst>
          </p:nvPr>
        </p:nvGraphicFramePr>
        <p:xfrm>
          <a:off x="630621" y="1338999"/>
          <a:ext cx="11177752" cy="498190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28474" y="6320901"/>
            <a:ext cx="4527611" cy="369332"/>
          </a:xfrm>
          <a:prstGeom prst="rect">
            <a:avLst/>
          </a:prstGeom>
          <a:noFill/>
        </p:spPr>
        <p:txBody>
          <a:bodyPr wrap="square" rtlCol="0">
            <a:spAutoFit/>
          </a:bodyPr>
          <a:lstStyle/>
          <a:p>
            <a:r>
              <a:rPr lang="hr-HR" dirty="0" smtClean="0"/>
              <a:t>Source: Dobrotić, Matković and Zrinščak (2013)</a:t>
            </a:r>
            <a:endParaRPr lang="hr-HR" dirty="0"/>
          </a:p>
        </p:txBody>
      </p:sp>
    </p:spTree>
    <p:extLst>
      <p:ext uri="{BB962C8B-B14F-4D97-AF65-F5344CB8AC3E}">
        <p14:creationId xmlns:p14="http://schemas.microsoft.com/office/powerpoint/2010/main" val="815928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902176934"/>
              </p:ext>
            </p:extLst>
          </p:nvPr>
        </p:nvGraphicFramePr>
        <p:xfrm>
          <a:off x="6666829" y="408684"/>
          <a:ext cx="4804162" cy="30146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697931551"/>
              </p:ext>
            </p:extLst>
          </p:nvPr>
        </p:nvGraphicFramePr>
        <p:xfrm>
          <a:off x="3540311" y="408800"/>
          <a:ext cx="5346967" cy="30257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878825917"/>
              </p:ext>
            </p:extLst>
          </p:nvPr>
        </p:nvGraphicFramePr>
        <p:xfrm>
          <a:off x="4112045" y="3520938"/>
          <a:ext cx="4585359" cy="32342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584988453"/>
              </p:ext>
            </p:extLst>
          </p:nvPr>
        </p:nvGraphicFramePr>
        <p:xfrm>
          <a:off x="893105" y="3529597"/>
          <a:ext cx="4710223" cy="3234271"/>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rot="16200000">
            <a:off x="-589546" y="4992807"/>
            <a:ext cx="2521155" cy="369332"/>
          </a:xfrm>
          <a:prstGeom prst="rect">
            <a:avLst/>
          </a:prstGeom>
          <a:noFill/>
        </p:spPr>
        <p:txBody>
          <a:bodyPr wrap="square" rtlCol="0">
            <a:spAutoFit/>
          </a:bodyPr>
          <a:lstStyle/>
          <a:p>
            <a:r>
              <a:rPr lang="hr-HR" b="1" dirty="0" smtClean="0"/>
              <a:t>used forms of childcare</a:t>
            </a:r>
            <a:endParaRPr lang="hr-HR" b="1" dirty="0"/>
          </a:p>
        </p:txBody>
      </p:sp>
      <p:sp>
        <p:nvSpPr>
          <p:cNvPr id="10" name="TextBox 9"/>
          <p:cNvSpPr txBox="1"/>
          <p:nvPr/>
        </p:nvSpPr>
        <p:spPr>
          <a:xfrm rot="16200000">
            <a:off x="1797790" y="1786023"/>
            <a:ext cx="2900855" cy="369332"/>
          </a:xfrm>
          <a:prstGeom prst="rect">
            <a:avLst/>
          </a:prstGeom>
          <a:noFill/>
        </p:spPr>
        <p:txBody>
          <a:bodyPr wrap="square" rtlCol="0">
            <a:spAutoFit/>
          </a:bodyPr>
          <a:lstStyle/>
          <a:p>
            <a:r>
              <a:rPr lang="hr-HR" b="1" dirty="0" smtClean="0"/>
              <a:t>planned forms of childcare</a:t>
            </a:r>
            <a:endParaRPr lang="hr-HR" b="1" dirty="0"/>
          </a:p>
        </p:txBody>
      </p:sp>
      <p:sp>
        <p:nvSpPr>
          <p:cNvPr id="11" name="TextBox 10"/>
          <p:cNvSpPr txBox="1"/>
          <p:nvPr/>
        </p:nvSpPr>
        <p:spPr>
          <a:xfrm>
            <a:off x="9125632" y="6037188"/>
            <a:ext cx="2446258" cy="369332"/>
          </a:xfrm>
          <a:prstGeom prst="rect">
            <a:avLst/>
          </a:prstGeom>
          <a:noFill/>
        </p:spPr>
        <p:txBody>
          <a:bodyPr wrap="square" rtlCol="0">
            <a:spAutoFit/>
          </a:bodyPr>
          <a:lstStyle/>
          <a:p>
            <a:r>
              <a:rPr lang="hr-HR" dirty="0" smtClean="0"/>
              <a:t>Source: UNICEF (2013)</a:t>
            </a:r>
            <a:endParaRPr lang="hr-HR" dirty="0"/>
          </a:p>
        </p:txBody>
      </p:sp>
    </p:spTree>
    <p:extLst>
      <p:ext uri="{BB962C8B-B14F-4D97-AF65-F5344CB8AC3E}">
        <p14:creationId xmlns:p14="http://schemas.microsoft.com/office/powerpoint/2010/main" val="1850977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462126054"/>
              </p:ext>
            </p:extLst>
          </p:nvPr>
        </p:nvGraphicFramePr>
        <p:xfrm>
          <a:off x="416247" y="872849"/>
          <a:ext cx="4415366" cy="54038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962258860"/>
              </p:ext>
            </p:extLst>
          </p:nvPr>
        </p:nvGraphicFramePr>
        <p:xfrm>
          <a:off x="7301029" y="859596"/>
          <a:ext cx="4416424" cy="54038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117325218"/>
              </p:ext>
            </p:extLst>
          </p:nvPr>
        </p:nvGraphicFramePr>
        <p:xfrm>
          <a:off x="4874270" y="859596"/>
          <a:ext cx="4269730" cy="5403851"/>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434391" y="6406520"/>
            <a:ext cx="2446258" cy="369332"/>
          </a:xfrm>
          <a:prstGeom prst="rect">
            <a:avLst/>
          </a:prstGeom>
          <a:noFill/>
        </p:spPr>
        <p:txBody>
          <a:bodyPr wrap="square" rtlCol="0">
            <a:spAutoFit/>
          </a:bodyPr>
          <a:lstStyle/>
          <a:p>
            <a:r>
              <a:rPr lang="hr-HR" dirty="0" smtClean="0"/>
              <a:t>Source: UNICEF (2013)</a:t>
            </a:r>
            <a:endParaRPr lang="hr-HR" dirty="0"/>
          </a:p>
        </p:txBody>
      </p:sp>
    </p:spTree>
    <p:extLst>
      <p:ext uri="{BB962C8B-B14F-4D97-AF65-F5344CB8AC3E}">
        <p14:creationId xmlns:p14="http://schemas.microsoft.com/office/powerpoint/2010/main" val="955258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547" y="678807"/>
            <a:ext cx="10193004" cy="798301"/>
          </a:xfrm>
        </p:spPr>
        <p:txBody>
          <a:bodyPr>
            <a:normAutofit/>
          </a:bodyPr>
          <a:lstStyle/>
          <a:p>
            <a:pPr algn="l"/>
            <a:r>
              <a:rPr lang="hr-HR" sz="3200" b="1" dirty="0" smtClean="0"/>
              <a:t>R</a:t>
            </a:r>
            <a:r>
              <a:rPr lang="hr-HR" sz="3200" b="1" cap="none" dirty="0" smtClean="0"/>
              <a:t>easons for not attending ECEC</a:t>
            </a:r>
            <a:endParaRPr lang="hr-HR" sz="3200" b="1" cap="none"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836826881"/>
              </p:ext>
            </p:extLst>
          </p:nvPr>
        </p:nvGraphicFramePr>
        <p:xfrm>
          <a:off x="904351" y="1683664"/>
          <a:ext cx="10363200" cy="4486581"/>
        </p:xfrm>
        <a:graphic>
          <a:graphicData uri="http://schemas.openxmlformats.org/drawingml/2006/table">
            <a:tbl>
              <a:tblPr firstRow="1" bandRow="1">
                <a:tableStyleId>{C083E6E3-FA7D-4D7B-A595-EF9225AFEA82}</a:tableStyleId>
              </a:tblPr>
              <a:tblGrid>
                <a:gridCol w="6300316"/>
                <a:gridCol w="2031442"/>
                <a:gridCol w="2031442"/>
              </a:tblGrid>
              <a:tr h="733527">
                <a:tc>
                  <a:txBody>
                    <a:bodyPr/>
                    <a:lstStyle/>
                    <a:p>
                      <a:pPr algn="l"/>
                      <a:r>
                        <a:rPr lang="hr-HR" sz="2400" dirty="0" smtClean="0"/>
                        <a:t>Reasons</a:t>
                      </a:r>
                      <a:endParaRPr lang="hr-HR" sz="2400" dirty="0"/>
                    </a:p>
                  </a:txBody>
                  <a:tcPr anchor="ctr"/>
                </a:tc>
                <a:tc>
                  <a:txBody>
                    <a:bodyPr/>
                    <a:lstStyle/>
                    <a:p>
                      <a:pPr algn="ctr"/>
                      <a:r>
                        <a:rPr lang="hr-HR" sz="2400" dirty="0" smtClean="0"/>
                        <a:t>Nurseries</a:t>
                      </a:r>
                      <a:endParaRPr lang="hr-HR" sz="2400" dirty="0"/>
                    </a:p>
                  </a:txBody>
                  <a:tcPr anchor="ctr"/>
                </a:tc>
                <a:tc>
                  <a:txBody>
                    <a:bodyPr/>
                    <a:lstStyle/>
                    <a:p>
                      <a:pPr algn="ctr"/>
                      <a:r>
                        <a:rPr lang="hr-HR" sz="2400" dirty="0" smtClean="0"/>
                        <a:t>Kindergartens</a:t>
                      </a:r>
                      <a:endParaRPr lang="hr-HR" sz="2400" dirty="0"/>
                    </a:p>
                  </a:txBody>
                  <a:tcPr anchor="ctr"/>
                </a:tc>
              </a:tr>
              <a:tr h="733527">
                <a:tc>
                  <a:txBody>
                    <a:bodyPr/>
                    <a:lstStyle/>
                    <a:p>
                      <a:pPr algn="l"/>
                      <a:r>
                        <a:rPr lang="hr-HR" sz="2200" dirty="0" smtClean="0"/>
                        <a:t>They have a person who is watching after their</a:t>
                      </a:r>
                      <a:r>
                        <a:rPr lang="hr-HR" sz="2200" baseline="0" dirty="0" smtClean="0"/>
                        <a:t> children</a:t>
                      </a:r>
                      <a:endParaRPr lang="hr-HR" sz="2200" dirty="0"/>
                    </a:p>
                  </a:txBody>
                  <a:tcPr anchor="ctr"/>
                </a:tc>
                <a:tc>
                  <a:txBody>
                    <a:bodyPr/>
                    <a:lstStyle/>
                    <a:p>
                      <a:pPr algn="ctr"/>
                      <a:r>
                        <a:rPr lang="hr-HR" sz="2200" dirty="0" smtClean="0"/>
                        <a:t>60%</a:t>
                      </a:r>
                      <a:endParaRPr lang="hr-HR" sz="2200" dirty="0"/>
                    </a:p>
                  </a:txBody>
                  <a:tcPr anchor="ctr"/>
                </a:tc>
                <a:tc>
                  <a:txBody>
                    <a:bodyPr/>
                    <a:lstStyle/>
                    <a:p>
                      <a:pPr algn="ctr"/>
                      <a:r>
                        <a:rPr lang="hr-HR" sz="2200" dirty="0" smtClean="0"/>
                        <a:t>74%</a:t>
                      </a:r>
                      <a:endParaRPr lang="hr-HR" sz="2200" dirty="0"/>
                    </a:p>
                  </a:txBody>
                  <a:tcPr anchor="ctr"/>
                </a:tc>
              </a:tr>
              <a:tr h="733527">
                <a:tc>
                  <a:txBody>
                    <a:bodyPr/>
                    <a:lstStyle/>
                    <a:p>
                      <a:pPr marL="0" algn="l" defTabSz="914400" rtl="0" eaLnBrk="1" latinLnBrk="0" hangingPunct="1"/>
                      <a:r>
                        <a:rPr lang="hr-HR" sz="2200" kern="1200" dirty="0" smtClean="0"/>
                        <a:t>Child is too little to attend the childcare</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21%</a:t>
                      </a:r>
                      <a:endParaRPr lang="hr-HR" sz="2200" kern="1200" dirty="0">
                        <a:solidFill>
                          <a:schemeClr val="dk1"/>
                        </a:solidFill>
                        <a:latin typeface="+mn-lt"/>
                        <a:ea typeface="+mn-ea"/>
                        <a:cs typeface="+mn-cs"/>
                      </a:endParaRPr>
                    </a:p>
                  </a:txBody>
                  <a:tcPr anchor="ctr"/>
                </a:tc>
                <a:tc>
                  <a:txBody>
                    <a:bodyPr/>
                    <a:lstStyle/>
                    <a:p>
                      <a:pPr algn="ctr"/>
                      <a:r>
                        <a:rPr lang="hr-HR" dirty="0" smtClean="0"/>
                        <a:t>-</a:t>
                      </a:r>
                      <a:endParaRPr lang="hr-HR" dirty="0"/>
                    </a:p>
                  </a:txBody>
                  <a:tcPr anchor="ctr"/>
                </a:tc>
              </a:tr>
              <a:tr h="733527">
                <a:tc>
                  <a:txBody>
                    <a:bodyPr/>
                    <a:lstStyle/>
                    <a:p>
                      <a:pPr marL="0" algn="l" defTabSz="914400" rtl="0" eaLnBrk="1" latinLnBrk="0" hangingPunct="1"/>
                      <a:r>
                        <a:rPr lang="hr-HR" sz="2200" kern="1200" dirty="0" smtClean="0"/>
                        <a:t>Childcare is too expensive</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9%</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13%</a:t>
                      </a:r>
                      <a:endParaRPr lang="hr-HR" sz="2200" kern="1200" dirty="0">
                        <a:solidFill>
                          <a:schemeClr val="dk1"/>
                        </a:solidFill>
                        <a:latin typeface="+mn-lt"/>
                        <a:ea typeface="+mn-ea"/>
                        <a:cs typeface="+mn-cs"/>
                      </a:endParaRPr>
                    </a:p>
                  </a:txBody>
                  <a:tcPr anchor="ctr"/>
                </a:tc>
              </a:tr>
              <a:tr h="733527">
                <a:tc>
                  <a:txBody>
                    <a:bodyPr/>
                    <a:lstStyle/>
                    <a:p>
                      <a:pPr marL="0" algn="l" defTabSz="914400" rtl="0" eaLnBrk="1" latinLnBrk="0" hangingPunct="1"/>
                      <a:r>
                        <a:rPr lang="hr-HR" sz="2200" kern="1200" dirty="0" smtClean="0"/>
                        <a:t>They did not apply as they thought that they would not have a place</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8%</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9%</a:t>
                      </a:r>
                      <a:endParaRPr lang="hr-HR" sz="2200" kern="1200" dirty="0">
                        <a:solidFill>
                          <a:schemeClr val="dk1"/>
                        </a:solidFill>
                        <a:latin typeface="+mn-lt"/>
                        <a:ea typeface="+mn-ea"/>
                        <a:cs typeface="+mn-cs"/>
                      </a:endParaRPr>
                    </a:p>
                  </a:txBody>
                  <a:tcPr anchor="ctr"/>
                </a:tc>
              </a:tr>
              <a:tr h="733527">
                <a:tc>
                  <a:txBody>
                    <a:bodyPr/>
                    <a:lstStyle/>
                    <a:p>
                      <a:pPr marL="0" algn="l" defTabSz="914400" rtl="0" eaLnBrk="1" latinLnBrk="0" hangingPunct="1"/>
                      <a:r>
                        <a:rPr lang="hr-HR" sz="2200" kern="1200" dirty="0" smtClean="0"/>
                        <a:t>They do not want that their children attend the childcare</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a:t>
                      </a:r>
                      <a:endParaRPr lang="hr-HR" sz="2200" kern="1200" dirty="0">
                        <a:solidFill>
                          <a:schemeClr val="dk1"/>
                        </a:solidFill>
                        <a:latin typeface="+mn-lt"/>
                        <a:ea typeface="+mn-ea"/>
                        <a:cs typeface="+mn-cs"/>
                      </a:endParaRPr>
                    </a:p>
                  </a:txBody>
                  <a:tcPr anchor="ctr"/>
                </a:tc>
                <a:tc>
                  <a:txBody>
                    <a:bodyPr/>
                    <a:lstStyle/>
                    <a:p>
                      <a:pPr marL="0" algn="ctr" defTabSz="914400" rtl="0" eaLnBrk="1" latinLnBrk="0" hangingPunct="1"/>
                      <a:r>
                        <a:rPr lang="hr-HR" sz="2200" kern="1200" dirty="0" smtClean="0"/>
                        <a:t>5%</a:t>
                      </a:r>
                      <a:endParaRPr lang="hr-HR" sz="22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3374111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866898"/>
            <a:ext cx="10364451" cy="902525"/>
          </a:xfrm>
        </p:spPr>
        <p:txBody>
          <a:bodyPr>
            <a:normAutofit/>
          </a:bodyPr>
          <a:lstStyle/>
          <a:p>
            <a:pPr algn="l"/>
            <a:r>
              <a:rPr lang="hr-HR" sz="3200" b="1" dirty="0" smtClean="0"/>
              <a:t>D</a:t>
            </a:r>
            <a:r>
              <a:rPr lang="hr-HR" sz="3200" b="1" cap="none" dirty="0" smtClean="0"/>
              <a:t>ifficulties parents face in ECEC</a:t>
            </a:r>
            <a:endParaRPr lang="en-US" sz="3200" b="1" cap="none" dirty="0"/>
          </a:p>
        </p:txBody>
      </p:sp>
      <p:sp>
        <p:nvSpPr>
          <p:cNvPr id="3" name="Content Placeholder 2"/>
          <p:cNvSpPr>
            <a:spLocks noGrp="1"/>
          </p:cNvSpPr>
          <p:nvPr>
            <p:ph sz="quarter" idx="13"/>
          </p:nvPr>
        </p:nvSpPr>
        <p:spPr>
          <a:xfrm>
            <a:off x="913774" y="2137558"/>
            <a:ext cx="10363826" cy="3653641"/>
          </a:xfrm>
        </p:spPr>
        <p:txBody>
          <a:bodyPr/>
          <a:lstStyle/>
          <a:p>
            <a:r>
              <a:rPr lang="hr-HR" sz="2400" cap="none" dirty="0" smtClean="0"/>
              <a:t>high price of childcare (29%)</a:t>
            </a:r>
          </a:p>
          <a:p>
            <a:r>
              <a:rPr lang="hr-HR" sz="2400" cap="none" dirty="0" smtClean="0"/>
              <a:t>child is often sick (22%)</a:t>
            </a:r>
          </a:p>
          <a:p>
            <a:r>
              <a:rPr lang="hr-HR" sz="2400" cap="none" dirty="0" smtClean="0"/>
              <a:t>big educational groups (22%)</a:t>
            </a:r>
          </a:p>
          <a:p>
            <a:r>
              <a:rPr lang="hr-HR" sz="2400" cap="none" dirty="0" smtClean="0"/>
              <a:t>parents have to buy too many things and bring them to childcare facility (15%)</a:t>
            </a:r>
          </a:p>
          <a:p>
            <a:r>
              <a:rPr lang="hr-HR" sz="2400" cap="none" dirty="0"/>
              <a:t>f</a:t>
            </a:r>
            <a:r>
              <a:rPr lang="hr-HR" sz="2400" cap="none" dirty="0" smtClean="0"/>
              <a:t>requent staff changes (8%)</a:t>
            </a:r>
          </a:p>
          <a:p>
            <a:r>
              <a:rPr lang="hr-HR" sz="2400" cap="none" dirty="0" smtClean="0"/>
              <a:t>adaptation of the child (7%)</a:t>
            </a:r>
          </a:p>
          <a:p>
            <a:endParaRPr lang="en-US" dirty="0"/>
          </a:p>
        </p:txBody>
      </p:sp>
    </p:spTree>
    <p:extLst>
      <p:ext uri="{BB962C8B-B14F-4D97-AF65-F5344CB8AC3E}">
        <p14:creationId xmlns:p14="http://schemas.microsoft.com/office/powerpoint/2010/main" val="1336054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878774"/>
            <a:ext cx="10364451" cy="819398"/>
          </a:xfrm>
        </p:spPr>
        <p:txBody>
          <a:bodyPr>
            <a:normAutofit/>
          </a:bodyPr>
          <a:lstStyle/>
          <a:p>
            <a:pPr algn="l"/>
            <a:r>
              <a:rPr lang="hr-HR" sz="3200" b="1" dirty="0" smtClean="0"/>
              <a:t>W</a:t>
            </a:r>
            <a:r>
              <a:rPr lang="hr-HR" sz="3200" b="1" cap="none" dirty="0" smtClean="0"/>
              <a:t>ho is not attending the childcare?</a:t>
            </a:r>
            <a:endParaRPr lang="hr-HR" sz="3200" b="1" cap="none" dirty="0"/>
          </a:p>
        </p:txBody>
      </p:sp>
      <p:sp>
        <p:nvSpPr>
          <p:cNvPr id="3" name="Content Placeholder 2"/>
          <p:cNvSpPr>
            <a:spLocks noGrp="1"/>
          </p:cNvSpPr>
          <p:nvPr>
            <p:ph sz="quarter" idx="13"/>
          </p:nvPr>
        </p:nvSpPr>
        <p:spPr>
          <a:xfrm>
            <a:off x="913774" y="1971304"/>
            <a:ext cx="10363826" cy="4096987"/>
          </a:xfrm>
        </p:spPr>
        <p:txBody>
          <a:bodyPr/>
          <a:lstStyle/>
          <a:p>
            <a:pPr>
              <a:spcBef>
                <a:spcPts val="600"/>
              </a:spcBef>
              <a:spcAft>
                <a:spcPts val="600"/>
              </a:spcAft>
            </a:pPr>
            <a:r>
              <a:rPr lang="hr-HR" sz="2400" dirty="0" smtClean="0"/>
              <a:t>16,3% </a:t>
            </a:r>
            <a:r>
              <a:rPr lang="hr-HR" sz="2400" cap="none" dirty="0" smtClean="0"/>
              <a:t>of six year olds have never attended ECEC program</a:t>
            </a:r>
          </a:p>
          <a:p>
            <a:pPr lvl="1">
              <a:spcBef>
                <a:spcPts val="600"/>
              </a:spcBef>
              <a:spcAft>
                <a:spcPts val="600"/>
              </a:spcAft>
            </a:pPr>
            <a:r>
              <a:rPr lang="hr-HR" sz="2400" cap="none" dirty="0" smtClean="0"/>
              <a:t>children of parents with lower educational status</a:t>
            </a:r>
          </a:p>
          <a:p>
            <a:pPr lvl="1">
              <a:spcBef>
                <a:spcPts val="600"/>
              </a:spcBef>
              <a:spcAft>
                <a:spcPts val="600"/>
              </a:spcAft>
            </a:pPr>
            <a:r>
              <a:rPr lang="hr-HR" sz="2400" cap="none" dirty="0" smtClean="0"/>
              <a:t>children of parents with lower socio-economic status</a:t>
            </a:r>
          </a:p>
          <a:p>
            <a:pPr>
              <a:spcBef>
                <a:spcPts val="600"/>
              </a:spcBef>
              <a:spcAft>
                <a:spcPts val="600"/>
              </a:spcAft>
            </a:pPr>
            <a:r>
              <a:rPr lang="hr-HR" sz="2600" cap="none" dirty="0" smtClean="0"/>
              <a:t>preschool program </a:t>
            </a:r>
          </a:p>
          <a:p>
            <a:pPr lvl="1">
              <a:spcBef>
                <a:spcPts val="600"/>
              </a:spcBef>
              <a:spcAft>
                <a:spcPts val="600"/>
              </a:spcAft>
            </a:pPr>
            <a:r>
              <a:rPr lang="hr-HR" sz="2400" cap="none" dirty="0" smtClean="0"/>
              <a:t>duration below the recommended curriculum standard</a:t>
            </a:r>
            <a:endParaRPr lang="hr-HR" sz="2400" cap="none" dirty="0"/>
          </a:p>
          <a:p>
            <a:pPr lvl="1">
              <a:spcBef>
                <a:spcPts val="600"/>
              </a:spcBef>
              <a:spcAft>
                <a:spcPts val="600"/>
              </a:spcAft>
            </a:pPr>
            <a:r>
              <a:rPr lang="hr-HR" sz="2400" cap="none" dirty="0" smtClean="0"/>
              <a:t>problems with availability </a:t>
            </a:r>
          </a:p>
        </p:txBody>
      </p:sp>
    </p:spTree>
    <p:extLst>
      <p:ext uri="{BB962C8B-B14F-4D97-AF65-F5344CB8AC3E}">
        <p14:creationId xmlns:p14="http://schemas.microsoft.com/office/powerpoint/2010/main" val="677334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9649"/>
          </a:xfrm>
        </p:spPr>
        <p:txBody>
          <a:bodyPr/>
          <a:lstStyle/>
          <a:p>
            <a:pPr algn="l"/>
            <a:r>
              <a:rPr lang="hr-HR" b="1" dirty="0" smtClean="0"/>
              <a:t>C</a:t>
            </a:r>
            <a:r>
              <a:rPr lang="hr-HR" b="1" cap="none" dirty="0" smtClean="0"/>
              <a:t>oncluding remarks</a:t>
            </a:r>
            <a:endParaRPr lang="en-US" b="1" cap="none" dirty="0"/>
          </a:p>
        </p:txBody>
      </p:sp>
      <p:sp>
        <p:nvSpPr>
          <p:cNvPr id="3" name="Content Placeholder 2"/>
          <p:cNvSpPr>
            <a:spLocks noGrp="1"/>
          </p:cNvSpPr>
          <p:nvPr>
            <p:ph sz="quarter" idx="13"/>
          </p:nvPr>
        </p:nvSpPr>
        <p:spPr>
          <a:xfrm>
            <a:off x="913774" y="1781300"/>
            <a:ext cx="10363826" cy="4009900"/>
          </a:xfrm>
        </p:spPr>
        <p:txBody>
          <a:bodyPr/>
          <a:lstStyle/>
          <a:p>
            <a:pPr>
              <a:spcBef>
                <a:spcPts val="600"/>
              </a:spcBef>
              <a:spcAft>
                <a:spcPts val="600"/>
              </a:spcAft>
            </a:pPr>
            <a:r>
              <a:rPr lang="en-US" sz="2400" dirty="0" smtClean="0"/>
              <a:t>ECEC </a:t>
            </a:r>
            <a:r>
              <a:rPr lang="en-US" sz="2400" cap="none" dirty="0" smtClean="0"/>
              <a:t>low on political and public agenda (crisis!)</a:t>
            </a:r>
          </a:p>
          <a:p>
            <a:pPr>
              <a:spcBef>
                <a:spcPts val="600"/>
              </a:spcBef>
              <a:spcAft>
                <a:spcPts val="600"/>
              </a:spcAft>
            </a:pPr>
            <a:r>
              <a:rPr lang="en-US" sz="2400" cap="none" dirty="0" smtClean="0"/>
              <a:t>persistent regional differences in availability, affordability and quality of </a:t>
            </a:r>
            <a:r>
              <a:rPr lang="en-US" sz="2400" dirty="0" smtClean="0"/>
              <a:t>ECEC</a:t>
            </a:r>
          </a:p>
          <a:p>
            <a:pPr>
              <a:spcBef>
                <a:spcPts val="600"/>
              </a:spcBef>
              <a:spcAft>
                <a:spcPts val="600"/>
              </a:spcAft>
            </a:pPr>
            <a:r>
              <a:rPr lang="hr-HR" sz="2400" cap="none" dirty="0" smtClean="0"/>
              <a:t>mothers` employment rates!</a:t>
            </a:r>
          </a:p>
          <a:p>
            <a:pPr>
              <a:spcBef>
                <a:spcPts val="600"/>
              </a:spcBef>
              <a:spcAft>
                <a:spcPts val="600"/>
              </a:spcAft>
            </a:pPr>
            <a:r>
              <a:rPr lang="en-US" sz="2400" cap="none" dirty="0" smtClean="0"/>
              <a:t>grandparents important informal source </a:t>
            </a:r>
            <a:r>
              <a:rPr lang="hr-HR" sz="2400" cap="none" dirty="0" smtClean="0"/>
              <a:t>of </a:t>
            </a:r>
            <a:r>
              <a:rPr lang="en-US" sz="2400" cap="none" dirty="0" smtClean="0"/>
              <a:t>care # active ageing policy?</a:t>
            </a:r>
            <a:endParaRPr lang="hr-HR" sz="2400" cap="none" dirty="0" smtClean="0"/>
          </a:p>
          <a:p>
            <a:pPr>
              <a:spcBef>
                <a:spcPts val="600"/>
              </a:spcBef>
              <a:spcAft>
                <a:spcPts val="600"/>
              </a:spcAft>
            </a:pPr>
            <a:r>
              <a:rPr lang="hr-HR" sz="2400" cap="none" dirty="0" smtClean="0"/>
              <a:t>cultural norms on childcare!</a:t>
            </a:r>
          </a:p>
          <a:p>
            <a:pPr>
              <a:spcBef>
                <a:spcPts val="600"/>
              </a:spcBef>
              <a:spcAft>
                <a:spcPts val="600"/>
              </a:spcAft>
            </a:pPr>
            <a:r>
              <a:rPr lang="hr-HR" sz="2400" cap="none" dirty="0" smtClean="0"/>
              <a:t>children of parents of lower educational and socio-economic status are usually left out of the ECEC programs</a:t>
            </a:r>
          </a:p>
          <a:p>
            <a:endParaRPr lang="en-US" dirty="0"/>
          </a:p>
        </p:txBody>
      </p:sp>
    </p:spTree>
    <p:extLst>
      <p:ext uri="{BB962C8B-B14F-4D97-AF65-F5344CB8AC3E}">
        <p14:creationId xmlns:p14="http://schemas.microsoft.com/office/powerpoint/2010/main" val="3232707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304" y="845630"/>
            <a:ext cx="10364451" cy="775278"/>
          </a:xfrm>
        </p:spPr>
        <p:txBody>
          <a:bodyPr>
            <a:normAutofit/>
          </a:bodyPr>
          <a:lstStyle/>
          <a:p>
            <a:pPr algn="l"/>
            <a:r>
              <a:rPr lang="hr-HR" sz="3200" b="1" dirty="0" smtClean="0"/>
              <a:t>R</a:t>
            </a:r>
            <a:r>
              <a:rPr lang="hr-HR" sz="3200" b="1" cap="none" dirty="0" smtClean="0"/>
              <a:t>eferences</a:t>
            </a:r>
            <a:endParaRPr lang="hr-HR" sz="3200" b="1" cap="none" dirty="0"/>
          </a:p>
        </p:txBody>
      </p:sp>
      <p:sp>
        <p:nvSpPr>
          <p:cNvPr id="3" name="Content Placeholder 2"/>
          <p:cNvSpPr>
            <a:spLocks noGrp="1"/>
          </p:cNvSpPr>
          <p:nvPr>
            <p:ph sz="quarter" idx="13"/>
          </p:nvPr>
        </p:nvSpPr>
        <p:spPr>
          <a:xfrm>
            <a:off x="913774" y="1887794"/>
            <a:ext cx="10363826" cy="4454012"/>
          </a:xfrm>
        </p:spPr>
        <p:txBody>
          <a:bodyPr>
            <a:normAutofit fontScale="85000" lnSpcReduction="20000"/>
          </a:bodyPr>
          <a:lstStyle/>
          <a:p>
            <a:pPr algn="just"/>
            <a:r>
              <a:rPr lang="en-GB" dirty="0"/>
              <a:t>B</a:t>
            </a:r>
            <a:r>
              <a:rPr lang="en-GB" cap="none" dirty="0"/>
              <a:t>aran, </a:t>
            </a:r>
            <a:r>
              <a:rPr lang="en-GB" dirty="0"/>
              <a:t>J., </a:t>
            </a:r>
            <a:r>
              <a:rPr lang="en-GB" dirty="0" err="1"/>
              <a:t>D</a:t>
            </a:r>
            <a:r>
              <a:rPr lang="en-GB" cap="none" dirty="0" err="1"/>
              <a:t>obrotić</a:t>
            </a:r>
            <a:r>
              <a:rPr lang="en-GB" cap="none" dirty="0"/>
              <a:t>, </a:t>
            </a:r>
            <a:r>
              <a:rPr lang="en-GB" dirty="0"/>
              <a:t>I., </a:t>
            </a:r>
            <a:r>
              <a:rPr lang="en-GB" dirty="0" err="1"/>
              <a:t>M</a:t>
            </a:r>
            <a:r>
              <a:rPr lang="en-GB" cap="none" dirty="0" err="1"/>
              <a:t>atković</a:t>
            </a:r>
            <a:r>
              <a:rPr lang="en-GB" cap="none" dirty="0"/>
              <a:t>, </a:t>
            </a:r>
            <a:r>
              <a:rPr lang="en-GB" dirty="0"/>
              <a:t>T. (2011). D</a:t>
            </a:r>
            <a:r>
              <a:rPr lang="en-GB" cap="none" dirty="0"/>
              <a:t>evelopment of public preschool education in Croatia: changes of paradigm or path dependency? </a:t>
            </a:r>
            <a:r>
              <a:rPr lang="hr-HR" i="1" cap="none" dirty="0"/>
              <a:t>N</a:t>
            </a:r>
            <a:r>
              <a:rPr lang="en-GB" i="1" cap="none" dirty="0" err="1"/>
              <a:t>apredak</a:t>
            </a:r>
            <a:r>
              <a:rPr lang="en-GB" i="1" cap="none" dirty="0"/>
              <a:t>: </a:t>
            </a:r>
            <a:r>
              <a:rPr lang="en-GB" i="1" cap="none" dirty="0" err="1"/>
              <a:t>časopis</a:t>
            </a:r>
            <a:r>
              <a:rPr lang="en-GB" i="1" cap="none" dirty="0"/>
              <a:t> </a:t>
            </a:r>
            <a:r>
              <a:rPr lang="en-GB" i="1" cap="none" dirty="0" err="1"/>
              <a:t>za</a:t>
            </a:r>
            <a:r>
              <a:rPr lang="en-GB" i="1" cap="none" dirty="0"/>
              <a:t> </a:t>
            </a:r>
            <a:r>
              <a:rPr lang="en-GB" i="1" cap="none" dirty="0" err="1"/>
              <a:t>pedagogijsku</a:t>
            </a:r>
            <a:r>
              <a:rPr lang="en-GB" i="1" cap="none" dirty="0"/>
              <a:t> </a:t>
            </a:r>
            <a:r>
              <a:rPr lang="en-GB" i="1" cap="none" dirty="0" err="1"/>
              <a:t>teoriju</a:t>
            </a:r>
            <a:r>
              <a:rPr lang="en-GB" i="1" cap="none" dirty="0"/>
              <a:t> </a:t>
            </a:r>
            <a:r>
              <a:rPr lang="en-GB" i="1" cap="none" dirty="0" err="1"/>
              <a:t>i</a:t>
            </a:r>
            <a:r>
              <a:rPr lang="en-GB" i="1" cap="none" dirty="0"/>
              <a:t> </a:t>
            </a:r>
            <a:r>
              <a:rPr lang="en-GB" i="1" cap="none" dirty="0" err="1"/>
              <a:t>praksu</a:t>
            </a:r>
            <a:r>
              <a:rPr lang="en-GB" cap="none" dirty="0"/>
              <a:t>, 152(3-4): 521-539</a:t>
            </a:r>
            <a:endParaRPr lang="hr-HR" cap="none" dirty="0"/>
          </a:p>
          <a:p>
            <a:pPr algn="just"/>
            <a:r>
              <a:rPr lang="en-GB" dirty="0" err="1" smtClean="0"/>
              <a:t>D</a:t>
            </a:r>
            <a:r>
              <a:rPr lang="en-GB" cap="none" dirty="0" err="1" smtClean="0"/>
              <a:t>obrotić</a:t>
            </a:r>
            <a:r>
              <a:rPr lang="en-GB" cap="none" dirty="0" smtClean="0"/>
              <a:t>, </a:t>
            </a:r>
            <a:r>
              <a:rPr lang="en-GB" dirty="0" smtClean="0"/>
              <a:t>I</a:t>
            </a:r>
            <a:r>
              <a:rPr lang="en-GB" dirty="0"/>
              <a:t>., </a:t>
            </a:r>
            <a:r>
              <a:rPr lang="en-GB" dirty="0" err="1" smtClean="0"/>
              <a:t>M</a:t>
            </a:r>
            <a:r>
              <a:rPr lang="en-GB" cap="none" dirty="0" err="1" smtClean="0"/>
              <a:t>atković</a:t>
            </a:r>
            <a:r>
              <a:rPr lang="en-GB" cap="none" dirty="0" smtClean="0"/>
              <a:t>, </a:t>
            </a:r>
            <a:r>
              <a:rPr lang="en-GB" dirty="0" smtClean="0"/>
              <a:t>T</a:t>
            </a:r>
            <a:r>
              <a:rPr lang="en-GB" dirty="0"/>
              <a:t>., </a:t>
            </a:r>
            <a:r>
              <a:rPr lang="en-GB" dirty="0" smtClean="0"/>
              <a:t>B</a:t>
            </a:r>
            <a:r>
              <a:rPr lang="en-GB" cap="none" dirty="0" smtClean="0"/>
              <a:t>aran, </a:t>
            </a:r>
            <a:r>
              <a:rPr lang="en-GB" dirty="0" smtClean="0"/>
              <a:t>J</a:t>
            </a:r>
            <a:r>
              <a:rPr lang="en-GB" dirty="0"/>
              <a:t>. (2010). </a:t>
            </a:r>
            <a:r>
              <a:rPr lang="en-GB" dirty="0" smtClean="0"/>
              <a:t>F</a:t>
            </a:r>
            <a:r>
              <a:rPr lang="en-GB" cap="none" dirty="0" smtClean="0"/>
              <a:t>emale employment and access to child care services in Croatia: is there a connection?. </a:t>
            </a:r>
            <a:r>
              <a:rPr lang="hr-HR" i="1" cap="none" dirty="0" smtClean="0"/>
              <a:t>R</a:t>
            </a:r>
            <a:r>
              <a:rPr lang="en-GB" i="1" cap="none" dirty="0" err="1" smtClean="0"/>
              <a:t>evija</a:t>
            </a:r>
            <a:r>
              <a:rPr lang="en-GB" i="1" cap="none" dirty="0" smtClean="0"/>
              <a:t> </a:t>
            </a:r>
            <a:r>
              <a:rPr lang="en-GB" i="1" cap="none" dirty="0" err="1" smtClean="0"/>
              <a:t>za</a:t>
            </a:r>
            <a:r>
              <a:rPr lang="en-GB" i="1" cap="none" dirty="0" smtClean="0"/>
              <a:t> </a:t>
            </a:r>
            <a:r>
              <a:rPr lang="en-GB" i="1" cap="none" dirty="0" err="1" smtClean="0"/>
              <a:t>socijalnu</a:t>
            </a:r>
            <a:r>
              <a:rPr lang="en-GB" i="1" cap="none" dirty="0" smtClean="0"/>
              <a:t> </a:t>
            </a:r>
            <a:r>
              <a:rPr lang="en-GB" i="1" cap="none" dirty="0" err="1" smtClean="0"/>
              <a:t>politiku</a:t>
            </a:r>
            <a:r>
              <a:rPr lang="en-GB" cap="none" dirty="0" smtClean="0"/>
              <a:t> / </a:t>
            </a:r>
            <a:r>
              <a:rPr lang="en-GB" i="1" cap="none" dirty="0" smtClean="0"/>
              <a:t>Croatian journal of social policy</a:t>
            </a:r>
            <a:r>
              <a:rPr lang="en-GB" cap="none" dirty="0" smtClean="0"/>
              <a:t>, 17(3): 363-385</a:t>
            </a:r>
            <a:r>
              <a:rPr lang="hr-HR" cap="none" dirty="0" smtClean="0"/>
              <a:t>.</a:t>
            </a:r>
            <a:r>
              <a:rPr lang="en-GB" cap="none" dirty="0" smtClean="0"/>
              <a:t> </a:t>
            </a:r>
            <a:endParaRPr lang="hr-HR" cap="none" dirty="0" smtClean="0"/>
          </a:p>
          <a:p>
            <a:pPr algn="just"/>
            <a:r>
              <a:rPr lang="hr-HR" cap="none" dirty="0" smtClean="0"/>
              <a:t>Dobrotić, I., Matković, T., Zrinščak, S. (2013). </a:t>
            </a:r>
            <a:r>
              <a:rPr lang="en-GB" dirty="0" smtClean="0"/>
              <a:t>G</a:t>
            </a:r>
            <a:r>
              <a:rPr lang="en-GB" cap="none" dirty="0" smtClean="0"/>
              <a:t>ender equality policies and practices in Croatia – the interplay of transition and late Europeanization</a:t>
            </a:r>
            <a:r>
              <a:rPr lang="en-GB" dirty="0" smtClean="0"/>
              <a:t>. </a:t>
            </a:r>
            <a:r>
              <a:rPr lang="hr-HR" i="1" cap="none" dirty="0" smtClean="0"/>
              <a:t>S</a:t>
            </a:r>
            <a:r>
              <a:rPr lang="en-GB" i="1" cap="none" dirty="0" err="1" smtClean="0"/>
              <a:t>ocial</a:t>
            </a:r>
            <a:r>
              <a:rPr lang="en-GB" i="1" cap="none" dirty="0" smtClean="0"/>
              <a:t> </a:t>
            </a:r>
            <a:r>
              <a:rPr lang="hr-HR" i="1" cap="none" dirty="0" smtClean="0"/>
              <a:t>P</a:t>
            </a:r>
            <a:r>
              <a:rPr lang="en-GB" i="1" cap="none" dirty="0" err="1" smtClean="0"/>
              <a:t>olicy</a:t>
            </a:r>
            <a:r>
              <a:rPr lang="en-GB" i="1" cap="none" dirty="0" smtClean="0"/>
              <a:t> &amp; </a:t>
            </a:r>
            <a:r>
              <a:rPr lang="hr-HR" i="1" cap="none" dirty="0" smtClean="0"/>
              <a:t>A</a:t>
            </a:r>
            <a:r>
              <a:rPr lang="en-GB" i="1" cap="none" dirty="0" err="1" smtClean="0"/>
              <a:t>dministration</a:t>
            </a:r>
            <a:r>
              <a:rPr lang="en-GB" dirty="0" smtClean="0"/>
              <a:t>, </a:t>
            </a:r>
            <a:r>
              <a:rPr lang="en-GB" dirty="0"/>
              <a:t>47(2): </a:t>
            </a:r>
            <a:r>
              <a:rPr lang="en-GB" dirty="0" smtClean="0"/>
              <a:t>218-240</a:t>
            </a:r>
            <a:r>
              <a:rPr lang="hr-HR" dirty="0" smtClean="0"/>
              <a:t>.</a:t>
            </a:r>
          </a:p>
          <a:p>
            <a:pPr algn="just"/>
            <a:r>
              <a:rPr lang="en-GB" dirty="0" err="1" smtClean="0"/>
              <a:t>D</a:t>
            </a:r>
            <a:r>
              <a:rPr lang="en-GB" cap="none" dirty="0" err="1" smtClean="0"/>
              <a:t>obrotić</a:t>
            </a:r>
            <a:r>
              <a:rPr lang="en-GB" cap="none" dirty="0" smtClean="0"/>
              <a:t>, </a:t>
            </a:r>
            <a:r>
              <a:rPr lang="en-GB" dirty="0" smtClean="0"/>
              <a:t>I</a:t>
            </a:r>
            <a:r>
              <a:rPr lang="en-GB" dirty="0"/>
              <a:t>. (2013). </a:t>
            </a:r>
            <a:r>
              <a:rPr lang="en-GB" dirty="0" smtClean="0"/>
              <a:t>A</a:t>
            </a:r>
            <a:r>
              <a:rPr lang="en-GB" cap="none" dirty="0" smtClean="0"/>
              <a:t>vailability and reliance on early childhood education and care services, and other forms of care. </a:t>
            </a:r>
            <a:r>
              <a:rPr lang="hr-HR" cap="none" dirty="0" smtClean="0"/>
              <a:t>I</a:t>
            </a:r>
            <a:r>
              <a:rPr lang="en-GB" cap="none" dirty="0" smtClean="0"/>
              <a:t>n: </a:t>
            </a:r>
            <a:r>
              <a:rPr lang="hr-HR" cap="none" dirty="0" smtClean="0"/>
              <a:t>N</a:t>
            </a:r>
            <a:r>
              <a:rPr lang="en-GB" cap="none" dirty="0" smtClean="0"/>
              <a:t>. </a:t>
            </a:r>
            <a:r>
              <a:rPr lang="hr-HR" cap="none" dirty="0" smtClean="0"/>
              <a:t>P</a:t>
            </a:r>
            <a:r>
              <a:rPr lang="en-GB" cap="none" dirty="0" err="1" smtClean="0"/>
              <a:t>ećnik</a:t>
            </a:r>
            <a:r>
              <a:rPr lang="en-GB" cap="none" dirty="0" smtClean="0"/>
              <a:t> (ed.), </a:t>
            </a:r>
            <a:r>
              <a:rPr lang="hr-HR" i="1" cap="none" dirty="0" smtClean="0"/>
              <a:t>H</a:t>
            </a:r>
            <a:r>
              <a:rPr lang="en-GB" i="1" cap="none" dirty="0" err="1" smtClean="0"/>
              <a:t>ow</a:t>
            </a:r>
            <a:r>
              <a:rPr lang="en-GB" i="1" cap="none" dirty="0" smtClean="0"/>
              <a:t> the parents and the community care about the youngest children in </a:t>
            </a:r>
            <a:r>
              <a:rPr lang="hr-HR" i="1" cap="none" dirty="0" smtClean="0"/>
              <a:t>C</a:t>
            </a:r>
            <a:r>
              <a:rPr lang="en-GB" i="1" cap="none" dirty="0" err="1" smtClean="0"/>
              <a:t>roatia</a:t>
            </a:r>
            <a:r>
              <a:rPr lang="en-GB" cap="none" dirty="0" smtClean="0"/>
              <a:t> (pp. 166-179). </a:t>
            </a:r>
            <a:r>
              <a:rPr lang="hr-HR" cap="none" dirty="0" smtClean="0"/>
              <a:t>Z</a:t>
            </a:r>
            <a:r>
              <a:rPr lang="en-GB" cap="none" dirty="0" err="1" smtClean="0"/>
              <a:t>agreb</a:t>
            </a:r>
            <a:r>
              <a:rPr lang="en-GB" cap="none" dirty="0" smtClean="0"/>
              <a:t>: </a:t>
            </a:r>
            <a:r>
              <a:rPr lang="en-GB" dirty="0" smtClean="0"/>
              <a:t>UNICEF</a:t>
            </a:r>
            <a:r>
              <a:rPr lang="hr-HR" dirty="0" smtClean="0"/>
              <a:t>.</a:t>
            </a:r>
          </a:p>
          <a:p>
            <a:pPr algn="just"/>
            <a:r>
              <a:rPr lang="en-GB" dirty="0" err="1" smtClean="0"/>
              <a:t>M</a:t>
            </a:r>
            <a:r>
              <a:rPr lang="en-GB" cap="none" dirty="0" err="1" smtClean="0"/>
              <a:t>atković</a:t>
            </a:r>
            <a:r>
              <a:rPr lang="en-GB" cap="none" dirty="0" smtClean="0"/>
              <a:t>, </a:t>
            </a:r>
            <a:r>
              <a:rPr lang="en-GB" dirty="0" smtClean="0"/>
              <a:t>T.</a:t>
            </a:r>
            <a:r>
              <a:rPr lang="hr-HR" dirty="0" smtClean="0"/>
              <a:t>,</a:t>
            </a:r>
            <a:r>
              <a:rPr lang="en-GB" dirty="0" smtClean="0"/>
              <a:t> </a:t>
            </a:r>
            <a:r>
              <a:rPr lang="en-GB" dirty="0" err="1" smtClean="0"/>
              <a:t>D</a:t>
            </a:r>
            <a:r>
              <a:rPr lang="en-GB" cap="none" dirty="0" err="1" smtClean="0"/>
              <a:t>obrotić</a:t>
            </a:r>
            <a:r>
              <a:rPr lang="en-GB" dirty="0" smtClean="0"/>
              <a:t>, </a:t>
            </a:r>
            <a:r>
              <a:rPr lang="en-GB" dirty="0"/>
              <a:t>I. (2013). C</a:t>
            </a:r>
            <a:r>
              <a:rPr lang="en-GB" cap="none" dirty="0"/>
              <a:t>hanges in early childhood education and care coverage in </a:t>
            </a:r>
            <a:r>
              <a:rPr lang="hr-HR" cap="none" dirty="0"/>
              <a:t>C</a:t>
            </a:r>
            <a:r>
              <a:rPr lang="en-GB" cap="none" dirty="0" err="1"/>
              <a:t>roatia</a:t>
            </a:r>
            <a:r>
              <a:rPr lang="en-GB" cap="none" dirty="0"/>
              <a:t>: national and county-level overview 1990-2012. </a:t>
            </a:r>
            <a:r>
              <a:rPr lang="hr-HR" i="1" cap="none" dirty="0"/>
              <a:t>R</a:t>
            </a:r>
            <a:r>
              <a:rPr lang="en-GB" i="1" cap="none" dirty="0" err="1"/>
              <a:t>evija</a:t>
            </a:r>
            <a:r>
              <a:rPr lang="en-GB" i="1" cap="none" dirty="0"/>
              <a:t> </a:t>
            </a:r>
            <a:r>
              <a:rPr lang="en-GB" i="1" cap="none" dirty="0" err="1"/>
              <a:t>za</a:t>
            </a:r>
            <a:r>
              <a:rPr lang="en-GB" i="1" cap="none" dirty="0"/>
              <a:t> </a:t>
            </a:r>
            <a:r>
              <a:rPr lang="en-GB" i="1" cap="none" dirty="0" err="1"/>
              <a:t>socijalnu</a:t>
            </a:r>
            <a:r>
              <a:rPr lang="en-GB" i="1" cap="none" dirty="0"/>
              <a:t> </a:t>
            </a:r>
            <a:r>
              <a:rPr lang="en-GB" i="1" cap="none" dirty="0" err="1"/>
              <a:t>politiku</a:t>
            </a:r>
            <a:r>
              <a:rPr lang="en-GB" i="1" cap="none" dirty="0"/>
              <a:t> / </a:t>
            </a:r>
            <a:r>
              <a:rPr lang="hr-HR" i="1" cap="none" dirty="0"/>
              <a:t>C</a:t>
            </a:r>
            <a:r>
              <a:rPr lang="en-GB" i="1" cap="none" dirty="0" err="1"/>
              <a:t>roatian</a:t>
            </a:r>
            <a:r>
              <a:rPr lang="en-GB" i="1" cap="none" dirty="0"/>
              <a:t> journal of social policy</a:t>
            </a:r>
            <a:r>
              <a:rPr lang="en-GB" cap="none" dirty="0"/>
              <a:t>, 20(1): 65-73</a:t>
            </a:r>
            <a:endParaRPr lang="hr-HR" cap="none" dirty="0"/>
          </a:p>
          <a:p>
            <a:pPr algn="just"/>
            <a:r>
              <a:rPr lang="en-GB" dirty="0" smtClean="0"/>
              <a:t>P</a:t>
            </a:r>
            <a:r>
              <a:rPr lang="en-GB" cap="none" dirty="0" smtClean="0"/>
              <a:t>ećnik, </a:t>
            </a:r>
            <a:r>
              <a:rPr lang="en-GB" dirty="0" smtClean="0"/>
              <a:t>N.</a:t>
            </a:r>
            <a:r>
              <a:rPr lang="hr-HR" dirty="0" smtClean="0"/>
              <a:t>,</a:t>
            </a:r>
            <a:r>
              <a:rPr lang="en-GB" dirty="0" smtClean="0"/>
              <a:t> </a:t>
            </a:r>
            <a:r>
              <a:rPr lang="en-GB" dirty="0" err="1" smtClean="0"/>
              <a:t>D</a:t>
            </a:r>
            <a:r>
              <a:rPr lang="en-GB" cap="none" dirty="0" err="1" smtClean="0"/>
              <a:t>obrotić</a:t>
            </a:r>
            <a:r>
              <a:rPr lang="en-GB" cap="none" dirty="0" smtClean="0"/>
              <a:t>, </a:t>
            </a:r>
            <a:r>
              <a:rPr lang="en-GB" dirty="0" smtClean="0"/>
              <a:t>I</a:t>
            </a:r>
            <a:r>
              <a:rPr lang="en-GB" dirty="0"/>
              <a:t>. (2013). </a:t>
            </a:r>
            <a:r>
              <a:rPr lang="en-GB" dirty="0" smtClean="0"/>
              <a:t>P</a:t>
            </a:r>
            <a:r>
              <a:rPr lang="en-GB" cap="none" dirty="0" smtClean="0"/>
              <a:t>arents` needs for the support and availability of services for parenting support: perspective of the representatives of local and regional communities</a:t>
            </a:r>
            <a:r>
              <a:rPr lang="en-GB" dirty="0" smtClean="0"/>
              <a:t>. </a:t>
            </a:r>
            <a:r>
              <a:rPr lang="hr-HR" cap="none" dirty="0"/>
              <a:t>I</a:t>
            </a:r>
            <a:r>
              <a:rPr lang="en-GB" cap="none" dirty="0"/>
              <a:t>n: </a:t>
            </a:r>
            <a:r>
              <a:rPr lang="hr-HR" cap="none" dirty="0"/>
              <a:t>N</a:t>
            </a:r>
            <a:r>
              <a:rPr lang="en-GB" cap="none" dirty="0"/>
              <a:t>. </a:t>
            </a:r>
            <a:r>
              <a:rPr lang="hr-HR" cap="none" dirty="0"/>
              <a:t>P</a:t>
            </a:r>
            <a:r>
              <a:rPr lang="en-GB" cap="none" dirty="0" err="1"/>
              <a:t>ećnik</a:t>
            </a:r>
            <a:r>
              <a:rPr lang="en-GB" cap="none" dirty="0"/>
              <a:t> (ed.), </a:t>
            </a:r>
            <a:r>
              <a:rPr lang="hr-HR" i="1" cap="none" dirty="0"/>
              <a:t>H</a:t>
            </a:r>
            <a:r>
              <a:rPr lang="en-GB" i="1" cap="none" dirty="0" err="1"/>
              <a:t>ow</a:t>
            </a:r>
            <a:r>
              <a:rPr lang="en-GB" i="1" cap="none" dirty="0"/>
              <a:t> the parents and the community care about the youngest children in </a:t>
            </a:r>
            <a:r>
              <a:rPr lang="hr-HR" i="1" cap="none" dirty="0"/>
              <a:t>C</a:t>
            </a:r>
            <a:r>
              <a:rPr lang="en-GB" i="1" cap="none" dirty="0" err="1"/>
              <a:t>roatia</a:t>
            </a:r>
            <a:r>
              <a:rPr lang="en-GB" cap="none" dirty="0"/>
              <a:t> </a:t>
            </a:r>
            <a:r>
              <a:rPr lang="en-GB" dirty="0" smtClean="0"/>
              <a:t>(</a:t>
            </a:r>
            <a:r>
              <a:rPr lang="en-GB" cap="none" dirty="0"/>
              <a:t>pp. </a:t>
            </a:r>
            <a:r>
              <a:rPr lang="en-GB" dirty="0" smtClean="0"/>
              <a:t>241-250</a:t>
            </a:r>
            <a:r>
              <a:rPr lang="en-GB" dirty="0"/>
              <a:t>). </a:t>
            </a:r>
            <a:r>
              <a:rPr lang="hr-HR" cap="none" dirty="0"/>
              <a:t>Z</a:t>
            </a:r>
            <a:r>
              <a:rPr lang="en-GB" cap="none" dirty="0" err="1"/>
              <a:t>agreb</a:t>
            </a:r>
            <a:r>
              <a:rPr lang="en-GB" cap="none" dirty="0"/>
              <a:t>:</a:t>
            </a:r>
            <a:r>
              <a:rPr lang="en-GB" dirty="0" smtClean="0"/>
              <a:t> UNICEF</a:t>
            </a:r>
            <a:endParaRPr lang="hr-HR" dirty="0" smtClean="0"/>
          </a:p>
        </p:txBody>
      </p:sp>
    </p:spTree>
    <p:extLst>
      <p:ext uri="{BB962C8B-B14F-4D97-AF65-F5344CB8AC3E}">
        <p14:creationId xmlns:p14="http://schemas.microsoft.com/office/powerpoint/2010/main" val="1055837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32795030"/>
              </p:ext>
            </p:extLst>
          </p:nvPr>
        </p:nvGraphicFramePr>
        <p:xfrm>
          <a:off x="1186360" y="1140832"/>
          <a:ext cx="9759144" cy="5176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117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636" y="859808"/>
            <a:ext cx="4585647" cy="450377"/>
          </a:xfrm>
        </p:spPr>
        <p:txBody>
          <a:bodyPr>
            <a:normAutofit/>
          </a:bodyPr>
          <a:lstStyle/>
          <a:p>
            <a:r>
              <a:rPr lang="hr-HR" sz="1800" b="1" dirty="0" smtClean="0"/>
              <a:t>GDP </a:t>
            </a:r>
            <a:r>
              <a:rPr lang="hr-HR" sz="1800" b="1" cap="none" dirty="0" smtClean="0"/>
              <a:t>growth rate</a:t>
            </a:r>
            <a:endParaRPr lang="en-US" sz="1800" b="1" cap="none"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929847081"/>
              </p:ext>
            </p:extLst>
          </p:nvPr>
        </p:nvGraphicFramePr>
        <p:xfrm>
          <a:off x="791570" y="1282890"/>
          <a:ext cx="10467833" cy="50223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93920" y="6349536"/>
            <a:ext cx="4527611" cy="369332"/>
          </a:xfrm>
          <a:prstGeom prst="rect">
            <a:avLst/>
          </a:prstGeom>
          <a:noFill/>
        </p:spPr>
        <p:txBody>
          <a:bodyPr wrap="square" rtlCol="0">
            <a:spAutoFit/>
          </a:bodyPr>
          <a:lstStyle/>
          <a:p>
            <a:r>
              <a:rPr lang="hr-HR" dirty="0" smtClean="0"/>
              <a:t>Source: Eurostat (2014)</a:t>
            </a:r>
            <a:endParaRPr lang="hr-HR" dirty="0"/>
          </a:p>
        </p:txBody>
      </p:sp>
    </p:spTree>
    <p:extLst>
      <p:ext uri="{BB962C8B-B14F-4D97-AF65-F5344CB8AC3E}">
        <p14:creationId xmlns:p14="http://schemas.microsoft.com/office/powerpoint/2010/main" val="1343470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4171040917"/>
              </p:ext>
            </p:extLst>
          </p:nvPr>
        </p:nvGraphicFramePr>
        <p:xfrm>
          <a:off x="914400" y="1156066"/>
          <a:ext cx="10363200" cy="509809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4559806" y="612671"/>
            <a:ext cx="4010731" cy="394495"/>
          </a:xfrm>
        </p:spPr>
        <p:txBody>
          <a:bodyPr>
            <a:normAutofit/>
          </a:bodyPr>
          <a:lstStyle/>
          <a:p>
            <a:r>
              <a:rPr lang="hr-HR" sz="1800" b="1" cap="none" dirty="0" smtClean="0"/>
              <a:t>employment rate</a:t>
            </a:r>
            <a:r>
              <a:rPr lang="hr-HR" sz="1800" b="1" dirty="0" smtClean="0"/>
              <a:t>, EU28 &amp; HR</a:t>
            </a:r>
            <a:endParaRPr lang="hr-HR" sz="1800" b="1" dirty="0"/>
          </a:p>
        </p:txBody>
      </p:sp>
      <p:sp>
        <p:nvSpPr>
          <p:cNvPr id="2" name="Rectangle 1"/>
          <p:cNvSpPr/>
          <p:nvPr/>
        </p:nvSpPr>
        <p:spPr>
          <a:xfrm>
            <a:off x="532214" y="6330434"/>
            <a:ext cx="2326471" cy="369332"/>
          </a:xfrm>
          <a:prstGeom prst="rect">
            <a:avLst/>
          </a:prstGeom>
        </p:spPr>
        <p:txBody>
          <a:bodyPr wrap="none">
            <a:spAutoFit/>
          </a:bodyPr>
          <a:lstStyle/>
          <a:p>
            <a:r>
              <a:rPr lang="hr-HR" dirty="0"/>
              <a:t>Source: Eurostat (2014)</a:t>
            </a:r>
          </a:p>
        </p:txBody>
      </p:sp>
    </p:spTree>
    <p:extLst>
      <p:ext uri="{BB962C8B-B14F-4D97-AF65-F5344CB8AC3E}">
        <p14:creationId xmlns:p14="http://schemas.microsoft.com/office/powerpoint/2010/main" val="14940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602" y="929933"/>
            <a:ext cx="10364451" cy="864054"/>
          </a:xfrm>
        </p:spPr>
        <p:txBody>
          <a:bodyPr>
            <a:normAutofit/>
          </a:bodyPr>
          <a:lstStyle/>
          <a:p>
            <a:pPr algn="l"/>
            <a:r>
              <a:rPr lang="hr-HR" b="1" dirty="0" smtClean="0"/>
              <a:t>B</a:t>
            </a:r>
            <a:r>
              <a:rPr lang="hr-HR" b="1" cap="none" dirty="0" smtClean="0"/>
              <a:t>ackground</a:t>
            </a:r>
            <a:endParaRPr lang="hr-HR" cap="none" dirty="0"/>
          </a:p>
        </p:txBody>
      </p:sp>
      <p:sp>
        <p:nvSpPr>
          <p:cNvPr id="3" name="Content Placeholder 2"/>
          <p:cNvSpPr>
            <a:spLocks noGrp="1"/>
          </p:cNvSpPr>
          <p:nvPr>
            <p:ph sz="quarter" idx="13"/>
          </p:nvPr>
        </p:nvSpPr>
        <p:spPr>
          <a:xfrm>
            <a:off x="913775" y="1888177"/>
            <a:ext cx="10386350" cy="4370119"/>
          </a:xfrm>
        </p:spPr>
        <p:txBody>
          <a:bodyPr>
            <a:normAutofit/>
          </a:bodyPr>
          <a:lstStyle/>
          <a:p>
            <a:pPr>
              <a:lnSpc>
                <a:spcPct val="110000"/>
              </a:lnSpc>
              <a:spcBef>
                <a:spcPts val="600"/>
              </a:spcBef>
              <a:spcAft>
                <a:spcPts val="600"/>
              </a:spcAft>
            </a:pPr>
            <a:r>
              <a:rPr lang="en-US" sz="2400" cap="none" dirty="0" smtClean="0"/>
              <a:t>socialist period</a:t>
            </a:r>
          </a:p>
          <a:p>
            <a:pPr lvl="1">
              <a:lnSpc>
                <a:spcPct val="110000"/>
              </a:lnSpc>
              <a:spcBef>
                <a:spcPts val="600"/>
              </a:spcBef>
              <a:spcAft>
                <a:spcPts val="600"/>
              </a:spcAft>
            </a:pPr>
            <a:r>
              <a:rPr lang="en-US" sz="2200" cap="none" dirty="0" smtClean="0"/>
              <a:t>until </a:t>
            </a:r>
            <a:r>
              <a:rPr lang="hr-HR" sz="2200" cap="none" dirty="0" smtClean="0"/>
              <a:t>the </a:t>
            </a:r>
            <a:r>
              <a:rPr lang="en-US" sz="2200" cap="none" dirty="0" smtClean="0"/>
              <a:t>1980s - one year </a:t>
            </a:r>
            <a:r>
              <a:rPr lang="hr-HR" sz="2200" cap="none" dirty="0" smtClean="0"/>
              <a:t>maternity</a:t>
            </a:r>
            <a:r>
              <a:rPr lang="en-US" sz="2200" cap="none" dirty="0" smtClean="0"/>
              <a:t> leave (100%</a:t>
            </a:r>
            <a:r>
              <a:rPr lang="hr-HR" sz="2200" cap="none" dirty="0" smtClean="0"/>
              <a:t>; mothers &amp; fathers entitled</a:t>
            </a:r>
            <a:r>
              <a:rPr lang="en-US" sz="2200" cap="none" dirty="0" smtClean="0"/>
              <a:t>)</a:t>
            </a:r>
          </a:p>
          <a:p>
            <a:pPr lvl="1">
              <a:lnSpc>
                <a:spcPct val="110000"/>
              </a:lnSpc>
              <a:spcBef>
                <a:spcPts val="600"/>
              </a:spcBef>
              <a:spcAft>
                <a:spcPts val="600"/>
              </a:spcAft>
            </a:pPr>
            <a:r>
              <a:rPr lang="en-US" sz="2200" cap="none" dirty="0" smtClean="0"/>
              <a:t>ECEC - part of educational system; decentralized; lack of capacities &amp; regional differences in </a:t>
            </a:r>
            <a:r>
              <a:rPr lang="hr-HR" sz="2200" cap="none" dirty="0" smtClean="0"/>
              <a:t>ECEC </a:t>
            </a:r>
            <a:r>
              <a:rPr lang="en-US" sz="2200" cap="none" dirty="0" smtClean="0"/>
              <a:t>availability, large educational groups etc.</a:t>
            </a:r>
          </a:p>
          <a:p>
            <a:pPr>
              <a:lnSpc>
                <a:spcPct val="110000"/>
              </a:lnSpc>
              <a:spcBef>
                <a:spcPts val="600"/>
              </a:spcBef>
              <a:spcAft>
                <a:spcPts val="600"/>
              </a:spcAft>
            </a:pPr>
            <a:r>
              <a:rPr lang="hr-HR" sz="2400" cap="none" dirty="0" smtClean="0"/>
              <a:t>reforms since the 1990</a:t>
            </a:r>
          </a:p>
          <a:p>
            <a:pPr lvl="1">
              <a:lnSpc>
                <a:spcPct val="110000"/>
              </a:lnSpc>
              <a:spcBef>
                <a:spcPts val="600"/>
              </a:spcBef>
              <a:spcAft>
                <a:spcPts val="600"/>
              </a:spcAft>
            </a:pPr>
            <a:r>
              <a:rPr lang="hr-HR" sz="2200" cap="none" dirty="0" smtClean="0"/>
              <a:t>aimed at leave system and family benefits (e.g. three years leave, eligibility criteria, benefits level) </a:t>
            </a:r>
          </a:p>
          <a:p>
            <a:pPr lvl="1">
              <a:lnSpc>
                <a:spcPct val="110000"/>
              </a:lnSpc>
              <a:spcBef>
                <a:spcPts val="600"/>
              </a:spcBef>
              <a:spcAft>
                <a:spcPts val="600"/>
              </a:spcAft>
            </a:pPr>
            <a:r>
              <a:rPr lang="hr-HR" sz="2200" cap="none" dirty="0" smtClean="0"/>
              <a:t>ECEC - low priority</a:t>
            </a:r>
          </a:p>
          <a:p>
            <a:pPr marL="0" indent="0">
              <a:buNone/>
            </a:pPr>
            <a:endParaRPr lang="en-US" cap="none" dirty="0" smtClean="0"/>
          </a:p>
          <a:p>
            <a:pPr lvl="1"/>
            <a:endParaRPr lang="en-US" cap="none" dirty="0"/>
          </a:p>
        </p:txBody>
      </p:sp>
    </p:spTree>
    <p:extLst>
      <p:ext uri="{BB962C8B-B14F-4D97-AF65-F5344CB8AC3E}">
        <p14:creationId xmlns:p14="http://schemas.microsoft.com/office/powerpoint/2010/main" val="59537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787" y="860742"/>
            <a:ext cx="10364451" cy="880182"/>
          </a:xfrm>
        </p:spPr>
        <p:txBody>
          <a:bodyPr/>
          <a:lstStyle/>
          <a:p>
            <a:pPr algn="l"/>
            <a:r>
              <a:rPr lang="en-US" b="1" dirty="0" smtClean="0"/>
              <a:t>ECEC </a:t>
            </a:r>
            <a:r>
              <a:rPr lang="en-US" b="1" cap="none" dirty="0" smtClean="0"/>
              <a:t>– main characteristics</a:t>
            </a:r>
            <a:endParaRPr lang="en-US" b="1" dirty="0"/>
          </a:p>
        </p:txBody>
      </p:sp>
      <p:sp>
        <p:nvSpPr>
          <p:cNvPr id="3" name="Content Placeholder 2"/>
          <p:cNvSpPr>
            <a:spLocks noGrp="1"/>
          </p:cNvSpPr>
          <p:nvPr>
            <p:ph sz="quarter" idx="13"/>
          </p:nvPr>
        </p:nvSpPr>
        <p:spPr>
          <a:xfrm>
            <a:off x="913774" y="2090057"/>
            <a:ext cx="10363826" cy="4204211"/>
          </a:xfrm>
        </p:spPr>
        <p:txBody>
          <a:bodyPr/>
          <a:lstStyle/>
          <a:p>
            <a:pPr>
              <a:lnSpc>
                <a:spcPct val="100000"/>
              </a:lnSpc>
              <a:spcBef>
                <a:spcPts val="600"/>
              </a:spcBef>
              <a:spcAft>
                <a:spcPts val="600"/>
              </a:spcAft>
            </a:pPr>
            <a:r>
              <a:rPr lang="en-GB" sz="2400" cap="none" dirty="0"/>
              <a:t>6 months </a:t>
            </a:r>
            <a:r>
              <a:rPr lang="hr-HR" sz="2400" cap="none" dirty="0"/>
              <a:t>until</a:t>
            </a:r>
            <a:r>
              <a:rPr lang="en-GB" sz="2400" cap="none" dirty="0"/>
              <a:t> the mandatory school </a:t>
            </a:r>
            <a:r>
              <a:rPr lang="en-GB" sz="2400" cap="none" dirty="0" smtClean="0"/>
              <a:t>age</a:t>
            </a:r>
            <a:r>
              <a:rPr lang="hr-HR" sz="2400" cap="none" dirty="0" smtClean="0"/>
              <a:t> (nurseries/kindergartens/preschool)  </a:t>
            </a:r>
          </a:p>
          <a:p>
            <a:pPr lvl="1">
              <a:lnSpc>
                <a:spcPct val="100000"/>
              </a:lnSpc>
              <a:spcBef>
                <a:spcPts val="600"/>
              </a:spcBef>
              <a:spcAft>
                <a:spcPts val="600"/>
              </a:spcAft>
            </a:pPr>
            <a:r>
              <a:rPr lang="hr-HR" sz="2200" cap="none" dirty="0" smtClean="0"/>
              <a:t>usually used on full-time basis</a:t>
            </a:r>
          </a:p>
          <a:p>
            <a:pPr lvl="1">
              <a:lnSpc>
                <a:spcPct val="100000"/>
              </a:lnSpc>
              <a:spcBef>
                <a:spcPts val="600"/>
              </a:spcBef>
              <a:spcAft>
                <a:spcPts val="600"/>
              </a:spcAft>
            </a:pPr>
            <a:r>
              <a:rPr lang="en-US" sz="2200" cap="none" dirty="0"/>
              <a:t>entitlement to </a:t>
            </a:r>
            <a:r>
              <a:rPr lang="hr-HR" sz="2200" cap="none" dirty="0" smtClean="0"/>
              <a:t>preschool program</a:t>
            </a:r>
            <a:r>
              <a:rPr lang="en-US" sz="2200" cap="none" dirty="0" smtClean="0"/>
              <a:t> </a:t>
            </a:r>
            <a:r>
              <a:rPr lang="en-US" sz="2200" cap="none" dirty="0"/>
              <a:t>from six years of age</a:t>
            </a:r>
            <a:r>
              <a:rPr lang="hr-HR" sz="2200" cap="none" dirty="0"/>
              <a:t> (</a:t>
            </a:r>
            <a:r>
              <a:rPr lang="en-US" sz="2200" cap="none" dirty="0"/>
              <a:t>250 hours as preparation for school</a:t>
            </a:r>
            <a:r>
              <a:rPr lang="hr-HR" sz="2200" cap="none" dirty="0"/>
              <a:t>)</a:t>
            </a:r>
            <a:r>
              <a:rPr lang="en-US" sz="2200" cap="none" dirty="0"/>
              <a:t> </a:t>
            </a:r>
            <a:endParaRPr lang="hr-HR" sz="2200" cap="none" dirty="0"/>
          </a:p>
          <a:p>
            <a:pPr>
              <a:lnSpc>
                <a:spcPct val="100000"/>
              </a:lnSpc>
              <a:spcBef>
                <a:spcPts val="600"/>
              </a:spcBef>
              <a:spcAft>
                <a:spcPts val="600"/>
              </a:spcAft>
            </a:pPr>
            <a:r>
              <a:rPr lang="hr-HR" sz="2400" cap="none" dirty="0" smtClean="0"/>
              <a:t>predominantly </a:t>
            </a:r>
            <a:r>
              <a:rPr lang="hr-HR" sz="2400" cap="none" dirty="0"/>
              <a:t>public </a:t>
            </a:r>
            <a:r>
              <a:rPr lang="hr-HR" sz="2400" cap="none" dirty="0" smtClean="0"/>
              <a:t>providers</a:t>
            </a:r>
          </a:p>
          <a:p>
            <a:pPr>
              <a:lnSpc>
                <a:spcPct val="100000"/>
              </a:lnSpc>
              <a:spcBef>
                <a:spcPts val="600"/>
              </a:spcBef>
              <a:spcAft>
                <a:spcPts val="600"/>
              </a:spcAft>
            </a:pPr>
            <a:r>
              <a:rPr lang="hr-HR" sz="2400" cap="none" dirty="0" smtClean="0"/>
              <a:t>admission once per year</a:t>
            </a:r>
            <a:endParaRPr lang="hr-HR" sz="2400" cap="none" dirty="0"/>
          </a:p>
          <a:p>
            <a:pPr>
              <a:lnSpc>
                <a:spcPct val="100000"/>
              </a:lnSpc>
              <a:spcBef>
                <a:spcPts val="600"/>
              </a:spcBef>
              <a:spcAft>
                <a:spcPts val="600"/>
              </a:spcAft>
            </a:pPr>
            <a:r>
              <a:rPr lang="hr-HR" sz="2400" cap="none" dirty="0"/>
              <a:t>subsidies and eligibility criteria defined at local </a:t>
            </a:r>
            <a:r>
              <a:rPr lang="hr-HR" sz="2400" cap="none" dirty="0" smtClean="0"/>
              <a:t>level</a:t>
            </a:r>
          </a:p>
          <a:p>
            <a:pPr>
              <a:lnSpc>
                <a:spcPct val="100000"/>
              </a:lnSpc>
              <a:spcBef>
                <a:spcPts val="600"/>
              </a:spcBef>
              <a:spcAft>
                <a:spcPts val="600"/>
              </a:spcAft>
            </a:pPr>
            <a:r>
              <a:rPr lang="hr-HR" sz="2400" cap="none" dirty="0" smtClean="0"/>
              <a:t>persistent regional differences in availability and affordability</a:t>
            </a:r>
            <a:endParaRPr lang="hr-HR" sz="2400" cap="none" dirty="0"/>
          </a:p>
          <a:p>
            <a:endParaRPr lang="hr-HR" dirty="0"/>
          </a:p>
        </p:txBody>
      </p:sp>
    </p:spTree>
    <p:extLst>
      <p:ext uri="{BB962C8B-B14F-4D97-AF65-F5344CB8AC3E}">
        <p14:creationId xmlns:p14="http://schemas.microsoft.com/office/powerpoint/2010/main" val="118218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51" y="914401"/>
            <a:ext cx="10364451" cy="1080654"/>
          </a:xfrm>
        </p:spPr>
        <p:txBody>
          <a:bodyPr/>
          <a:lstStyle/>
          <a:p>
            <a:pPr algn="l"/>
            <a:r>
              <a:rPr lang="hr-HR" b="1" dirty="0" smtClean="0"/>
              <a:t>ECEC - </a:t>
            </a:r>
            <a:r>
              <a:rPr lang="hr-HR" b="1" cap="none" dirty="0" smtClean="0"/>
              <a:t>main reforms</a:t>
            </a:r>
            <a:endParaRPr lang="en-US" b="1" cap="none" dirty="0"/>
          </a:p>
        </p:txBody>
      </p:sp>
      <p:sp>
        <p:nvSpPr>
          <p:cNvPr id="3" name="Content Placeholder 2"/>
          <p:cNvSpPr>
            <a:spLocks noGrp="1"/>
          </p:cNvSpPr>
          <p:nvPr>
            <p:ph sz="quarter" idx="13"/>
          </p:nvPr>
        </p:nvSpPr>
        <p:spPr>
          <a:xfrm>
            <a:off x="913774" y="2268188"/>
            <a:ext cx="10363826" cy="3966358"/>
          </a:xfrm>
        </p:spPr>
        <p:txBody>
          <a:bodyPr/>
          <a:lstStyle/>
          <a:p>
            <a:pPr>
              <a:lnSpc>
                <a:spcPct val="110000"/>
              </a:lnSpc>
              <a:spcBef>
                <a:spcPts val="600"/>
              </a:spcBef>
              <a:spcAft>
                <a:spcPts val="600"/>
              </a:spcAft>
            </a:pPr>
            <a:r>
              <a:rPr lang="hr-HR" sz="2400" cap="none" dirty="0"/>
              <a:t>pluralism of providers (1990s)</a:t>
            </a:r>
          </a:p>
          <a:p>
            <a:pPr>
              <a:lnSpc>
                <a:spcPct val="110000"/>
              </a:lnSpc>
              <a:spcBef>
                <a:spcPts val="600"/>
              </a:spcBef>
              <a:spcAft>
                <a:spcPts val="600"/>
              </a:spcAft>
            </a:pPr>
            <a:r>
              <a:rPr lang="hr-HR" sz="2400" cap="none" dirty="0"/>
              <a:t>quality standards (1990s/2000s) – postponed</a:t>
            </a:r>
          </a:p>
          <a:p>
            <a:pPr>
              <a:lnSpc>
                <a:spcPct val="110000"/>
              </a:lnSpc>
              <a:spcBef>
                <a:spcPts val="600"/>
              </a:spcBef>
              <a:spcAft>
                <a:spcPts val="600"/>
              </a:spcAft>
            </a:pPr>
            <a:r>
              <a:rPr lang="hr-HR" sz="2400" cap="none" dirty="0"/>
              <a:t>July 2013 </a:t>
            </a:r>
            <a:endParaRPr lang="hr-HR" sz="2400" cap="none" dirty="0" smtClean="0"/>
          </a:p>
          <a:p>
            <a:pPr lvl="1">
              <a:lnSpc>
                <a:spcPct val="110000"/>
              </a:lnSpc>
              <a:spcBef>
                <a:spcPts val="600"/>
              </a:spcBef>
              <a:spcAft>
                <a:spcPts val="600"/>
              </a:spcAft>
            </a:pPr>
            <a:r>
              <a:rPr lang="hr-HR" sz="2200" cap="none" dirty="0" smtClean="0"/>
              <a:t>alternative </a:t>
            </a:r>
            <a:r>
              <a:rPr lang="hr-HR" sz="2200" cap="none" dirty="0"/>
              <a:t>forms of childcare (Act on Nannies) </a:t>
            </a:r>
            <a:endParaRPr lang="hr-HR" sz="2200" cap="none" dirty="0" smtClean="0"/>
          </a:p>
          <a:p>
            <a:pPr lvl="1">
              <a:lnSpc>
                <a:spcPct val="110000"/>
              </a:lnSpc>
              <a:spcBef>
                <a:spcPts val="600"/>
              </a:spcBef>
              <a:spcAft>
                <a:spcPts val="600"/>
              </a:spcAft>
            </a:pPr>
            <a:r>
              <a:rPr lang="hr-HR" sz="2200" cap="none" dirty="0" smtClean="0"/>
              <a:t>local </a:t>
            </a:r>
            <a:r>
              <a:rPr lang="hr-HR" sz="2200" cap="none" dirty="0"/>
              <a:t>communities are </a:t>
            </a:r>
            <a:r>
              <a:rPr lang="hr-HR" sz="2200" cap="none" dirty="0" smtClean="0"/>
              <a:t>legally obliged </a:t>
            </a:r>
            <a:r>
              <a:rPr lang="hr-HR" sz="2200" cap="none" dirty="0"/>
              <a:t>to provide „preschool program” (one year before the school in duration of 250 hours – effective since September 2014)</a:t>
            </a:r>
          </a:p>
          <a:p>
            <a:endParaRPr lang="en-US" dirty="0"/>
          </a:p>
        </p:txBody>
      </p:sp>
    </p:spTree>
    <p:extLst>
      <p:ext uri="{BB962C8B-B14F-4D97-AF65-F5344CB8AC3E}">
        <p14:creationId xmlns:p14="http://schemas.microsoft.com/office/powerpoint/2010/main" val="2851854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9930" y="837958"/>
            <a:ext cx="3801036" cy="394495"/>
          </a:xfrm>
        </p:spPr>
        <p:txBody>
          <a:bodyPr>
            <a:normAutofit/>
          </a:bodyPr>
          <a:lstStyle/>
          <a:p>
            <a:r>
              <a:rPr lang="hr-HR" sz="1800" b="1" dirty="0" smtClean="0"/>
              <a:t>% </a:t>
            </a:r>
            <a:r>
              <a:rPr lang="hr-HR" sz="1800" b="1" cap="none" dirty="0" smtClean="0"/>
              <a:t>of children in </a:t>
            </a:r>
            <a:r>
              <a:rPr lang="hr-HR" sz="1800" b="1" dirty="0" smtClean="0"/>
              <a:t>ECEC 1990-2012</a:t>
            </a:r>
            <a:endParaRPr lang="hr-HR" sz="1800" b="1" dirty="0"/>
          </a:p>
        </p:txBody>
      </p:sp>
      <p:graphicFrame>
        <p:nvGraphicFramePr>
          <p:cNvPr id="5" name="Chart 4"/>
          <p:cNvGraphicFramePr>
            <a:graphicFrameLocks/>
          </p:cNvGraphicFramePr>
          <p:nvPr>
            <p:extLst>
              <p:ext uri="{D42A27DB-BD31-4B8C-83A1-F6EECF244321}">
                <p14:modId xmlns:p14="http://schemas.microsoft.com/office/powerpoint/2010/main" val="1034769724"/>
              </p:ext>
            </p:extLst>
          </p:nvPr>
        </p:nvGraphicFramePr>
        <p:xfrm>
          <a:off x="1004046" y="997781"/>
          <a:ext cx="9897036" cy="53519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93920" y="6349536"/>
            <a:ext cx="4527611" cy="369332"/>
          </a:xfrm>
          <a:prstGeom prst="rect">
            <a:avLst/>
          </a:prstGeom>
          <a:noFill/>
        </p:spPr>
        <p:txBody>
          <a:bodyPr wrap="square" rtlCol="0">
            <a:spAutoFit/>
          </a:bodyPr>
          <a:lstStyle/>
          <a:p>
            <a:r>
              <a:rPr lang="hr-HR" dirty="0" smtClean="0"/>
              <a:t>Source: Baran, Dobrotić and Matković (2013)</a:t>
            </a:r>
            <a:endParaRPr lang="hr-HR" dirty="0"/>
          </a:p>
        </p:txBody>
      </p:sp>
    </p:spTree>
    <p:extLst>
      <p:ext uri="{BB962C8B-B14F-4D97-AF65-F5344CB8AC3E}">
        <p14:creationId xmlns:p14="http://schemas.microsoft.com/office/powerpoint/2010/main" val="419293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893109897"/>
              </p:ext>
            </p:extLst>
          </p:nvPr>
        </p:nvGraphicFramePr>
        <p:xfrm>
          <a:off x="971776" y="941384"/>
          <a:ext cx="9881755" cy="542798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99366" y="6369373"/>
            <a:ext cx="3960440" cy="338554"/>
          </a:xfrm>
          <a:prstGeom prst="rect">
            <a:avLst/>
          </a:prstGeom>
          <a:noFill/>
        </p:spPr>
        <p:txBody>
          <a:bodyPr wrap="square" rtlCol="0">
            <a:spAutoFit/>
          </a:bodyPr>
          <a:lstStyle/>
          <a:p>
            <a:r>
              <a:rPr lang="hr-HR" sz="1600" dirty="0" smtClean="0"/>
              <a:t>Source: </a:t>
            </a:r>
            <a:r>
              <a:rPr lang="hr-HR" sz="1600" dirty="0"/>
              <a:t>Matković </a:t>
            </a:r>
            <a:r>
              <a:rPr lang="hr-HR" sz="1600" dirty="0" smtClean="0"/>
              <a:t>and </a:t>
            </a:r>
            <a:r>
              <a:rPr lang="hr-HR" sz="1600" dirty="0"/>
              <a:t>Dobrotić (2013)</a:t>
            </a:r>
          </a:p>
        </p:txBody>
      </p:sp>
      <p:sp>
        <p:nvSpPr>
          <p:cNvPr id="6" name="Title 1"/>
          <p:cNvSpPr>
            <a:spLocks noGrp="1"/>
          </p:cNvSpPr>
          <p:nvPr>
            <p:ph type="title"/>
          </p:nvPr>
        </p:nvSpPr>
        <p:spPr>
          <a:xfrm>
            <a:off x="4559806" y="612671"/>
            <a:ext cx="4010731" cy="394495"/>
          </a:xfrm>
        </p:spPr>
        <p:txBody>
          <a:bodyPr>
            <a:normAutofit/>
          </a:bodyPr>
          <a:lstStyle/>
          <a:p>
            <a:r>
              <a:rPr lang="hr-HR" sz="1800" b="1" dirty="0" smtClean="0"/>
              <a:t>% </a:t>
            </a:r>
            <a:r>
              <a:rPr lang="hr-HR" sz="1800" b="1" cap="none" dirty="0" smtClean="0"/>
              <a:t>of children in </a:t>
            </a:r>
            <a:r>
              <a:rPr lang="hr-HR" sz="1800" b="1" dirty="0" smtClean="0"/>
              <a:t>ECEC 2012, </a:t>
            </a:r>
            <a:r>
              <a:rPr lang="hr-HR" sz="1800" b="1" cap="none" dirty="0" smtClean="0"/>
              <a:t>by counties</a:t>
            </a:r>
            <a:endParaRPr lang="hr-HR" sz="1800" b="1" dirty="0"/>
          </a:p>
        </p:txBody>
      </p:sp>
    </p:spTree>
    <p:extLst>
      <p:ext uri="{BB962C8B-B14F-4D97-AF65-F5344CB8AC3E}">
        <p14:creationId xmlns:p14="http://schemas.microsoft.com/office/powerpoint/2010/main" val="317753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677" y="922986"/>
            <a:ext cx="10375401" cy="708258"/>
          </a:xfrm>
        </p:spPr>
        <p:txBody>
          <a:bodyPr/>
          <a:lstStyle/>
          <a:p>
            <a:pPr algn="l">
              <a:lnSpc>
                <a:spcPct val="100000"/>
              </a:lnSpc>
              <a:spcBef>
                <a:spcPts val="600"/>
              </a:spcBef>
            </a:pPr>
            <a:r>
              <a:rPr lang="hr-HR" b="1" cap="none" dirty="0"/>
              <a:t>L</a:t>
            </a:r>
            <a:r>
              <a:rPr lang="hr-HR" b="1" cap="none" dirty="0" smtClean="0"/>
              <a:t>eaves</a:t>
            </a:r>
            <a:endParaRPr lang="en-GB" b="1" cap="none" dirty="0"/>
          </a:p>
        </p:txBody>
      </p:sp>
      <p:sp>
        <p:nvSpPr>
          <p:cNvPr id="3" name="Content Placeholder 2"/>
          <p:cNvSpPr>
            <a:spLocks noGrp="1"/>
          </p:cNvSpPr>
          <p:nvPr>
            <p:ph sz="quarter" idx="13"/>
          </p:nvPr>
        </p:nvSpPr>
        <p:spPr>
          <a:xfrm>
            <a:off x="902825" y="1813559"/>
            <a:ext cx="10386350" cy="3901441"/>
          </a:xfrm>
        </p:spPr>
        <p:txBody>
          <a:bodyPr/>
          <a:lstStyle/>
          <a:p>
            <a:pPr marL="0" indent="0">
              <a:buNone/>
            </a:pPr>
            <a:endParaRPr lang="en-GB" cap="none" dirty="0" smtClean="0"/>
          </a:p>
          <a:p>
            <a:pPr lvl="1"/>
            <a:endParaRPr lang="en-GB" cap="none" dirty="0"/>
          </a:p>
        </p:txBody>
      </p:sp>
      <p:graphicFrame>
        <p:nvGraphicFramePr>
          <p:cNvPr id="4" name="Diagram 3"/>
          <p:cNvGraphicFramePr/>
          <p:nvPr>
            <p:extLst>
              <p:ext uri="{D42A27DB-BD31-4B8C-83A1-F6EECF244321}">
                <p14:modId xmlns:p14="http://schemas.microsoft.com/office/powerpoint/2010/main" val="2039609875"/>
              </p:ext>
            </p:extLst>
          </p:nvPr>
        </p:nvGraphicFramePr>
        <p:xfrm>
          <a:off x="981531" y="3096418"/>
          <a:ext cx="10304148" cy="1865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981531" y="2050383"/>
            <a:ext cx="1953757" cy="1015663"/>
          </a:xfrm>
          <a:prstGeom prst="rect">
            <a:avLst/>
          </a:prstGeom>
          <a:noFill/>
        </p:spPr>
        <p:txBody>
          <a:bodyPr wrap="square" rtlCol="0">
            <a:spAutoFit/>
          </a:bodyPr>
          <a:lstStyle/>
          <a:p>
            <a:pPr algn="ctr"/>
            <a:r>
              <a:rPr lang="hr-HR" sz="2000" b="1" dirty="0" smtClean="0"/>
              <a:t>Obliged maternity leave</a:t>
            </a:r>
          </a:p>
          <a:p>
            <a:pPr algn="ctr"/>
            <a:r>
              <a:rPr lang="hr-HR" sz="2000" b="1" dirty="0" smtClean="0"/>
              <a:t>(100%)</a:t>
            </a:r>
            <a:endParaRPr lang="hr-HR" sz="2000" b="1" dirty="0"/>
          </a:p>
        </p:txBody>
      </p:sp>
      <p:sp>
        <p:nvSpPr>
          <p:cNvPr id="7" name="TextBox 6"/>
          <p:cNvSpPr txBox="1"/>
          <p:nvPr/>
        </p:nvSpPr>
        <p:spPr>
          <a:xfrm>
            <a:off x="4031911" y="2067109"/>
            <a:ext cx="1897811" cy="707886"/>
          </a:xfrm>
          <a:prstGeom prst="rect">
            <a:avLst/>
          </a:prstGeom>
          <a:noFill/>
        </p:spPr>
        <p:txBody>
          <a:bodyPr wrap="square" rtlCol="0">
            <a:spAutoFit/>
          </a:bodyPr>
          <a:lstStyle/>
          <a:p>
            <a:pPr algn="ctr"/>
            <a:r>
              <a:rPr lang="hr-HR" sz="2000" b="1" dirty="0" smtClean="0"/>
              <a:t>Maternity leave</a:t>
            </a:r>
          </a:p>
          <a:p>
            <a:pPr algn="ctr"/>
            <a:r>
              <a:rPr lang="hr-HR" sz="2000" b="1" dirty="0" smtClean="0"/>
              <a:t>(100%)</a:t>
            </a:r>
            <a:endParaRPr lang="hr-HR" sz="2000" b="1" dirty="0"/>
          </a:p>
        </p:txBody>
      </p:sp>
      <p:sp>
        <p:nvSpPr>
          <p:cNvPr id="8" name="TextBox 7"/>
          <p:cNvSpPr txBox="1"/>
          <p:nvPr/>
        </p:nvSpPr>
        <p:spPr>
          <a:xfrm>
            <a:off x="7223203" y="2065124"/>
            <a:ext cx="3009530" cy="707886"/>
          </a:xfrm>
          <a:prstGeom prst="rect">
            <a:avLst/>
          </a:prstGeom>
          <a:noFill/>
        </p:spPr>
        <p:txBody>
          <a:bodyPr wrap="square" rtlCol="0">
            <a:spAutoFit/>
          </a:bodyPr>
          <a:lstStyle/>
          <a:p>
            <a:pPr algn="ctr"/>
            <a:r>
              <a:rPr lang="en-GB" sz="2000" b="1" dirty="0" smtClean="0"/>
              <a:t>Parental leave</a:t>
            </a:r>
          </a:p>
          <a:p>
            <a:pPr algn="ctr"/>
            <a:r>
              <a:rPr lang="en-GB" sz="2000" b="1" dirty="0" smtClean="0"/>
              <a:t>(100% with low ceiling)</a:t>
            </a:r>
            <a:endParaRPr lang="en-GB" sz="2000" b="1" dirty="0"/>
          </a:p>
        </p:txBody>
      </p:sp>
      <p:sp>
        <p:nvSpPr>
          <p:cNvPr id="9" name="TextBox 8"/>
          <p:cNvSpPr txBox="1"/>
          <p:nvPr/>
        </p:nvSpPr>
        <p:spPr>
          <a:xfrm>
            <a:off x="988326" y="5088458"/>
            <a:ext cx="1897811" cy="400110"/>
          </a:xfrm>
          <a:prstGeom prst="rect">
            <a:avLst/>
          </a:prstGeom>
          <a:noFill/>
        </p:spPr>
        <p:txBody>
          <a:bodyPr wrap="square" rtlCol="0">
            <a:spAutoFit/>
          </a:bodyPr>
          <a:lstStyle/>
          <a:p>
            <a:pPr algn="ctr"/>
            <a:r>
              <a:rPr lang="hr-HR" sz="2000" b="1" dirty="0" smtClean="0"/>
              <a:t>mothers</a:t>
            </a:r>
            <a:endParaRPr lang="hr-HR" sz="2000" b="1" dirty="0"/>
          </a:p>
        </p:txBody>
      </p:sp>
      <p:sp>
        <p:nvSpPr>
          <p:cNvPr id="10" name="TextBox 9"/>
          <p:cNvSpPr txBox="1"/>
          <p:nvPr/>
        </p:nvSpPr>
        <p:spPr>
          <a:xfrm>
            <a:off x="3711692" y="5088458"/>
            <a:ext cx="2538248" cy="400110"/>
          </a:xfrm>
          <a:prstGeom prst="rect">
            <a:avLst/>
          </a:prstGeom>
          <a:noFill/>
        </p:spPr>
        <p:txBody>
          <a:bodyPr wrap="square" rtlCol="0">
            <a:spAutoFit/>
          </a:bodyPr>
          <a:lstStyle/>
          <a:p>
            <a:pPr algn="ctr"/>
            <a:r>
              <a:rPr lang="hr-HR" sz="2000" b="1" dirty="0" smtClean="0"/>
              <a:t>mothers &amp; fathers</a:t>
            </a:r>
            <a:endParaRPr lang="hr-HR" sz="2000" b="1" dirty="0"/>
          </a:p>
        </p:txBody>
      </p:sp>
      <p:sp>
        <p:nvSpPr>
          <p:cNvPr id="11" name="TextBox 10"/>
          <p:cNvSpPr txBox="1"/>
          <p:nvPr/>
        </p:nvSpPr>
        <p:spPr>
          <a:xfrm>
            <a:off x="7465639" y="5088458"/>
            <a:ext cx="2538248" cy="400110"/>
          </a:xfrm>
          <a:prstGeom prst="rect">
            <a:avLst/>
          </a:prstGeom>
          <a:noFill/>
        </p:spPr>
        <p:txBody>
          <a:bodyPr wrap="square" rtlCol="0">
            <a:spAutoFit/>
          </a:bodyPr>
          <a:lstStyle/>
          <a:p>
            <a:pPr algn="ctr"/>
            <a:r>
              <a:rPr lang="hr-HR" sz="2000" b="1" dirty="0" smtClean="0"/>
              <a:t>mothers &amp; fathers</a:t>
            </a:r>
            <a:endParaRPr lang="hr-HR" sz="2000" b="1" dirty="0"/>
          </a:p>
        </p:txBody>
      </p:sp>
    </p:spTree>
    <p:extLst>
      <p:ext uri="{BB962C8B-B14F-4D97-AF65-F5344CB8AC3E}">
        <p14:creationId xmlns:p14="http://schemas.microsoft.com/office/powerpoint/2010/main" val="618097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TC104033925[[fn=Droplet]]</Template>
  <TotalTime>2544</TotalTime>
  <Words>1145</Words>
  <Application>Microsoft Office PowerPoint</Application>
  <PresentationFormat>Custom</PresentationFormat>
  <Paragraphs>116</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Droplet</vt:lpstr>
      <vt:lpstr>Early childhood education and care in Croatia</vt:lpstr>
      <vt:lpstr>GDP growth rate</vt:lpstr>
      <vt:lpstr>employment rate, EU28 &amp; HR</vt:lpstr>
      <vt:lpstr>Background</vt:lpstr>
      <vt:lpstr>ECEC – main characteristics</vt:lpstr>
      <vt:lpstr>ECEC - main reforms</vt:lpstr>
      <vt:lpstr>% of children in ECEC 1990-2012</vt:lpstr>
      <vt:lpstr>% of children in ECEC 2012, by counties</vt:lpstr>
      <vt:lpstr>Leaves</vt:lpstr>
      <vt:lpstr>Take-up?</vt:lpstr>
      <vt:lpstr>employment rates</vt:lpstr>
      <vt:lpstr>PowerPoint Presentation</vt:lpstr>
      <vt:lpstr>PowerPoint Presentation</vt:lpstr>
      <vt:lpstr>Reasons for not attending ECEC</vt:lpstr>
      <vt:lpstr>Difficulties parents face in ECEC</vt:lpstr>
      <vt:lpstr>Who is not attending the childcare?</vt:lpstr>
      <vt:lpstr>Concluding remarks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childhood education and care in Croatia</dc:title>
  <dc:creator>idobrotic</dc:creator>
  <cp:lastModifiedBy>Marre karu</cp:lastModifiedBy>
  <cp:revision>125</cp:revision>
  <dcterms:created xsi:type="dcterms:W3CDTF">2014-09-14T11:09:50Z</dcterms:created>
  <dcterms:modified xsi:type="dcterms:W3CDTF">2014-09-19T06:16:27Z</dcterms:modified>
</cp:coreProperties>
</file>