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89" r:id="rId3"/>
    <p:sldId id="293" r:id="rId4"/>
    <p:sldId id="296" r:id="rId5"/>
    <p:sldId id="280" r:id="rId6"/>
    <p:sldId id="283" r:id="rId7"/>
    <p:sldId id="282" r:id="rId8"/>
    <p:sldId id="285" r:id="rId9"/>
    <p:sldId id="292" r:id="rId10"/>
    <p:sldId id="291" r:id="rId11"/>
    <p:sldId id="290" r:id="rId12"/>
  </p:sldIdLst>
  <p:sldSz cx="9144000" cy="6858000" type="screen4x3"/>
  <p:notesSz cx="6797675" cy="9928225"/>
  <p:defaultTextStyle>
    <a:defPPr>
      <a:defRPr lang="sl-SI"/>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Privzeti razdelek" id="{FEF732B5-EE76-4E62-BC12-651872B3579C}">
          <p14:sldIdLst>
            <p14:sldId id="279"/>
            <p14:sldId id="289"/>
            <p14:sldId id="293"/>
            <p14:sldId id="296"/>
            <p14:sldId id="280"/>
            <p14:sldId id="283"/>
            <p14:sldId id="282"/>
            <p14:sldId id="285"/>
            <p14:sldId id="292"/>
            <p14:sldId id="291"/>
            <p14:sldId id="29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91" autoAdjust="0"/>
    <p:restoredTop sz="94671" autoAdjust="0"/>
  </p:normalViewPr>
  <p:slideViewPr>
    <p:cSldViewPr>
      <p:cViewPr varScale="1">
        <p:scale>
          <a:sx n="89" d="100"/>
          <a:sy n="89" d="100"/>
        </p:scale>
        <p:origin x="-1085"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l-SI"/>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l-SI"/>
          </a:p>
        </p:txBody>
      </p:sp>
      <p:sp>
        <p:nvSpPr>
          <p:cNvPr id="4" name="Date Placeholder 3"/>
          <p:cNvSpPr>
            <a:spLocks noGrp="1"/>
          </p:cNvSpPr>
          <p:nvPr>
            <p:ph type="dt" sz="half" idx="10"/>
          </p:nvPr>
        </p:nvSpPr>
        <p:spPr/>
        <p:txBody>
          <a:bodyPr/>
          <a:lstStyle>
            <a:lvl1pPr>
              <a:defRPr/>
            </a:lvl1pPr>
          </a:lstStyle>
          <a:p>
            <a:pPr>
              <a:defRPr/>
            </a:pPr>
            <a:fld id="{EB593299-C298-4EEA-B259-FD8AD74A372A}" type="datetimeFigureOut">
              <a:rPr lang="sl-SI"/>
              <a:pPr>
                <a:defRPr/>
              </a:pPr>
              <a:t>11.9.2014</a:t>
            </a:fld>
            <a:endParaRPr lang="sl-SI"/>
          </a:p>
        </p:txBody>
      </p:sp>
      <p:sp>
        <p:nvSpPr>
          <p:cNvPr id="5" name="Footer Placeholder 4"/>
          <p:cNvSpPr>
            <a:spLocks noGrp="1"/>
          </p:cNvSpPr>
          <p:nvPr>
            <p:ph type="ftr" sz="quarter" idx="11"/>
          </p:nvPr>
        </p:nvSpPr>
        <p:spPr/>
        <p:txBody>
          <a:bodyPr/>
          <a:lstStyle>
            <a:lvl1pPr>
              <a:defRPr/>
            </a:lvl1pPr>
          </a:lstStyle>
          <a:p>
            <a:pPr>
              <a:defRPr/>
            </a:pPr>
            <a:endParaRPr lang="sl-SI"/>
          </a:p>
        </p:txBody>
      </p:sp>
      <p:sp>
        <p:nvSpPr>
          <p:cNvPr id="6" name="Slide Number Placeholder 5"/>
          <p:cNvSpPr>
            <a:spLocks noGrp="1"/>
          </p:cNvSpPr>
          <p:nvPr>
            <p:ph type="sldNum" sz="quarter" idx="12"/>
          </p:nvPr>
        </p:nvSpPr>
        <p:spPr/>
        <p:txBody>
          <a:bodyPr/>
          <a:lstStyle>
            <a:lvl1pPr>
              <a:defRPr/>
            </a:lvl1pPr>
          </a:lstStyle>
          <a:p>
            <a:pPr>
              <a:defRPr/>
            </a:pPr>
            <a:fld id="{3885C0C7-87A9-45EC-8740-FA37FAF1971D}" type="slidenum">
              <a:rPr lang="sl-SI"/>
              <a:pPr>
                <a:defRPr/>
              </a:pPr>
              <a:t>‹#›</a:t>
            </a:fld>
            <a:endParaRPr lang="sl-SI"/>
          </a:p>
        </p:txBody>
      </p:sp>
    </p:spTree>
    <p:extLst>
      <p:ext uri="{BB962C8B-B14F-4D97-AF65-F5344CB8AC3E}">
        <p14:creationId xmlns:p14="http://schemas.microsoft.com/office/powerpoint/2010/main" val="2671294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Date Placeholder 3"/>
          <p:cNvSpPr>
            <a:spLocks noGrp="1"/>
          </p:cNvSpPr>
          <p:nvPr>
            <p:ph type="dt" sz="half" idx="10"/>
          </p:nvPr>
        </p:nvSpPr>
        <p:spPr/>
        <p:txBody>
          <a:bodyPr/>
          <a:lstStyle>
            <a:lvl1pPr>
              <a:defRPr/>
            </a:lvl1pPr>
          </a:lstStyle>
          <a:p>
            <a:pPr>
              <a:defRPr/>
            </a:pPr>
            <a:fld id="{E7D84EAF-D6C4-4D03-92C4-5E6E1B374CDD}" type="datetimeFigureOut">
              <a:rPr lang="sl-SI"/>
              <a:pPr>
                <a:defRPr/>
              </a:pPr>
              <a:t>11.9.2014</a:t>
            </a:fld>
            <a:endParaRPr lang="sl-SI"/>
          </a:p>
        </p:txBody>
      </p:sp>
      <p:sp>
        <p:nvSpPr>
          <p:cNvPr id="5" name="Footer Placeholder 4"/>
          <p:cNvSpPr>
            <a:spLocks noGrp="1"/>
          </p:cNvSpPr>
          <p:nvPr>
            <p:ph type="ftr" sz="quarter" idx="11"/>
          </p:nvPr>
        </p:nvSpPr>
        <p:spPr/>
        <p:txBody>
          <a:bodyPr/>
          <a:lstStyle>
            <a:lvl1pPr>
              <a:defRPr/>
            </a:lvl1pPr>
          </a:lstStyle>
          <a:p>
            <a:pPr>
              <a:defRPr/>
            </a:pPr>
            <a:endParaRPr lang="sl-SI"/>
          </a:p>
        </p:txBody>
      </p:sp>
      <p:sp>
        <p:nvSpPr>
          <p:cNvPr id="6" name="Slide Number Placeholder 5"/>
          <p:cNvSpPr>
            <a:spLocks noGrp="1"/>
          </p:cNvSpPr>
          <p:nvPr>
            <p:ph type="sldNum" sz="quarter" idx="12"/>
          </p:nvPr>
        </p:nvSpPr>
        <p:spPr/>
        <p:txBody>
          <a:bodyPr/>
          <a:lstStyle>
            <a:lvl1pPr>
              <a:defRPr/>
            </a:lvl1pPr>
          </a:lstStyle>
          <a:p>
            <a:pPr>
              <a:defRPr/>
            </a:pPr>
            <a:fld id="{02BCE371-52B9-461F-AC70-FBB8FA68A35F}" type="slidenum">
              <a:rPr lang="sl-SI"/>
              <a:pPr>
                <a:defRPr/>
              </a:pPr>
              <a:t>‹#›</a:t>
            </a:fld>
            <a:endParaRPr lang="sl-SI"/>
          </a:p>
        </p:txBody>
      </p:sp>
    </p:spTree>
    <p:extLst>
      <p:ext uri="{BB962C8B-B14F-4D97-AF65-F5344CB8AC3E}">
        <p14:creationId xmlns:p14="http://schemas.microsoft.com/office/powerpoint/2010/main" val="3720133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l-SI"/>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Date Placeholder 3"/>
          <p:cNvSpPr>
            <a:spLocks noGrp="1"/>
          </p:cNvSpPr>
          <p:nvPr>
            <p:ph type="dt" sz="half" idx="10"/>
          </p:nvPr>
        </p:nvSpPr>
        <p:spPr/>
        <p:txBody>
          <a:bodyPr/>
          <a:lstStyle>
            <a:lvl1pPr>
              <a:defRPr/>
            </a:lvl1pPr>
          </a:lstStyle>
          <a:p>
            <a:pPr>
              <a:defRPr/>
            </a:pPr>
            <a:fld id="{1B0BC40B-7CE4-4449-86EC-67EA6FE72EB8}" type="datetimeFigureOut">
              <a:rPr lang="sl-SI"/>
              <a:pPr>
                <a:defRPr/>
              </a:pPr>
              <a:t>11.9.2014</a:t>
            </a:fld>
            <a:endParaRPr lang="sl-SI"/>
          </a:p>
        </p:txBody>
      </p:sp>
      <p:sp>
        <p:nvSpPr>
          <p:cNvPr id="5" name="Footer Placeholder 4"/>
          <p:cNvSpPr>
            <a:spLocks noGrp="1"/>
          </p:cNvSpPr>
          <p:nvPr>
            <p:ph type="ftr" sz="quarter" idx="11"/>
          </p:nvPr>
        </p:nvSpPr>
        <p:spPr/>
        <p:txBody>
          <a:bodyPr/>
          <a:lstStyle>
            <a:lvl1pPr>
              <a:defRPr/>
            </a:lvl1pPr>
          </a:lstStyle>
          <a:p>
            <a:pPr>
              <a:defRPr/>
            </a:pPr>
            <a:endParaRPr lang="sl-SI"/>
          </a:p>
        </p:txBody>
      </p:sp>
      <p:sp>
        <p:nvSpPr>
          <p:cNvPr id="6" name="Slide Number Placeholder 5"/>
          <p:cNvSpPr>
            <a:spLocks noGrp="1"/>
          </p:cNvSpPr>
          <p:nvPr>
            <p:ph type="sldNum" sz="quarter" idx="12"/>
          </p:nvPr>
        </p:nvSpPr>
        <p:spPr/>
        <p:txBody>
          <a:bodyPr/>
          <a:lstStyle>
            <a:lvl1pPr>
              <a:defRPr/>
            </a:lvl1pPr>
          </a:lstStyle>
          <a:p>
            <a:pPr>
              <a:defRPr/>
            </a:pPr>
            <a:fld id="{E3486010-542B-4E0D-8901-D8B0DC0B732B}" type="slidenum">
              <a:rPr lang="sl-SI"/>
              <a:pPr>
                <a:defRPr/>
              </a:pPr>
              <a:t>‹#›</a:t>
            </a:fld>
            <a:endParaRPr lang="sl-SI"/>
          </a:p>
        </p:txBody>
      </p:sp>
    </p:spTree>
    <p:extLst>
      <p:ext uri="{BB962C8B-B14F-4D97-AF65-F5344CB8AC3E}">
        <p14:creationId xmlns:p14="http://schemas.microsoft.com/office/powerpoint/2010/main" val="1074741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Date Placeholder 3"/>
          <p:cNvSpPr>
            <a:spLocks noGrp="1"/>
          </p:cNvSpPr>
          <p:nvPr>
            <p:ph type="dt" sz="half" idx="10"/>
          </p:nvPr>
        </p:nvSpPr>
        <p:spPr/>
        <p:txBody>
          <a:bodyPr/>
          <a:lstStyle>
            <a:lvl1pPr>
              <a:defRPr/>
            </a:lvl1pPr>
          </a:lstStyle>
          <a:p>
            <a:pPr>
              <a:defRPr/>
            </a:pPr>
            <a:fld id="{047D3853-B83C-49B8-A688-83A6B12A1C8C}" type="datetimeFigureOut">
              <a:rPr lang="sl-SI"/>
              <a:pPr>
                <a:defRPr/>
              </a:pPr>
              <a:t>11.9.2014</a:t>
            </a:fld>
            <a:endParaRPr lang="sl-SI"/>
          </a:p>
        </p:txBody>
      </p:sp>
      <p:sp>
        <p:nvSpPr>
          <p:cNvPr id="5" name="Footer Placeholder 4"/>
          <p:cNvSpPr>
            <a:spLocks noGrp="1"/>
          </p:cNvSpPr>
          <p:nvPr>
            <p:ph type="ftr" sz="quarter" idx="11"/>
          </p:nvPr>
        </p:nvSpPr>
        <p:spPr/>
        <p:txBody>
          <a:bodyPr/>
          <a:lstStyle>
            <a:lvl1pPr>
              <a:defRPr/>
            </a:lvl1pPr>
          </a:lstStyle>
          <a:p>
            <a:pPr>
              <a:defRPr/>
            </a:pPr>
            <a:endParaRPr lang="sl-SI"/>
          </a:p>
        </p:txBody>
      </p:sp>
      <p:sp>
        <p:nvSpPr>
          <p:cNvPr id="6" name="Slide Number Placeholder 5"/>
          <p:cNvSpPr>
            <a:spLocks noGrp="1"/>
          </p:cNvSpPr>
          <p:nvPr>
            <p:ph type="sldNum" sz="quarter" idx="12"/>
          </p:nvPr>
        </p:nvSpPr>
        <p:spPr/>
        <p:txBody>
          <a:bodyPr/>
          <a:lstStyle>
            <a:lvl1pPr>
              <a:defRPr/>
            </a:lvl1pPr>
          </a:lstStyle>
          <a:p>
            <a:pPr>
              <a:defRPr/>
            </a:pPr>
            <a:fld id="{96470EA4-19F7-412D-8DCC-BCAA8D109138}" type="slidenum">
              <a:rPr lang="sl-SI"/>
              <a:pPr>
                <a:defRPr/>
              </a:pPr>
              <a:t>‹#›</a:t>
            </a:fld>
            <a:endParaRPr lang="sl-SI"/>
          </a:p>
        </p:txBody>
      </p:sp>
    </p:spTree>
    <p:extLst>
      <p:ext uri="{BB962C8B-B14F-4D97-AF65-F5344CB8AC3E}">
        <p14:creationId xmlns:p14="http://schemas.microsoft.com/office/powerpoint/2010/main" val="3499159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l-S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7EAFACD-1248-4E88-B564-7FFC30D76A25}" type="datetimeFigureOut">
              <a:rPr lang="sl-SI"/>
              <a:pPr>
                <a:defRPr/>
              </a:pPr>
              <a:t>11.9.2014</a:t>
            </a:fld>
            <a:endParaRPr lang="sl-SI"/>
          </a:p>
        </p:txBody>
      </p:sp>
      <p:sp>
        <p:nvSpPr>
          <p:cNvPr id="5" name="Footer Placeholder 4"/>
          <p:cNvSpPr>
            <a:spLocks noGrp="1"/>
          </p:cNvSpPr>
          <p:nvPr>
            <p:ph type="ftr" sz="quarter" idx="11"/>
          </p:nvPr>
        </p:nvSpPr>
        <p:spPr/>
        <p:txBody>
          <a:bodyPr/>
          <a:lstStyle>
            <a:lvl1pPr>
              <a:defRPr/>
            </a:lvl1pPr>
          </a:lstStyle>
          <a:p>
            <a:pPr>
              <a:defRPr/>
            </a:pPr>
            <a:endParaRPr lang="sl-SI"/>
          </a:p>
        </p:txBody>
      </p:sp>
      <p:sp>
        <p:nvSpPr>
          <p:cNvPr id="6" name="Slide Number Placeholder 5"/>
          <p:cNvSpPr>
            <a:spLocks noGrp="1"/>
          </p:cNvSpPr>
          <p:nvPr>
            <p:ph type="sldNum" sz="quarter" idx="12"/>
          </p:nvPr>
        </p:nvSpPr>
        <p:spPr/>
        <p:txBody>
          <a:bodyPr/>
          <a:lstStyle>
            <a:lvl1pPr>
              <a:defRPr/>
            </a:lvl1pPr>
          </a:lstStyle>
          <a:p>
            <a:pPr>
              <a:defRPr/>
            </a:pPr>
            <a:fld id="{72576D74-A475-439B-AFB3-C43B44B1B882}" type="slidenum">
              <a:rPr lang="sl-SI"/>
              <a:pPr>
                <a:defRPr/>
              </a:pPr>
              <a:t>‹#›</a:t>
            </a:fld>
            <a:endParaRPr lang="sl-SI"/>
          </a:p>
        </p:txBody>
      </p:sp>
    </p:spTree>
    <p:extLst>
      <p:ext uri="{BB962C8B-B14F-4D97-AF65-F5344CB8AC3E}">
        <p14:creationId xmlns:p14="http://schemas.microsoft.com/office/powerpoint/2010/main" val="1173291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5" name="Date Placeholder 3"/>
          <p:cNvSpPr>
            <a:spLocks noGrp="1"/>
          </p:cNvSpPr>
          <p:nvPr>
            <p:ph type="dt" sz="half" idx="10"/>
          </p:nvPr>
        </p:nvSpPr>
        <p:spPr/>
        <p:txBody>
          <a:bodyPr/>
          <a:lstStyle>
            <a:lvl1pPr>
              <a:defRPr/>
            </a:lvl1pPr>
          </a:lstStyle>
          <a:p>
            <a:pPr>
              <a:defRPr/>
            </a:pPr>
            <a:fld id="{71605DA3-E062-46DC-8741-4987CB0409FD}" type="datetimeFigureOut">
              <a:rPr lang="sl-SI"/>
              <a:pPr>
                <a:defRPr/>
              </a:pPr>
              <a:t>11.9.2014</a:t>
            </a:fld>
            <a:endParaRPr lang="sl-SI"/>
          </a:p>
        </p:txBody>
      </p:sp>
      <p:sp>
        <p:nvSpPr>
          <p:cNvPr id="6" name="Footer Placeholder 4"/>
          <p:cNvSpPr>
            <a:spLocks noGrp="1"/>
          </p:cNvSpPr>
          <p:nvPr>
            <p:ph type="ftr" sz="quarter" idx="11"/>
          </p:nvPr>
        </p:nvSpPr>
        <p:spPr/>
        <p:txBody>
          <a:bodyPr/>
          <a:lstStyle>
            <a:lvl1pPr>
              <a:defRPr/>
            </a:lvl1pPr>
          </a:lstStyle>
          <a:p>
            <a:pPr>
              <a:defRPr/>
            </a:pPr>
            <a:endParaRPr lang="sl-SI"/>
          </a:p>
        </p:txBody>
      </p:sp>
      <p:sp>
        <p:nvSpPr>
          <p:cNvPr id="7" name="Slide Number Placeholder 5"/>
          <p:cNvSpPr>
            <a:spLocks noGrp="1"/>
          </p:cNvSpPr>
          <p:nvPr>
            <p:ph type="sldNum" sz="quarter" idx="12"/>
          </p:nvPr>
        </p:nvSpPr>
        <p:spPr/>
        <p:txBody>
          <a:bodyPr/>
          <a:lstStyle>
            <a:lvl1pPr>
              <a:defRPr/>
            </a:lvl1pPr>
          </a:lstStyle>
          <a:p>
            <a:pPr>
              <a:defRPr/>
            </a:pPr>
            <a:fld id="{359B05DE-1FB8-449D-A839-61ECC8C46315}" type="slidenum">
              <a:rPr lang="sl-SI"/>
              <a:pPr>
                <a:defRPr/>
              </a:pPr>
              <a:t>‹#›</a:t>
            </a:fld>
            <a:endParaRPr lang="sl-SI"/>
          </a:p>
        </p:txBody>
      </p:sp>
    </p:spTree>
    <p:extLst>
      <p:ext uri="{BB962C8B-B14F-4D97-AF65-F5344CB8AC3E}">
        <p14:creationId xmlns:p14="http://schemas.microsoft.com/office/powerpoint/2010/main" val="2481674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l-S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7" name="Date Placeholder 3"/>
          <p:cNvSpPr>
            <a:spLocks noGrp="1"/>
          </p:cNvSpPr>
          <p:nvPr>
            <p:ph type="dt" sz="half" idx="10"/>
          </p:nvPr>
        </p:nvSpPr>
        <p:spPr/>
        <p:txBody>
          <a:bodyPr/>
          <a:lstStyle>
            <a:lvl1pPr>
              <a:defRPr/>
            </a:lvl1pPr>
          </a:lstStyle>
          <a:p>
            <a:pPr>
              <a:defRPr/>
            </a:pPr>
            <a:fld id="{8A9F4BF4-EB56-43ED-AD0D-FDA239993E54}" type="datetimeFigureOut">
              <a:rPr lang="sl-SI"/>
              <a:pPr>
                <a:defRPr/>
              </a:pPr>
              <a:t>11.9.2014</a:t>
            </a:fld>
            <a:endParaRPr lang="sl-SI"/>
          </a:p>
        </p:txBody>
      </p:sp>
      <p:sp>
        <p:nvSpPr>
          <p:cNvPr id="8" name="Footer Placeholder 4"/>
          <p:cNvSpPr>
            <a:spLocks noGrp="1"/>
          </p:cNvSpPr>
          <p:nvPr>
            <p:ph type="ftr" sz="quarter" idx="11"/>
          </p:nvPr>
        </p:nvSpPr>
        <p:spPr/>
        <p:txBody>
          <a:bodyPr/>
          <a:lstStyle>
            <a:lvl1pPr>
              <a:defRPr/>
            </a:lvl1pPr>
          </a:lstStyle>
          <a:p>
            <a:pPr>
              <a:defRPr/>
            </a:pPr>
            <a:endParaRPr lang="sl-SI"/>
          </a:p>
        </p:txBody>
      </p:sp>
      <p:sp>
        <p:nvSpPr>
          <p:cNvPr id="9" name="Slide Number Placeholder 5"/>
          <p:cNvSpPr>
            <a:spLocks noGrp="1"/>
          </p:cNvSpPr>
          <p:nvPr>
            <p:ph type="sldNum" sz="quarter" idx="12"/>
          </p:nvPr>
        </p:nvSpPr>
        <p:spPr/>
        <p:txBody>
          <a:bodyPr/>
          <a:lstStyle>
            <a:lvl1pPr>
              <a:defRPr/>
            </a:lvl1pPr>
          </a:lstStyle>
          <a:p>
            <a:pPr>
              <a:defRPr/>
            </a:pPr>
            <a:fld id="{C15F705E-BBDC-4DDA-BDC2-F2F1479F0DB0}" type="slidenum">
              <a:rPr lang="sl-SI"/>
              <a:pPr>
                <a:defRPr/>
              </a:pPr>
              <a:t>‹#›</a:t>
            </a:fld>
            <a:endParaRPr lang="sl-SI"/>
          </a:p>
        </p:txBody>
      </p:sp>
    </p:spTree>
    <p:extLst>
      <p:ext uri="{BB962C8B-B14F-4D97-AF65-F5344CB8AC3E}">
        <p14:creationId xmlns:p14="http://schemas.microsoft.com/office/powerpoint/2010/main" val="3430025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Date Placeholder 3"/>
          <p:cNvSpPr>
            <a:spLocks noGrp="1"/>
          </p:cNvSpPr>
          <p:nvPr>
            <p:ph type="dt" sz="half" idx="10"/>
          </p:nvPr>
        </p:nvSpPr>
        <p:spPr/>
        <p:txBody>
          <a:bodyPr/>
          <a:lstStyle>
            <a:lvl1pPr>
              <a:defRPr/>
            </a:lvl1pPr>
          </a:lstStyle>
          <a:p>
            <a:pPr>
              <a:defRPr/>
            </a:pPr>
            <a:fld id="{D1C3B376-C994-4C0C-AC65-5D0017FA692B}" type="datetimeFigureOut">
              <a:rPr lang="sl-SI"/>
              <a:pPr>
                <a:defRPr/>
              </a:pPr>
              <a:t>11.9.2014</a:t>
            </a:fld>
            <a:endParaRPr lang="sl-SI"/>
          </a:p>
        </p:txBody>
      </p:sp>
      <p:sp>
        <p:nvSpPr>
          <p:cNvPr id="4" name="Footer Placeholder 4"/>
          <p:cNvSpPr>
            <a:spLocks noGrp="1"/>
          </p:cNvSpPr>
          <p:nvPr>
            <p:ph type="ftr" sz="quarter" idx="11"/>
          </p:nvPr>
        </p:nvSpPr>
        <p:spPr/>
        <p:txBody>
          <a:bodyPr/>
          <a:lstStyle>
            <a:lvl1pPr>
              <a:defRPr/>
            </a:lvl1pPr>
          </a:lstStyle>
          <a:p>
            <a:pPr>
              <a:defRPr/>
            </a:pPr>
            <a:endParaRPr lang="sl-SI"/>
          </a:p>
        </p:txBody>
      </p:sp>
      <p:sp>
        <p:nvSpPr>
          <p:cNvPr id="5" name="Slide Number Placeholder 5"/>
          <p:cNvSpPr>
            <a:spLocks noGrp="1"/>
          </p:cNvSpPr>
          <p:nvPr>
            <p:ph type="sldNum" sz="quarter" idx="12"/>
          </p:nvPr>
        </p:nvSpPr>
        <p:spPr/>
        <p:txBody>
          <a:bodyPr/>
          <a:lstStyle>
            <a:lvl1pPr>
              <a:defRPr/>
            </a:lvl1pPr>
          </a:lstStyle>
          <a:p>
            <a:pPr>
              <a:defRPr/>
            </a:pPr>
            <a:fld id="{83D85B1D-0533-4481-B8EF-232EC7938026}" type="slidenum">
              <a:rPr lang="sl-SI"/>
              <a:pPr>
                <a:defRPr/>
              </a:pPr>
              <a:t>‹#›</a:t>
            </a:fld>
            <a:endParaRPr lang="sl-SI"/>
          </a:p>
        </p:txBody>
      </p:sp>
    </p:spTree>
    <p:extLst>
      <p:ext uri="{BB962C8B-B14F-4D97-AF65-F5344CB8AC3E}">
        <p14:creationId xmlns:p14="http://schemas.microsoft.com/office/powerpoint/2010/main" val="3053744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6B0314D-F3BF-4BEE-B46E-1222EC2B22CB}" type="datetimeFigureOut">
              <a:rPr lang="sl-SI"/>
              <a:pPr>
                <a:defRPr/>
              </a:pPr>
              <a:t>11.9.2014</a:t>
            </a:fld>
            <a:endParaRPr lang="sl-SI"/>
          </a:p>
        </p:txBody>
      </p:sp>
      <p:sp>
        <p:nvSpPr>
          <p:cNvPr id="3" name="Footer Placeholder 4"/>
          <p:cNvSpPr>
            <a:spLocks noGrp="1"/>
          </p:cNvSpPr>
          <p:nvPr>
            <p:ph type="ftr" sz="quarter" idx="11"/>
          </p:nvPr>
        </p:nvSpPr>
        <p:spPr/>
        <p:txBody>
          <a:bodyPr/>
          <a:lstStyle>
            <a:lvl1pPr>
              <a:defRPr/>
            </a:lvl1pPr>
          </a:lstStyle>
          <a:p>
            <a:pPr>
              <a:defRPr/>
            </a:pPr>
            <a:endParaRPr lang="sl-SI"/>
          </a:p>
        </p:txBody>
      </p:sp>
      <p:sp>
        <p:nvSpPr>
          <p:cNvPr id="4" name="Slide Number Placeholder 5"/>
          <p:cNvSpPr>
            <a:spLocks noGrp="1"/>
          </p:cNvSpPr>
          <p:nvPr>
            <p:ph type="sldNum" sz="quarter" idx="12"/>
          </p:nvPr>
        </p:nvSpPr>
        <p:spPr/>
        <p:txBody>
          <a:bodyPr/>
          <a:lstStyle>
            <a:lvl1pPr>
              <a:defRPr/>
            </a:lvl1pPr>
          </a:lstStyle>
          <a:p>
            <a:pPr>
              <a:defRPr/>
            </a:pPr>
            <a:fld id="{D8CC6832-8D9E-4AE1-B69E-3DA959DEA981}" type="slidenum">
              <a:rPr lang="sl-SI"/>
              <a:pPr>
                <a:defRPr/>
              </a:pPr>
              <a:t>‹#›</a:t>
            </a:fld>
            <a:endParaRPr lang="sl-SI"/>
          </a:p>
        </p:txBody>
      </p:sp>
    </p:spTree>
    <p:extLst>
      <p:ext uri="{BB962C8B-B14F-4D97-AF65-F5344CB8AC3E}">
        <p14:creationId xmlns:p14="http://schemas.microsoft.com/office/powerpoint/2010/main" val="3662055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l-S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9093A81-B6DC-4378-B562-01DF4A014516}" type="datetimeFigureOut">
              <a:rPr lang="sl-SI"/>
              <a:pPr>
                <a:defRPr/>
              </a:pPr>
              <a:t>11.9.2014</a:t>
            </a:fld>
            <a:endParaRPr lang="sl-SI"/>
          </a:p>
        </p:txBody>
      </p:sp>
      <p:sp>
        <p:nvSpPr>
          <p:cNvPr id="6" name="Footer Placeholder 4"/>
          <p:cNvSpPr>
            <a:spLocks noGrp="1"/>
          </p:cNvSpPr>
          <p:nvPr>
            <p:ph type="ftr" sz="quarter" idx="11"/>
          </p:nvPr>
        </p:nvSpPr>
        <p:spPr/>
        <p:txBody>
          <a:bodyPr/>
          <a:lstStyle>
            <a:lvl1pPr>
              <a:defRPr/>
            </a:lvl1pPr>
          </a:lstStyle>
          <a:p>
            <a:pPr>
              <a:defRPr/>
            </a:pPr>
            <a:endParaRPr lang="sl-SI"/>
          </a:p>
        </p:txBody>
      </p:sp>
      <p:sp>
        <p:nvSpPr>
          <p:cNvPr id="7" name="Slide Number Placeholder 5"/>
          <p:cNvSpPr>
            <a:spLocks noGrp="1"/>
          </p:cNvSpPr>
          <p:nvPr>
            <p:ph type="sldNum" sz="quarter" idx="12"/>
          </p:nvPr>
        </p:nvSpPr>
        <p:spPr/>
        <p:txBody>
          <a:bodyPr/>
          <a:lstStyle>
            <a:lvl1pPr>
              <a:defRPr/>
            </a:lvl1pPr>
          </a:lstStyle>
          <a:p>
            <a:pPr>
              <a:defRPr/>
            </a:pPr>
            <a:fld id="{1EBB99E1-68B7-46FA-82FD-EECE405E2A0E}" type="slidenum">
              <a:rPr lang="sl-SI"/>
              <a:pPr>
                <a:defRPr/>
              </a:pPr>
              <a:t>‹#›</a:t>
            </a:fld>
            <a:endParaRPr lang="sl-SI"/>
          </a:p>
        </p:txBody>
      </p:sp>
    </p:spTree>
    <p:extLst>
      <p:ext uri="{BB962C8B-B14F-4D97-AF65-F5344CB8AC3E}">
        <p14:creationId xmlns:p14="http://schemas.microsoft.com/office/powerpoint/2010/main" val="2456288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l-SI"/>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A8E0C79-D366-4FB9-A3A9-B501AB412F57}" type="datetimeFigureOut">
              <a:rPr lang="sl-SI"/>
              <a:pPr>
                <a:defRPr/>
              </a:pPr>
              <a:t>11.9.2014</a:t>
            </a:fld>
            <a:endParaRPr lang="sl-SI"/>
          </a:p>
        </p:txBody>
      </p:sp>
      <p:sp>
        <p:nvSpPr>
          <p:cNvPr id="6" name="Footer Placeholder 4"/>
          <p:cNvSpPr>
            <a:spLocks noGrp="1"/>
          </p:cNvSpPr>
          <p:nvPr>
            <p:ph type="ftr" sz="quarter" idx="11"/>
          </p:nvPr>
        </p:nvSpPr>
        <p:spPr/>
        <p:txBody>
          <a:bodyPr/>
          <a:lstStyle>
            <a:lvl1pPr>
              <a:defRPr/>
            </a:lvl1pPr>
          </a:lstStyle>
          <a:p>
            <a:pPr>
              <a:defRPr/>
            </a:pPr>
            <a:endParaRPr lang="sl-SI"/>
          </a:p>
        </p:txBody>
      </p:sp>
      <p:sp>
        <p:nvSpPr>
          <p:cNvPr id="7" name="Slide Number Placeholder 5"/>
          <p:cNvSpPr>
            <a:spLocks noGrp="1"/>
          </p:cNvSpPr>
          <p:nvPr>
            <p:ph type="sldNum" sz="quarter" idx="12"/>
          </p:nvPr>
        </p:nvSpPr>
        <p:spPr/>
        <p:txBody>
          <a:bodyPr/>
          <a:lstStyle>
            <a:lvl1pPr>
              <a:defRPr/>
            </a:lvl1pPr>
          </a:lstStyle>
          <a:p>
            <a:pPr>
              <a:defRPr/>
            </a:pPr>
            <a:fld id="{4DB791BC-42A5-480C-A951-79041FEC04BB}" type="slidenum">
              <a:rPr lang="sl-SI"/>
              <a:pPr>
                <a:defRPr/>
              </a:pPr>
              <a:t>‹#›</a:t>
            </a:fld>
            <a:endParaRPr lang="sl-SI"/>
          </a:p>
        </p:txBody>
      </p:sp>
    </p:spTree>
    <p:extLst>
      <p:ext uri="{BB962C8B-B14F-4D97-AF65-F5344CB8AC3E}">
        <p14:creationId xmlns:p14="http://schemas.microsoft.com/office/powerpoint/2010/main" val="1997291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45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sl-SI" smtClean="0"/>
          </a:p>
        </p:txBody>
      </p:sp>
      <p:sp>
        <p:nvSpPr>
          <p:cNvPr id="1945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B56FD022-EA30-43EA-9036-F3DC558A1E7D}" type="datetimeFigureOut">
              <a:rPr lang="sl-SI"/>
              <a:pPr>
                <a:defRPr/>
              </a:pPr>
              <a:t>11.9.2014</a:t>
            </a:fld>
            <a:endParaRPr lang="sl-SI"/>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sl-SI"/>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B8FFE591-A6E2-4071-AB63-3A43E9DCC7A7}" type="slidenum">
              <a:rPr lang="sl-SI"/>
              <a:pPr>
                <a:defRPr/>
              </a:pPr>
              <a:t>‹#›</a:t>
            </a:fld>
            <a:endParaRPr lang="sl-SI"/>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2.jpe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628800"/>
            <a:ext cx="7772400" cy="3023816"/>
          </a:xfrm>
        </p:spPr>
        <p:txBody>
          <a:bodyPr rtlCol="0">
            <a:normAutofit fontScale="90000"/>
          </a:bodyPr>
          <a:lstStyle/>
          <a:p>
            <a:pPr algn="l" eaLnBrk="1" hangingPunct="1">
              <a:spcBef>
                <a:spcPct val="20000"/>
              </a:spcBef>
              <a:defRPr/>
            </a:pPr>
            <a:r>
              <a:rPr lang="sl-SI" sz="1800" b="1" kern="0" dirty="0" smtClean="0">
                <a:solidFill>
                  <a:srgbClr val="000000"/>
                </a:solidFill>
                <a:latin typeface="Arial"/>
              </a:rPr>
              <a:t/>
            </a:r>
            <a:br>
              <a:rPr lang="sl-SI" sz="1800" b="1" kern="0" dirty="0" smtClean="0">
                <a:solidFill>
                  <a:srgbClr val="000000"/>
                </a:solidFill>
                <a:latin typeface="Arial"/>
              </a:rPr>
            </a:br>
            <a:r>
              <a:rPr lang="sl-SI" sz="1800" b="1" kern="0" dirty="0">
                <a:solidFill>
                  <a:srgbClr val="000000"/>
                </a:solidFill>
                <a:latin typeface="Arial"/>
              </a:rPr>
              <a:t/>
            </a:r>
            <a:br>
              <a:rPr lang="sl-SI" sz="1800" b="1" kern="0" dirty="0">
                <a:solidFill>
                  <a:srgbClr val="000000"/>
                </a:solidFill>
                <a:latin typeface="Arial"/>
              </a:rPr>
            </a:br>
            <a:r>
              <a:rPr lang="sl-SI" sz="1800" b="1" kern="0" dirty="0" smtClean="0">
                <a:solidFill>
                  <a:srgbClr val="000000"/>
                </a:solidFill>
                <a:latin typeface="Arial"/>
              </a:rPr>
              <a:t/>
            </a:r>
            <a:br>
              <a:rPr lang="sl-SI" sz="1800" b="1" kern="0" dirty="0" smtClean="0">
                <a:solidFill>
                  <a:srgbClr val="000000"/>
                </a:solidFill>
                <a:latin typeface="Arial"/>
              </a:rPr>
            </a:br>
            <a:r>
              <a:rPr lang="sl-SI" sz="1800" b="1" kern="0" dirty="0">
                <a:solidFill>
                  <a:srgbClr val="000000"/>
                </a:solidFill>
                <a:latin typeface="Arial"/>
              </a:rPr>
              <a:t/>
            </a:r>
            <a:br>
              <a:rPr lang="sl-SI" sz="1800" b="1" kern="0" dirty="0">
                <a:solidFill>
                  <a:srgbClr val="000000"/>
                </a:solidFill>
                <a:latin typeface="Arial"/>
              </a:rPr>
            </a:br>
            <a:r>
              <a:rPr lang="sl-SI" sz="1800" b="1" kern="0" dirty="0" smtClean="0">
                <a:solidFill>
                  <a:srgbClr val="000000"/>
                </a:solidFill>
                <a:latin typeface="Arial"/>
              </a:rPr>
              <a:t/>
            </a:r>
            <a:br>
              <a:rPr lang="sl-SI" sz="1800" b="1" kern="0" dirty="0" smtClean="0">
                <a:solidFill>
                  <a:srgbClr val="000000"/>
                </a:solidFill>
                <a:latin typeface="Arial"/>
              </a:rPr>
            </a:br>
            <a:r>
              <a:rPr lang="en-GB" sz="1800" b="1" kern="0" dirty="0" smtClean="0">
                <a:solidFill>
                  <a:srgbClr val="000000"/>
                </a:solidFill>
                <a:latin typeface="Arial"/>
              </a:rPr>
              <a:t>Nada </a:t>
            </a:r>
            <a:r>
              <a:rPr lang="en-GB" sz="1800" b="1" kern="0" dirty="0" smtClean="0">
                <a:solidFill>
                  <a:srgbClr val="000000"/>
                </a:solidFill>
                <a:latin typeface="Arial"/>
              </a:rPr>
              <a:t>Stropnik</a:t>
            </a:r>
            <a:r>
              <a:rPr lang="sl-SI" sz="1800" b="1" kern="0" dirty="0">
                <a:solidFill>
                  <a:srgbClr val="000000"/>
                </a:solidFill>
                <a:latin typeface="Arial"/>
              </a:rPr>
              <a:t/>
            </a:r>
            <a:br>
              <a:rPr lang="sl-SI" sz="1800" b="1" kern="0" dirty="0">
                <a:solidFill>
                  <a:srgbClr val="000000"/>
                </a:solidFill>
                <a:latin typeface="Arial"/>
              </a:rPr>
            </a:br>
            <a:r>
              <a:rPr lang="sl-SI" sz="1800" kern="0" dirty="0">
                <a:solidFill>
                  <a:srgbClr val="000000"/>
                </a:solidFill>
                <a:latin typeface="Arial"/>
              </a:rPr>
              <a:t>Institute </a:t>
            </a:r>
            <a:r>
              <a:rPr lang="sl-SI" sz="1800" kern="0" dirty="0" err="1">
                <a:solidFill>
                  <a:srgbClr val="000000"/>
                </a:solidFill>
                <a:latin typeface="Arial"/>
              </a:rPr>
              <a:t>for</a:t>
            </a:r>
            <a:r>
              <a:rPr lang="sl-SI" sz="1800" kern="0" dirty="0">
                <a:solidFill>
                  <a:srgbClr val="000000"/>
                </a:solidFill>
                <a:latin typeface="Arial"/>
              </a:rPr>
              <a:t> </a:t>
            </a:r>
            <a:r>
              <a:rPr lang="sl-SI" sz="1800" kern="0" dirty="0" err="1">
                <a:solidFill>
                  <a:srgbClr val="000000"/>
                </a:solidFill>
                <a:latin typeface="Arial"/>
              </a:rPr>
              <a:t>Economic</a:t>
            </a:r>
            <a:r>
              <a:rPr lang="sl-SI" sz="1800" kern="0" dirty="0">
                <a:solidFill>
                  <a:srgbClr val="000000"/>
                </a:solidFill>
                <a:latin typeface="Arial"/>
              </a:rPr>
              <a:t> </a:t>
            </a:r>
            <a:r>
              <a:rPr lang="sl-SI" sz="1800" kern="0" dirty="0" err="1">
                <a:solidFill>
                  <a:srgbClr val="000000"/>
                </a:solidFill>
                <a:latin typeface="Arial"/>
              </a:rPr>
              <a:t>Research</a:t>
            </a:r>
            <a:r>
              <a:rPr lang="sl-SI" sz="1800" kern="0" dirty="0">
                <a:solidFill>
                  <a:srgbClr val="000000"/>
                </a:solidFill>
                <a:latin typeface="Arial"/>
              </a:rPr>
              <a:t>, Ljubljana, </a:t>
            </a:r>
            <a:r>
              <a:rPr lang="sl-SI" sz="1800" kern="0" dirty="0" err="1">
                <a:solidFill>
                  <a:srgbClr val="000000"/>
                </a:solidFill>
                <a:latin typeface="Arial"/>
              </a:rPr>
              <a:t>Slovenia</a:t>
            </a:r>
            <a:r>
              <a:rPr lang="sl-SI" sz="1800" kern="0" dirty="0">
                <a:solidFill>
                  <a:srgbClr val="000000"/>
                </a:solidFill>
                <a:latin typeface="Arial"/>
              </a:rPr>
              <a:t/>
            </a:r>
            <a:br>
              <a:rPr lang="sl-SI" sz="1800" kern="0" dirty="0">
                <a:solidFill>
                  <a:srgbClr val="000000"/>
                </a:solidFill>
                <a:latin typeface="Arial"/>
              </a:rPr>
            </a:br>
            <a:r>
              <a:rPr lang="sl-SI" sz="1800" kern="0" dirty="0" err="1" smtClean="0">
                <a:solidFill>
                  <a:srgbClr val="000000"/>
                </a:solidFill>
                <a:latin typeface="Arial"/>
              </a:rPr>
              <a:t>stropnikn@ier.si</a:t>
            </a:r>
            <a:r>
              <a:rPr lang="sl-SI" sz="1800" kern="0" dirty="0">
                <a:solidFill>
                  <a:srgbClr val="000000"/>
                </a:solidFill>
                <a:latin typeface="Arial"/>
              </a:rPr>
              <a:t/>
            </a:r>
            <a:br>
              <a:rPr lang="sl-SI" sz="1800" kern="0" dirty="0">
                <a:solidFill>
                  <a:srgbClr val="000000"/>
                </a:solidFill>
                <a:latin typeface="Arial"/>
              </a:rPr>
            </a:br>
            <a:r>
              <a:rPr lang="sl-SI" sz="1800" kern="0" dirty="0" smtClean="0">
                <a:solidFill>
                  <a:srgbClr val="000000"/>
                </a:solidFill>
                <a:latin typeface="Arial"/>
              </a:rPr>
              <a:t/>
            </a:r>
            <a:br>
              <a:rPr lang="sl-SI" sz="1800" kern="0" dirty="0" smtClean="0">
                <a:solidFill>
                  <a:srgbClr val="000000"/>
                </a:solidFill>
                <a:latin typeface="Arial"/>
              </a:rPr>
            </a:br>
            <a:r>
              <a:rPr lang="sl-SI" sz="1800" kern="0" dirty="0">
                <a:solidFill>
                  <a:srgbClr val="000000"/>
                </a:solidFill>
                <a:latin typeface="Arial"/>
              </a:rPr>
              <a:t/>
            </a:r>
            <a:br>
              <a:rPr lang="sl-SI" sz="1800" kern="0" dirty="0">
                <a:solidFill>
                  <a:srgbClr val="000000"/>
                </a:solidFill>
                <a:latin typeface="Arial"/>
              </a:rPr>
            </a:br>
            <a:r>
              <a:rPr lang="en-US" sz="2200" b="1" kern="0" dirty="0" smtClean="0">
                <a:solidFill>
                  <a:srgbClr val="C00000"/>
                </a:solidFill>
                <a:latin typeface="Arial"/>
              </a:rPr>
              <a:t>‘</a:t>
            </a:r>
            <a:r>
              <a:rPr lang="en-US" sz="2200" b="1" kern="0" dirty="0">
                <a:solidFill>
                  <a:srgbClr val="C00000"/>
                </a:solidFill>
                <a:latin typeface="Arial"/>
              </a:rPr>
              <a:t>More or less leave for fathers’ – new legislation in Slovenia </a:t>
            </a:r>
            <a:r>
              <a:rPr lang="sl-SI" sz="2200" b="1" kern="0" dirty="0">
                <a:solidFill>
                  <a:srgbClr val="000000"/>
                </a:solidFill>
                <a:latin typeface="Arial"/>
              </a:rPr>
              <a:t/>
            </a:r>
            <a:br>
              <a:rPr lang="sl-SI" sz="2200" b="1" kern="0" dirty="0">
                <a:solidFill>
                  <a:srgbClr val="000000"/>
                </a:solidFill>
                <a:latin typeface="Arial"/>
              </a:rPr>
            </a:br>
            <a:r>
              <a:rPr lang="sl-SI" sz="2200" b="1" kern="0" dirty="0">
                <a:solidFill>
                  <a:srgbClr val="000000"/>
                </a:solidFill>
                <a:latin typeface="Arial"/>
              </a:rPr>
              <a:t> </a:t>
            </a:r>
            <a:r>
              <a:rPr lang="sl-SI" sz="2200" b="1" kern="0" dirty="0" smtClean="0">
                <a:solidFill>
                  <a:srgbClr val="000000"/>
                </a:solidFill>
                <a:latin typeface="Arial"/>
              </a:rPr>
              <a:t/>
            </a:r>
            <a:br>
              <a:rPr lang="sl-SI" sz="2200" b="1" kern="0" dirty="0" smtClean="0">
                <a:solidFill>
                  <a:srgbClr val="000000"/>
                </a:solidFill>
                <a:latin typeface="Arial"/>
              </a:rPr>
            </a:br>
            <a:r>
              <a:rPr lang="sl-SI" sz="2200" b="1" kern="0" dirty="0" smtClean="0">
                <a:solidFill>
                  <a:srgbClr val="000000"/>
                </a:solidFill>
                <a:latin typeface="Arial"/>
              </a:rPr>
              <a:t/>
            </a:r>
            <a:br>
              <a:rPr lang="sl-SI" sz="2200" b="1" kern="0" dirty="0" smtClean="0">
                <a:solidFill>
                  <a:srgbClr val="000000"/>
                </a:solidFill>
                <a:latin typeface="Arial"/>
              </a:rPr>
            </a:br>
            <a:r>
              <a:rPr lang="sl-SI" sz="2200" b="1" kern="0" dirty="0">
                <a:solidFill>
                  <a:srgbClr val="000000"/>
                </a:solidFill>
                <a:latin typeface="Arial"/>
              </a:rPr>
              <a:t/>
            </a:r>
            <a:br>
              <a:rPr lang="sl-SI" sz="2200" b="1" kern="0" dirty="0">
                <a:solidFill>
                  <a:srgbClr val="000000"/>
                </a:solidFill>
                <a:latin typeface="Arial"/>
              </a:rPr>
            </a:br>
            <a:r>
              <a:rPr lang="sl-SI" sz="2200" b="1" kern="0" dirty="0" smtClean="0">
                <a:solidFill>
                  <a:srgbClr val="000000"/>
                </a:solidFill>
                <a:latin typeface="Arial"/>
              </a:rPr>
              <a:t/>
            </a:r>
            <a:br>
              <a:rPr lang="sl-SI" sz="2200" b="1" kern="0" dirty="0" smtClean="0">
                <a:solidFill>
                  <a:srgbClr val="000000"/>
                </a:solidFill>
                <a:latin typeface="Arial"/>
              </a:rPr>
            </a:br>
            <a:r>
              <a:rPr lang="sl-SI" sz="2200" b="1" kern="0" dirty="0">
                <a:solidFill>
                  <a:srgbClr val="000000"/>
                </a:solidFill>
                <a:latin typeface="Arial"/>
              </a:rPr>
              <a:t/>
            </a:r>
            <a:br>
              <a:rPr lang="sl-SI" sz="2200" b="1" kern="0" dirty="0">
                <a:solidFill>
                  <a:srgbClr val="000000"/>
                </a:solidFill>
                <a:latin typeface="Arial"/>
              </a:rPr>
            </a:br>
            <a:r>
              <a:rPr lang="sl-SI" sz="2000" b="1" i="1" dirty="0" smtClean="0"/>
              <a:t>11th </a:t>
            </a:r>
            <a:r>
              <a:rPr lang="sl-SI" sz="2000" b="1" i="1" dirty="0"/>
              <a:t>LPR </a:t>
            </a:r>
            <a:r>
              <a:rPr lang="sl-SI" sz="2000" b="1" i="1" dirty="0" err="1"/>
              <a:t>Network</a:t>
            </a:r>
            <a:r>
              <a:rPr lang="sl-SI" sz="2000" b="1" i="1" dirty="0"/>
              <a:t> seminar</a:t>
            </a:r>
            <a:br>
              <a:rPr lang="sl-SI" sz="2000" b="1" i="1" dirty="0"/>
            </a:br>
            <a:r>
              <a:rPr lang="sl-SI" sz="2000" b="1" i="1" dirty="0" err="1"/>
              <a:t>Tallinn</a:t>
            </a:r>
            <a:r>
              <a:rPr lang="sl-SI" sz="2000" b="1" i="1" dirty="0"/>
              <a:t>, 18-19 September 2014</a:t>
            </a:r>
            <a:br>
              <a:rPr lang="sl-SI" sz="2000" b="1" i="1" dirty="0"/>
            </a:br>
            <a:r>
              <a:rPr lang="sl-SI" sz="2000" kern="0" dirty="0">
                <a:solidFill>
                  <a:srgbClr val="000000"/>
                </a:solidFill>
                <a:latin typeface="Arial"/>
              </a:rPr>
              <a:t/>
            </a:r>
            <a:br>
              <a:rPr lang="sl-SI" sz="2000" kern="0" dirty="0">
                <a:solidFill>
                  <a:srgbClr val="000000"/>
                </a:solidFill>
                <a:latin typeface="Arial"/>
              </a:rPr>
            </a:br>
            <a:endParaRPr lang="sl-SI" sz="2000" dirty="0"/>
          </a:p>
        </p:txBody>
      </p:sp>
      <p:graphicFrame>
        <p:nvGraphicFramePr>
          <p:cNvPr id="1026" name="Object 2"/>
          <p:cNvGraphicFramePr>
            <a:graphicFrameLocks noChangeAspect="1"/>
          </p:cNvGraphicFramePr>
          <p:nvPr/>
        </p:nvGraphicFramePr>
        <p:xfrm>
          <a:off x="5724525" y="190500"/>
          <a:ext cx="3111500" cy="439738"/>
        </p:xfrm>
        <a:graphic>
          <a:graphicData uri="http://schemas.openxmlformats.org/presentationml/2006/ole">
            <mc:AlternateContent xmlns:mc="http://schemas.openxmlformats.org/markup-compatibility/2006">
              <mc:Choice xmlns:v="urn:schemas-microsoft-com:vml" Requires="v">
                <p:oleObj spid="_x0000_s1053" name="Photo Editor fotografija" r:id="rId3" imgW="7666667" imgH="1085714" progId="MSPhotoEd.3">
                  <p:embed/>
                </p:oleObj>
              </mc:Choice>
              <mc:Fallback>
                <p:oleObj name="Photo Editor fotografija" r:id="rId3" imgW="7666667" imgH="1085714" progId="MSPhotoEd.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4525" y="190500"/>
                        <a:ext cx="3111500" cy="439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4" name="Picture 2" descr="D:\Dropbox\Leave Network\logofail_20091211_1297143050.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544" y="116632"/>
            <a:ext cx="2860040" cy="1042035"/>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457200" y="1125538"/>
            <a:ext cx="8229600" cy="292100"/>
          </a:xfrm>
        </p:spPr>
        <p:txBody>
          <a:bodyPr/>
          <a:lstStyle/>
          <a:p>
            <a:pPr eaLnBrk="1" hangingPunct="1"/>
            <a:endParaRPr lang="de-AT" sz="2800" b="1" dirty="0" smtClean="0">
              <a:solidFill>
                <a:srgbClr val="C00000"/>
              </a:solidFill>
            </a:endParaRPr>
          </a:p>
        </p:txBody>
      </p:sp>
      <p:sp>
        <p:nvSpPr>
          <p:cNvPr id="2052" name="Content Placeholder 2"/>
          <p:cNvSpPr>
            <a:spLocks noGrp="1"/>
          </p:cNvSpPr>
          <p:nvPr>
            <p:ph idx="1"/>
          </p:nvPr>
        </p:nvSpPr>
        <p:spPr>
          <a:xfrm>
            <a:off x="467544" y="1556792"/>
            <a:ext cx="8229600" cy="4525963"/>
          </a:xfrm>
        </p:spPr>
        <p:txBody>
          <a:bodyPr/>
          <a:lstStyle/>
          <a:p>
            <a:pPr marL="0" indent="0" eaLnBrk="1" hangingPunct="1">
              <a:lnSpc>
                <a:spcPct val="80000"/>
              </a:lnSpc>
              <a:buNone/>
            </a:pPr>
            <a:endParaRPr lang="sl-SI" sz="2200" dirty="0" smtClean="0"/>
          </a:p>
        </p:txBody>
      </p:sp>
      <p:graphicFrame>
        <p:nvGraphicFramePr>
          <p:cNvPr id="2050" name="Object 2"/>
          <p:cNvGraphicFramePr>
            <a:graphicFrameLocks noChangeAspect="1"/>
          </p:cNvGraphicFramePr>
          <p:nvPr/>
        </p:nvGraphicFramePr>
        <p:xfrm>
          <a:off x="5724525" y="190500"/>
          <a:ext cx="3111500" cy="439738"/>
        </p:xfrm>
        <a:graphic>
          <a:graphicData uri="http://schemas.openxmlformats.org/presentationml/2006/ole">
            <mc:AlternateContent xmlns:mc="http://schemas.openxmlformats.org/markup-compatibility/2006">
              <mc:Choice xmlns:v="urn:schemas-microsoft-com:vml" Requires="v">
                <p:oleObj spid="_x0000_s33810" name="Photo Editor fotografija" r:id="rId3" imgW="7666667" imgH="1085714" progId="MSPhotoEd.3">
                  <p:embed/>
                </p:oleObj>
              </mc:Choice>
              <mc:Fallback>
                <p:oleObj name="Photo Editor fotografija" r:id="rId3" imgW="7666667" imgH="1085714" progId="MSPhotoEd.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4525" y="190500"/>
                        <a:ext cx="3111500" cy="439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5582087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457200" y="1125538"/>
            <a:ext cx="8229600" cy="292100"/>
          </a:xfrm>
        </p:spPr>
        <p:txBody>
          <a:bodyPr/>
          <a:lstStyle/>
          <a:p>
            <a:pPr eaLnBrk="1" hangingPunct="1"/>
            <a:endParaRPr lang="de-AT" sz="2800" b="1" dirty="0" smtClean="0">
              <a:solidFill>
                <a:srgbClr val="C00000"/>
              </a:solidFill>
            </a:endParaRPr>
          </a:p>
        </p:txBody>
      </p:sp>
      <p:sp>
        <p:nvSpPr>
          <p:cNvPr id="2052" name="Content Placeholder 2"/>
          <p:cNvSpPr>
            <a:spLocks noGrp="1"/>
          </p:cNvSpPr>
          <p:nvPr>
            <p:ph idx="1"/>
          </p:nvPr>
        </p:nvSpPr>
        <p:spPr>
          <a:xfrm>
            <a:off x="467544" y="1556792"/>
            <a:ext cx="8229600" cy="4525963"/>
          </a:xfrm>
        </p:spPr>
        <p:txBody>
          <a:bodyPr/>
          <a:lstStyle/>
          <a:p>
            <a:pPr marL="0" indent="0" eaLnBrk="1" hangingPunct="1">
              <a:lnSpc>
                <a:spcPct val="80000"/>
              </a:lnSpc>
              <a:buNone/>
            </a:pPr>
            <a:endParaRPr lang="sl-SI" sz="2200" dirty="0" smtClean="0"/>
          </a:p>
        </p:txBody>
      </p:sp>
      <p:graphicFrame>
        <p:nvGraphicFramePr>
          <p:cNvPr id="2050" name="Object 2"/>
          <p:cNvGraphicFramePr>
            <a:graphicFrameLocks noChangeAspect="1"/>
          </p:cNvGraphicFramePr>
          <p:nvPr/>
        </p:nvGraphicFramePr>
        <p:xfrm>
          <a:off x="5724525" y="190500"/>
          <a:ext cx="3111500" cy="439738"/>
        </p:xfrm>
        <a:graphic>
          <a:graphicData uri="http://schemas.openxmlformats.org/presentationml/2006/ole">
            <mc:AlternateContent xmlns:mc="http://schemas.openxmlformats.org/markup-compatibility/2006">
              <mc:Choice xmlns:v="urn:schemas-microsoft-com:vml" Requires="v">
                <p:oleObj spid="_x0000_s34834" name="Photo Editor fotografija" r:id="rId3" imgW="7666667" imgH="1085714" progId="MSPhotoEd.3">
                  <p:embed/>
                </p:oleObj>
              </mc:Choice>
              <mc:Fallback>
                <p:oleObj name="Photo Editor fotografija" r:id="rId3" imgW="7666667" imgH="1085714" progId="MSPhotoEd.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4525" y="190500"/>
                        <a:ext cx="3111500" cy="439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5582087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Content Placeholder 2"/>
          <p:cNvSpPr>
            <a:spLocks noGrp="1"/>
          </p:cNvSpPr>
          <p:nvPr>
            <p:ph idx="1"/>
          </p:nvPr>
        </p:nvSpPr>
        <p:spPr>
          <a:xfrm>
            <a:off x="467544" y="1484784"/>
            <a:ext cx="8229600" cy="4525963"/>
          </a:xfrm>
        </p:spPr>
        <p:txBody>
          <a:bodyPr/>
          <a:lstStyle/>
          <a:p>
            <a:pPr marL="0" lvl="0" indent="0" eaLnBrk="1" hangingPunct="1">
              <a:lnSpc>
                <a:spcPct val="80000"/>
              </a:lnSpc>
              <a:buNone/>
            </a:pPr>
            <a:r>
              <a:rPr lang="en-GB" sz="2000" u="sng" dirty="0">
                <a:solidFill>
                  <a:prstClr val="black"/>
                </a:solidFill>
              </a:rPr>
              <a:t>The reason for </a:t>
            </a:r>
            <a:r>
              <a:rPr lang="en-GB" sz="2000" u="sng" dirty="0" smtClean="0">
                <a:solidFill>
                  <a:prstClr val="black"/>
                </a:solidFill>
              </a:rPr>
              <a:t>change</a:t>
            </a:r>
            <a:r>
              <a:rPr lang="sl-SI" sz="2000" u="sng" dirty="0" smtClean="0">
                <a:solidFill>
                  <a:prstClr val="black"/>
                </a:solidFill>
              </a:rPr>
              <a:t> </a:t>
            </a:r>
            <a:r>
              <a:rPr lang="sl-SI" sz="2000" u="sng" dirty="0" err="1" smtClean="0">
                <a:solidFill>
                  <a:prstClr val="black"/>
                </a:solidFill>
              </a:rPr>
              <a:t>of</a:t>
            </a:r>
            <a:r>
              <a:rPr lang="sl-SI" sz="2000" u="sng" dirty="0" smtClean="0">
                <a:solidFill>
                  <a:prstClr val="black"/>
                </a:solidFill>
              </a:rPr>
              <a:t> </a:t>
            </a:r>
            <a:r>
              <a:rPr lang="sl-SI" sz="2000" u="sng" dirty="0" err="1" smtClean="0">
                <a:solidFill>
                  <a:prstClr val="black"/>
                </a:solidFill>
              </a:rPr>
              <a:t>the</a:t>
            </a:r>
            <a:r>
              <a:rPr lang="sl-SI" sz="2000" u="sng" dirty="0" smtClean="0">
                <a:solidFill>
                  <a:prstClr val="black"/>
                </a:solidFill>
              </a:rPr>
              <a:t> </a:t>
            </a:r>
            <a:r>
              <a:rPr lang="sl-SI" sz="2000" u="sng" dirty="0" err="1" smtClean="0">
                <a:solidFill>
                  <a:prstClr val="black"/>
                </a:solidFill>
              </a:rPr>
              <a:t>leave</a:t>
            </a:r>
            <a:r>
              <a:rPr lang="sl-SI" sz="2000" u="sng" dirty="0" smtClean="0">
                <a:solidFill>
                  <a:prstClr val="black"/>
                </a:solidFill>
              </a:rPr>
              <a:t> </a:t>
            </a:r>
            <a:r>
              <a:rPr lang="sl-SI" sz="2000" u="sng" dirty="0" err="1" smtClean="0">
                <a:solidFill>
                  <a:prstClr val="black"/>
                </a:solidFill>
              </a:rPr>
              <a:t>regulation</a:t>
            </a:r>
            <a:r>
              <a:rPr lang="en-GB" sz="2000" dirty="0" smtClean="0">
                <a:solidFill>
                  <a:prstClr val="black"/>
                </a:solidFill>
              </a:rPr>
              <a:t>: </a:t>
            </a:r>
            <a:r>
              <a:rPr lang="en-GB" sz="2000" dirty="0">
                <a:solidFill>
                  <a:prstClr val="black"/>
                </a:solidFill>
              </a:rPr>
              <a:t>EU Directive that requests the right to at least four months of parental leave for each of the parents.</a:t>
            </a:r>
          </a:p>
          <a:p>
            <a:pPr marL="0" lvl="0" indent="0" eaLnBrk="1" hangingPunct="1">
              <a:lnSpc>
                <a:spcPct val="80000"/>
              </a:lnSpc>
              <a:buNone/>
            </a:pPr>
            <a:r>
              <a:rPr lang="en-GB" sz="2000" dirty="0">
                <a:solidFill>
                  <a:prstClr val="black"/>
                </a:solidFill>
              </a:rPr>
              <a:t>Additional reason: Only 5 per cent of fathers take (some of) the parental leave.</a:t>
            </a:r>
          </a:p>
          <a:p>
            <a:pPr marL="0" indent="0" eaLnBrk="1" hangingPunct="1">
              <a:lnSpc>
                <a:spcPct val="80000"/>
              </a:lnSpc>
              <a:buNone/>
            </a:pPr>
            <a:endParaRPr lang="sl-SI" sz="2000" b="1" dirty="0" smtClean="0">
              <a:solidFill>
                <a:prstClr val="black"/>
              </a:solidFill>
              <a:ea typeface="+mj-ea"/>
              <a:cs typeface="+mj-cs"/>
            </a:endParaRPr>
          </a:p>
          <a:p>
            <a:pPr marL="0" indent="0" eaLnBrk="1" hangingPunct="1">
              <a:lnSpc>
                <a:spcPct val="80000"/>
              </a:lnSpc>
              <a:buNone/>
            </a:pPr>
            <a:r>
              <a:rPr lang="sl-SI" sz="2000" dirty="0" err="1" smtClean="0">
                <a:solidFill>
                  <a:prstClr val="black"/>
                </a:solidFill>
                <a:ea typeface="+mj-ea"/>
                <a:cs typeface="+mj-cs"/>
              </a:rPr>
              <a:t>The</a:t>
            </a:r>
            <a:r>
              <a:rPr lang="sl-SI" sz="2000" b="1" dirty="0" smtClean="0">
                <a:solidFill>
                  <a:prstClr val="black"/>
                </a:solidFill>
                <a:ea typeface="+mj-ea"/>
                <a:cs typeface="+mj-cs"/>
              </a:rPr>
              <a:t> </a:t>
            </a:r>
            <a:r>
              <a:rPr lang="sl-SI" sz="2000" u="sng" dirty="0" err="1" smtClean="0">
                <a:solidFill>
                  <a:prstClr val="black"/>
                </a:solidFill>
                <a:ea typeface="+mj-ea"/>
                <a:cs typeface="+mj-cs"/>
              </a:rPr>
              <a:t>aim</a:t>
            </a:r>
            <a:r>
              <a:rPr lang="sl-SI" sz="2000" b="1" dirty="0" smtClean="0">
                <a:solidFill>
                  <a:prstClr val="black"/>
                </a:solidFill>
                <a:ea typeface="+mj-ea"/>
                <a:cs typeface="+mj-cs"/>
              </a:rPr>
              <a:t>: to </a:t>
            </a:r>
            <a:r>
              <a:rPr lang="sl-SI" sz="2000" b="1" dirty="0" err="1" smtClean="0">
                <a:solidFill>
                  <a:prstClr val="black"/>
                </a:solidFill>
                <a:ea typeface="+mj-ea"/>
                <a:cs typeface="+mj-cs"/>
              </a:rPr>
              <a:t>increase</a:t>
            </a:r>
            <a:r>
              <a:rPr lang="sl-SI" sz="2000" b="1" dirty="0" smtClean="0">
                <a:solidFill>
                  <a:prstClr val="black"/>
                </a:solidFill>
                <a:ea typeface="+mj-ea"/>
                <a:cs typeface="+mj-cs"/>
              </a:rPr>
              <a:t> </a:t>
            </a:r>
            <a:r>
              <a:rPr lang="sl-SI" sz="2000" b="1" dirty="0" err="1" smtClean="0">
                <a:solidFill>
                  <a:prstClr val="black"/>
                </a:solidFill>
                <a:ea typeface="+mj-ea"/>
                <a:cs typeface="+mj-cs"/>
              </a:rPr>
              <a:t>the</a:t>
            </a:r>
            <a:r>
              <a:rPr lang="sl-SI" sz="2000" b="1" dirty="0" smtClean="0">
                <a:solidFill>
                  <a:prstClr val="black"/>
                </a:solidFill>
                <a:ea typeface="+mj-ea"/>
                <a:cs typeface="+mj-cs"/>
              </a:rPr>
              <a:t> </a:t>
            </a:r>
            <a:r>
              <a:rPr lang="sl-SI" sz="2000" b="1" dirty="0" err="1" smtClean="0">
                <a:solidFill>
                  <a:prstClr val="black"/>
                </a:solidFill>
                <a:ea typeface="+mj-ea"/>
                <a:cs typeface="+mj-cs"/>
              </a:rPr>
              <a:t>fathers</a:t>
            </a:r>
            <a:r>
              <a:rPr lang="sl-SI" sz="2000" b="1" dirty="0" smtClean="0">
                <a:solidFill>
                  <a:prstClr val="black"/>
                </a:solidFill>
                <a:ea typeface="+mj-ea"/>
                <a:cs typeface="+mj-cs"/>
              </a:rPr>
              <a:t>‘ </a:t>
            </a:r>
            <a:r>
              <a:rPr lang="sl-SI" sz="2000" b="1" dirty="0" err="1" smtClean="0">
                <a:solidFill>
                  <a:prstClr val="black"/>
                </a:solidFill>
                <a:ea typeface="+mj-ea"/>
                <a:cs typeface="+mj-cs"/>
              </a:rPr>
              <a:t>uptake</a:t>
            </a:r>
            <a:r>
              <a:rPr lang="sl-SI" sz="2000" b="1" dirty="0" smtClean="0">
                <a:solidFill>
                  <a:prstClr val="black"/>
                </a:solidFill>
                <a:ea typeface="+mj-ea"/>
                <a:cs typeface="+mj-cs"/>
              </a:rPr>
              <a:t> </a:t>
            </a:r>
            <a:r>
              <a:rPr lang="sl-SI" sz="2000" b="1" dirty="0" err="1" smtClean="0">
                <a:solidFill>
                  <a:prstClr val="black"/>
                </a:solidFill>
                <a:ea typeface="+mj-ea"/>
                <a:cs typeface="+mj-cs"/>
              </a:rPr>
              <a:t>of</a:t>
            </a:r>
            <a:r>
              <a:rPr lang="sl-SI" sz="2000" b="1" dirty="0" smtClean="0">
                <a:solidFill>
                  <a:prstClr val="black"/>
                </a:solidFill>
                <a:ea typeface="+mj-ea"/>
                <a:cs typeface="+mj-cs"/>
              </a:rPr>
              <a:t> </a:t>
            </a:r>
            <a:r>
              <a:rPr lang="sl-SI" sz="2000" b="1" dirty="0" err="1" smtClean="0">
                <a:solidFill>
                  <a:prstClr val="black"/>
                </a:solidFill>
                <a:ea typeface="+mj-ea"/>
                <a:cs typeface="+mj-cs"/>
              </a:rPr>
              <a:t>the</a:t>
            </a:r>
            <a:r>
              <a:rPr lang="sl-SI" sz="2000" b="1" dirty="0" smtClean="0">
                <a:solidFill>
                  <a:prstClr val="black"/>
                </a:solidFill>
                <a:ea typeface="+mj-ea"/>
                <a:cs typeface="+mj-cs"/>
              </a:rPr>
              <a:t> </a:t>
            </a:r>
            <a:r>
              <a:rPr lang="sl-SI" sz="2000" b="1" dirty="0" err="1" smtClean="0">
                <a:solidFill>
                  <a:prstClr val="black"/>
                </a:solidFill>
                <a:ea typeface="+mj-ea"/>
                <a:cs typeface="+mj-cs"/>
              </a:rPr>
              <a:t>parental</a:t>
            </a:r>
            <a:r>
              <a:rPr lang="sl-SI" sz="2000" b="1" dirty="0" smtClean="0">
                <a:solidFill>
                  <a:prstClr val="black"/>
                </a:solidFill>
                <a:ea typeface="+mj-ea"/>
                <a:cs typeface="+mj-cs"/>
              </a:rPr>
              <a:t> </a:t>
            </a:r>
            <a:r>
              <a:rPr lang="sl-SI" sz="2000" b="1" dirty="0" err="1" smtClean="0">
                <a:solidFill>
                  <a:prstClr val="black"/>
                </a:solidFill>
                <a:ea typeface="+mj-ea"/>
                <a:cs typeface="+mj-cs"/>
              </a:rPr>
              <a:t>leave</a:t>
            </a:r>
            <a:r>
              <a:rPr lang="sl-SI" sz="2000" b="1" dirty="0">
                <a:solidFill>
                  <a:prstClr val="black"/>
                </a:solidFill>
                <a:ea typeface="+mj-ea"/>
                <a:cs typeface="+mj-cs"/>
              </a:rPr>
              <a:t>.</a:t>
            </a:r>
            <a:endParaRPr lang="sl-SI" sz="2000" b="1" dirty="0" smtClean="0">
              <a:solidFill>
                <a:prstClr val="black"/>
              </a:solidFill>
              <a:ea typeface="+mj-ea"/>
              <a:cs typeface="+mj-cs"/>
            </a:endParaRPr>
          </a:p>
          <a:p>
            <a:pPr marL="0" indent="0" eaLnBrk="1" hangingPunct="1">
              <a:lnSpc>
                <a:spcPct val="80000"/>
              </a:lnSpc>
              <a:buNone/>
            </a:pPr>
            <a:endParaRPr lang="sl-SI" sz="2000" b="1" dirty="0">
              <a:solidFill>
                <a:prstClr val="black"/>
              </a:solidFill>
              <a:ea typeface="+mj-ea"/>
              <a:cs typeface="+mj-cs"/>
            </a:endParaRPr>
          </a:p>
          <a:p>
            <a:pPr marL="0" indent="0" eaLnBrk="1" hangingPunct="1">
              <a:lnSpc>
                <a:spcPct val="80000"/>
              </a:lnSpc>
              <a:buNone/>
            </a:pPr>
            <a:r>
              <a:rPr lang="en-GB" sz="2000" b="1" dirty="0" smtClean="0">
                <a:solidFill>
                  <a:prstClr val="black"/>
                </a:solidFill>
                <a:ea typeface="+mj-ea"/>
                <a:cs typeface="+mj-cs"/>
              </a:rPr>
              <a:t>Original proposal: </a:t>
            </a:r>
          </a:p>
          <a:p>
            <a:pPr marL="0" indent="0" eaLnBrk="1" hangingPunct="1">
              <a:lnSpc>
                <a:spcPct val="80000"/>
              </a:lnSpc>
              <a:buNone/>
            </a:pPr>
            <a:r>
              <a:rPr lang="en-GB" sz="2000" dirty="0" smtClean="0">
                <a:solidFill>
                  <a:srgbClr val="C00000"/>
                </a:solidFill>
              </a:rPr>
              <a:t>One of the 12 months of family entitlement to parental leave becomes the father‘s right.</a:t>
            </a:r>
          </a:p>
          <a:p>
            <a:pPr marL="0" indent="0" eaLnBrk="1" hangingPunct="1">
              <a:lnSpc>
                <a:spcPct val="80000"/>
              </a:lnSpc>
              <a:buNone/>
            </a:pPr>
            <a:endParaRPr lang="en-GB" sz="2000" dirty="0" smtClean="0"/>
          </a:p>
          <a:p>
            <a:pPr marL="0" indent="0" eaLnBrk="1" hangingPunct="1">
              <a:lnSpc>
                <a:spcPct val="80000"/>
              </a:lnSpc>
              <a:buNone/>
            </a:pPr>
            <a:r>
              <a:rPr lang="en-GB" sz="2000" dirty="0" smtClean="0"/>
              <a:t>Arguments: Easier work-family reconciliation for families, increase in equal opportunities of women and men in the labour market.</a:t>
            </a:r>
          </a:p>
          <a:p>
            <a:pPr marL="0" indent="0" eaLnBrk="1" hangingPunct="1">
              <a:lnSpc>
                <a:spcPct val="80000"/>
              </a:lnSpc>
              <a:buNone/>
            </a:pPr>
            <a:endParaRPr lang="sl-SI" sz="2200" dirty="0" smtClean="0"/>
          </a:p>
          <a:p>
            <a:pPr marL="0" indent="0" eaLnBrk="1" hangingPunct="1">
              <a:lnSpc>
                <a:spcPct val="80000"/>
              </a:lnSpc>
              <a:buNone/>
            </a:pPr>
            <a:endParaRPr lang="sl-SI" sz="2200" dirty="0" smtClean="0"/>
          </a:p>
          <a:p>
            <a:pPr marL="0" indent="0" eaLnBrk="1" hangingPunct="1">
              <a:lnSpc>
                <a:spcPct val="80000"/>
              </a:lnSpc>
              <a:buNone/>
            </a:pPr>
            <a:endParaRPr lang="sl-SI" sz="2200" dirty="0"/>
          </a:p>
        </p:txBody>
      </p:sp>
      <p:graphicFrame>
        <p:nvGraphicFramePr>
          <p:cNvPr id="2050" name="Object 2"/>
          <p:cNvGraphicFramePr>
            <a:graphicFrameLocks noChangeAspect="1"/>
          </p:cNvGraphicFramePr>
          <p:nvPr/>
        </p:nvGraphicFramePr>
        <p:xfrm>
          <a:off x="5724525" y="190500"/>
          <a:ext cx="3111500" cy="439738"/>
        </p:xfrm>
        <a:graphic>
          <a:graphicData uri="http://schemas.openxmlformats.org/presentationml/2006/ole">
            <mc:AlternateContent xmlns:mc="http://schemas.openxmlformats.org/markup-compatibility/2006">
              <mc:Choice xmlns:v="urn:schemas-microsoft-com:vml" Requires="v">
                <p:oleObj spid="_x0000_s35860" name="Photo Editor fotografija" r:id="rId3" imgW="7666667" imgH="1085714" progId="MSPhotoEd.3">
                  <p:embed/>
                </p:oleObj>
              </mc:Choice>
              <mc:Fallback>
                <p:oleObj name="Photo Editor fotografija" r:id="rId3" imgW="7666667" imgH="1085714" progId="MSPhotoEd.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4525" y="190500"/>
                        <a:ext cx="3111500" cy="439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6729003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457200" y="1125538"/>
            <a:ext cx="8229600" cy="292100"/>
          </a:xfrm>
        </p:spPr>
        <p:txBody>
          <a:bodyPr/>
          <a:lstStyle/>
          <a:p>
            <a:pPr eaLnBrk="1" hangingPunct="1"/>
            <a:r>
              <a:rPr lang="en-GB" sz="2000" b="1" dirty="0" smtClean="0">
                <a:solidFill>
                  <a:srgbClr val="C00000"/>
                </a:solidFill>
              </a:rPr>
              <a:t>Political and public debate</a:t>
            </a:r>
            <a:r>
              <a:rPr lang="en-GB" sz="2000" b="1" dirty="0" smtClean="0"/>
              <a:t/>
            </a:r>
            <a:br>
              <a:rPr lang="en-GB" sz="2000" b="1" dirty="0" smtClean="0"/>
            </a:br>
            <a:endParaRPr lang="en-GB" sz="2000" b="1" dirty="0" smtClean="0"/>
          </a:p>
        </p:txBody>
      </p:sp>
      <p:sp>
        <p:nvSpPr>
          <p:cNvPr id="2052" name="Content Placeholder 2"/>
          <p:cNvSpPr>
            <a:spLocks noGrp="1"/>
          </p:cNvSpPr>
          <p:nvPr>
            <p:ph idx="1"/>
          </p:nvPr>
        </p:nvSpPr>
        <p:spPr>
          <a:xfrm>
            <a:off x="467544" y="1556792"/>
            <a:ext cx="8229600" cy="4525963"/>
          </a:xfrm>
        </p:spPr>
        <p:txBody>
          <a:bodyPr/>
          <a:lstStyle/>
          <a:p>
            <a:pPr marL="0" indent="0" eaLnBrk="1" hangingPunct="1">
              <a:lnSpc>
                <a:spcPct val="80000"/>
              </a:lnSpc>
              <a:buNone/>
            </a:pPr>
            <a:r>
              <a:rPr lang="en-GB" sz="2000" b="1" dirty="0" smtClean="0"/>
              <a:t>In favour of the proposal</a:t>
            </a:r>
          </a:p>
          <a:p>
            <a:pPr marL="0" indent="0" eaLnBrk="1" hangingPunct="1">
              <a:lnSpc>
                <a:spcPct val="80000"/>
              </a:lnSpc>
              <a:buNone/>
            </a:pPr>
            <a:endParaRPr lang="en-GB" sz="2000" dirty="0" smtClean="0"/>
          </a:p>
          <a:p>
            <a:pPr marL="0" indent="0" eaLnBrk="1" hangingPunct="1">
              <a:lnSpc>
                <a:spcPct val="80000"/>
              </a:lnSpc>
              <a:buNone/>
            </a:pPr>
            <a:r>
              <a:rPr lang="en-GB" sz="2000" u="sng" dirty="0" smtClean="0"/>
              <a:t>Experts</a:t>
            </a:r>
            <a:r>
              <a:rPr lang="en-GB" sz="2000" dirty="0" smtClean="0"/>
              <a:t> (sociologists in particular): </a:t>
            </a:r>
          </a:p>
          <a:p>
            <a:pPr marL="0" indent="0" eaLnBrk="1" hangingPunct="1">
              <a:lnSpc>
                <a:spcPct val="80000"/>
              </a:lnSpc>
              <a:buNone/>
            </a:pPr>
            <a:r>
              <a:rPr lang="en-GB" sz="2000" dirty="0" smtClean="0"/>
              <a:t>Father‘s quota has been introduced in some European countries and it contributed to higher fathers‘ engagement in childcare. </a:t>
            </a:r>
          </a:p>
          <a:p>
            <a:pPr marL="0" indent="0" eaLnBrk="1" hangingPunct="1">
              <a:lnSpc>
                <a:spcPct val="80000"/>
              </a:lnSpc>
              <a:buNone/>
            </a:pPr>
            <a:r>
              <a:rPr lang="en-GB" sz="2000" dirty="0" smtClean="0"/>
              <a:t>It results in a more modern family policy that is family- (particularly women-) friendly. </a:t>
            </a:r>
          </a:p>
          <a:p>
            <a:pPr marL="0" indent="0" eaLnBrk="1" hangingPunct="1">
              <a:lnSpc>
                <a:spcPct val="80000"/>
              </a:lnSpc>
              <a:buNone/>
            </a:pPr>
            <a:r>
              <a:rPr lang="en-GB" sz="2000" dirty="0" smtClean="0"/>
              <a:t>It contributes to a change in values, parenting practice and equal division of family work between the partners.</a:t>
            </a:r>
          </a:p>
        </p:txBody>
      </p:sp>
      <p:graphicFrame>
        <p:nvGraphicFramePr>
          <p:cNvPr id="2050" name="Object 2"/>
          <p:cNvGraphicFramePr>
            <a:graphicFrameLocks noChangeAspect="1"/>
          </p:cNvGraphicFramePr>
          <p:nvPr/>
        </p:nvGraphicFramePr>
        <p:xfrm>
          <a:off x="5724525" y="190500"/>
          <a:ext cx="3111500" cy="439738"/>
        </p:xfrm>
        <a:graphic>
          <a:graphicData uri="http://schemas.openxmlformats.org/presentationml/2006/ole">
            <mc:AlternateContent xmlns:mc="http://schemas.openxmlformats.org/markup-compatibility/2006">
              <mc:Choice xmlns:v="urn:schemas-microsoft-com:vml" Requires="v">
                <p:oleObj spid="_x0000_s36880" name="Photo Editor fotografija" r:id="rId3" imgW="7666667" imgH="1085714" progId="MSPhotoEd.3">
                  <p:embed/>
                </p:oleObj>
              </mc:Choice>
              <mc:Fallback>
                <p:oleObj name="Photo Editor fotografija" r:id="rId3" imgW="7666667" imgH="1085714" progId="MSPhotoEd.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4525" y="190500"/>
                        <a:ext cx="3111500" cy="439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083010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539552" y="764704"/>
            <a:ext cx="7941568" cy="292100"/>
          </a:xfrm>
        </p:spPr>
        <p:txBody>
          <a:bodyPr/>
          <a:lstStyle/>
          <a:p>
            <a:pPr algn="l" eaLnBrk="1" hangingPunct="1"/>
            <a:r>
              <a:rPr lang="en-GB" sz="2000" b="1" dirty="0" smtClean="0"/>
              <a:t>Against the proposal</a:t>
            </a:r>
          </a:p>
        </p:txBody>
      </p:sp>
      <p:sp>
        <p:nvSpPr>
          <p:cNvPr id="2052" name="Content Placeholder 2"/>
          <p:cNvSpPr>
            <a:spLocks noGrp="1"/>
          </p:cNvSpPr>
          <p:nvPr>
            <p:ph idx="1"/>
          </p:nvPr>
        </p:nvSpPr>
        <p:spPr>
          <a:xfrm>
            <a:off x="467544" y="1268760"/>
            <a:ext cx="8229600" cy="4525963"/>
          </a:xfrm>
        </p:spPr>
        <p:txBody>
          <a:bodyPr/>
          <a:lstStyle/>
          <a:p>
            <a:pPr marL="0" lvl="0" indent="0" eaLnBrk="1" hangingPunct="1">
              <a:lnSpc>
                <a:spcPct val="80000"/>
              </a:lnSpc>
              <a:spcAft>
                <a:spcPts val="600"/>
              </a:spcAft>
              <a:buNone/>
            </a:pPr>
            <a:r>
              <a:rPr lang="en-GB" sz="2000" u="sng" dirty="0" smtClean="0">
                <a:solidFill>
                  <a:prstClr val="black"/>
                </a:solidFill>
              </a:rPr>
              <a:t>Employers</a:t>
            </a:r>
            <a:r>
              <a:rPr lang="en-GB" sz="2000" dirty="0" smtClean="0">
                <a:solidFill>
                  <a:prstClr val="black"/>
                </a:solidFill>
              </a:rPr>
              <a:t>: This would cause organisational problems for small employers, particularly if the wording  that parents just inform their employers about their intention to take the leave (without previous agreement) remains in the act. </a:t>
            </a:r>
          </a:p>
          <a:p>
            <a:pPr marL="0" indent="0" eaLnBrk="1" hangingPunct="1">
              <a:lnSpc>
                <a:spcPct val="80000"/>
              </a:lnSpc>
              <a:buNone/>
            </a:pPr>
            <a:r>
              <a:rPr lang="en-GB" sz="2000" u="sng" dirty="0" smtClean="0"/>
              <a:t>Right-of-the-centre political parties</a:t>
            </a:r>
            <a:r>
              <a:rPr lang="en-GB" sz="2000" dirty="0" smtClean="0"/>
              <a:t>: </a:t>
            </a:r>
          </a:p>
          <a:p>
            <a:pPr marL="0" indent="0" eaLnBrk="1" hangingPunct="1">
              <a:lnSpc>
                <a:spcPct val="80000"/>
              </a:lnSpc>
              <a:buNone/>
            </a:pPr>
            <a:r>
              <a:rPr lang="en-GB" sz="2000" dirty="0" err="1" smtClean="0"/>
              <a:t>NSi</a:t>
            </a:r>
            <a:r>
              <a:rPr lang="en-GB" sz="2000" dirty="0" smtClean="0"/>
              <a:t>: Non-agreement with fathers being forced to take the parental leave on the one hand and mothers being deprived of one month of parental leave. They would have rather seen the paid paternity leave prolonged by one month, while their preference was to keep the current regulation leaving it to parents to agree on who of them would take parental leave or how to share it.</a:t>
            </a:r>
          </a:p>
          <a:p>
            <a:pPr marL="0" indent="0" eaLnBrk="1" hangingPunct="1">
              <a:lnSpc>
                <a:spcPct val="80000"/>
              </a:lnSpc>
              <a:spcAft>
                <a:spcPts val="600"/>
              </a:spcAft>
              <a:buNone/>
            </a:pPr>
            <a:r>
              <a:rPr lang="en-GB" sz="2000" dirty="0" smtClean="0"/>
              <a:t>SLS: The proposal is a hidden and  hypocritical way to shorten parental leave. “There is only one mother, she decides on the parental leave because she breast-feeds the baby.“</a:t>
            </a:r>
          </a:p>
          <a:p>
            <a:pPr marL="0" lvl="0" indent="0" eaLnBrk="1" hangingPunct="1">
              <a:lnSpc>
                <a:spcPct val="80000"/>
              </a:lnSpc>
              <a:spcAft>
                <a:spcPts val="600"/>
              </a:spcAft>
              <a:buNone/>
            </a:pPr>
            <a:r>
              <a:rPr lang="en-GB" sz="2000" dirty="0" smtClean="0"/>
              <a:t>Even one of the government coalition parties (around the centre) was against. </a:t>
            </a:r>
          </a:p>
          <a:p>
            <a:pPr marL="0" lvl="0" indent="0" eaLnBrk="1" hangingPunct="1">
              <a:lnSpc>
                <a:spcPct val="80000"/>
              </a:lnSpc>
              <a:spcAft>
                <a:spcPts val="600"/>
              </a:spcAft>
              <a:buNone/>
            </a:pPr>
            <a:r>
              <a:rPr lang="en-GB" sz="2000" u="sng" dirty="0" smtClean="0">
                <a:solidFill>
                  <a:prstClr val="black"/>
                </a:solidFill>
              </a:rPr>
              <a:t>Conservative family associations</a:t>
            </a:r>
            <a:r>
              <a:rPr lang="en-GB" sz="2000" dirty="0" smtClean="0">
                <a:solidFill>
                  <a:prstClr val="black"/>
                </a:solidFill>
              </a:rPr>
              <a:t>: Position similar to that of the </a:t>
            </a:r>
            <a:r>
              <a:rPr lang="en-GB" sz="2000" dirty="0" err="1" smtClean="0">
                <a:solidFill>
                  <a:prstClr val="black"/>
                </a:solidFill>
              </a:rPr>
              <a:t>NSi</a:t>
            </a:r>
            <a:r>
              <a:rPr lang="en-GB" sz="2000" dirty="0" smtClean="0">
                <a:solidFill>
                  <a:prstClr val="black"/>
                </a:solidFill>
              </a:rPr>
              <a:t>.</a:t>
            </a:r>
            <a:endParaRPr lang="en-GB" sz="2000" u="sng" dirty="0" smtClean="0">
              <a:solidFill>
                <a:prstClr val="black"/>
              </a:solidFill>
            </a:endParaRPr>
          </a:p>
          <a:p>
            <a:pPr marL="0" indent="0" eaLnBrk="1" hangingPunct="1">
              <a:lnSpc>
                <a:spcPct val="80000"/>
              </a:lnSpc>
              <a:buNone/>
            </a:pPr>
            <a:endParaRPr lang="sl-SI" sz="2000" dirty="0" smtClean="0"/>
          </a:p>
        </p:txBody>
      </p:sp>
      <p:graphicFrame>
        <p:nvGraphicFramePr>
          <p:cNvPr id="2050" name="Object 2"/>
          <p:cNvGraphicFramePr>
            <a:graphicFrameLocks noChangeAspect="1"/>
          </p:cNvGraphicFramePr>
          <p:nvPr/>
        </p:nvGraphicFramePr>
        <p:xfrm>
          <a:off x="5724525" y="190500"/>
          <a:ext cx="3111500" cy="439738"/>
        </p:xfrm>
        <a:graphic>
          <a:graphicData uri="http://schemas.openxmlformats.org/presentationml/2006/ole">
            <mc:AlternateContent xmlns:mc="http://schemas.openxmlformats.org/markup-compatibility/2006">
              <mc:Choice xmlns:v="urn:schemas-microsoft-com:vml" Requires="v">
                <p:oleObj spid="_x0000_s37900" name="Photo Editor fotografija" r:id="rId3" imgW="7666667" imgH="1085714" progId="MSPhotoEd.3">
                  <p:embed/>
                </p:oleObj>
              </mc:Choice>
              <mc:Fallback>
                <p:oleObj name="Photo Editor fotografija" r:id="rId3" imgW="7666667" imgH="1085714" progId="MSPhotoEd.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4525" y="190500"/>
                        <a:ext cx="3111500" cy="439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4105450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Content Placeholder 2"/>
          <p:cNvSpPr>
            <a:spLocks noGrp="1"/>
          </p:cNvSpPr>
          <p:nvPr>
            <p:ph idx="1"/>
          </p:nvPr>
        </p:nvSpPr>
        <p:spPr>
          <a:xfrm>
            <a:off x="467544" y="1556792"/>
            <a:ext cx="8229600" cy="4165923"/>
          </a:xfrm>
        </p:spPr>
        <p:txBody>
          <a:bodyPr/>
          <a:lstStyle/>
          <a:p>
            <a:pPr marL="0" indent="0" eaLnBrk="1" hangingPunct="1">
              <a:lnSpc>
                <a:spcPct val="80000"/>
              </a:lnSpc>
              <a:buNone/>
            </a:pPr>
            <a:r>
              <a:rPr lang="en-GB" sz="2000" b="1" dirty="0" smtClean="0"/>
              <a:t>Fathers‘ uptake of </a:t>
            </a:r>
            <a:r>
              <a:rPr lang="sl-SI" sz="2000" b="1" dirty="0" err="1" smtClean="0"/>
              <a:t>the</a:t>
            </a:r>
            <a:r>
              <a:rPr lang="sl-SI" sz="2000" b="1" dirty="0" smtClean="0"/>
              <a:t> </a:t>
            </a:r>
            <a:r>
              <a:rPr lang="en-GB" sz="2000" b="1" dirty="0" smtClean="0"/>
              <a:t>paternity leave</a:t>
            </a:r>
            <a:r>
              <a:rPr lang="en-GB" sz="2000" dirty="0" smtClean="0"/>
              <a:t>:</a:t>
            </a:r>
          </a:p>
          <a:p>
            <a:pPr eaLnBrk="1" hangingPunct="1">
              <a:lnSpc>
                <a:spcPct val="80000"/>
              </a:lnSpc>
            </a:pPr>
            <a:r>
              <a:rPr lang="en-GB" sz="2000" dirty="0" smtClean="0"/>
              <a:t>Up to 15 fully compensated days: </a:t>
            </a:r>
            <a:r>
              <a:rPr lang="en-GB" sz="2000" u="sng" dirty="0" smtClean="0"/>
              <a:t>four in five fathers</a:t>
            </a:r>
            <a:r>
              <a:rPr lang="en-GB" sz="2000" dirty="0" smtClean="0"/>
              <a:t>;</a:t>
            </a:r>
          </a:p>
          <a:p>
            <a:pPr eaLnBrk="1" hangingPunct="1">
              <a:lnSpc>
                <a:spcPct val="80000"/>
              </a:lnSpc>
            </a:pPr>
            <a:r>
              <a:rPr lang="en-GB" sz="2000" dirty="0" smtClean="0"/>
              <a:t>More than 15 days (i.e., also some of the days for which net salary is not compensated): </a:t>
            </a:r>
            <a:r>
              <a:rPr lang="en-GB" sz="2000" u="sng" dirty="0" smtClean="0"/>
              <a:t>one in five leave-takers</a:t>
            </a:r>
            <a:r>
              <a:rPr lang="en-GB" sz="2000" dirty="0" smtClean="0"/>
              <a:t>. </a:t>
            </a:r>
          </a:p>
          <a:p>
            <a:pPr marL="0" indent="0" eaLnBrk="1" hangingPunct="1">
              <a:lnSpc>
                <a:spcPct val="80000"/>
              </a:lnSpc>
              <a:buNone/>
            </a:pPr>
            <a:endParaRPr lang="en-GB" sz="2000" dirty="0" smtClean="0"/>
          </a:p>
          <a:p>
            <a:pPr marL="0" indent="0" eaLnBrk="1" hangingPunct="1">
              <a:lnSpc>
                <a:spcPct val="80000"/>
              </a:lnSpc>
              <a:buNone/>
            </a:pPr>
            <a:r>
              <a:rPr lang="en-GB" sz="2000" dirty="0" smtClean="0"/>
              <a:t>Research suggests that most fathers do not take more than 15 days of Paternity leave because their earnings are not (fully) compensated during the rest of it.</a:t>
            </a:r>
          </a:p>
          <a:p>
            <a:pPr marL="0" indent="0" eaLnBrk="1" hangingPunct="1">
              <a:lnSpc>
                <a:spcPct val="80000"/>
              </a:lnSpc>
              <a:buNone/>
            </a:pPr>
            <a:endParaRPr lang="en-GB" sz="2000" dirty="0" smtClean="0"/>
          </a:p>
          <a:p>
            <a:pPr marL="0" indent="0" eaLnBrk="1" hangingPunct="1">
              <a:lnSpc>
                <a:spcPct val="80000"/>
              </a:lnSpc>
              <a:buNone/>
            </a:pPr>
            <a:r>
              <a:rPr lang="en-GB" sz="2000" dirty="0" smtClean="0"/>
              <a:t>In April 2014, Slovenia  adopted a </a:t>
            </a:r>
            <a:r>
              <a:rPr lang="en-GB" sz="2000" b="1" dirty="0" smtClean="0"/>
              <a:t>new </a:t>
            </a:r>
            <a:r>
              <a:rPr lang="en-GB" sz="2000" dirty="0" smtClean="0"/>
              <a:t>Parental Protection and Family Benefits </a:t>
            </a:r>
            <a:r>
              <a:rPr lang="en-GB" sz="2000" b="1" dirty="0" smtClean="0"/>
              <a:t>Act</a:t>
            </a:r>
            <a:r>
              <a:rPr lang="en-GB" sz="2000" dirty="0" smtClean="0"/>
              <a:t> that was </a:t>
            </a:r>
            <a:r>
              <a:rPr lang="en-GB" sz="2000" b="1" dirty="0" smtClean="0"/>
              <a:t>implemented in September 2014</a:t>
            </a:r>
            <a:r>
              <a:rPr lang="en-GB" sz="2000" dirty="0" smtClean="0"/>
              <a:t>. </a:t>
            </a:r>
          </a:p>
          <a:p>
            <a:pPr marL="0" indent="0" eaLnBrk="1" hangingPunct="1">
              <a:lnSpc>
                <a:spcPct val="80000"/>
              </a:lnSpc>
              <a:buNone/>
            </a:pPr>
            <a:endParaRPr lang="sl-SI" sz="2200" dirty="0" smtClean="0"/>
          </a:p>
        </p:txBody>
      </p:sp>
      <p:graphicFrame>
        <p:nvGraphicFramePr>
          <p:cNvPr id="2050" name="Object 2"/>
          <p:cNvGraphicFramePr>
            <a:graphicFrameLocks noChangeAspect="1"/>
          </p:cNvGraphicFramePr>
          <p:nvPr/>
        </p:nvGraphicFramePr>
        <p:xfrm>
          <a:off x="5724525" y="190500"/>
          <a:ext cx="3111500" cy="439738"/>
        </p:xfrm>
        <a:graphic>
          <a:graphicData uri="http://schemas.openxmlformats.org/presentationml/2006/ole">
            <mc:AlternateContent xmlns:mc="http://schemas.openxmlformats.org/markup-compatibility/2006">
              <mc:Choice xmlns:v="urn:schemas-microsoft-com:vml" Requires="v">
                <p:oleObj spid="_x0000_s2078" name="Photo Editor fotografija" r:id="rId3" imgW="7666667" imgH="1085714" progId="MSPhotoEd.3">
                  <p:embed/>
                </p:oleObj>
              </mc:Choice>
              <mc:Fallback>
                <p:oleObj name="Photo Editor fotografija" r:id="rId3" imgW="7666667" imgH="1085714" progId="MSPhotoEd.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4525" y="190500"/>
                        <a:ext cx="3111500" cy="439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67544" y="1196752"/>
            <a:ext cx="8229600" cy="4525962"/>
          </a:xfrm>
        </p:spPr>
        <p:txBody>
          <a:bodyPr/>
          <a:lstStyle/>
          <a:p>
            <a:pPr marL="0" indent="0" algn="ctr" eaLnBrk="1" hangingPunct="1">
              <a:buNone/>
            </a:pPr>
            <a:r>
              <a:rPr lang="en-GB" sz="2000" b="1" dirty="0" smtClean="0"/>
              <a:t>Major revisions </a:t>
            </a:r>
          </a:p>
          <a:p>
            <a:pPr marL="0" indent="0" eaLnBrk="1" hangingPunct="1">
              <a:buNone/>
            </a:pPr>
            <a:endParaRPr lang="en-GB" sz="2000" b="1" dirty="0" smtClean="0">
              <a:solidFill>
                <a:srgbClr val="C00000"/>
              </a:solidFill>
            </a:endParaRPr>
          </a:p>
          <a:p>
            <a:pPr marL="0" indent="0" eaLnBrk="1" hangingPunct="1">
              <a:buNone/>
            </a:pPr>
            <a:r>
              <a:rPr lang="en-GB" sz="2000" b="1" dirty="0" smtClean="0">
                <a:solidFill>
                  <a:srgbClr val="C00000"/>
                </a:solidFill>
              </a:rPr>
              <a:t>Parental leave </a:t>
            </a:r>
          </a:p>
          <a:p>
            <a:pPr marL="0" indent="0" eaLnBrk="1" hangingPunct="1">
              <a:buNone/>
            </a:pPr>
            <a:endParaRPr lang="en-GB" sz="2000" b="1" dirty="0" smtClean="0">
              <a:solidFill>
                <a:srgbClr val="C00000"/>
              </a:solidFill>
            </a:endParaRPr>
          </a:p>
          <a:p>
            <a:pPr marL="0" indent="0" eaLnBrk="1" hangingPunct="1">
              <a:buNone/>
            </a:pPr>
            <a:r>
              <a:rPr lang="en-GB" sz="2000" b="1" dirty="0" smtClean="0"/>
              <a:t>Changed from a family entitlement to an individual entitlement. </a:t>
            </a:r>
          </a:p>
          <a:p>
            <a:pPr marL="0" indent="0" eaLnBrk="1" hangingPunct="1">
              <a:buNone/>
            </a:pPr>
            <a:r>
              <a:rPr lang="en-GB" sz="2000" dirty="0" smtClean="0"/>
              <a:t>Each parent eligible for 130 days of leave. </a:t>
            </a:r>
          </a:p>
          <a:p>
            <a:pPr marL="0" indent="0" eaLnBrk="1" hangingPunct="1">
              <a:buNone/>
            </a:pPr>
            <a:r>
              <a:rPr lang="en-GB" sz="2000" b="1" dirty="0" smtClean="0"/>
              <a:t>Parents can transfer leave to their partners</a:t>
            </a:r>
            <a:r>
              <a:rPr lang="en-GB" sz="2000" dirty="0" smtClean="0"/>
              <a:t>:</a:t>
            </a:r>
          </a:p>
          <a:p>
            <a:pPr marL="0" indent="0" eaLnBrk="1" hangingPunct="1">
              <a:buNone/>
            </a:pPr>
            <a:r>
              <a:rPr lang="en-GB" sz="2000" dirty="0" smtClean="0"/>
              <a:t>100 days from mother to father; 130 days from father to mother.</a:t>
            </a:r>
          </a:p>
          <a:p>
            <a:pPr marL="0" indent="0" eaLnBrk="1" hangingPunct="1">
              <a:buNone/>
            </a:pPr>
            <a:endParaRPr lang="en-GB" sz="2000" dirty="0" smtClean="0"/>
          </a:p>
          <a:p>
            <a:pPr marL="0" indent="0" eaLnBrk="1" hangingPunct="1">
              <a:buNone/>
            </a:pPr>
            <a:r>
              <a:rPr lang="en-GB" sz="2000" i="1" u="sng" dirty="0" smtClean="0"/>
              <a:t>Step forward:</a:t>
            </a:r>
            <a:r>
              <a:rPr lang="en-GB" sz="2000" i="1" dirty="0" smtClean="0"/>
              <a:t> individual </a:t>
            </a:r>
            <a:r>
              <a:rPr lang="sl-SI" sz="2000" i="1" dirty="0" err="1" smtClean="0"/>
              <a:t>father</a:t>
            </a:r>
            <a:r>
              <a:rPr lang="sl-SI" sz="2000" i="1" dirty="0" smtClean="0"/>
              <a:t>‘s </a:t>
            </a:r>
            <a:r>
              <a:rPr lang="en-GB" sz="2000" i="1" dirty="0" smtClean="0"/>
              <a:t>entitlement.</a:t>
            </a:r>
          </a:p>
          <a:p>
            <a:pPr marL="0" indent="0" eaLnBrk="1" hangingPunct="1">
              <a:buNone/>
            </a:pPr>
            <a:r>
              <a:rPr lang="en-GB" sz="2000" i="1" u="sng" dirty="0" smtClean="0"/>
              <a:t>Keeping the status quo:</a:t>
            </a:r>
            <a:r>
              <a:rPr lang="en-GB" sz="2000" i="1" dirty="0" smtClean="0"/>
              <a:t> father may transfer all his days to mother.  </a:t>
            </a:r>
          </a:p>
          <a:p>
            <a:pPr marL="0" indent="0" eaLnBrk="1" hangingPunct="1">
              <a:buNone/>
            </a:pPr>
            <a:endParaRPr lang="en-GB" sz="2200" dirty="0" smtClean="0"/>
          </a:p>
        </p:txBody>
      </p:sp>
      <p:graphicFrame>
        <p:nvGraphicFramePr>
          <p:cNvPr id="3074" name="Object 2"/>
          <p:cNvGraphicFramePr>
            <a:graphicFrameLocks noChangeAspect="1"/>
          </p:cNvGraphicFramePr>
          <p:nvPr/>
        </p:nvGraphicFramePr>
        <p:xfrm>
          <a:off x="5724525" y="190500"/>
          <a:ext cx="3111500" cy="439738"/>
        </p:xfrm>
        <a:graphic>
          <a:graphicData uri="http://schemas.openxmlformats.org/presentationml/2006/ole">
            <mc:AlternateContent xmlns:mc="http://schemas.openxmlformats.org/markup-compatibility/2006">
              <mc:Choice xmlns:v="urn:schemas-microsoft-com:vml" Requires="v">
                <p:oleObj spid="_x0000_s3100" name="Photo Editor fotografija" r:id="rId3" imgW="7666667" imgH="1085714" progId="MSPhotoEd.3">
                  <p:embed/>
                </p:oleObj>
              </mc:Choice>
              <mc:Fallback>
                <p:oleObj name="Photo Editor fotografija" r:id="rId3" imgW="7666667" imgH="1085714" progId="MSPhotoEd.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4525" y="190500"/>
                        <a:ext cx="3111500" cy="439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p:cNvSpPr>
            <a:spLocks noGrp="1"/>
          </p:cNvSpPr>
          <p:nvPr>
            <p:ph idx="1"/>
          </p:nvPr>
        </p:nvSpPr>
        <p:spPr>
          <a:xfrm>
            <a:off x="457200" y="836712"/>
            <a:ext cx="8229600" cy="5289451"/>
          </a:xfrm>
        </p:spPr>
        <p:txBody>
          <a:bodyPr/>
          <a:lstStyle/>
          <a:p>
            <a:pPr marL="0" indent="0" eaLnBrk="1" hangingPunct="1">
              <a:buNone/>
            </a:pPr>
            <a:r>
              <a:rPr lang="en-GB" sz="2000" b="1" dirty="0" smtClean="0">
                <a:solidFill>
                  <a:srgbClr val="C00000"/>
                </a:solidFill>
              </a:rPr>
              <a:t>Paternity leave</a:t>
            </a:r>
          </a:p>
          <a:p>
            <a:pPr marL="0" indent="0" eaLnBrk="1" hangingPunct="1">
              <a:buNone/>
            </a:pPr>
            <a:endParaRPr lang="en-GB" sz="2000" dirty="0" smtClean="0"/>
          </a:p>
          <a:p>
            <a:pPr marL="0" indent="0" eaLnBrk="1" hangingPunct="1">
              <a:buNone/>
            </a:pPr>
            <a:r>
              <a:rPr lang="en-GB" sz="2000" b="1" dirty="0" smtClean="0"/>
              <a:t>75 days of unpaid leave substituted by 15 days of paid leave </a:t>
            </a:r>
            <a:r>
              <a:rPr lang="en-GB" sz="2000" dirty="0" smtClean="0"/>
              <a:t>(making 30 days of paid leave altogether),</a:t>
            </a:r>
          </a:p>
          <a:p>
            <a:pPr marL="0" indent="0" eaLnBrk="1" hangingPunct="1">
              <a:buNone/>
            </a:pPr>
            <a:r>
              <a:rPr lang="en-GB" sz="2000" dirty="0" smtClean="0"/>
              <a:t>but this change will be introduced over a 3-year period, following the year in which an increase in the GDP exceeds 2.5 per cent.</a:t>
            </a:r>
          </a:p>
          <a:p>
            <a:pPr marL="0" indent="0" eaLnBrk="1" hangingPunct="1">
              <a:buNone/>
            </a:pPr>
            <a:endParaRPr lang="en-GB" sz="2000" dirty="0" smtClean="0"/>
          </a:p>
          <a:p>
            <a:pPr marL="0" indent="0" eaLnBrk="1" hangingPunct="1">
              <a:buNone/>
            </a:pPr>
            <a:r>
              <a:rPr lang="en-GB" sz="2000" i="1" u="sng" dirty="0" smtClean="0">
                <a:solidFill>
                  <a:prstClr val="black"/>
                </a:solidFill>
              </a:rPr>
              <a:t>Steps forward:</a:t>
            </a:r>
            <a:r>
              <a:rPr lang="en-GB" sz="2000" i="1" dirty="0" smtClean="0">
                <a:solidFill>
                  <a:prstClr val="black"/>
                </a:solidFill>
              </a:rPr>
              <a:t> </a:t>
            </a:r>
          </a:p>
          <a:p>
            <a:pPr eaLnBrk="1" hangingPunct="1"/>
            <a:r>
              <a:rPr lang="en-GB" sz="2000" i="1" dirty="0" smtClean="0">
                <a:solidFill>
                  <a:prstClr val="black"/>
                </a:solidFill>
              </a:rPr>
              <a:t>15 more days of fully paid leave, </a:t>
            </a:r>
          </a:p>
          <a:p>
            <a:pPr eaLnBrk="1" hangingPunct="1"/>
            <a:r>
              <a:rPr lang="en-GB" sz="2000" i="1" dirty="0" smtClean="0">
                <a:solidFill>
                  <a:prstClr val="black"/>
                </a:solidFill>
              </a:rPr>
              <a:t>higher probability for fathers to take 30 days of the paternity leave a</a:t>
            </a:r>
            <a:r>
              <a:rPr lang="sl-SI" sz="2000" i="1" dirty="0" smtClean="0">
                <a:solidFill>
                  <a:prstClr val="black"/>
                </a:solidFill>
              </a:rPr>
              <a:t>l</a:t>
            </a:r>
            <a:r>
              <a:rPr lang="en-GB" sz="2000" i="1" dirty="0" err="1" smtClean="0">
                <a:solidFill>
                  <a:prstClr val="black"/>
                </a:solidFill>
              </a:rPr>
              <a:t>ltogether</a:t>
            </a:r>
            <a:r>
              <a:rPr lang="en-GB" sz="2000" i="1" dirty="0" smtClean="0">
                <a:solidFill>
                  <a:prstClr val="black"/>
                </a:solidFill>
              </a:rPr>
              <a:t>,</a:t>
            </a:r>
          </a:p>
          <a:p>
            <a:pPr eaLnBrk="1" hangingPunct="1"/>
            <a:r>
              <a:rPr lang="en-GB" sz="2000" i="1" dirty="0" smtClean="0">
                <a:solidFill>
                  <a:prstClr val="black"/>
                </a:solidFill>
              </a:rPr>
              <a:t>15 days of paternity leave have to be taken while the mother (most probably) is not present at home.</a:t>
            </a:r>
          </a:p>
          <a:p>
            <a:pPr marL="0" indent="0" eaLnBrk="1" hangingPunct="1">
              <a:buNone/>
            </a:pPr>
            <a:r>
              <a:rPr lang="en-GB" sz="2000" i="1" u="sng" dirty="0" smtClean="0">
                <a:solidFill>
                  <a:prstClr val="black"/>
                </a:solidFill>
              </a:rPr>
              <a:t>Drawback:</a:t>
            </a:r>
            <a:r>
              <a:rPr lang="en-GB" sz="2000" i="1" dirty="0" smtClean="0">
                <a:solidFill>
                  <a:prstClr val="black"/>
                </a:solidFill>
              </a:rPr>
              <a:t> delayed implementation (</a:t>
            </a:r>
            <a:r>
              <a:rPr lang="sl-SI" sz="2000" i="1" dirty="0" err="1" smtClean="0">
                <a:solidFill>
                  <a:prstClr val="black"/>
                </a:solidFill>
              </a:rPr>
              <a:t>by</a:t>
            </a:r>
            <a:r>
              <a:rPr lang="sl-SI" sz="2000" i="1" dirty="0" smtClean="0">
                <a:solidFill>
                  <a:prstClr val="black"/>
                </a:solidFill>
              </a:rPr>
              <a:t> </a:t>
            </a:r>
            <a:r>
              <a:rPr lang="en-GB" sz="2000" i="1" dirty="0" smtClean="0">
                <a:solidFill>
                  <a:prstClr val="black"/>
                </a:solidFill>
              </a:rPr>
              <a:t>indefinite number of years)</a:t>
            </a:r>
            <a:r>
              <a:rPr lang="sl-SI" sz="2000" i="1" dirty="0" smtClean="0">
                <a:solidFill>
                  <a:prstClr val="black"/>
                </a:solidFill>
              </a:rPr>
              <a:t>.</a:t>
            </a:r>
            <a:endParaRPr lang="en-GB" sz="2000" i="1" dirty="0" smtClean="0">
              <a:solidFill>
                <a:prstClr val="black"/>
              </a:solidFill>
            </a:endParaRPr>
          </a:p>
          <a:p>
            <a:pPr marL="0" indent="0" eaLnBrk="1" hangingPunct="1">
              <a:buNone/>
            </a:pPr>
            <a:endParaRPr lang="en-US" sz="2200" dirty="0"/>
          </a:p>
          <a:p>
            <a:pPr marL="0" indent="0" eaLnBrk="1" hangingPunct="1">
              <a:buNone/>
            </a:pPr>
            <a:endParaRPr lang="sl-SI" sz="2200" dirty="0" smtClean="0"/>
          </a:p>
        </p:txBody>
      </p:sp>
      <p:graphicFrame>
        <p:nvGraphicFramePr>
          <p:cNvPr id="4098" name="Object 2"/>
          <p:cNvGraphicFramePr>
            <a:graphicFrameLocks noChangeAspect="1"/>
          </p:cNvGraphicFramePr>
          <p:nvPr/>
        </p:nvGraphicFramePr>
        <p:xfrm>
          <a:off x="5724525" y="190500"/>
          <a:ext cx="3111500" cy="439738"/>
        </p:xfrm>
        <a:graphic>
          <a:graphicData uri="http://schemas.openxmlformats.org/presentationml/2006/ole">
            <mc:AlternateContent xmlns:mc="http://schemas.openxmlformats.org/markup-compatibility/2006">
              <mc:Choice xmlns:v="urn:schemas-microsoft-com:vml" Requires="v">
                <p:oleObj spid="_x0000_s4125" name="Photo Editor fotografija" r:id="rId3" imgW="7666667" imgH="1085714" progId="MSPhotoEd.3">
                  <p:embed/>
                </p:oleObj>
              </mc:Choice>
              <mc:Fallback>
                <p:oleObj name="Photo Editor fotografija" r:id="rId3" imgW="7666667" imgH="1085714" progId="MSPhotoEd.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4525" y="190500"/>
                        <a:ext cx="3111500" cy="439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grada vsebine 3"/>
          <p:cNvGraphicFramePr>
            <a:graphicFrameLocks noGrp="1"/>
          </p:cNvGraphicFramePr>
          <p:nvPr>
            <p:ph idx="1"/>
            <p:extLst>
              <p:ext uri="{D42A27DB-BD31-4B8C-83A1-F6EECF244321}">
                <p14:modId xmlns:p14="http://schemas.microsoft.com/office/powerpoint/2010/main" val="3937382352"/>
              </p:ext>
            </p:extLst>
          </p:nvPr>
        </p:nvGraphicFramePr>
        <p:xfrm>
          <a:off x="323528" y="980729"/>
          <a:ext cx="8496944" cy="4896544"/>
        </p:xfrm>
        <a:graphic>
          <a:graphicData uri="http://schemas.openxmlformats.org/drawingml/2006/table">
            <a:tbl>
              <a:tblPr firstRow="1" firstCol="1" bandRow="1"/>
              <a:tblGrid>
                <a:gridCol w="4249353"/>
                <a:gridCol w="4247591"/>
              </a:tblGrid>
              <a:tr h="626494">
                <a:tc>
                  <a:txBody>
                    <a:bodyPr/>
                    <a:lstStyle/>
                    <a:p>
                      <a:pPr>
                        <a:lnSpc>
                          <a:spcPct val="115000"/>
                        </a:lnSpc>
                        <a:spcAft>
                          <a:spcPts val="1000"/>
                        </a:spcAft>
                      </a:pPr>
                      <a:r>
                        <a:rPr lang="en-GB" sz="1400" b="1" noProof="0" dirty="0" smtClean="0">
                          <a:effectLst/>
                          <a:latin typeface="Calibri"/>
                          <a:ea typeface="Calibri"/>
                          <a:cs typeface="Times New Roman"/>
                        </a:rPr>
                        <a:t>Parental Protection and Family Benefits Act (2001) with revisions</a:t>
                      </a:r>
                      <a:endParaRPr lang="en-GB" sz="1400" noProof="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b="1" noProof="0" dirty="0" smtClean="0">
                          <a:effectLst/>
                          <a:latin typeface="Calibri"/>
                          <a:ea typeface="Calibri"/>
                          <a:cs typeface="Times New Roman"/>
                        </a:rPr>
                        <a:t>Parental Protection and Family Benefits Act (2014)</a:t>
                      </a:r>
                      <a:endParaRPr lang="en-GB" sz="1400" noProof="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3247">
                <a:tc>
                  <a:txBody>
                    <a:bodyPr/>
                    <a:lstStyle/>
                    <a:p>
                      <a:pPr>
                        <a:lnSpc>
                          <a:spcPct val="115000"/>
                        </a:lnSpc>
                        <a:spcAft>
                          <a:spcPts val="1000"/>
                        </a:spcAft>
                      </a:pPr>
                      <a:r>
                        <a:rPr lang="en-GB" sz="1400" noProof="0" dirty="0" smtClean="0">
                          <a:effectLst/>
                          <a:latin typeface="Calibri"/>
                          <a:ea typeface="Calibri"/>
                          <a:cs typeface="Times New Roman"/>
                        </a:rPr>
                        <a:t>15 days</a:t>
                      </a:r>
                      <a:endParaRPr lang="en-GB" sz="1400" noProof="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noProof="0" dirty="0" smtClean="0">
                          <a:effectLst/>
                          <a:latin typeface="Calibri"/>
                          <a:ea typeface="Calibri"/>
                          <a:cs typeface="Times New Roman"/>
                        </a:rPr>
                        <a:t>15 days</a:t>
                      </a:r>
                      <a:endParaRPr lang="en-GB" sz="1400" noProof="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6494">
                <a:tc>
                  <a:txBody>
                    <a:bodyPr/>
                    <a:lstStyle/>
                    <a:p>
                      <a:pPr>
                        <a:lnSpc>
                          <a:spcPct val="115000"/>
                        </a:lnSpc>
                        <a:spcAft>
                          <a:spcPts val="1000"/>
                        </a:spcAft>
                      </a:pPr>
                      <a:r>
                        <a:rPr lang="en-GB" sz="1400" noProof="0" dirty="0" smtClean="0">
                          <a:effectLst/>
                          <a:latin typeface="Calibri"/>
                          <a:ea typeface="Calibri"/>
                          <a:cs typeface="Times New Roman"/>
                        </a:rPr>
                        <a:t>To be taken as full-time leave during the child’s first six months.</a:t>
                      </a:r>
                      <a:endParaRPr lang="en-GB" sz="1400" noProof="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noProof="0" dirty="0" smtClean="0">
                          <a:effectLst/>
                          <a:latin typeface="Calibri"/>
                          <a:ea typeface="Calibri"/>
                          <a:cs typeface="Times New Roman"/>
                        </a:rPr>
                        <a:t>To be taken as full-time leave during the child’s first six months.</a:t>
                      </a:r>
                      <a:endParaRPr lang="en-GB" sz="1400" noProof="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9741">
                <a:tc>
                  <a:txBody>
                    <a:bodyPr/>
                    <a:lstStyle/>
                    <a:p>
                      <a:pPr>
                        <a:lnSpc>
                          <a:spcPct val="115000"/>
                        </a:lnSpc>
                        <a:spcAft>
                          <a:spcPts val="1000"/>
                        </a:spcAft>
                      </a:pPr>
                      <a:r>
                        <a:rPr lang="en-GB" sz="1400" noProof="0" dirty="0" smtClean="0">
                          <a:effectLst/>
                          <a:latin typeface="Calibri"/>
                          <a:ea typeface="Calibri"/>
                          <a:cs typeface="Times New Roman"/>
                        </a:rPr>
                        <a:t>The leave may be taken as individual days, but in that case the length of the leave is equal to 70 per cent of the eligible calendar days.</a:t>
                      </a:r>
                      <a:endParaRPr lang="en-GB" sz="1400" noProof="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noProof="0" dirty="0" smtClean="0">
                          <a:effectLst/>
                          <a:latin typeface="Calibri"/>
                          <a:ea typeface="Calibri"/>
                          <a:cs typeface="Times New Roman"/>
                        </a:rPr>
                        <a:t>The leave may be taken as individual days, but in that case the length of the leave is equal to 70 per cent of the eligible calendar days.</a:t>
                      </a:r>
                      <a:endParaRPr lang="en-GB" sz="1400" noProof="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7581">
                <a:tc>
                  <a:txBody>
                    <a:bodyPr/>
                    <a:lstStyle/>
                    <a:p>
                      <a:pPr>
                        <a:lnSpc>
                          <a:spcPct val="115000"/>
                        </a:lnSpc>
                        <a:spcAft>
                          <a:spcPts val="1000"/>
                        </a:spcAft>
                      </a:pPr>
                      <a:r>
                        <a:rPr lang="en-GB" sz="1400" noProof="0" dirty="0" smtClean="0">
                          <a:effectLst/>
                          <a:latin typeface="Calibri"/>
                          <a:ea typeface="Calibri"/>
                          <a:cs typeface="Times New Roman"/>
                        </a:rPr>
                        <a:t>100 per cent of average earnings during the 12 months prior to the leave, up to a ceiling of 2.5 times the average wage in Slovenia, with a minimum payment of 55 per cent of the minimum wage.</a:t>
                      </a:r>
                      <a:endParaRPr lang="en-GB" sz="1400" noProof="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noProof="0" dirty="0" smtClean="0">
                          <a:effectLst/>
                          <a:latin typeface="Calibri"/>
                          <a:ea typeface="Calibri"/>
                          <a:cs typeface="Times New Roman"/>
                        </a:rPr>
                        <a:t>100 per cent of average earnings during the 12 months prior to the leave, up to a ceiling of 2.5 times the average wage in Slovenia, with a minimum payment of 55 per cent of the minimum wage.</a:t>
                      </a:r>
                      <a:endParaRPr lang="en-GB" sz="1400" noProof="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2987">
                <a:tc gridSpan="2">
                  <a:txBody>
                    <a:bodyPr/>
                    <a:lstStyle/>
                    <a:p>
                      <a:pPr>
                        <a:lnSpc>
                          <a:spcPct val="115000"/>
                        </a:lnSpc>
                        <a:spcAft>
                          <a:spcPts val="1000"/>
                        </a:spcAft>
                      </a:pPr>
                      <a:r>
                        <a:rPr lang="en-GB" sz="1400" noProof="0" dirty="0" smtClean="0">
                          <a:effectLst/>
                          <a:latin typeface="Calibri"/>
                          <a:ea typeface="Calibri"/>
                          <a:cs typeface="Times New Roman"/>
                        </a:rPr>
                        <a:t>Note: From 31 May 2012 till the year that is following the year in which the economic growth exceeds 2.5 per cent of the GDP, the paternity leave payment is decreased to 90 per cent of average earnings during the 12 months prior to the leave if these earnings are €763.06 and over. The ceiling is also lowered to two times the average wage in Slovenia.</a:t>
                      </a:r>
                      <a:endParaRPr lang="en-GB" sz="1400" noProof="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l-SI"/>
                    </a:p>
                  </a:txBody>
                  <a:tcPr/>
                </a:tc>
              </a:tr>
            </a:tbl>
          </a:graphicData>
        </a:graphic>
      </p:graphicFrame>
      <p:graphicFrame>
        <p:nvGraphicFramePr>
          <p:cNvPr id="18434" name="Object 2"/>
          <p:cNvGraphicFramePr>
            <a:graphicFrameLocks noChangeAspect="1"/>
          </p:cNvGraphicFramePr>
          <p:nvPr/>
        </p:nvGraphicFramePr>
        <p:xfrm>
          <a:off x="5724525" y="190500"/>
          <a:ext cx="3111500" cy="439738"/>
        </p:xfrm>
        <a:graphic>
          <a:graphicData uri="http://schemas.openxmlformats.org/presentationml/2006/ole">
            <mc:AlternateContent xmlns:mc="http://schemas.openxmlformats.org/markup-compatibility/2006">
              <mc:Choice xmlns:v="urn:schemas-microsoft-com:vml" Requires="v">
                <p:oleObj spid="_x0000_s18461" name="Photo Editor fotografija" r:id="rId3" imgW="7666667" imgH="1085714" progId="MSPhotoEd.3">
                  <p:embed/>
                </p:oleObj>
              </mc:Choice>
              <mc:Fallback>
                <p:oleObj name="Photo Editor fotografija" r:id="rId3" imgW="7666667" imgH="1085714" progId="MSPhotoEd.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4525" y="190500"/>
                        <a:ext cx="3111500" cy="439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grada vsebine 1"/>
          <p:cNvGraphicFramePr>
            <a:graphicFrameLocks noGrp="1"/>
          </p:cNvGraphicFramePr>
          <p:nvPr>
            <p:ph idx="1"/>
            <p:extLst>
              <p:ext uri="{D42A27DB-BD31-4B8C-83A1-F6EECF244321}">
                <p14:modId xmlns:p14="http://schemas.microsoft.com/office/powerpoint/2010/main" val="1176934159"/>
              </p:ext>
            </p:extLst>
          </p:nvPr>
        </p:nvGraphicFramePr>
        <p:xfrm>
          <a:off x="467544" y="908719"/>
          <a:ext cx="8136903" cy="5544617"/>
        </p:xfrm>
        <a:graphic>
          <a:graphicData uri="http://schemas.openxmlformats.org/drawingml/2006/table">
            <a:tbl>
              <a:tblPr firstRow="1" firstCol="1" bandRow="1"/>
              <a:tblGrid>
                <a:gridCol w="4069295"/>
                <a:gridCol w="4067608"/>
              </a:tblGrid>
              <a:tr h="600067">
                <a:tc>
                  <a:txBody>
                    <a:bodyPr/>
                    <a:lstStyle/>
                    <a:p>
                      <a:pPr>
                        <a:lnSpc>
                          <a:spcPct val="115000"/>
                        </a:lnSpc>
                        <a:spcAft>
                          <a:spcPts val="1000"/>
                        </a:spcAft>
                      </a:pPr>
                      <a:r>
                        <a:rPr lang="en-GB" sz="1400" b="1" noProof="0" dirty="0" smtClean="0">
                          <a:effectLst/>
                          <a:latin typeface="Calibri"/>
                          <a:ea typeface="Calibri"/>
                          <a:cs typeface="Times New Roman"/>
                        </a:rPr>
                        <a:t>Parental Protection and Family Benefits Act (2001) with revisions	</a:t>
                      </a:r>
                      <a:endParaRPr lang="en-GB" sz="1400" noProof="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b="1" noProof="0" dirty="0" smtClean="0">
                          <a:effectLst/>
                          <a:latin typeface="Calibri"/>
                          <a:ea typeface="Calibri"/>
                          <a:cs typeface="Times New Roman"/>
                        </a:rPr>
                        <a:t>Parental Protection and Family Benefits Act (2014)</a:t>
                      </a:r>
                      <a:endParaRPr lang="en-GB" sz="1400" noProof="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033">
                <a:tc>
                  <a:txBody>
                    <a:bodyPr/>
                    <a:lstStyle/>
                    <a:p>
                      <a:pPr>
                        <a:lnSpc>
                          <a:spcPct val="115000"/>
                        </a:lnSpc>
                        <a:spcAft>
                          <a:spcPts val="1000"/>
                        </a:spcAft>
                      </a:pPr>
                      <a:r>
                        <a:rPr lang="en-GB" sz="1400" noProof="0" dirty="0" smtClean="0">
                          <a:effectLst/>
                          <a:latin typeface="Calibri"/>
                          <a:ea typeface="Calibri"/>
                          <a:cs typeface="Times New Roman"/>
                        </a:rPr>
                        <a:t>75 days</a:t>
                      </a:r>
                      <a:endParaRPr lang="en-GB" sz="1400" noProof="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b="1" noProof="0" dirty="0" smtClean="0">
                          <a:effectLst/>
                          <a:latin typeface="Calibri"/>
                          <a:ea typeface="Calibri"/>
                          <a:cs typeface="Times New Roman"/>
                        </a:rPr>
                        <a:t>15 days</a:t>
                      </a:r>
                      <a:endParaRPr lang="en-GB" sz="1400" noProof="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00167">
                <a:tc>
                  <a:txBody>
                    <a:bodyPr/>
                    <a:lstStyle/>
                    <a:p>
                      <a:pPr>
                        <a:lnSpc>
                          <a:spcPct val="115000"/>
                        </a:lnSpc>
                        <a:spcAft>
                          <a:spcPts val="1000"/>
                        </a:spcAft>
                      </a:pPr>
                      <a:r>
                        <a:rPr lang="en-GB" sz="1400" noProof="0" dirty="0" smtClean="0">
                          <a:effectLst/>
                          <a:latin typeface="Calibri"/>
                          <a:ea typeface="Calibri"/>
                          <a:cs typeface="Times New Roman"/>
                        </a:rPr>
                        <a:t> </a:t>
                      </a:r>
                      <a:endParaRPr lang="en-GB" sz="1400" noProof="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b="1" noProof="0" dirty="0" smtClean="0">
                          <a:effectLst/>
                          <a:latin typeface="Calibri"/>
                          <a:ea typeface="Calibri"/>
                          <a:cs typeface="Times New Roman"/>
                        </a:rPr>
                        <a:t>To be implemented in the three years following the year in which the rise in GDP exceeds 2.5 per cent.</a:t>
                      </a:r>
                      <a:r>
                        <a:rPr lang="en-GB" sz="1400" noProof="0" dirty="0" smtClean="0">
                          <a:effectLst/>
                          <a:latin typeface="Calibri"/>
                          <a:ea typeface="Calibri"/>
                          <a:cs typeface="Times New Roman"/>
                        </a:rPr>
                        <a:t> Paid paternity leave will be extended by five days a year, while the unpaid paternity leave will be shortened by 25 days a year.</a:t>
                      </a:r>
                      <a:endParaRPr lang="en-GB" sz="1400" noProof="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0067">
                <a:tc>
                  <a:txBody>
                    <a:bodyPr/>
                    <a:lstStyle/>
                    <a:p>
                      <a:pPr>
                        <a:lnSpc>
                          <a:spcPct val="115000"/>
                        </a:lnSpc>
                        <a:spcAft>
                          <a:spcPts val="1000"/>
                        </a:spcAft>
                      </a:pPr>
                      <a:r>
                        <a:rPr lang="en-GB" sz="1400" noProof="0" dirty="0" smtClean="0">
                          <a:effectLst/>
                          <a:latin typeface="Calibri"/>
                          <a:ea typeface="Calibri"/>
                          <a:cs typeface="Times New Roman"/>
                        </a:rPr>
                        <a:t>To be taken as full-time leave up to the child’s third birthday.</a:t>
                      </a:r>
                      <a:endParaRPr lang="en-GB" sz="1400" noProof="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b="0" noProof="0" dirty="0" smtClean="0">
                          <a:effectLst/>
                          <a:latin typeface="+mn-lt"/>
                          <a:ea typeface="Calibri"/>
                          <a:cs typeface="Times New Roman"/>
                        </a:rPr>
                        <a:t>To be taken as </a:t>
                      </a:r>
                      <a:r>
                        <a:rPr lang="en-GB" sz="1400" b="1" noProof="0" dirty="0" smtClean="0">
                          <a:effectLst/>
                          <a:latin typeface="+mn-lt"/>
                          <a:ea typeface="Calibri"/>
                          <a:cs typeface="Times New Roman"/>
                        </a:rPr>
                        <a:t>full-time or part-time </a:t>
                      </a:r>
                      <a:r>
                        <a:rPr lang="en-GB" sz="1400" b="0" noProof="0" dirty="0" smtClean="0">
                          <a:effectLst/>
                          <a:latin typeface="+mn-lt"/>
                          <a:ea typeface="Calibri"/>
                          <a:cs typeface="Times New Roman"/>
                        </a:rPr>
                        <a:t>leave</a:t>
                      </a:r>
                      <a:r>
                        <a:rPr lang="en-GB" sz="1400" b="1" noProof="0" dirty="0" smtClean="0">
                          <a:effectLst/>
                          <a:latin typeface="+mn-lt"/>
                          <a:ea typeface="Calibri"/>
                          <a:cs typeface="Times New Roman"/>
                        </a:rPr>
                        <a:t> until the child completes the first grade of primary school.</a:t>
                      </a:r>
                    </a:p>
                    <a:p>
                      <a:pPr>
                        <a:lnSpc>
                          <a:spcPct val="115000"/>
                        </a:lnSpc>
                        <a:spcAft>
                          <a:spcPts val="1000"/>
                        </a:spcAft>
                      </a:pPr>
                      <a:r>
                        <a:rPr lang="en-GB" sz="1400" b="1" noProof="0" dirty="0" smtClean="0">
                          <a:effectLst/>
                          <a:latin typeface="Calibri"/>
                          <a:ea typeface="Calibri"/>
                          <a:cs typeface="Times New Roman"/>
                        </a:rPr>
                        <a:t>Not to be taken while the mother is on maternity or parental leave.</a:t>
                      </a:r>
                      <a:endParaRPr lang="en-GB" sz="1400" noProof="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0100">
                <a:tc>
                  <a:txBody>
                    <a:bodyPr/>
                    <a:lstStyle/>
                    <a:p>
                      <a:pPr>
                        <a:lnSpc>
                          <a:spcPct val="115000"/>
                        </a:lnSpc>
                        <a:spcAft>
                          <a:spcPts val="1000"/>
                        </a:spcAft>
                      </a:pPr>
                      <a:r>
                        <a:rPr lang="en-GB" sz="1400" noProof="0" dirty="0" smtClean="0">
                          <a:effectLst/>
                          <a:latin typeface="Calibri"/>
                          <a:ea typeface="Calibri"/>
                          <a:cs typeface="Times New Roman"/>
                        </a:rPr>
                        <a:t>The leave may be taken as individual days, but in that case the length of the leave is equal to 70 per cent of the eligible calendar days.</a:t>
                      </a:r>
                      <a:endParaRPr lang="en-GB" sz="1400" noProof="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noProof="0" dirty="0" smtClean="0">
                          <a:effectLst/>
                          <a:latin typeface="Calibri"/>
                          <a:ea typeface="Calibri"/>
                          <a:cs typeface="Times New Roman"/>
                        </a:rPr>
                        <a:t>The leave may be taken as individual days, but in that case the length of the leave is equal to 70 per cent of the eligible calendar days.</a:t>
                      </a:r>
                      <a:endParaRPr lang="en-GB" sz="1400" noProof="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0208">
                <a:tc>
                  <a:txBody>
                    <a:bodyPr/>
                    <a:lstStyle/>
                    <a:p>
                      <a:pPr>
                        <a:lnSpc>
                          <a:spcPct val="115000"/>
                        </a:lnSpc>
                        <a:spcAft>
                          <a:spcPts val="1000"/>
                        </a:spcAft>
                      </a:pPr>
                      <a:r>
                        <a:rPr lang="en-GB" sz="1400" noProof="0" dirty="0" smtClean="0">
                          <a:effectLst/>
                          <a:latin typeface="Calibri"/>
                          <a:ea typeface="Calibri"/>
                          <a:cs typeface="Times New Roman"/>
                        </a:rPr>
                        <a:t>Only social security contributions based on the minimum wage are paid.</a:t>
                      </a:r>
                      <a:endParaRPr lang="en-GB" sz="1400" noProof="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b="1" noProof="0" dirty="0" smtClean="0">
                          <a:effectLst/>
                          <a:latin typeface="Calibri"/>
                          <a:ea typeface="Calibri"/>
                          <a:cs typeface="Times New Roman"/>
                        </a:rPr>
                        <a:t>100 per cent of average earnings</a:t>
                      </a:r>
                      <a:r>
                        <a:rPr lang="en-GB" sz="1400" noProof="0" dirty="0" smtClean="0">
                          <a:effectLst/>
                          <a:latin typeface="Calibri"/>
                          <a:ea typeface="Calibri"/>
                          <a:cs typeface="Times New Roman"/>
                        </a:rPr>
                        <a:t> during the 12 months prior to the leave, up to a ceiling of 2.5 times the average wage in Slovenia, with a minimum payment of 55 per cent of the minimum wage.</a:t>
                      </a:r>
                      <a:endParaRPr lang="en-GB" sz="1400" noProof="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2050" name="Object 2"/>
          <p:cNvGraphicFramePr>
            <a:graphicFrameLocks noChangeAspect="1"/>
          </p:cNvGraphicFramePr>
          <p:nvPr/>
        </p:nvGraphicFramePr>
        <p:xfrm>
          <a:off x="5724525" y="190500"/>
          <a:ext cx="3111500" cy="439738"/>
        </p:xfrm>
        <a:graphic>
          <a:graphicData uri="http://schemas.openxmlformats.org/presentationml/2006/ole">
            <mc:AlternateContent xmlns:mc="http://schemas.openxmlformats.org/markup-compatibility/2006">
              <mc:Choice xmlns:v="urn:schemas-microsoft-com:vml" Requires="v">
                <p:oleObj spid="_x0000_s32786" name="Photo Editor fotografija" r:id="rId3" imgW="7666667" imgH="1085714" progId="MSPhotoEd.3">
                  <p:embed/>
                </p:oleObj>
              </mc:Choice>
              <mc:Fallback>
                <p:oleObj name="Photo Editor fotografija" r:id="rId3" imgW="7666667" imgH="1085714" progId="MSPhotoEd.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4525" y="190500"/>
                        <a:ext cx="3111500" cy="439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5582087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205</TotalTime>
  <Words>1114</Words>
  <Application>Microsoft Office PowerPoint</Application>
  <PresentationFormat>Diaprojekcija na zaslonu (4:3)</PresentationFormat>
  <Paragraphs>77</Paragraphs>
  <Slides>11</Slides>
  <Notes>0</Notes>
  <HiddenSlides>0</HiddenSlides>
  <MMClips>0</MMClips>
  <ScaleCrop>false</ScaleCrop>
  <HeadingPairs>
    <vt:vector size="6" baseType="variant">
      <vt:variant>
        <vt:lpstr>Tema</vt:lpstr>
      </vt:variant>
      <vt:variant>
        <vt:i4>1</vt:i4>
      </vt:variant>
      <vt:variant>
        <vt:lpstr>Vdelani OLE strežniki</vt:lpstr>
      </vt:variant>
      <vt:variant>
        <vt:i4>1</vt:i4>
      </vt:variant>
      <vt:variant>
        <vt:lpstr>Naslovi diapozitivov</vt:lpstr>
      </vt:variant>
      <vt:variant>
        <vt:i4>11</vt:i4>
      </vt:variant>
    </vt:vector>
  </HeadingPairs>
  <TitlesOfParts>
    <vt:vector size="13" baseType="lpstr">
      <vt:lpstr>Office Theme</vt:lpstr>
      <vt:lpstr>Photo Editor fotografija</vt:lpstr>
      <vt:lpstr>     Nada Stropnik Institute for Economic Research, Ljubljana, Slovenia stropnikn@ier.si   ‘More or less leave for fathers’ – new legislation in Slovenia        11th LPR Network seminar Tallinn, 18-19 September 2014  </vt:lpstr>
      <vt:lpstr>PowerPointova predstavitev</vt:lpstr>
      <vt:lpstr>Political and public debate </vt:lpstr>
      <vt:lpstr>Against the proposal</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Nada Stropnik and Nataša Kump Institute for Economic Research, Ljubljana, Slovenia stropnikn@ier.si, kumpn@ier.si Acknowledgement:  This paper uses the database of the “Research Project  on the influence of current family policy Measures “The authors are grateful to the Ministry of Labour, Family and Social Affairs of the Republic of Slovenia for providing the Slovenian dataset used in the country case study.t also uses the IPPAS database, which is an outcome of the project "DIALOG - Population Policy Acceptance Study (PPAS): The Viewpoint of Citizens and Policy Actors Regarding the Management of Population Related Change" funded by the European Commission under the 5th Framework Programme, Contract No. HPSE-CT-2002-00153.</dc:title>
  <dc:creator>Stropnikn</dc:creator>
  <cp:lastModifiedBy>Nada Stropnik</cp:lastModifiedBy>
  <cp:revision>128</cp:revision>
  <dcterms:created xsi:type="dcterms:W3CDTF">2010-08-28T07:20:29Z</dcterms:created>
  <dcterms:modified xsi:type="dcterms:W3CDTF">2014-09-11T16:39:59Z</dcterms:modified>
</cp:coreProperties>
</file>