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F1A9676-53F5-7E40-9D19-15628A819596}" type="datetimeFigureOut">
              <a:rPr lang="en-US" smtClean="0"/>
              <a:t>18/09/14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00074EE-7A95-D441-8C67-7843AA8BE62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  <p:sldLayoutId id="2147483781" r:id="rId19"/>
    <p:sldLayoutId id="214748378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Policy learning: the helicopter 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Agnes Uhereczky</a:t>
            </a:r>
          </a:p>
          <a:p>
            <a:r>
              <a:rPr lang="en-GB" dirty="0" smtClean="0"/>
              <a:t>Tallinn, 19</a:t>
            </a:r>
            <a:r>
              <a:rPr lang="en-GB" baseline="30000" dirty="0" smtClean="0"/>
              <a:t>th</a:t>
            </a:r>
            <a:r>
              <a:rPr lang="en-GB" dirty="0" smtClean="0"/>
              <a:t> 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75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 policy landscape</a:t>
            </a:r>
            <a:endParaRPr lang="en-GB" dirty="0"/>
          </a:p>
        </p:txBody>
      </p:sp>
      <p:pic>
        <p:nvPicPr>
          <p:cNvPr id="4" name="Content Placeholder 5" descr="Screen shot 2014-04-08 at 21.35.47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0" t="27025" r="32225" b="11463"/>
          <a:stretch/>
        </p:blipFill>
        <p:spPr>
          <a:xfrm rot="5400000">
            <a:off x="2137418" y="939160"/>
            <a:ext cx="5055458" cy="571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2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Categorisation of regions/countries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2983" b="29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1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Seeing in a different 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400" dirty="0" smtClean="0"/>
              <a:t>The notion of pressure in a field, which is not EU competence</a:t>
            </a:r>
          </a:p>
          <a:p>
            <a:r>
              <a:rPr lang="en-GB" sz="2400" dirty="0" smtClean="0"/>
              <a:t>Not wanting to be on the bottom of the list</a:t>
            </a:r>
          </a:p>
          <a:p>
            <a:r>
              <a:rPr lang="en-GB" sz="2400" dirty="0" smtClean="0"/>
              <a:t>One-way transfer (was Sweden interested in learning something from Germany?)</a:t>
            </a:r>
          </a:p>
          <a:p>
            <a:r>
              <a:rPr lang="en-GB" sz="2400" dirty="0" smtClean="0"/>
              <a:t>Reciprocity – Mutual learning – Best practices (don’t seem to work)</a:t>
            </a:r>
          </a:p>
          <a:p>
            <a:r>
              <a:rPr lang="en-GB" sz="2400" dirty="0" smtClean="0"/>
              <a:t>Childcare – only mention costs, any cost-benefit analyses done? Social investment paradigm?</a:t>
            </a:r>
          </a:p>
          <a:p>
            <a:r>
              <a:rPr lang="en-GB" sz="2400" dirty="0" smtClean="0"/>
              <a:t>Why not reinvent the wheel? Political ambition – voters? Economy? Very individual national contexts!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6981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more questions: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Role of the European Parliament, MEPs, Council, Perm Reps? </a:t>
            </a:r>
          </a:p>
          <a:p>
            <a:r>
              <a:rPr lang="en-GB" sz="2400" dirty="0" smtClean="0"/>
              <a:t>Family ministers – women versus men (gender element)</a:t>
            </a:r>
          </a:p>
          <a:p>
            <a:r>
              <a:rPr lang="en-GB" sz="2400" dirty="0" smtClean="0"/>
              <a:t>Lobby/pressure groups (conservative vs. lefty/green/women)</a:t>
            </a:r>
          </a:p>
          <a:p>
            <a:r>
              <a:rPr lang="en-GB" sz="2400" dirty="0" smtClean="0"/>
              <a:t>Were there structured dialogue events, citizens’ consultations or stakeholder consultations? </a:t>
            </a:r>
          </a:p>
          <a:p>
            <a:r>
              <a:rPr lang="en-GB" sz="2400" dirty="0" smtClean="0"/>
              <a:t>The needs of families – and the need for families to plan ahead (university studies, jobs, grandparents, moving)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363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Hungary – Austria case of inspiration for the “GYED Extra”, but not for extending the childcare coverage, especially U3</a:t>
            </a:r>
          </a:p>
          <a:p>
            <a:r>
              <a:rPr lang="en-GB" sz="2400" dirty="0" smtClean="0"/>
              <a:t>Poland: new system inspired by Sweden </a:t>
            </a:r>
          </a:p>
          <a:p>
            <a:r>
              <a:rPr lang="en-GB" sz="2400" dirty="0" smtClean="0"/>
              <a:t>UK and France – shared parental leave (very different reactions and reasons for opposing) </a:t>
            </a:r>
          </a:p>
          <a:p>
            <a:r>
              <a:rPr lang="en-GB" sz="2400" dirty="0" smtClean="0"/>
              <a:t>Why Sweden, and not Finland or the Netherlands? </a:t>
            </a:r>
          </a:p>
          <a:p>
            <a:r>
              <a:rPr lang="en-GB" sz="2400" dirty="0" smtClean="0"/>
              <a:t>Leading us towards a more and more uniform system? (Labour market mobility needs to become family mobility)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99046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level parallel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2007 German Presidency: Alliance </a:t>
            </a:r>
            <a:r>
              <a:rPr lang="en-GB" dirty="0"/>
              <a:t>for European Families DG EMPL – Unit D4 </a:t>
            </a:r>
            <a:r>
              <a:rPr lang="en-GB" dirty="0" smtClean="0"/>
              <a:t>Demography</a:t>
            </a:r>
          </a:p>
          <a:p>
            <a:r>
              <a:rPr lang="en-GB" dirty="0" smtClean="0"/>
              <a:t>Belgian Presidency 2010 – Child poverty recommendation</a:t>
            </a:r>
            <a:endParaRPr lang="en-GB" dirty="0"/>
          </a:p>
          <a:p>
            <a:r>
              <a:rPr lang="en-GB" dirty="0" smtClean="0"/>
              <a:t>FP7 – strong family policy priority (Family Platform, now Families and Societies)</a:t>
            </a:r>
          </a:p>
          <a:p>
            <a:r>
              <a:rPr lang="en-GB" dirty="0" smtClean="0"/>
              <a:t>2011 Hungarian and Polish Presidencies – strong focus on family</a:t>
            </a:r>
          </a:p>
          <a:p>
            <a:r>
              <a:rPr lang="en-GB" dirty="0" smtClean="0"/>
              <a:t>2012 – new Director and Director General at DG EMPL: dismantling unit D4, </a:t>
            </a:r>
            <a:r>
              <a:rPr lang="en-GB" dirty="0" err="1" smtClean="0"/>
              <a:t>Defamilialisation</a:t>
            </a:r>
            <a:r>
              <a:rPr lang="en-GB" dirty="0" smtClean="0"/>
              <a:t> of family policy (Mary Daly), re-creation of EPIC, focus on investing in children</a:t>
            </a:r>
          </a:p>
          <a:p>
            <a:r>
              <a:rPr lang="en-GB" dirty="0" smtClean="0"/>
              <a:t>Social Investment package – long-term care as much attention!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35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36</TotalTime>
  <Words>364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Policy learning: the helicopter view</vt:lpstr>
      <vt:lpstr>Family policy landscape</vt:lpstr>
      <vt:lpstr>Categorisation of regions/countries</vt:lpstr>
      <vt:lpstr>Seeing in a different light</vt:lpstr>
      <vt:lpstr>Some more questions:</vt:lpstr>
      <vt:lpstr>More points</vt:lpstr>
      <vt:lpstr>EU level parallel developments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learning: the helicopter view</dc:title>
  <dc:creator>Agnes Uhereczky</dc:creator>
  <cp:lastModifiedBy>Agnes Uhereczky</cp:lastModifiedBy>
  <cp:revision>16</cp:revision>
  <dcterms:created xsi:type="dcterms:W3CDTF">2014-09-18T20:03:29Z</dcterms:created>
  <dcterms:modified xsi:type="dcterms:W3CDTF">2014-09-18T20:39:36Z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-207265472</vt:i4>
  </property>
  <property fmtid="{D5CDD505-2E9C-101B-9397-08002B2CF9AE}" pid="3" name="_NewReviewCycle">
    <vt:lpwstr/>
  </property>
  <property fmtid="{D5CDD505-2E9C-101B-9397-08002B2CF9AE}" pid="4" name="_EmailSubject">
    <vt:lpwstr>slaidid</vt:lpwstr>
  </property>
  <property fmtid="{D5CDD505-2E9C-101B-9397-08002B2CF9AE}" pid="5" name="_AuthorEmail">
    <vt:lpwstr>Katre.Pall@sm.ee</vt:lpwstr>
  </property>
  <property fmtid="{D5CDD505-2E9C-101B-9397-08002B2CF9AE}" pid="6" name="_AuthorEmailDisplayName">
    <vt:lpwstr>Katre Pall</vt:lpwstr>
  </property>
</Properties>
</file>