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notesMasterIdLst>
    <p:notesMasterId r:id="rId16"/>
  </p:notesMasterIdLst>
  <p:sldIdLst>
    <p:sldId id="256" r:id="rId2"/>
    <p:sldId id="263" r:id="rId3"/>
    <p:sldId id="260" r:id="rId4"/>
    <p:sldId id="264" r:id="rId5"/>
    <p:sldId id="265" r:id="rId6"/>
    <p:sldId id="266" r:id="rId7"/>
    <p:sldId id="267" r:id="rId8"/>
    <p:sldId id="270" r:id="rId9"/>
    <p:sldId id="269" r:id="rId10"/>
    <p:sldId id="273" r:id="rId11"/>
    <p:sldId id="274" r:id="rId12"/>
    <p:sldId id="268" r:id="rId13"/>
    <p:sldId id="272" r:id="rId14"/>
    <p:sldId id="271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7D7F893-D111-4167-9CD4-978FBD06C9FF}" v="15" dt="2021-09-13T08:52:38.27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5182" autoAdjust="0"/>
  </p:normalViewPr>
  <p:slideViewPr>
    <p:cSldViewPr snapToGrid="0">
      <p:cViewPr varScale="1">
        <p:scale>
          <a:sx n="108" d="100"/>
          <a:sy n="108" d="100"/>
        </p:scale>
        <p:origin x="65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5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zy morrissey" userId="daeb1c8722b5ad3d" providerId="LiveId" clId="{B7D7F893-D111-4167-9CD4-978FBD06C9FF}"/>
    <pc:docChg chg="undo custSel addSld delSld modSld sldOrd">
      <pc:chgData name="suzy morrissey" userId="daeb1c8722b5ad3d" providerId="LiveId" clId="{B7D7F893-D111-4167-9CD4-978FBD06C9FF}" dt="2021-09-13T08:58:20.097" v="3147" actId="14100"/>
      <pc:docMkLst>
        <pc:docMk/>
      </pc:docMkLst>
      <pc:sldChg chg="modSp mod">
        <pc:chgData name="suzy morrissey" userId="daeb1c8722b5ad3d" providerId="LiveId" clId="{B7D7F893-D111-4167-9CD4-978FBD06C9FF}" dt="2021-09-13T07:47:04.997" v="2111" actId="6549"/>
        <pc:sldMkLst>
          <pc:docMk/>
          <pc:sldMk cId="3719425189" sldId="256"/>
        </pc:sldMkLst>
        <pc:spChg chg="mod">
          <ac:chgData name="suzy morrissey" userId="daeb1c8722b5ad3d" providerId="LiveId" clId="{B7D7F893-D111-4167-9CD4-978FBD06C9FF}" dt="2021-09-13T07:47:04.997" v="2111" actId="6549"/>
          <ac:spMkLst>
            <pc:docMk/>
            <pc:sldMk cId="3719425189" sldId="256"/>
            <ac:spMk id="2" creationId="{00000000-0000-0000-0000-000000000000}"/>
          </ac:spMkLst>
        </pc:spChg>
        <pc:spChg chg="mod">
          <ac:chgData name="suzy morrissey" userId="daeb1c8722b5ad3d" providerId="LiveId" clId="{B7D7F893-D111-4167-9CD4-978FBD06C9FF}" dt="2021-09-13T06:57:57.036" v="30" actId="20577"/>
          <ac:spMkLst>
            <pc:docMk/>
            <pc:sldMk cId="3719425189" sldId="256"/>
            <ac:spMk id="3" creationId="{00000000-0000-0000-0000-000000000000}"/>
          </ac:spMkLst>
        </pc:spChg>
      </pc:sldChg>
      <pc:sldChg chg="del">
        <pc:chgData name="suzy morrissey" userId="daeb1c8722b5ad3d" providerId="LiveId" clId="{B7D7F893-D111-4167-9CD4-978FBD06C9FF}" dt="2021-09-13T07:25:12.583" v="1470" actId="47"/>
        <pc:sldMkLst>
          <pc:docMk/>
          <pc:sldMk cId="2962192380" sldId="257"/>
        </pc:sldMkLst>
      </pc:sldChg>
      <pc:sldChg chg="del">
        <pc:chgData name="suzy morrissey" userId="daeb1c8722b5ad3d" providerId="LiveId" clId="{B7D7F893-D111-4167-9CD4-978FBD06C9FF}" dt="2021-09-13T07:25:21.121" v="1472" actId="47"/>
        <pc:sldMkLst>
          <pc:docMk/>
          <pc:sldMk cId="1358320081" sldId="258"/>
        </pc:sldMkLst>
      </pc:sldChg>
      <pc:sldChg chg="del">
        <pc:chgData name="suzy morrissey" userId="daeb1c8722b5ad3d" providerId="LiveId" clId="{B7D7F893-D111-4167-9CD4-978FBD06C9FF}" dt="2021-09-13T07:04:59.694" v="515" actId="47"/>
        <pc:sldMkLst>
          <pc:docMk/>
          <pc:sldMk cId="3689669080" sldId="259"/>
        </pc:sldMkLst>
      </pc:sldChg>
      <pc:sldChg chg="ord">
        <pc:chgData name="suzy morrissey" userId="daeb1c8722b5ad3d" providerId="LiveId" clId="{B7D7F893-D111-4167-9CD4-978FBD06C9FF}" dt="2021-09-13T07:05:33.565" v="518"/>
        <pc:sldMkLst>
          <pc:docMk/>
          <pc:sldMk cId="2888229459" sldId="260"/>
        </pc:sldMkLst>
      </pc:sldChg>
      <pc:sldChg chg="del">
        <pc:chgData name="suzy morrissey" userId="daeb1c8722b5ad3d" providerId="LiveId" clId="{B7D7F893-D111-4167-9CD4-978FBD06C9FF}" dt="2021-09-13T07:05:09.163" v="516" actId="47"/>
        <pc:sldMkLst>
          <pc:docMk/>
          <pc:sldMk cId="2098053024" sldId="261"/>
        </pc:sldMkLst>
      </pc:sldChg>
      <pc:sldChg chg="del">
        <pc:chgData name="suzy morrissey" userId="daeb1c8722b5ad3d" providerId="LiveId" clId="{B7D7F893-D111-4167-9CD4-978FBD06C9FF}" dt="2021-09-13T07:25:16.230" v="1471" actId="47"/>
        <pc:sldMkLst>
          <pc:docMk/>
          <pc:sldMk cId="1508659771" sldId="262"/>
        </pc:sldMkLst>
      </pc:sldChg>
      <pc:sldChg chg="modSp add mod modNotesTx">
        <pc:chgData name="suzy morrissey" userId="daeb1c8722b5ad3d" providerId="LiveId" clId="{B7D7F893-D111-4167-9CD4-978FBD06C9FF}" dt="2021-09-13T07:03:36.085" v="514" actId="6549"/>
        <pc:sldMkLst>
          <pc:docMk/>
          <pc:sldMk cId="595591599" sldId="263"/>
        </pc:sldMkLst>
        <pc:spChg chg="mod">
          <ac:chgData name="suzy morrissey" userId="daeb1c8722b5ad3d" providerId="LiveId" clId="{B7D7F893-D111-4167-9CD4-978FBD06C9FF}" dt="2021-09-13T06:58:33.344" v="45" actId="20577"/>
          <ac:spMkLst>
            <pc:docMk/>
            <pc:sldMk cId="595591599" sldId="263"/>
            <ac:spMk id="6" creationId="{00000000-0000-0000-0000-000000000000}"/>
          </ac:spMkLst>
        </pc:spChg>
        <pc:spChg chg="mod">
          <ac:chgData name="suzy morrissey" userId="daeb1c8722b5ad3d" providerId="LiveId" clId="{B7D7F893-D111-4167-9CD4-978FBD06C9FF}" dt="2021-09-13T07:03:36.085" v="514" actId="6549"/>
          <ac:spMkLst>
            <pc:docMk/>
            <pc:sldMk cId="595591599" sldId="263"/>
            <ac:spMk id="7" creationId="{00000000-0000-0000-0000-000000000000}"/>
          </ac:spMkLst>
        </pc:spChg>
      </pc:sldChg>
      <pc:sldChg chg="modSp add mod">
        <pc:chgData name="suzy morrissey" userId="daeb1c8722b5ad3d" providerId="LiveId" clId="{B7D7F893-D111-4167-9CD4-978FBD06C9FF}" dt="2021-09-13T07:10:30.999" v="1160" actId="20577"/>
        <pc:sldMkLst>
          <pc:docMk/>
          <pc:sldMk cId="3982104366" sldId="264"/>
        </pc:sldMkLst>
        <pc:spChg chg="mod">
          <ac:chgData name="suzy morrissey" userId="daeb1c8722b5ad3d" providerId="LiveId" clId="{B7D7F893-D111-4167-9CD4-978FBD06C9FF}" dt="2021-09-13T07:09:56.266" v="1063" actId="20577"/>
          <ac:spMkLst>
            <pc:docMk/>
            <pc:sldMk cId="3982104366" sldId="264"/>
            <ac:spMk id="6" creationId="{00000000-0000-0000-0000-000000000000}"/>
          </ac:spMkLst>
        </pc:spChg>
        <pc:spChg chg="mod">
          <ac:chgData name="suzy morrissey" userId="daeb1c8722b5ad3d" providerId="LiveId" clId="{B7D7F893-D111-4167-9CD4-978FBD06C9FF}" dt="2021-09-13T07:10:30.999" v="1160" actId="20577"/>
          <ac:spMkLst>
            <pc:docMk/>
            <pc:sldMk cId="3982104366" sldId="264"/>
            <ac:spMk id="7" creationId="{00000000-0000-0000-0000-000000000000}"/>
          </ac:spMkLst>
        </pc:spChg>
      </pc:sldChg>
      <pc:sldChg chg="modSp add mod modNotesTx">
        <pc:chgData name="suzy morrissey" userId="daeb1c8722b5ad3d" providerId="LiveId" clId="{B7D7F893-D111-4167-9CD4-978FBD06C9FF}" dt="2021-09-13T07:26:25.759" v="1499" actId="20577"/>
        <pc:sldMkLst>
          <pc:docMk/>
          <pc:sldMk cId="1286336163" sldId="265"/>
        </pc:sldMkLst>
        <pc:spChg chg="mod">
          <ac:chgData name="suzy morrissey" userId="daeb1c8722b5ad3d" providerId="LiveId" clId="{B7D7F893-D111-4167-9CD4-978FBD06C9FF}" dt="2021-09-13T07:26:25.759" v="1499" actId="20577"/>
          <ac:spMkLst>
            <pc:docMk/>
            <pc:sldMk cId="1286336163" sldId="265"/>
            <ac:spMk id="7" creationId="{00000000-0000-0000-0000-000000000000}"/>
          </ac:spMkLst>
        </pc:spChg>
      </pc:sldChg>
      <pc:sldChg chg="new del">
        <pc:chgData name="suzy morrissey" userId="daeb1c8722b5ad3d" providerId="LiveId" clId="{B7D7F893-D111-4167-9CD4-978FBD06C9FF}" dt="2021-09-13T07:35:02.551" v="1501" actId="47"/>
        <pc:sldMkLst>
          <pc:docMk/>
          <pc:sldMk cId="886694224" sldId="266"/>
        </pc:sldMkLst>
      </pc:sldChg>
      <pc:sldChg chg="modSp add mod modNotesTx">
        <pc:chgData name="suzy morrissey" userId="daeb1c8722b5ad3d" providerId="LiveId" clId="{B7D7F893-D111-4167-9CD4-978FBD06C9FF}" dt="2021-09-13T07:56:21.477" v="2259" actId="255"/>
        <pc:sldMkLst>
          <pc:docMk/>
          <pc:sldMk cId="3261852230" sldId="266"/>
        </pc:sldMkLst>
        <pc:spChg chg="mod">
          <ac:chgData name="suzy morrissey" userId="daeb1c8722b5ad3d" providerId="LiveId" clId="{B7D7F893-D111-4167-9CD4-978FBD06C9FF}" dt="2021-09-13T07:38:10.032" v="1674" actId="27636"/>
          <ac:spMkLst>
            <pc:docMk/>
            <pc:sldMk cId="3261852230" sldId="266"/>
            <ac:spMk id="6" creationId="{00000000-0000-0000-0000-000000000000}"/>
          </ac:spMkLst>
        </pc:spChg>
        <pc:spChg chg="mod">
          <ac:chgData name="suzy morrissey" userId="daeb1c8722b5ad3d" providerId="LiveId" clId="{B7D7F893-D111-4167-9CD4-978FBD06C9FF}" dt="2021-09-13T07:56:21.477" v="2259" actId="255"/>
          <ac:spMkLst>
            <pc:docMk/>
            <pc:sldMk cId="3261852230" sldId="266"/>
            <ac:spMk id="7" creationId="{00000000-0000-0000-0000-000000000000}"/>
          </ac:spMkLst>
        </pc:spChg>
      </pc:sldChg>
      <pc:sldChg chg="modSp add mod modNotesTx">
        <pc:chgData name="suzy morrissey" userId="daeb1c8722b5ad3d" providerId="LiveId" clId="{B7D7F893-D111-4167-9CD4-978FBD06C9FF}" dt="2021-09-13T08:58:20.097" v="3147" actId="14100"/>
        <pc:sldMkLst>
          <pc:docMk/>
          <pc:sldMk cId="1083588771" sldId="267"/>
        </pc:sldMkLst>
        <pc:spChg chg="mod">
          <ac:chgData name="suzy morrissey" userId="daeb1c8722b5ad3d" providerId="LiveId" clId="{B7D7F893-D111-4167-9CD4-978FBD06C9FF}" dt="2021-09-13T08:58:20.097" v="3147" actId="14100"/>
          <ac:spMkLst>
            <pc:docMk/>
            <pc:sldMk cId="1083588771" sldId="267"/>
            <ac:spMk id="6" creationId="{00000000-0000-0000-0000-000000000000}"/>
          </ac:spMkLst>
        </pc:spChg>
        <pc:spChg chg="mod">
          <ac:chgData name="suzy morrissey" userId="daeb1c8722b5ad3d" providerId="LiveId" clId="{B7D7F893-D111-4167-9CD4-978FBD06C9FF}" dt="2021-09-13T07:56:28.976" v="2260" actId="2711"/>
          <ac:spMkLst>
            <pc:docMk/>
            <pc:sldMk cId="1083588771" sldId="267"/>
            <ac:spMk id="7" creationId="{00000000-0000-0000-0000-000000000000}"/>
          </ac:spMkLst>
        </pc:spChg>
      </pc:sldChg>
      <pc:sldChg chg="addSp modSp add mod modNotesTx">
        <pc:chgData name="suzy morrissey" userId="daeb1c8722b5ad3d" providerId="LiveId" clId="{B7D7F893-D111-4167-9CD4-978FBD06C9FF}" dt="2021-09-13T08:10:01.673" v="2822" actId="6549"/>
        <pc:sldMkLst>
          <pc:docMk/>
          <pc:sldMk cId="2538090564" sldId="268"/>
        </pc:sldMkLst>
        <pc:spChg chg="mod">
          <ac:chgData name="suzy morrissey" userId="daeb1c8722b5ad3d" providerId="LiveId" clId="{B7D7F893-D111-4167-9CD4-978FBD06C9FF}" dt="2021-09-13T07:50:04.883" v="2145" actId="27636"/>
          <ac:spMkLst>
            <pc:docMk/>
            <pc:sldMk cId="2538090564" sldId="268"/>
            <ac:spMk id="6" creationId="{00000000-0000-0000-0000-000000000000}"/>
          </ac:spMkLst>
        </pc:spChg>
        <pc:spChg chg="mod">
          <ac:chgData name="suzy morrissey" userId="daeb1c8722b5ad3d" providerId="LiveId" clId="{B7D7F893-D111-4167-9CD4-978FBD06C9FF}" dt="2021-09-13T08:10:01.673" v="2822" actId="6549"/>
          <ac:spMkLst>
            <pc:docMk/>
            <pc:sldMk cId="2538090564" sldId="268"/>
            <ac:spMk id="7" creationId="{00000000-0000-0000-0000-000000000000}"/>
          </ac:spMkLst>
        </pc:spChg>
        <pc:picChg chg="add mod">
          <ac:chgData name="suzy morrissey" userId="daeb1c8722b5ad3d" providerId="LiveId" clId="{B7D7F893-D111-4167-9CD4-978FBD06C9FF}" dt="2021-09-13T08:07:50.692" v="2645" actId="1076"/>
          <ac:picMkLst>
            <pc:docMk/>
            <pc:sldMk cId="2538090564" sldId="268"/>
            <ac:picMk id="3" creationId="{4442B2E0-7DD1-4E95-9378-2DCBB932469E}"/>
          </ac:picMkLst>
        </pc:picChg>
        <pc:picChg chg="add mod">
          <ac:chgData name="suzy morrissey" userId="daeb1c8722b5ad3d" providerId="LiveId" clId="{B7D7F893-D111-4167-9CD4-978FBD06C9FF}" dt="2021-09-13T08:07:52.614" v="2646" actId="1076"/>
          <ac:picMkLst>
            <pc:docMk/>
            <pc:sldMk cId="2538090564" sldId="268"/>
            <ac:picMk id="5" creationId="{82D9C3A2-A750-48C3-BAFB-5430726C29E0}"/>
          </ac:picMkLst>
        </pc:picChg>
      </pc:sldChg>
      <pc:sldChg chg="addSp modSp add mod ord">
        <pc:chgData name="suzy morrissey" userId="daeb1c8722b5ad3d" providerId="LiveId" clId="{B7D7F893-D111-4167-9CD4-978FBD06C9FF}" dt="2021-09-13T08:57:16.517" v="3089" actId="20577"/>
        <pc:sldMkLst>
          <pc:docMk/>
          <pc:sldMk cId="3922570331" sldId="269"/>
        </pc:sldMkLst>
        <pc:spChg chg="mod">
          <ac:chgData name="suzy morrissey" userId="daeb1c8722b5ad3d" providerId="LiveId" clId="{B7D7F893-D111-4167-9CD4-978FBD06C9FF}" dt="2021-09-13T07:54:12.852" v="2202" actId="14100"/>
          <ac:spMkLst>
            <pc:docMk/>
            <pc:sldMk cId="3922570331" sldId="269"/>
            <ac:spMk id="6" creationId="{00000000-0000-0000-0000-000000000000}"/>
          </ac:spMkLst>
        </pc:spChg>
        <pc:spChg chg="mod">
          <ac:chgData name="suzy morrissey" userId="daeb1c8722b5ad3d" providerId="LiveId" clId="{B7D7F893-D111-4167-9CD4-978FBD06C9FF}" dt="2021-09-13T08:57:16.517" v="3089" actId="20577"/>
          <ac:spMkLst>
            <pc:docMk/>
            <pc:sldMk cId="3922570331" sldId="269"/>
            <ac:spMk id="7" creationId="{00000000-0000-0000-0000-000000000000}"/>
          </ac:spMkLst>
        </pc:spChg>
        <pc:spChg chg="add mod">
          <ac:chgData name="suzy morrissey" userId="daeb1c8722b5ad3d" providerId="LiveId" clId="{B7D7F893-D111-4167-9CD4-978FBD06C9FF}" dt="2021-09-13T08:57:11.084" v="3088" actId="14100"/>
          <ac:spMkLst>
            <pc:docMk/>
            <pc:sldMk cId="3922570331" sldId="269"/>
            <ac:spMk id="8" creationId="{0D77460A-7CF9-4E59-972B-15881E5B3694}"/>
          </ac:spMkLst>
        </pc:spChg>
        <pc:picChg chg="add mod">
          <ac:chgData name="suzy morrissey" userId="daeb1c8722b5ad3d" providerId="LiveId" clId="{B7D7F893-D111-4167-9CD4-978FBD06C9FF}" dt="2021-09-13T08:45:14.176" v="2892" actId="1076"/>
          <ac:picMkLst>
            <pc:docMk/>
            <pc:sldMk cId="3922570331" sldId="269"/>
            <ac:picMk id="3" creationId="{27123E34-33E1-4CF8-8166-E489BCF63139}"/>
          </ac:picMkLst>
        </pc:picChg>
      </pc:sldChg>
      <pc:sldChg chg="modSp add mod">
        <pc:chgData name="suzy morrissey" userId="daeb1c8722b5ad3d" providerId="LiveId" clId="{B7D7F893-D111-4167-9CD4-978FBD06C9FF}" dt="2021-09-13T08:55:05.739" v="3041" actId="6549"/>
        <pc:sldMkLst>
          <pc:docMk/>
          <pc:sldMk cId="2412657590" sldId="270"/>
        </pc:sldMkLst>
        <pc:spChg chg="mod">
          <ac:chgData name="suzy morrissey" userId="daeb1c8722b5ad3d" providerId="LiveId" clId="{B7D7F893-D111-4167-9CD4-978FBD06C9FF}" dt="2021-09-13T07:54:52.782" v="2208" actId="14100"/>
          <ac:spMkLst>
            <pc:docMk/>
            <pc:sldMk cId="2412657590" sldId="270"/>
            <ac:spMk id="6" creationId="{00000000-0000-0000-0000-000000000000}"/>
          </ac:spMkLst>
        </pc:spChg>
        <pc:spChg chg="mod">
          <ac:chgData name="suzy morrissey" userId="daeb1c8722b5ad3d" providerId="LiveId" clId="{B7D7F893-D111-4167-9CD4-978FBD06C9FF}" dt="2021-09-13T08:55:05.739" v="3041" actId="6549"/>
          <ac:spMkLst>
            <pc:docMk/>
            <pc:sldMk cId="2412657590" sldId="270"/>
            <ac:spMk id="7" creationId="{00000000-0000-0000-0000-000000000000}"/>
          </ac:spMkLst>
        </pc:spChg>
      </pc:sldChg>
      <pc:sldChg chg="modSp add mod">
        <pc:chgData name="suzy morrissey" userId="daeb1c8722b5ad3d" providerId="LiveId" clId="{B7D7F893-D111-4167-9CD4-978FBD06C9FF}" dt="2021-09-13T08:46:47.429" v="2899" actId="207"/>
        <pc:sldMkLst>
          <pc:docMk/>
          <pc:sldMk cId="534961200" sldId="271"/>
        </pc:sldMkLst>
        <pc:spChg chg="mod">
          <ac:chgData name="suzy morrissey" userId="daeb1c8722b5ad3d" providerId="LiveId" clId="{B7D7F893-D111-4167-9CD4-978FBD06C9FF}" dt="2021-09-13T08:01:53.630" v="2480" actId="14100"/>
          <ac:spMkLst>
            <pc:docMk/>
            <pc:sldMk cId="534961200" sldId="271"/>
            <ac:spMk id="6" creationId="{00000000-0000-0000-0000-000000000000}"/>
          </ac:spMkLst>
        </pc:spChg>
        <pc:spChg chg="mod">
          <ac:chgData name="suzy morrissey" userId="daeb1c8722b5ad3d" providerId="LiveId" clId="{B7D7F893-D111-4167-9CD4-978FBD06C9FF}" dt="2021-09-13T08:46:47.429" v="2899" actId="207"/>
          <ac:spMkLst>
            <pc:docMk/>
            <pc:sldMk cId="534961200" sldId="271"/>
            <ac:spMk id="7" creationId="{00000000-0000-0000-0000-000000000000}"/>
          </ac:spMkLst>
        </pc:spChg>
      </pc:sldChg>
      <pc:sldChg chg="delSp modSp add mod ord">
        <pc:chgData name="suzy morrissey" userId="daeb1c8722b5ad3d" providerId="LiveId" clId="{B7D7F893-D111-4167-9CD4-978FBD06C9FF}" dt="2021-09-13T08:10:08.806" v="2825" actId="6549"/>
        <pc:sldMkLst>
          <pc:docMk/>
          <pc:sldMk cId="2292899865" sldId="272"/>
        </pc:sldMkLst>
        <pc:spChg chg="mod">
          <ac:chgData name="suzy morrissey" userId="daeb1c8722b5ad3d" providerId="LiveId" clId="{B7D7F893-D111-4167-9CD4-978FBD06C9FF}" dt="2021-09-13T08:10:08.806" v="2825" actId="6549"/>
          <ac:spMkLst>
            <pc:docMk/>
            <pc:sldMk cId="2292899865" sldId="272"/>
            <ac:spMk id="7" creationId="{00000000-0000-0000-0000-000000000000}"/>
          </ac:spMkLst>
        </pc:spChg>
        <pc:picChg chg="del">
          <ac:chgData name="suzy morrissey" userId="daeb1c8722b5ad3d" providerId="LiveId" clId="{B7D7F893-D111-4167-9CD4-978FBD06C9FF}" dt="2021-09-13T08:05:23.523" v="2526" actId="478"/>
          <ac:picMkLst>
            <pc:docMk/>
            <pc:sldMk cId="2292899865" sldId="272"/>
            <ac:picMk id="3" creationId="{4442B2E0-7DD1-4E95-9378-2DCBB932469E}"/>
          </ac:picMkLst>
        </pc:picChg>
      </pc:sldChg>
      <pc:sldChg chg="modSp add mod">
        <pc:chgData name="suzy morrissey" userId="daeb1c8722b5ad3d" providerId="LiveId" clId="{B7D7F893-D111-4167-9CD4-978FBD06C9FF}" dt="2021-09-13T08:51:50.322" v="2975" actId="108"/>
        <pc:sldMkLst>
          <pc:docMk/>
          <pc:sldMk cId="1343248639" sldId="273"/>
        </pc:sldMkLst>
        <pc:spChg chg="mod">
          <ac:chgData name="suzy morrissey" userId="daeb1c8722b5ad3d" providerId="LiveId" clId="{B7D7F893-D111-4167-9CD4-978FBD06C9FF}" dt="2021-09-13T08:51:50.322" v="2975" actId="108"/>
          <ac:spMkLst>
            <pc:docMk/>
            <pc:sldMk cId="1343248639" sldId="273"/>
            <ac:spMk id="7" creationId="{00000000-0000-0000-0000-000000000000}"/>
          </ac:spMkLst>
        </pc:spChg>
      </pc:sldChg>
      <pc:sldChg chg="modSp add mod modNotesTx">
        <pc:chgData name="suzy morrissey" userId="daeb1c8722b5ad3d" providerId="LiveId" clId="{B7D7F893-D111-4167-9CD4-978FBD06C9FF}" dt="2021-09-13T08:57:54.524" v="3140" actId="20577"/>
        <pc:sldMkLst>
          <pc:docMk/>
          <pc:sldMk cId="893847728" sldId="274"/>
        </pc:sldMkLst>
        <pc:spChg chg="mod">
          <ac:chgData name="suzy morrissey" userId="daeb1c8722b5ad3d" providerId="LiveId" clId="{B7D7F893-D111-4167-9CD4-978FBD06C9FF}" dt="2021-09-13T08:54:48.912" v="3037" actId="113"/>
          <ac:spMkLst>
            <pc:docMk/>
            <pc:sldMk cId="893847728" sldId="274"/>
            <ac:spMk id="7" creationId="{00000000-0000-0000-0000-000000000000}"/>
          </ac:spMkLst>
        </pc:spChg>
      </pc:sldChg>
      <pc:sldChg chg="modSp new del mod">
        <pc:chgData name="suzy morrissey" userId="daeb1c8722b5ad3d" providerId="LiveId" clId="{B7D7F893-D111-4167-9CD4-978FBD06C9FF}" dt="2021-09-13T08:52:35.815" v="2978" actId="47"/>
        <pc:sldMkLst>
          <pc:docMk/>
          <pc:sldMk cId="4202994001" sldId="274"/>
        </pc:sldMkLst>
        <pc:spChg chg="mod">
          <ac:chgData name="suzy morrissey" userId="daeb1c8722b5ad3d" providerId="LiveId" clId="{B7D7F893-D111-4167-9CD4-978FBD06C9FF}" dt="2021-09-13T08:52:31.612" v="2977"/>
          <ac:spMkLst>
            <pc:docMk/>
            <pc:sldMk cId="4202994001" sldId="274"/>
            <ac:spMk id="3" creationId="{C55CA79A-751F-4BFD-A8B6-E9BC541F5D52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64DD67-EBFF-4B90-BEC4-CA3FC9153030}" type="datetimeFigureOut">
              <a:rPr lang="en-NZ" smtClean="0"/>
              <a:t>13/09/2021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01C9E3-038C-40F9-982E-B47C2080327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54313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sz="1600" dirty="0"/>
              <a:t>Greeting</a:t>
            </a:r>
            <a:r>
              <a:rPr lang="en-NZ" sz="1600" baseline="0" dirty="0"/>
              <a:t> and introduction</a:t>
            </a:r>
            <a:endParaRPr lang="en-NZ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01C9E3-038C-40F9-982E-B47C20803278}" type="slidenum">
              <a:rPr lang="en-NZ" smtClean="0"/>
              <a:t>1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6390196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01C9E3-038C-40F9-982E-B47C20803278}" type="slidenum">
              <a:rPr lang="en-NZ" smtClean="0"/>
              <a:t>10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7980158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600" dirty="0"/>
              <a:t>Recommendations for both employers and government </a:t>
            </a:r>
            <a:endParaRPr lang="en-NZ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01C9E3-038C-40F9-982E-B47C20803278}" type="slidenum">
              <a:rPr lang="en-NZ" smtClean="0"/>
              <a:t>11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5970515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/>
              <a:t> </a:t>
            </a:r>
            <a:endParaRPr lang="en-NZ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01C9E3-038C-40F9-982E-B47C20803278}" type="slidenum">
              <a:rPr lang="en-NZ" smtClean="0"/>
              <a:t>12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42943789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/>
              <a:t> </a:t>
            </a:r>
            <a:endParaRPr lang="en-NZ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01C9E3-038C-40F9-982E-B47C20803278}" type="slidenum">
              <a:rPr lang="en-NZ" smtClean="0"/>
              <a:t>13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01891022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01C9E3-038C-40F9-982E-B47C20803278}" type="slidenum">
              <a:rPr lang="en-NZ" smtClean="0"/>
              <a:t>14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309277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NZ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01C9E3-038C-40F9-982E-B47C20803278}" type="slidenum">
              <a:rPr lang="en-NZ" smtClean="0"/>
              <a:t>2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111220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01C9E3-038C-40F9-982E-B47C20803278}" type="slidenum">
              <a:rPr lang="en-NZ" smtClean="0"/>
              <a:t>3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6870079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01C9E3-038C-40F9-982E-B47C20803278}" type="slidenum">
              <a:rPr lang="en-NZ" smtClean="0"/>
              <a:t>4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113298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n-US" sz="3600" b="0" i="0" dirty="0">
                <a:solidFill>
                  <a:srgbClr val="111111"/>
                </a:solidFill>
                <a:effectLst/>
                <a:latin typeface="Fira Sans" panose="020B0503050000020004" pitchFamily="34" charset="0"/>
              </a:rPr>
              <a:t>The Wage Subsidy August 2021 will cover a two week period at the rate of: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3600" b="0" i="0" dirty="0">
                <a:solidFill>
                  <a:srgbClr val="111111"/>
                </a:solidFill>
                <a:effectLst/>
                <a:latin typeface="Fira Sans" panose="020B0503050000020004" pitchFamily="34" charset="0"/>
              </a:rPr>
              <a:t>$600 a week for each full-time employee retained (20 hours a week or more)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3600" b="0" i="0" dirty="0">
                <a:solidFill>
                  <a:srgbClr val="111111"/>
                </a:solidFill>
                <a:effectLst/>
                <a:latin typeface="Fira Sans" panose="020B0503050000020004" pitchFamily="34" charset="0"/>
              </a:rPr>
              <a:t>$359 a week for each part-time employee retained (less than 20 hours a week).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sz="3600" b="0" i="0" dirty="0">
                <a:solidFill>
                  <a:srgbClr val="111111"/>
                </a:solidFill>
                <a:effectLst/>
                <a:latin typeface="Fira Sans" panose="020B0503050000020004" pitchFamily="34" charset="0"/>
              </a:rPr>
              <a:t>https://www.workandincome.govt.nz/covid-19/wage-subsidy/payments-rates.html</a:t>
            </a:r>
          </a:p>
          <a:p>
            <a:endParaRPr lang="en-US" sz="2400" b="0" i="0" dirty="0">
              <a:solidFill>
                <a:srgbClr val="000000"/>
              </a:solidFill>
              <a:effectLst/>
              <a:latin typeface="Fira Sans" panose="020B0604020202020204" pitchFamily="34" charset="0"/>
            </a:endParaRPr>
          </a:p>
          <a:p>
            <a:r>
              <a:rPr lang="en-US" sz="2400" b="0" i="0" dirty="0">
                <a:solidFill>
                  <a:srgbClr val="000000"/>
                </a:solidFill>
                <a:effectLst/>
                <a:latin typeface="Fira Sans" panose="020B0604020202020204" pitchFamily="34" charset="0"/>
              </a:rPr>
              <a:t>The COVID-19 Leave Support scheme is paid at the rate of $600 a week for each full-time worker and $359 a week for part-time workers retained. The new rates take effect on 24 August 2021.</a:t>
            </a:r>
          </a:p>
          <a:p>
            <a:r>
              <a:rPr lang="en-NZ" sz="1600" dirty="0"/>
              <a:t>https://www.workandincome.govt.nz/covid-19/leave-support-scheme/index.html</a:t>
            </a:r>
            <a:endParaRPr lang="en-US" sz="2400" b="0" i="0" dirty="0">
              <a:solidFill>
                <a:srgbClr val="000000"/>
              </a:solidFill>
              <a:effectLst/>
              <a:latin typeface="Fira Sans" panose="020B0604020202020204" pitchFamily="34" charset="0"/>
            </a:endParaRPr>
          </a:p>
          <a:p>
            <a:endParaRPr lang="en-NZ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01C9E3-038C-40F9-982E-B47C20803278}" type="slidenum">
              <a:rPr lang="en-NZ" smtClean="0"/>
              <a:t>5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141358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sz="1600" dirty="0"/>
              <a:t>https://www.employment.govt.nz/about/news-and-updates/bereavement-leave-to-cover-miscarriage-stillbirth/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01C9E3-038C-40F9-982E-B47C20803278}" type="slidenum">
              <a:rPr lang="en-NZ" smtClean="0"/>
              <a:t>6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6006675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01C9E3-038C-40F9-982E-B47C20803278}" type="slidenum">
              <a:rPr lang="en-NZ" smtClean="0"/>
              <a:t>7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364186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01C9E3-038C-40F9-982E-B47C20803278}" type="slidenum">
              <a:rPr lang="en-NZ" smtClean="0"/>
              <a:t>8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578344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01C9E3-038C-40F9-982E-B47C20803278}" type="slidenum">
              <a:rPr lang="en-NZ" smtClean="0"/>
              <a:t>9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169783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9/13/2021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9/13/2021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9/13/2021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9/13/2021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9/13/2021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9/13/2021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9/13/2021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9/13/2021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rowingup.co.nz/study-history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rowingup.co.nz/sites/growingup.co.nz/files/documents/MWk%20Final%20research%20report_May2021.pdf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NZ" sz="4800" b="1" dirty="0"/>
              <a:t>An update on leave policies and research from Aotearoa       New Zealand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4" y="4670246"/>
            <a:ext cx="7784905" cy="1151434"/>
          </a:xfrm>
        </p:spPr>
        <p:txBody>
          <a:bodyPr>
            <a:normAutofit fontScale="25000" lnSpcReduction="20000"/>
          </a:bodyPr>
          <a:lstStyle/>
          <a:p>
            <a:endParaRPr lang="en-NZ" dirty="0"/>
          </a:p>
          <a:p>
            <a:r>
              <a:rPr lang="en-NZ" sz="8800" dirty="0"/>
              <a:t>Dr Suzy Morrissey, Public Policy Institute, University of Auckland </a:t>
            </a:r>
          </a:p>
          <a:p>
            <a:r>
              <a:rPr lang="en-NZ" sz="8800" dirty="0"/>
              <a:t>LP&amp;R Virtual Conference 2021</a:t>
            </a:r>
          </a:p>
        </p:txBody>
      </p:sp>
    </p:spTree>
    <p:extLst>
      <p:ext uri="{BB962C8B-B14F-4D97-AF65-F5344CB8AC3E}">
        <p14:creationId xmlns:p14="http://schemas.microsoft.com/office/powerpoint/2010/main" val="37194251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56032" y="1142999"/>
            <a:ext cx="2834640" cy="4627486"/>
          </a:xfrm>
        </p:spPr>
        <p:txBody>
          <a:bodyPr>
            <a:normAutofit/>
          </a:bodyPr>
          <a:lstStyle/>
          <a:p>
            <a:r>
              <a:rPr lang="en-NZ" sz="3600" b="1" dirty="0"/>
              <a:t>Research update – </a:t>
            </a:r>
            <a:br>
              <a:rPr lang="en-NZ" sz="3600" b="1" dirty="0"/>
            </a:br>
            <a:br>
              <a:rPr lang="en-NZ" sz="3600" b="1" dirty="0"/>
            </a:br>
            <a:r>
              <a:rPr lang="en-US" sz="3600" b="1" dirty="0"/>
              <a:t>Drivers of Mothers’ Parental Leave Decisions</a:t>
            </a:r>
            <a:r>
              <a:rPr lang="en-NZ" sz="3600" b="1" dirty="0"/>
              <a:t> 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1463" indent="-271463"/>
            <a:r>
              <a:rPr lang="en-US" sz="2800" b="0" i="0" dirty="0">
                <a:solidFill>
                  <a:schemeClr val="tx1"/>
                </a:solidFill>
                <a:effectLst/>
              </a:rPr>
              <a:t>The mothers preferred an average of 69 weeks </a:t>
            </a:r>
            <a:r>
              <a:rPr lang="en-US" sz="2800" dirty="0">
                <a:solidFill>
                  <a:schemeClr val="tx1"/>
                </a:solidFill>
              </a:rPr>
              <a:t>of leave, anticipated 36 weeks, and actually took 53 weeks.  </a:t>
            </a:r>
          </a:p>
          <a:p>
            <a:pPr marL="271463" indent="-271463"/>
            <a:r>
              <a:rPr lang="en-US" sz="2800" dirty="0">
                <a:solidFill>
                  <a:schemeClr val="tx1"/>
                </a:solidFill>
              </a:rPr>
              <a:t>Current parental leave policies may not be flexible enough to cater to self-employed mothers, who tend to return very quickly to work, partly to keep their businesses afloat.</a:t>
            </a:r>
          </a:p>
          <a:p>
            <a:pPr marL="271463" indent="-271463"/>
            <a:r>
              <a:rPr lang="en-US" sz="2800" dirty="0">
                <a:solidFill>
                  <a:schemeClr val="tx1"/>
                </a:solidFill>
              </a:rPr>
              <a:t>Lack of access to affordable childcare and to sufficiently flexible jobs contribute to mothers taking years off work. </a:t>
            </a:r>
            <a:endParaRPr lang="en-NZ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32486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56032" y="1142999"/>
            <a:ext cx="2834640" cy="4627486"/>
          </a:xfrm>
        </p:spPr>
        <p:txBody>
          <a:bodyPr>
            <a:normAutofit/>
          </a:bodyPr>
          <a:lstStyle/>
          <a:p>
            <a:r>
              <a:rPr lang="en-NZ" sz="3600" b="1" dirty="0"/>
              <a:t>Research update – </a:t>
            </a:r>
            <a:br>
              <a:rPr lang="en-NZ" sz="3600" b="1" dirty="0"/>
            </a:br>
            <a:br>
              <a:rPr lang="en-NZ" sz="3600" b="1" dirty="0"/>
            </a:br>
            <a:r>
              <a:rPr lang="en-US" sz="3600" b="1" dirty="0"/>
              <a:t>Drivers of Mothers’ Parental Leave Decisions</a:t>
            </a:r>
            <a:r>
              <a:rPr lang="en-NZ" sz="3600" b="1" dirty="0"/>
              <a:t> 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691918"/>
          </a:xfrm>
        </p:spPr>
        <p:txBody>
          <a:bodyPr>
            <a:normAutofit fontScale="85000" lnSpcReduction="20000"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chemeClr val="tx1"/>
                </a:solidFill>
              </a:rPr>
              <a:t>Recommendations</a:t>
            </a:r>
            <a:r>
              <a:rPr lang="en-US" sz="2600" dirty="0">
                <a:solidFill>
                  <a:schemeClr val="tx1"/>
                </a:solidFill>
              </a:rPr>
              <a:t>: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600" b="0" i="0" dirty="0">
                <a:solidFill>
                  <a:schemeClr val="tx1"/>
                </a:solidFill>
                <a:effectLst/>
              </a:rPr>
              <a:t>Improve and strengthen messaging to women going on parental leave about their employment rights.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600" b="0" i="0" dirty="0">
                <a:solidFill>
                  <a:schemeClr val="tx1"/>
                </a:solidFill>
                <a:effectLst/>
              </a:rPr>
              <a:t>Provide information to employers about flexible working practices and how these can improve employee retention and enable them benefit more from their investment in employees.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600" b="0" i="0" dirty="0">
                <a:solidFill>
                  <a:schemeClr val="tx1"/>
                </a:solidFill>
                <a:effectLst/>
              </a:rPr>
              <a:t>Consider increasing flexibility in how parents can take PPL to better accommodate self-employed parents’ need to maintain their business.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600" b="0" i="0" dirty="0">
                <a:solidFill>
                  <a:schemeClr val="tx1"/>
                </a:solidFill>
                <a:effectLst/>
              </a:rPr>
              <a:t>Consider improving supports for mothers’ employment (e.g., access to childcare, </a:t>
            </a:r>
            <a:r>
              <a:rPr lang="en-US" sz="2600" b="0" i="0" dirty="0" err="1">
                <a:solidFill>
                  <a:schemeClr val="tx1"/>
                </a:solidFill>
                <a:effectLst/>
              </a:rPr>
              <a:t>incentivising</a:t>
            </a:r>
            <a:r>
              <a:rPr lang="en-US" sz="2600" b="0" i="0" dirty="0">
                <a:solidFill>
                  <a:schemeClr val="tx1"/>
                </a:solidFill>
                <a:effectLst/>
              </a:rPr>
              <a:t> fathers to take parental leave, improving accessibility of flexible working arrangements and job sharing).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600" b="0" i="0" dirty="0">
                <a:solidFill>
                  <a:schemeClr val="tx1"/>
                </a:solidFill>
                <a:effectLst/>
              </a:rPr>
              <a:t>Improve careers guidance, taking into account the experience of parenthood on </a:t>
            </a:r>
            <a:r>
              <a:rPr lang="en-US" sz="2600" b="0" i="0" dirty="0" err="1">
                <a:solidFill>
                  <a:schemeClr val="tx1"/>
                </a:solidFill>
                <a:effectLst/>
              </a:rPr>
              <a:t>labour</a:t>
            </a:r>
            <a:r>
              <a:rPr lang="en-US" sz="2600" b="0" i="0" dirty="0">
                <a:solidFill>
                  <a:schemeClr val="tx1"/>
                </a:solidFill>
                <a:effectLst/>
              </a:rPr>
              <a:t> market choices specifically for mothers (or others considering becoming parents) who seek to return to the </a:t>
            </a:r>
            <a:r>
              <a:rPr lang="en-US" sz="2600" b="0" i="0" dirty="0" err="1">
                <a:solidFill>
                  <a:schemeClr val="tx1"/>
                </a:solidFill>
                <a:effectLst/>
              </a:rPr>
              <a:t>labour</a:t>
            </a:r>
            <a:r>
              <a:rPr lang="en-US" sz="2600" b="0" i="0" dirty="0">
                <a:solidFill>
                  <a:schemeClr val="tx1"/>
                </a:solidFill>
                <a:effectLst/>
              </a:rPr>
              <a:t> market or change careers following the birth of their child.</a:t>
            </a:r>
          </a:p>
          <a:p>
            <a:pPr marL="271463" indent="-271463"/>
            <a:endParaRPr lang="en-NZ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38477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4130336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/>
              <a:t>Research update – </a:t>
            </a:r>
            <a:br>
              <a:rPr lang="en-US" sz="3600" b="1" dirty="0"/>
            </a:br>
            <a:br>
              <a:rPr lang="en-US" sz="3600" b="1" dirty="0"/>
            </a:br>
            <a:r>
              <a:rPr lang="en-US" sz="3600" b="1" dirty="0"/>
              <a:t>Fathers' Household and Childcare Involvement</a:t>
            </a:r>
            <a:endParaRPr lang="en-NZ" sz="3600" b="1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327934"/>
          </a:xfrm>
        </p:spPr>
        <p:txBody>
          <a:bodyPr>
            <a:normAutofit/>
          </a:bodyPr>
          <a:lstStyle/>
          <a:p>
            <a:pPr marL="271463" indent="-271463"/>
            <a:r>
              <a:rPr lang="en-US" sz="2800" dirty="0">
                <a:solidFill>
                  <a:srgbClr val="000000"/>
                </a:solidFill>
              </a:rPr>
              <a:t>Auckland University of Technology</a:t>
            </a:r>
          </a:p>
          <a:p>
            <a:pPr marL="271463" indent="-271463"/>
            <a:endParaRPr lang="en-US" sz="2800" dirty="0">
              <a:solidFill>
                <a:srgbClr val="000000"/>
              </a:solidFill>
            </a:endParaRPr>
          </a:p>
          <a:p>
            <a:pPr marL="271463" indent="-271463"/>
            <a:endParaRPr lang="en-US" sz="2800" dirty="0">
              <a:solidFill>
                <a:srgbClr val="000000"/>
              </a:solidFill>
            </a:endParaRPr>
          </a:p>
          <a:p>
            <a:pPr marL="271463" indent="-271463"/>
            <a:r>
              <a:rPr lang="en-NZ" sz="2800" dirty="0">
                <a:solidFill>
                  <a:srgbClr val="000000"/>
                </a:solidFill>
              </a:rPr>
              <a:t>Team: Juliane </a:t>
            </a:r>
            <a:r>
              <a:rPr lang="en-NZ" sz="2800" dirty="0" err="1">
                <a:solidFill>
                  <a:srgbClr val="000000"/>
                </a:solidFill>
              </a:rPr>
              <a:t>Hennecke</a:t>
            </a:r>
            <a:r>
              <a:rPr lang="en-NZ" sz="2800" dirty="0">
                <a:solidFill>
                  <a:srgbClr val="000000"/>
                </a:solidFill>
              </a:rPr>
              <a:t>, Gail Pacheco,         Lisa Meehan, Alexandra </a:t>
            </a:r>
            <a:r>
              <a:rPr lang="en-NZ" sz="2800" dirty="0" err="1">
                <a:solidFill>
                  <a:srgbClr val="000000"/>
                </a:solidFill>
              </a:rPr>
              <a:t>Turcu</a:t>
            </a:r>
            <a:r>
              <a:rPr lang="en-NZ" sz="2800" dirty="0">
                <a:solidFill>
                  <a:srgbClr val="000000"/>
                </a:solidFill>
              </a:rPr>
              <a:t>.</a:t>
            </a:r>
            <a:endParaRPr lang="en-US" sz="2800" dirty="0">
              <a:solidFill>
                <a:srgbClr val="000000"/>
              </a:solidFill>
            </a:endParaRPr>
          </a:p>
          <a:p>
            <a:pPr marL="271463" indent="-271463"/>
            <a:endParaRPr lang="en-US" sz="2800" dirty="0">
              <a:solidFill>
                <a:srgbClr val="000000"/>
              </a:solidFill>
            </a:endParaRPr>
          </a:p>
          <a:p>
            <a:pPr marL="271463" indent="-271463"/>
            <a:r>
              <a:rPr lang="en-US" sz="2800" dirty="0">
                <a:solidFill>
                  <a:srgbClr val="000000"/>
                </a:solidFill>
              </a:rPr>
              <a:t> Timeframe: April 2021 - March 2022</a:t>
            </a:r>
            <a:endParaRPr lang="en-NZ" sz="2800" dirty="0">
              <a:solidFill>
                <a:srgbClr val="000000"/>
              </a:solidFill>
            </a:endParaRPr>
          </a:p>
          <a:p>
            <a:pPr algn="l"/>
            <a:endParaRPr lang="en-NZ" sz="32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442B2E0-7DD1-4E95-9378-2DCBB932469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18327" y="1975719"/>
            <a:ext cx="3810532" cy="80973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2D9C3A2-A750-48C3-BAFB-5430726C29E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77899" y="1323165"/>
            <a:ext cx="1705213" cy="1305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80905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4130336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/>
              <a:t>Research update – </a:t>
            </a:r>
            <a:br>
              <a:rPr lang="en-US" sz="3600" b="1" dirty="0"/>
            </a:br>
            <a:br>
              <a:rPr lang="en-US" sz="3600" b="1" dirty="0"/>
            </a:br>
            <a:r>
              <a:rPr lang="en-US" sz="3600" b="1" dirty="0"/>
              <a:t>Fathers' Household and Childcare Involvement</a:t>
            </a:r>
            <a:endParaRPr lang="en-NZ" sz="3600" b="1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327934"/>
          </a:xfrm>
        </p:spPr>
        <p:txBody>
          <a:bodyPr>
            <a:normAutofit/>
          </a:bodyPr>
          <a:lstStyle/>
          <a:p>
            <a:pPr marL="271463" indent="-271463"/>
            <a:r>
              <a:rPr lang="en-US" sz="2800" dirty="0">
                <a:solidFill>
                  <a:srgbClr val="000000"/>
                </a:solidFill>
              </a:rPr>
              <a:t>The project explores the involvement of New Zealand fathers in their children's upbringing and other domestic duties by looking at:</a:t>
            </a:r>
          </a:p>
          <a:p>
            <a:pPr marL="271463" indent="-271463"/>
            <a:r>
              <a:rPr lang="en-US" sz="2800" dirty="0">
                <a:solidFill>
                  <a:srgbClr val="000000"/>
                </a:solidFill>
              </a:rPr>
              <a:t>fathers' time investment from quantitative and qualitative perspectives</a:t>
            </a:r>
          </a:p>
          <a:p>
            <a:pPr marL="271463" indent="-271463"/>
            <a:r>
              <a:rPr lang="en-US" sz="2800" dirty="0">
                <a:solidFill>
                  <a:srgbClr val="000000"/>
                </a:solidFill>
              </a:rPr>
              <a:t>the external and internal determinants of paternal time investment</a:t>
            </a:r>
          </a:p>
          <a:p>
            <a:pPr marL="271463" indent="-271463"/>
            <a:r>
              <a:rPr lang="en-US" sz="2800" dirty="0">
                <a:solidFill>
                  <a:srgbClr val="000000"/>
                </a:solidFill>
              </a:rPr>
              <a:t>the consequences of different levels of parental involvement for children’s later cognitive and non-cognitive outcomes.</a:t>
            </a:r>
          </a:p>
        </p:txBody>
      </p:sp>
    </p:spTree>
    <p:extLst>
      <p:ext uri="{BB962C8B-B14F-4D97-AF65-F5344CB8AC3E}">
        <p14:creationId xmlns:p14="http://schemas.microsoft.com/office/powerpoint/2010/main" val="22928998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56032" y="1142999"/>
            <a:ext cx="2834640" cy="2434702"/>
          </a:xfrm>
        </p:spPr>
        <p:txBody>
          <a:bodyPr>
            <a:normAutofit/>
          </a:bodyPr>
          <a:lstStyle/>
          <a:p>
            <a:r>
              <a:rPr lang="en-US" sz="3600" b="1" dirty="0"/>
              <a:t>Disclaimer </a:t>
            </a:r>
            <a:endParaRPr lang="en-NZ" sz="3600" b="1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1463" indent="-271463"/>
            <a:r>
              <a:rPr lang="en-US" sz="3200" dirty="0">
                <a:solidFill>
                  <a:schemeClr val="tx1"/>
                </a:solidFill>
              </a:rPr>
              <a:t>I am a specialist advisor to the AUT projects on fathers</a:t>
            </a:r>
            <a:endParaRPr lang="en-NZ" sz="3200" dirty="0">
              <a:solidFill>
                <a:schemeClr val="tx1"/>
              </a:solidFill>
            </a:endParaRPr>
          </a:p>
          <a:p>
            <a:pPr marL="271463" indent="-271463"/>
            <a:endParaRPr lang="en-NZ" sz="3200" dirty="0"/>
          </a:p>
        </p:txBody>
      </p:sp>
    </p:spTree>
    <p:extLst>
      <p:ext uri="{BB962C8B-B14F-4D97-AF65-F5344CB8AC3E}">
        <p14:creationId xmlns:p14="http://schemas.microsoft.com/office/powerpoint/2010/main" val="5349612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88392" y="1097280"/>
            <a:ext cx="3233928" cy="2727960"/>
          </a:xfrm>
        </p:spPr>
        <p:txBody>
          <a:bodyPr>
            <a:normAutofit/>
          </a:bodyPr>
          <a:lstStyle/>
          <a:p>
            <a:r>
              <a:rPr lang="en-NZ" sz="3600" b="1" dirty="0"/>
              <a:t>PPL overview</a:t>
            </a:r>
            <a:endParaRPr lang="en-NZ" sz="36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1463" indent="-271463"/>
            <a:r>
              <a:rPr lang="en-US" sz="3200" dirty="0"/>
              <a:t>2</a:t>
            </a:r>
            <a:r>
              <a:rPr lang="en-NZ" sz="3200" dirty="0"/>
              <a:t>6 weeks shareable parental leave for primary carer (no dedicated paid maternity or paternity leave) </a:t>
            </a:r>
          </a:p>
          <a:p>
            <a:pPr marL="271463" indent="-271463"/>
            <a:r>
              <a:rPr lang="en-NZ" sz="3200" dirty="0"/>
              <a:t>Must be taken as one period of leave</a:t>
            </a:r>
          </a:p>
          <a:p>
            <a:pPr marL="271463" indent="-271463"/>
            <a:r>
              <a:rPr lang="en-NZ" sz="3200" dirty="0"/>
              <a:t>Paid at wage replacement to low cap currently </a:t>
            </a:r>
            <a:r>
              <a:rPr lang="en-NZ" sz="2800" dirty="0"/>
              <a:t>NZD$606.46 / approx. €355.55 </a:t>
            </a:r>
            <a:r>
              <a:rPr lang="en-NZ" sz="3200" dirty="0"/>
              <a:t>(below full-time minimum wage)</a:t>
            </a:r>
          </a:p>
          <a:p>
            <a:pPr marL="271463" indent="-271463"/>
            <a:r>
              <a:rPr lang="en-NZ" sz="3200" dirty="0"/>
              <a:t>Includes same-sex couples and                non-parental primary carer</a:t>
            </a:r>
          </a:p>
          <a:p>
            <a:pPr marL="271463" indent="-271463"/>
            <a:r>
              <a:rPr lang="en-NZ" sz="3200" dirty="0"/>
              <a:t>Leave and payment can be separate</a:t>
            </a:r>
            <a:endParaRPr lang="en-NZ" sz="3000" dirty="0"/>
          </a:p>
        </p:txBody>
      </p:sp>
    </p:spTree>
    <p:extLst>
      <p:ext uri="{BB962C8B-B14F-4D97-AF65-F5344CB8AC3E}">
        <p14:creationId xmlns:p14="http://schemas.microsoft.com/office/powerpoint/2010/main" val="5955915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sz="3600" b="1" dirty="0"/>
              <a:t>Parental leave and COVID-19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1463" indent="-271463"/>
            <a:r>
              <a:rPr lang="en-NZ" sz="3200" dirty="0"/>
              <a:t>Temporary change made to allow return to work without losing remaining leave entitlement</a:t>
            </a:r>
          </a:p>
          <a:p>
            <a:pPr marL="271463" indent="-271463"/>
            <a:r>
              <a:rPr lang="en-NZ" sz="3200" dirty="0"/>
              <a:t>One temporary return to work only</a:t>
            </a:r>
          </a:p>
          <a:p>
            <a:pPr marL="271463" indent="-271463"/>
            <a:r>
              <a:rPr lang="en-NZ" sz="3200" dirty="0"/>
              <a:t>Not considered to be ‘on parental leave’ at that time, parental leave is ‘paused’</a:t>
            </a:r>
          </a:p>
          <a:p>
            <a:pPr marL="271463" indent="-271463"/>
            <a:r>
              <a:rPr lang="en-NZ" sz="3200" dirty="0"/>
              <a:t>Still only one transfer of leave, so cannot switch between parents/carers</a:t>
            </a:r>
          </a:p>
        </p:txBody>
      </p:sp>
    </p:spTree>
    <p:extLst>
      <p:ext uri="{BB962C8B-B14F-4D97-AF65-F5344CB8AC3E}">
        <p14:creationId xmlns:p14="http://schemas.microsoft.com/office/powerpoint/2010/main" val="28882294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sz="3600" b="1" dirty="0"/>
              <a:t>Current COVID-19 status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1463" indent="-271463"/>
            <a:r>
              <a:rPr lang="en-NZ" sz="3200" dirty="0"/>
              <a:t>NZ has four Alert Levels (4 is complete lockdown and 1 is unrestricted domestically but with a closed border) </a:t>
            </a:r>
          </a:p>
          <a:p>
            <a:pPr marL="271463" indent="-271463"/>
            <a:r>
              <a:rPr lang="en-NZ" sz="3200" dirty="0"/>
              <a:t>NZ has spent time at all four Alert Levels over the last year</a:t>
            </a:r>
          </a:p>
          <a:p>
            <a:pPr marL="271463" indent="-271463"/>
            <a:r>
              <a:rPr lang="en-NZ" sz="3200" dirty="0"/>
              <a:t>Due to a small Delta outbreak, Auckland is currently at Alert Level 4, and the rest of the country is at Alert Level 2</a:t>
            </a:r>
          </a:p>
        </p:txBody>
      </p:sp>
    </p:spTree>
    <p:extLst>
      <p:ext uri="{BB962C8B-B14F-4D97-AF65-F5344CB8AC3E}">
        <p14:creationId xmlns:p14="http://schemas.microsoft.com/office/powerpoint/2010/main" val="39821043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sz="3600" b="1" dirty="0"/>
              <a:t>Other  COVID-19 information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1463" indent="-271463"/>
            <a:r>
              <a:rPr lang="en-NZ" sz="3200" dirty="0"/>
              <a:t>Wage Subsidies have been paid to businesses with reduced revenue (to keep paying staff their wages)  </a:t>
            </a:r>
          </a:p>
          <a:p>
            <a:pPr marL="271463" indent="-271463"/>
            <a:r>
              <a:rPr lang="en-NZ" sz="3200" dirty="0"/>
              <a:t>Leave Support has been paid to businesses if they have workers who need to self-isolate and cannot work from home</a:t>
            </a:r>
          </a:p>
        </p:txBody>
      </p:sp>
    </p:spTree>
    <p:extLst>
      <p:ext uri="{BB962C8B-B14F-4D97-AF65-F5344CB8AC3E}">
        <p14:creationId xmlns:p14="http://schemas.microsoft.com/office/powerpoint/2010/main" val="12863361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3544410"/>
          </a:xfrm>
        </p:spPr>
        <p:txBody>
          <a:bodyPr>
            <a:normAutofit/>
          </a:bodyPr>
          <a:lstStyle/>
          <a:p>
            <a:r>
              <a:rPr lang="en-NZ" sz="3600" b="1" dirty="0"/>
              <a:t>Other leave updates –</a:t>
            </a:r>
            <a:br>
              <a:rPr lang="en-NZ" sz="3600" b="1" dirty="0"/>
            </a:br>
            <a:br>
              <a:rPr lang="en-NZ" sz="3600" b="1" dirty="0"/>
            </a:br>
            <a:r>
              <a:rPr lang="en-NZ" sz="3600" b="1" dirty="0"/>
              <a:t>bereavement leave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1463" indent="-271463"/>
            <a:r>
              <a:rPr lang="en-US" sz="3200" b="0" i="0" dirty="0">
                <a:solidFill>
                  <a:srgbClr val="000000"/>
                </a:solidFill>
                <a:effectLst/>
              </a:rPr>
              <a:t>Three days’ paid bereavement leave if an employee or their partner experiences a miscarriage or stillbirth</a:t>
            </a:r>
            <a:r>
              <a:rPr lang="en-NZ" sz="3200" dirty="0"/>
              <a:t> </a:t>
            </a:r>
          </a:p>
          <a:p>
            <a:pPr marL="271463" indent="-271463"/>
            <a:r>
              <a:rPr lang="en-US" sz="3200" dirty="0">
                <a:solidFill>
                  <a:srgbClr val="000000"/>
                </a:solidFill>
              </a:rPr>
              <a:t>Proof of pregnancy, miscarriage or stillbirth is not required</a:t>
            </a:r>
          </a:p>
          <a:p>
            <a:pPr marL="271463" indent="-271463"/>
            <a:r>
              <a:rPr lang="en-US" sz="3200" dirty="0">
                <a:solidFill>
                  <a:srgbClr val="000000"/>
                </a:solidFill>
              </a:rPr>
              <a:t>Does not apply to terminations</a:t>
            </a:r>
            <a:endParaRPr lang="en-NZ" sz="3200" dirty="0"/>
          </a:p>
        </p:txBody>
      </p:sp>
    </p:spTree>
    <p:extLst>
      <p:ext uri="{BB962C8B-B14F-4D97-AF65-F5344CB8AC3E}">
        <p14:creationId xmlns:p14="http://schemas.microsoft.com/office/powerpoint/2010/main" val="32618522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56032" y="1142999"/>
            <a:ext cx="2834640" cy="4014927"/>
          </a:xfrm>
        </p:spPr>
        <p:txBody>
          <a:bodyPr>
            <a:normAutofit/>
          </a:bodyPr>
          <a:lstStyle/>
          <a:p>
            <a:r>
              <a:rPr lang="en-NZ" sz="3600" b="1" dirty="0"/>
              <a:t>Other leave updates – </a:t>
            </a:r>
            <a:br>
              <a:rPr lang="en-NZ" sz="3600" b="1" dirty="0"/>
            </a:br>
            <a:br>
              <a:rPr lang="en-NZ" sz="3600" b="1" dirty="0"/>
            </a:br>
            <a:r>
              <a:rPr lang="en-NZ" sz="3600" b="1" dirty="0"/>
              <a:t>family violence leave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71463" indent="-271463"/>
            <a:r>
              <a:rPr lang="en-US" sz="2800" b="0" i="0" dirty="0">
                <a:solidFill>
                  <a:srgbClr val="000000"/>
                </a:solidFill>
                <a:effectLst/>
              </a:rPr>
              <a:t>10 days of paid family violence leave (employers can give more than the 10 days required by law)</a:t>
            </a:r>
            <a:r>
              <a:rPr lang="en-NZ" sz="2800" dirty="0"/>
              <a:t> </a:t>
            </a:r>
          </a:p>
          <a:p>
            <a:pPr marL="271463" indent="-271463"/>
            <a:r>
              <a:rPr lang="en-US" sz="2800" b="0" i="0" dirty="0">
                <a:solidFill>
                  <a:srgbClr val="000000"/>
                </a:solidFill>
                <a:effectLst/>
              </a:rPr>
              <a:t>Can </a:t>
            </a:r>
            <a:r>
              <a:rPr lang="en-US" sz="2800" dirty="0">
                <a:solidFill>
                  <a:srgbClr val="000000"/>
                </a:solidFill>
              </a:rPr>
              <a:t>be taken t</a:t>
            </a:r>
            <a:r>
              <a:rPr lang="en-US" sz="2800" b="0" i="0" dirty="0">
                <a:solidFill>
                  <a:srgbClr val="000000"/>
                </a:solidFill>
                <a:effectLst/>
              </a:rPr>
              <a:t>o support a child who has experienced family violence (if they live with you)</a:t>
            </a:r>
          </a:p>
          <a:p>
            <a:pPr marL="271463" indent="-271463"/>
            <a:r>
              <a:rPr lang="en-NZ" sz="2800" dirty="0">
                <a:solidFill>
                  <a:srgbClr val="000000"/>
                </a:solidFill>
              </a:rPr>
              <a:t>Paid at ordinary time (like annual/sick leave)</a:t>
            </a:r>
          </a:p>
          <a:p>
            <a:pPr marL="271463" indent="-271463"/>
            <a:r>
              <a:rPr lang="en-US" sz="2800" b="0" i="0" dirty="0">
                <a:solidFill>
                  <a:srgbClr val="000000"/>
                </a:solidFill>
                <a:effectLst/>
              </a:rPr>
              <a:t>Short-term flexible working arrangements for up to 2 months</a:t>
            </a:r>
          </a:p>
          <a:p>
            <a:pPr marL="271463" indent="-271463"/>
            <a:r>
              <a:rPr lang="en-US" sz="2800" b="0" i="0" dirty="0">
                <a:solidFill>
                  <a:srgbClr val="000000"/>
                </a:solidFill>
                <a:effectLst/>
              </a:rPr>
              <a:t>Right not be treated adversely in the workplace because they might have experienced family violence</a:t>
            </a:r>
          </a:p>
        </p:txBody>
      </p:sp>
    </p:spTree>
    <p:extLst>
      <p:ext uri="{BB962C8B-B14F-4D97-AF65-F5344CB8AC3E}">
        <p14:creationId xmlns:p14="http://schemas.microsoft.com/office/powerpoint/2010/main" val="10835887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56032" y="1142999"/>
            <a:ext cx="2834640" cy="3792985"/>
          </a:xfrm>
        </p:spPr>
        <p:txBody>
          <a:bodyPr>
            <a:normAutofit/>
          </a:bodyPr>
          <a:lstStyle/>
          <a:p>
            <a:r>
              <a:rPr lang="en-NZ" sz="3600" b="1" dirty="0"/>
              <a:t>Research update</a:t>
            </a:r>
            <a:br>
              <a:rPr lang="en-NZ" sz="3600" b="1" dirty="0"/>
            </a:br>
            <a:br>
              <a:rPr lang="en-NZ" sz="3600" b="1" dirty="0"/>
            </a:br>
            <a:endParaRPr lang="en-NZ" sz="3600" b="1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1463" indent="-271463"/>
            <a:r>
              <a:rPr lang="en-NZ" sz="3200" dirty="0">
                <a:solidFill>
                  <a:schemeClr val="tx1"/>
                </a:solidFill>
              </a:rPr>
              <a:t>Two pieces of new research using </a:t>
            </a:r>
            <a:r>
              <a:rPr lang="en-US" sz="3200" b="0" i="0" dirty="0">
                <a:solidFill>
                  <a:schemeClr val="tx1"/>
                </a:solidFill>
                <a:effectLst/>
              </a:rPr>
              <a:t>the Growing Up in New Zealand (</a:t>
            </a:r>
            <a:r>
              <a:rPr lang="en-US" sz="3200" b="0" i="0" dirty="0" err="1">
                <a:solidFill>
                  <a:schemeClr val="tx1"/>
                </a:solidFill>
                <a:effectLst/>
              </a:rPr>
              <a:t>GUiNZ</a:t>
            </a:r>
            <a:r>
              <a:rPr lang="en-US" sz="3200" b="0" i="0" dirty="0">
                <a:solidFill>
                  <a:schemeClr val="tx1"/>
                </a:solidFill>
                <a:effectLst/>
              </a:rPr>
              <a:t>) longitudinal survey data</a:t>
            </a:r>
          </a:p>
          <a:p>
            <a:pPr marL="271463" indent="-271463"/>
            <a:r>
              <a:rPr lang="en-US" sz="3200" b="0" i="0" dirty="0" err="1">
                <a:solidFill>
                  <a:schemeClr val="tx1"/>
                </a:solidFill>
                <a:effectLst/>
              </a:rPr>
              <a:t>GUiNZ</a:t>
            </a:r>
            <a:r>
              <a:rPr lang="en-US" sz="3200" b="0" i="0" dirty="0">
                <a:solidFill>
                  <a:schemeClr val="tx1"/>
                </a:solidFill>
                <a:effectLst/>
              </a:rPr>
              <a:t> f</a:t>
            </a:r>
            <a:r>
              <a:rPr lang="en-US" sz="3200" dirty="0">
                <a:solidFill>
                  <a:schemeClr val="tx1"/>
                </a:solidFill>
              </a:rPr>
              <a:t>ollows more than 6,000 Kiwi children born in 2009-10</a:t>
            </a:r>
            <a:endParaRPr lang="en-US" sz="3200" b="0" i="0" dirty="0">
              <a:solidFill>
                <a:schemeClr val="tx1"/>
              </a:solidFill>
              <a:effectLst/>
            </a:endParaRPr>
          </a:p>
          <a:p>
            <a:pPr marL="271463" indent="-271463"/>
            <a:r>
              <a:rPr lang="en-US" sz="2800" b="0" i="0" dirty="0">
                <a:solidFill>
                  <a:srgbClr val="000000"/>
                </a:solidFill>
                <a:effectLst/>
                <a:latin typeface="HeliaCore-Light"/>
                <a:hlinkClick r:id="rId3"/>
              </a:rPr>
              <a:t>https://www.growingup.co.nz/study-history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HeliaCore-Light"/>
              </a:rPr>
              <a:t> </a:t>
            </a:r>
          </a:p>
          <a:p>
            <a:pPr marL="271463" indent="-271463"/>
            <a:r>
              <a:rPr lang="en-NZ" sz="3200" dirty="0">
                <a:solidFill>
                  <a:schemeClr val="tx1"/>
                </a:solidFill>
              </a:rPr>
              <a:t>Separate considerations of mothers and fathers leave use</a:t>
            </a:r>
          </a:p>
        </p:txBody>
      </p:sp>
    </p:spTree>
    <p:extLst>
      <p:ext uri="{BB962C8B-B14F-4D97-AF65-F5344CB8AC3E}">
        <p14:creationId xmlns:p14="http://schemas.microsoft.com/office/powerpoint/2010/main" val="24126575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56032" y="1142999"/>
            <a:ext cx="2834640" cy="4627486"/>
          </a:xfrm>
        </p:spPr>
        <p:txBody>
          <a:bodyPr>
            <a:normAutofit/>
          </a:bodyPr>
          <a:lstStyle/>
          <a:p>
            <a:r>
              <a:rPr lang="en-NZ" sz="3600" b="1" dirty="0"/>
              <a:t>Research update – </a:t>
            </a:r>
            <a:br>
              <a:rPr lang="en-NZ" sz="3600" b="1" dirty="0"/>
            </a:br>
            <a:br>
              <a:rPr lang="en-NZ" sz="3600" b="1" dirty="0"/>
            </a:br>
            <a:r>
              <a:rPr lang="en-US" sz="3600" b="1" dirty="0"/>
              <a:t>Drivers of Mothers’ Parental Leave Decisions</a:t>
            </a:r>
            <a:r>
              <a:rPr lang="en-NZ" sz="3600" b="1" dirty="0"/>
              <a:t> 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endParaRPr lang="en-NZ" sz="2800" dirty="0">
              <a:solidFill>
                <a:srgbClr val="000000"/>
              </a:solidFill>
            </a:endParaRPr>
          </a:p>
          <a:p>
            <a:pPr algn="l"/>
            <a:endParaRPr lang="en-NZ" sz="2800" dirty="0">
              <a:solidFill>
                <a:srgbClr val="000000"/>
              </a:solidFill>
            </a:endParaRPr>
          </a:p>
          <a:p>
            <a:pPr algn="l"/>
            <a:r>
              <a:rPr lang="en-NZ" sz="2800" dirty="0">
                <a:solidFill>
                  <a:srgbClr val="000000"/>
                </a:solidFill>
              </a:rPr>
              <a:t>Team: </a:t>
            </a:r>
            <a:r>
              <a:rPr lang="en-NZ" sz="2800" dirty="0" err="1">
                <a:solidFill>
                  <a:srgbClr val="000000"/>
                </a:solidFill>
              </a:rPr>
              <a:t>Shakked</a:t>
            </a:r>
            <a:r>
              <a:rPr lang="en-NZ" sz="2800" dirty="0">
                <a:solidFill>
                  <a:srgbClr val="000000"/>
                </a:solidFill>
              </a:rPr>
              <a:t> Noy &amp; Isabelle Sin</a:t>
            </a:r>
            <a:endParaRPr lang="en-US" sz="2800" dirty="0">
              <a:solidFill>
                <a:srgbClr val="000000"/>
              </a:solidFill>
            </a:endParaRPr>
          </a:p>
          <a:p>
            <a:pPr algn="l"/>
            <a:endParaRPr lang="en-US" sz="2800" dirty="0">
              <a:solidFill>
                <a:srgbClr val="000000"/>
              </a:solidFill>
            </a:endParaRPr>
          </a:p>
          <a:p>
            <a:pPr marL="271463" indent="-271463"/>
            <a:r>
              <a:rPr lang="en-US" sz="3200" dirty="0">
                <a:hlinkClick r:id="rId3"/>
              </a:rPr>
              <a:t>https://www.growingup.co.nz/sites/growingup.co.nz/files/documents/MWk%20Final%20research%20report_May2021.pdf</a:t>
            </a:r>
            <a:r>
              <a:rPr lang="en-US" sz="3200" dirty="0"/>
              <a:t> </a:t>
            </a:r>
            <a:endParaRPr lang="en-NZ" sz="32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7123E34-33E1-4CF8-8166-E489BCF6313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32673" y="1373959"/>
            <a:ext cx="2448267" cy="64779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D77460A-7CF9-4E59-972B-15881E5B3694}"/>
              </a:ext>
            </a:extLst>
          </p:cNvPr>
          <p:cNvSpPr txBox="1"/>
          <p:nvPr/>
        </p:nvSpPr>
        <p:spPr>
          <a:xfrm>
            <a:off x="7045701" y="1294057"/>
            <a:ext cx="426445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NZ" sz="2800" b="0" i="0" dirty="0">
                <a:solidFill>
                  <a:srgbClr val="333333"/>
                </a:solidFill>
                <a:effectLst/>
              </a:rPr>
              <a:t>Economic research institute based in Wellington</a:t>
            </a:r>
            <a:endParaRPr lang="en-NZ" sz="2800" dirty="0"/>
          </a:p>
        </p:txBody>
      </p:sp>
    </p:spTree>
    <p:extLst>
      <p:ext uri="{BB962C8B-B14F-4D97-AF65-F5344CB8AC3E}">
        <p14:creationId xmlns:p14="http://schemas.microsoft.com/office/powerpoint/2010/main" val="3922570331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BBE55CF1927D4A448F1216C7AA3780F4" ma:contentTypeVersion="6" ma:contentTypeDescription="Luo uusi asiakirja." ma:contentTypeScope="" ma:versionID="c5e215d9bd2effc7782acff377e8108e">
  <xsd:schema xmlns:xsd="http://www.w3.org/2001/XMLSchema" xmlns:xs="http://www.w3.org/2001/XMLSchema" xmlns:p="http://schemas.microsoft.com/office/2006/metadata/properties" xmlns:ns2="b9fbc2ce-6282-4bfe-8283-bcd781c40a94" targetNamespace="http://schemas.microsoft.com/office/2006/metadata/properties" ma:root="true" ma:fieldsID="9540c2e0ae159017a2e944c0c5338b3d" ns2:_="">
    <xsd:import namespace="b9fbc2ce-6282-4bfe-8283-bcd781c40a9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fbc2ce-6282-4bfe-8283-bcd781c40a9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54E84F8-7C41-4177-AF66-60626E88A2D6}"/>
</file>

<file path=customXml/itemProps2.xml><?xml version="1.0" encoding="utf-8"?>
<ds:datastoreItem xmlns:ds="http://schemas.openxmlformats.org/officeDocument/2006/customXml" ds:itemID="{897808E8-F58A-43FA-9EFD-005698388090}"/>
</file>

<file path=customXml/itemProps3.xml><?xml version="1.0" encoding="utf-8"?>
<ds:datastoreItem xmlns:ds="http://schemas.openxmlformats.org/officeDocument/2006/customXml" ds:itemID="{D572615A-82EC-4AB0-8777-F5E3E271E13C}"/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335</TotalTime>
  <Words>997</Words>
  <Application>Microsoft Office PowerPoint</Application>
  <PresentationFormat>Widescreen</PresentationFormat>
  <Paragraphs>95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Corbel</vt:lpstr>
      <vt:lpstr>Fira Sans</vt:lpstr>
      <vt:lpstr>HeliaCore-Light</vt:lpstr>
      <vt:lpstr>Wingdings 2</vt:lpstr>
      <vt:lpstr>Frame</vt:lpstr>
      <vt:lpstr>An update on leave policies and research from Aotearoa       New Zealand</vt:lpstr>
      <vt:lpstr>PPL overview</vt:lpstr>
      <vt:lpstr>Parental leave and COVID-19</vt:lpstr>
      <vt:lpstr>Current COVID-19 status</vt:lpstr>
      <vt:lpstr>Other  COVID-19 information</vt:lpstr>
      <vt:lpstr>Other leave updates –  bereavement leave</vt:lpstr>
      <vt:lpstr>Other leave updates –   family violence leave</vt:lpstr>
      <vt:lpstr>Research update  </vt:lpstr>
      <vt:lpstr>Research update –   Drivers of Mothers’ Parental Leave Decisions </vt:lpstr>
      <vt:lpstr>Research update –   Drivers of Mothers’ Parental Leave Decisions </vt:lpstr>
      <vt:lpstr>Research update –   Drivers of Mothers’ Parental Leave Decisions </vt:lpstr>
      <vt:lpstr>Research update –   Fathers' Household and Childcare Involvement</vt:lpstr>
      <vt:lpstr>Research update –   Fathers' Household and Childcare Involvement</vt:lpstr>
      <vt:lpstr>Disclaimer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Policy making as problem solving.  The ‘problems’ behind paid parental leave in New Zealand and Norway</dc:title>
  <dc:creator>Princess Ginger</dc:creator>
  <cp:lastModifiedBy>suzy morrissey</cp:lastModifiedBy>
  <cp:revision>188</cp:revision>
  <dcterms:created xsi:type="dcterms:W3CDTF">2017-03-28T05:48:33Z</dcterms:created>
  <dcterms:modified xsi:type="dcterms:W3CDTF">2021-09-13T08:58:21Z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0x010100BBE55CF1927D4A448F1216C7AA3780F4</vt:lpwstr>
  </property>
</Properties>
</file>