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2" r:id="rId3"/>
    <p:sldId id="267" r:id="rId4"/>
    <p:sldId id="268" r:id="rId5"/>
    <p:sldId id="276" r:id="rId6"/>
    <p:sldId id="257" r:id="rId7"/>
    <p:sldId id="274" r:id="rId8"/>
    <p:sldId id="265" r:id="rId9"/>
    <p:sldId id="270" r:id="rId10"/>
    <p:sldId id="258" r:id="rId11"/>
    <p:sldId id="279" r:id="rId12"/>
    <p:sldId id="280" r:id="rId13"/>
    <p:sldId id="284" r:id="rId14"/>
    <p:sldId id="285" r:id="rId15"/>
    <p:sldId id="286" r:id="rId16"/>
    <p:sldId id="287" r:id="rId17"/>
    <p:sldId id="288" r:id="rId18"/>
    <p:sldId id="289" r:id="rId1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3957" autoAdjust="0"/>
  </p:normalViewPr>
  <p:slideViewPr>
    <p:cSldViewPr snapToGrid="0">
      <p:cViewPr varScale="1">
        <p:scale>
          <a:sx n="51" d="100"/>
          <a:sy n="51" d="100"/>
        </p:scale>
        <p:origin x="138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C316E-C107-4D45-8C2D-83B3C29075CB}" type="datetimeFigureOut">
              <a:rPr lang="bg-BG" smtClean="0"/>
              <a:t>8.10.2021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71F1B-F81A-4378-AF24-32698F66BF1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4833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bg-BG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4542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1568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9278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35777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>
                <a:solidFill>
                  <a:prstClr val="black"/>
                </a:solidFill>
              </a:rPr>
              <a:pPr/>
              <a:t>13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656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>
                <a:solidFill>
                  <a:prstClr val="black"/>
                </a:solidFill>
              </a:rPr>
              <a:pPr/>
              <a:t>14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32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>
                <a:solidFill>
                  <a:prstClr val="black"/>
                </a:solidFill>
              </a:rPr>
              <a:pPr/>
              <a:t>15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77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88439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556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8972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187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3629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670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879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5888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3258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88825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1F1B-F81A-4378-AF24-32698F66BF1C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522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2F73-03B9-49C5-A991-1EA038C164B1}" type="datetime1">
              <a:rPr lang="bg-BG" smtClean="0"/>
              <a:t>8.10.2021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79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B481-A39B-4CEC-9669-D54AE2460C8E}" type="datetime1">
              <a:rPr lang="bg-BG" smtClean="0"/>
              <a:t>8.10.2021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6792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3E56-A08B-40CA-9084-F7C8B22B9345}" type="datetime1">
              <a:rPr lang="bg-BG" smtClean="0"/>
              <a:t>8.10.2021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859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03DF-7BD5-48E8-A24E-A3EFD985B967}" type="datetime1">
              <a:rPr lang="bg-BG" smtClean="0"/>
              <a:t>8.10.2021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443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3DB4-21A7-4E47-AF63-A6485BF3E8C7}" type="datetime1">
              <a:rPr lang="bg-BG" smtClean="0"/>
              <a:t>8.10.2021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134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9357-1A64-46C7-8CD5-876325E41DAB}" type="datetime1">
              <a:rPr lang="bg-BG" smtClean="0"/>
              <a:t>8.10.2021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911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47B2-1643-46F4-9472-7AD6D54691CA}" type="datetime1">
              <a:rPr lang="bg-BG" smtClean="0"/>
              <a:t>8.10.2021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010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BD83-7877-4BE6-810C-4C33464EC122}" type="datetime1">
              <a:rPr lang="bg-BG" smtClean="0"/>
              <a:t>8.10.2021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567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B060-D1A7-4395-8532-06E327DAF088}" type="datetime1">
              <a:rPr lang="bg-BG" smtClean="0"/>
              <a:t>8.10.2021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922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FDE3-A6A2-4965-9419-EA90315F5150}" type="datetime1">
              <a:rPr lang="bg-BG" smtClean="0"/>
              <a:t>8.10.2021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13754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35F1-3A7F-4A7A-8CF2-C687765AF037}" type="datetime1">
              <a:rPr lang="bg-BG" smtClean="0"/>
              <a:t>8.10.2021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617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B7F1C-9BD8-48C0-B3BA-EF89FE8135B9}" type="datetime1">
              <a:rPr lang="bg-BG" smtClean="0"/>
              <a:t>8.10.2021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F2803-FDC6-4A7C-BA0A-5581BAB2D17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801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09233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dirty="0"/>
              <a:t>Regulations in practice: the law on parental leaves, public childcare and parental opinions in Bulgaria</a:t>
            </a:r>
            <a:endParaRPr lang="bg-BG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9255"/>
            <a:ext cx="9144000" cy="1655762"/>
          </a:xfrm>
        </p:spPr>
        <p:txBody>
          <a:bodyPr/>
          <a:lstStyle/>
          <a:p>
            <a:r>
              <a:rPr lang="en-US" dirty="0" err="1"/>
              <a:t>Kalina</a:t>
            </a:r>
            <a:r>
              <a:rPr lang="en-US" dirty="0"/>
              <a:t> </a:t>
            </a:r>
            <a:r>
              <a:rPr lang="en-US" dirty="0" err="1" smtClean="0"/>
              <a:t>Ilieva</a:t>
            </a:r>
            <a:r>
              <a:rPr lang="en-US" dirty="0" smtClean="0"/>
              <a:t>, </a:t>
            </a:r>
            <a:r>
              <a:rPr lang="en-US" dirty="0" err="1" smtClean="0"/>
              <a:t>Elitsa</a:t>
            </a:r>
            <a:r>
              <a:rPr lang="en-US" dirty="0" smtClean="0"/>
              <a:t> </a:t>
            </a:r>
            <a:r>
              <a:rPr lang="en-US" dirty="0" err="1" smtClean="0"/>
              <a:t>Dimitrova</a:t>
            </a:r>
            <a:r>
              <a:rPr lang="en-US" dirty="0" smtClean="0"/>
              <a:t>, Tatyana </a:t>
            </a:r>
            <a:r>
              <a:rPr lang="en-US" dirty="0" err="1"/>
              <a:t>Kotzeva</a:t>
            </a:r>
            <a:endParaRPr lang="bg-BG" dirty="0"/>
          </a:p>
          <a:p>
            <a:r>
              <a:rPr lang="en-US" dirty="0" smtClean="0"/>
              <a:t>Institute for Population and Human Studies,</a:t>
            </a:r>
          </a:p>
          <a:p>
            <a:r>
              <a:rPr lang="en-US" dirty="0" smtClean="0"/>
              <a:t>Bulgarian Academy of Science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2084294" y="363071"/>
            <a:ext cx="71672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18</a:t>
            </a:r>
            <a:r>
              <a:rPr lang="en-US" sz="2000" b="1" baseline="30000" dirty="0"/>
              <a:t>th</a:t>
            </a:r>
            <a:r>
              <a:rPr lang="en-US" sz="2000" b="1" dirty="0"/>
              <a:t> Leave Policies and Research Annual Seminar</a:t>
            </a:r>
            <a:endParaRPr lang="bg-BG" sz="2000" dirty="0"/>
          </a:p>
          <a:p>
            <a:pPr algn="ctr"/>
            <a:r>
              <a:rPr lang="en-US" sz="2000" b="1" dirty="0" smtClean="0"/>
              <a:t>16–17 </a:t>
            </a:r>
            <a:r>
              <a:rPr lang="en-US" sz="2000" b="1" dirty="0"/>
              <a:t>September 2021, Helsinki</a:t>
            </a:r>
            <a:endParaRPr lang="bg-BG" sz="2000" dirty="0"/>
          </a:p>
          <a:p>
            <a:pPr algn="ctr"/>
            <a:r>
              <a:rPr lang="en-US" sz="2000" b="1" dirty="0"/>
              <a:t>Finnish institute for health and </a:t>
            </a:r>
            <a:r>
              <a:rPr lang="en-US" sz="2000" b="1" dirty="0" smtClean="0"/>
              <a:t>welfare</a:t>
            </a:r>
            <a:endParaRPr lang="bg-BG" sz="2000" b="1" dirty="0"/>
          </a:p>
          <a:p>
            <a:endParaRPr lang="bg-BG" dirty="0"/>
          </a:p>
        </p:txBody>
      </p:sp>
      <p:pic>
        <p:nvPicPr>
          <p:cNvPr id="7" name="Picture 6" descr="IPHS logo 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573" y="363071"/>
            <a:ext cx="1096963" cy="800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93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survey on parental attitudes to ECEC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collection – February</a:t>
            </a:r>
            <a:r>
              <a:rPr lang="en-US" dirty="0"/>
              <a:t>, </a:t>
            </a:r>
            <a:r>
              <a:rPr lang="en-US" dirty="0" smtClean="0"/>
              <a:t>2017, online form</a:t>
            </a:r>
          </a:p>
          <a:p>
            <a:r>
              <a:rPr lang="en-US" dirty="0" smtClean="0"/>
              <a:t>Non-random sample of 748 parents:</a:t>
            </a:r>
          </a:p>
          <a:p>
            <a:pPr lvl="1"/>
            <a:r>
              <a:rPr lang="en-US" dirty="0" smtClean="0"/>
              <a:t>mothers (98%), fathers (2%)</a:t>
            </a:r>
          </a:p>
          <a:p>
            <a:pPr lvl="1"/>
            <a:r>
              <a:rPr lang="en-US" dirty="0" smtClean="0"/>
              <a:t>one child (53%), two children (42%), three or more (5%)</a:t>
            </a:r>
          </a:p>
          <a:p>
            <a:pPr lvl="1"/>
            <a:r>
              <a:rPr lang="en-US" dirty="0" smtClean="0"/>
              <a:t>median age 35</a:t>
            </a:r>
          </a:p>
          <a:p>
            <a:pPr lvl="1"/>
            <a:r>
              <a:rPr lang="en-US" dirty="0" smtClean="0"/>
              <a:t>residence: capital (50%), big city (32%), small town (15%), village (4%)</a:t>
            </a:r>
          </a:p>
          <a:p>
            <a:pPr lvl="1"/>
            <a:r>
              <a:rPr lang="en-US" dirty="0" smtClean="0"/>
              <a:t>education: higher (81%), secondary (18%), primary (1%)</a:t>
            </a:r>
          </a:p>
          <a:p>
            <a:pPr lvl="1"/>
            <a:r>
              <a:rPr lang="en-US" dirty="0" smtClean="0"/>
              <a:t>employed (59%), on maternity leave (30%), unemployed (9%), in </a:t>
            </a:r>
            <a:r>
              <a:rPr lang="en-US" dirty="0" err="1" smtClean="0"/>
              <a:t>edu</a:t>
            </a:r>
            <a:r>
              <a:rPr lang="en-US" dirty="0"/>
              <a:t> </a:t>
            </a:r>
            <a:r>
              <a:rPr lang="en-US" dirty="0" smtClean="0"/>
              <a:t>(2%)</a:t>
            </a:r>
          </a:p>
          <a:p>
            <a:pPr lvl="1"/>
            <a:r>
              <a:rPr lang="en-US" dirty="0" smtClean="0"/>
              <a:t>income brackets: low (21%), medium (42%), high (37%)</a:t>
            </a:r>
          </a:p>
          <a:p>
            <a:pPr lvl="1"/>
            <a:endParaRPr lang="en-US" dirty="0" smtClean="0"/>
          </a:p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32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462" y="895257"/>
            <a:ext cx="10625218" cy="503818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11</a:t>
            </a:fld>
            <a:endParaRPr lang="bg-BG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Policy changes and parental attitudes</a:t>
            </a:r>
            <a:endParaRPr lang="bg-BG" dirty="0"/>
          </a:p>
        </p:txBody>
      </p:sp>
      <p:sp>
        <p:nvSpPr>
          <p:cNvPr id="8" name="TextBox 2"/>
          <p:cNvSpPr txBox="1"/>
          <p:nvPr/>
        </p:nvSpPr>
        <p:spPr>
          <a:xfrm>
            <a:off x="10244718" y="4109719"/>
            <a:ext cx="905882" cy="45021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p&lt;0.02</a:t>
            </a:r>
            <a:endParaRPr lang="bg-BG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930328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 smtClean="0"/>
              <a:t>Open-ended question: </a:t>
            </a:r>
            <a:r>
              <a:rPr lang="en-US" sz="3200" dirty="0"/>
              <a:t>both propositions, underlining </a:t>
            </a:r>
            <a:r>
              <a:rPr lang="en-US" sz="3200" dirty="0" smtClean="0"/>
              <a:t>choice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76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906" y="975361"/>
            <a:ext cx="10380214" cy="46449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12</a:t>
            </a:fld>
            <a:endParaRPr lang="bg-BG"/>
          </a:p>
        </p:txBody>
      </p:sp>
      <p:sp>
        <p:nvSpPr>
          <p:cNvPr id="9" name="TextBox 8"/>
          <p:cNvSpPr txBox="1"/>
          <p:nvPr/>
        </p:nvSpPr>
        <p:spPr>
          <a:xfrm>
            <a:off x="838200" y="4899393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 smtClean="0"/>
              <a:t>Open-ended question: useful – yes, necessary - no</a:t>
            </a:r>
            <a:endParaRPr lang="en-US" sz="3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changes and parental attitudes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663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73026"/>
            <a:ext cx="10515600" cy="4706870"/>
          </a:xfrm>
          <a:prstGeom prst="rect">
            <a:avLst/>
          </a:prstGeom>
        </p:spPr>
      </p:pic>
      <p:sp>
        <p:nvSpPr>
          <p:cNvPr id="16" name="TextBox 2"/>
          <p:cNvSpPr txBox="1"/>
          <p:nvPr/>
        </p:nvSpPr>
        <p:spPr>
          <a:xfrm>
            <a:off x="10447918" y="3535076"/>
            <a:ext cx="905882" cy="45021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E7E6E6">
                    <a:lumMod val="25000"/>
                  </a:srgbClr>
                </a:solidFill>
              </a:rPr>
              <a:t>p&lt;0.001</a:t>
            </a:r>
            <a:endParaRPr lang="bg-BG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Parental experiences –  use of paid leave</a:t>
            </a:r>
            <a:endParaRPr lang="bg-BG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1573026"/>
            <a:ext cx="496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Have you used parental leave: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1920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3420" y="1205676"/>
            <a:ext cx="10805159" cy="5333236"/>
          </a:xfrm>
          <a:prstGeom prst="rect">
            <a:avLst/>
          </a:prstGeom>
        </p:spPr>
      </p:pic>
      <p:sp>
        <p:nvSpPr>
          <p:cNvPr id="12" name="TextBox 2"/>
          <p:cNvSpPr txBox="1"/>
          <p:nvPr/>
        </p:nvSpPr>
        <p:spPr>
          <a:xfrm>
            <a:off x="10592697" y="4841239"/>
            <a:ext cx="905882" cy="45021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E7E6E6">
                    <a:lumMod val="25000"/>
                  </a:srgbClr>
                </a:solidFill>
              </a:rPr>
              <a:t>p&lt;0.02</a:t>
            </a:r>
            <a:endParaRPr lang="bg-BG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300" dirty="0" smtClean="0"/>
              <a:t>Parental experiences – perceived job insecurity</a:t>
            </a:r>
            <a:endParaRPr lang="bg-BG" sz="4300" dirty="0"/>
          </a:p>
        </p:txBody>
      </p:sp>
    </p:spTree>
    <p:extLst>
      <p:ext uri="{BB962C8B-B14F-4D97-AF65-F5344CB8AC3E}">
        <p14:creationId xmlns:p14="http://schemas.microsoft.com/office/powerpoint/2010/main" val="36476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312926"/>
            <a:ext cx="10223187" cy="5225986"/>
          </a:xfrm>
          <a:prstGeom prst="rect">
            <a:avLst/>
          </a:prstGeom>
        </p:spPr>
      </p:pic>
      <p:sp>
        <p:nvSpPr>
          <p:cNvPr id="12" name="TextBox 2"/>
          <p:cNvSpPr txBox="1"/>
          <p:nvPr/>
        </p:nvSpPr>
        <p:spPr>
          <a:xfrm>
            <a:off x="9982200" y="5262276"/>
            <a:ext cx="905882" cy="45021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rgbClr val="E7E6E6">
                    <a:lumMod val="25000"/>
                  </a:srgbClr>
                </a:solidFill>
              </a:rPr>
              <a:t>p&lt;0.001</a:t>
            </a:r>
            <a:endParaRPr lang="bg-BG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Parental experiences – leave vs. employment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38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findings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 smtClean="0"/>
              <a:t>Ambivalent </a:t>
            </a:r>
            <a:r>
              <a:rPr lang="en-US" dirty="0"/>
              <a:t>attitudes towards the length of parental leave, education gradient</a:t>
            </a:r>
          </a:p>
          <a:p>
            <a:r>
              <a:rPr lang="en-US" dirty="0" smtClean="0"/>
              <a:t>Mothers tend </a:t>
            </a:r>
            <a:r>
              <a:rPr lang="en-US" dirty="0"/>
              <a:t>to use their </a:t>
            </a:r>
            <a:r>
              <a:rPr lang="en-US" dirty="0" smtClean="0"/>
              <a:t>entitlements; fathers – much lower rates</a:t>
            </a:r>
          </a:p>
          <a:p>
            <a:r>
              <a:rPr lang="en-US" dirty="0" smtClean="0"/>
              <a:t>A ‘</a:t>
            </a:r>
            <a:r>
              <a:rPr lang="en-US" dirty="0"/>
              <a:t>father’s quota’ </a:t>
            </a:r>
            <a:r>
              <a:rPr lang="en-US" dirty="0" smtClean="0"/>
              <a:t>within the well-paid period may be a </a:t>
            </a:r>
            <a:r>
              <a:rPr lang="en-US" dirty="0"/>
              <a:t>bonus, </a:t>
            </a:r>
            <a:r>
              <a:rPr lang="en-US" dirty="0" smtClean="0"/>
              <a:t>but should not affect or be conditioned on the </a:t>
            </a:r>
            <a:r>
              <a:rPr lang="en-US" dirty="0"/>
              <a:t>mother’s </a:t>
            </a:r>
            <a:r>
              <a:rPr lang="en-US" dirty="0" smtClean="0"/>
              <a:t>rights</a:t>
            </a:r>
          </a:p>
          <a:p>
            <a:r>
              <a:rPr lang="en-US" dirty="0"/>
              <a:t>Hidden regulations in private sector – women with secondary education are not eager to take sick leave</a:t>
            </a:r>
          </a:p>
          <a:p>
            <a:r>
              <a:rPr lang="en-US" dirty="0" smtClean="0"/>
              <a:t>Preference for </a:t>
            </a:r>
            <a:r>
              <a:rPr lang="en-US" dirty="0"/>
              <a:t>home-based childrearing for very young children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201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197"/>
            <a:ext cx="10515600" cy="132556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1760"/>
            <a:ext cx="10805160" cy="49745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law: entitlements of </a:t>
            </a:r>
            <a:r>
              <a:rPr lang="en-US" dirty="0" smtClean="0"/>
              <a:t>well-paid leave (during the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year) are </a:t>
            </a:r>
            <a:r>
              <a:rPr lang="en-US" dirty="0"/>
              <a:t>‘</a:t>
            </a:r>
            <a:r>
              <a:rPr lang="en-US" dirty="0" smtClean="0"/>
              <a:t>mother-centered</a:t>
            </a:r>
            <a:r>
              <a:rPr lang="en-US" dirty="0"/>
              <a:t>’, </a:t>
            </a:r>
            <a:r>
              <a:rPr lang="en-US" dirty="0" smtClean="0"/>
              <a:t>non-use of the transferable portion </a:t>
            </a:r>
            <a:r>
              <a:rPr lang="en-US" dirty="0"/>
              <a:t>after the 6th month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/>
              <a:t>  A gap between law regulations and practices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/>
              <a:t>  As the length of maternity leave extends in time – full use and slow reentry of mothers into the labor market</a:t>
            </a:r>
          </a:p>
          <a:p>
            <a:r>
              <a:rPr lang="en-US" dirty="0"/>
              <a:t>The ECEC sector: the lack of individual forms for ages 0-3 is backed up with informal care by grandparents, or, with</a:t>
            </a:r>
            <a:endParaRPr lang="bg-BG" dirty="0"/>
          </a:p>
          <a:p>
            <a:r>
              <a:rPr lang="en-US" dirty="0"/>
              <a:t>Individual market-based care – expensive, unregulated for quality and affordability for parents (uncapped fees)</a:t>
            </a:r>
          </a:p>
          <a:p>
            <a:r>
              <a:rPr lang="en-US" dirty="0"/>
              <a:t>The parents: still underserved due to shortage of places in big cities</a:t>
            </a:r>
          </a:p>
          <a:p>
            <a:r>
              <a:rPr lang="en-US" dirty="0"/>
              <a:t>Hidden norms for non-absence from work for family reasons</a:t>
            </a:r>
          </a:p>
          <a:p>
            <a:r>
              <a:rPr lang="en-US" dirty="0"/>
              <a:t>A field to be developed – individual forms of childcare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08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Sources </a:t>
            </a:r>
            <a:r>
              <a:rPr lang="en-US" dirty="0"/>
              <a:t>&amp; literature:</a:t>
            </a:r>
            <a:br>
              <a:rPr lang="en-US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Eurostat </a:t>
            </a:r>
            <a:r>
              <a:rPr lang="en-US" dirty="0"/>
              <a:t>(online data </a:t>
            </a:r>
            <a:r>
              <a:rPr lang="en-US" dirty="0" smtClean="0"/>
              <a:t>codes: </a:t>
            </a:r>
            <a:r>
              <a:rPr lang="en-US" dirty="0" err="1" smtClean="0"/>
              <a:t>demo_find</a:t>
            </a:r>
            <a:r>
              <a:rPr lang="en-US" dirty="0" smtClean="0"/>
              <a:t>, T2020_10)</a:t>
            </a:r>
          </a:p>
          <a:p>
            <a:r>
              <a:rPr lang="en-US" dirty="0" smtClean="0"/>
              <a:t>National Statistical Institute. Statistical Yearbook, 1981, 1986, 1991, 2003, 2006, 2010.</a:t>
            </a:r>
          </a:p>
          <a:p>
            <a:r>
              <a:rPr lang="en-US" dirty="0"/>
              <a:t>National Statistical </a:t>
            </a:r>
            <a:r>
              <a:rPr lang="en-US" dirty="0" smtClean="0"/>
              <a:t>Institute. </a:t>
            </a:r>
            <a:r>
              <a:rPr lang="en-US" dirty="0" err="1" smtClean="0"/>
              <a:t>Infostat</a:t>
            </a:r>
            <a:r>
              <a:rPr lang="en-US" dirty="0" smtClean="0"/>
              <a:t> on-line database. [Accessed: 22.08.2021]</a:t>
            </a:r>
          </a:p>
          <a:p>
            <a:r>
              <a:rPr lang="en-US" dirty="0" err="1" smtClean="0"/>
              <a:t>Dimitrova</a:t>
            </a:r>
            <a:r>
              <a:rPr lang="en-US" dirty="0"/>
              <a:t>, E., </a:t>
            </a:r>
            <a:r>
              <a:rPr lang="en-US" dirty="0" err="1"/>
              <a:t>Kotzeva</a:t>
            </a:r>
            <a:r>
              <a:rPr lang="en-US" dirty="0"/>
              <a:t>, T. and </a:t>
            </a:r>
            <a:r>
              <a:rPr lang="en-US" dirty="0" err="1"/>
              <a:t>Ilieva</a:t>
            </a:r>
            <a:r>
              <a:rPr lang="en-US" dirty="0"/>
              <a:t>, K. (2021) ‘Bulgaria country note’, in </a:t>
            </a:r>
            <a:r>
              <a:rPr lang="en-US" dirty="0" err="1"/>
              <a:t>Koslowski</a:t>
            </a:r>
            <a:r>
              <a:rPr lang="en-US" dirty="0"/>
              <a:t>, A., Blum, S., </a:t>
            </a:r>
            <a:r>
              <a:rPr lang="en-US" dirty="0" err="1"/>
              <a:t>Dobrotić</a:t>
            </a:r>
            <a:r>
              <a:rPr lang="en-US" dirty="0"/>
              <a:t>, I., Kaufman, G. and Moss, P. (eds.) International Review of Leave Policies and Research 2021. Available at: https://www.leavenetwork.org/annual-review-reports/</a:t>
            </a:r>
          </a:p>
          <a:p>
            <a:r>
              <a:rPr lang="en-US" dirty="0" smtClean="0"/>
              <a:t>Mruchkov</a:t>
            </a:r>
            <a:r>
              <a:rPr lang="bg-BG" dirty="0" smtClean="0"/>
              <a:t>, </a:t>
            </a:r>
            <a:r>
              <a:rPr lang="en-US" dirty="0" smtClean="0"/>
              <a:t>V</a:t>
            </a:r>
            <a:r>
              <a:rPr lang="bg-BG" dirty="0" smtClean="0"/>
              <a:t>. </a:t>
            </a:r>
            <a:r>
              <a:rPr lang="en-US" dirty="0" smtClean="0"/>
              <a:t>(</a:t>
            </a:r>
            <a:r>
              <a:rPr lang="bg-BG" dirty="0" smtClean="0"/>
              <a:t>1978</a:t>
            </a:r>
            <a:r>
              <a:rPr lang="en-US" dirty="0" smtClean="0"/>
              <a:t>) The Bulgarian </a:t>
            </a:r>
            <a:r>
              <a:rPr lang="en-US" dirty="0" err="1" smtClean="0"/>
              <a:t>labour</a:t>
            </a:r>
            <a:r>
              <a:rPr lang="en-US" dirty="0" smtClean="0"/>
              <a:t> legislation and the international </a:t>
            </a:r>
            <a:r>
              <a:rPr lang="en-US" dirty="0" err="1" smtClean="0"/>
              <a:t>labour</a:t>
            </a:r>
            <a:r>
              <a:rPr lang="en-US" dirty="0" smtClean="0"/>
              <a:t> conventions and </a:t>
            </a:r>
            <a:r>
              <a:rPr lang="en-US" dirty="0" smtClean="0"/>
              <a:t>recommendations</a:t>
            </a:r>
            <a:r>
              <a:rPr lang="bg-BG" dirty="0" smtClean="0"/>
              <a:t>. </a:t>
            </a:r>
            <a:r>
              <a:rPr lang="en-US" dirty="0" err="1" smtClean="0"/>
              <a:t>Nauka</a:t>
            </a:r>
            <a:r>
              <a:rPr lang="en-US" dirty="0" smtClean="0"/>
              <a:t> I </a:t>
            </a:r>
            <a:r>
              <a:rPr lang="en-US" dirty="0" err="1" smtClean="0"/>
              <a:t>izkustvo</a:t>
            </a:r>
            <a:r>
              <a:rPr lang="en-US" dirty="0" smtClean="0"/>
              <a:t> Publ. </a:t>
            </a:r>
            <a:r>
              <a:rPr lang="en-US" dirty="0"/>
              <a:t>Sofia</a:t>
            </a:r>
            <a:r>
              <a:rPr lang="en-US" dirty="0"/>
              <a:t>. (In Bulgarian)</a:t>
            </a:r>
            <a:endParaRPr lang="en-US" dirty="0" smtClean="0"/>
          </a:p>
          <a:p>
            <a:r>
              <a:rPr lang="en-US" dirty="0" err="1"/>
              <a:t>Yossifov</a:t>
            </a:r>
            <a:r>
              <a:rPr lang="en-US" dirty="0"/>
              <a:t>, Y., </a:t>
            </a:r>
            <a:r>
              <a:rPr lang="en-US" dirty="0" err="1"/>
              <a:t>Banova</a:t>
            </a:r>
            <a:r>
              <a:rPr lang="en-US" dirty="0"/>
              <a:t>, V., </a:t>
            </a:r>
            <a:r>
              <a:rPr lang="en-US" dirty="0" err="1"/>
              <a:t>Zhupunov</a:t>
            </a:r>
            <a:r>
              <a:rPr lang="en-US" dirty="0"/>
              <a:t>, L., </a:t>
            </a:r>
            <a:r>
              <a:rPr lang="en-US" dirty="0" err="1"/>
              <a:t>Marinova</a:t>
            </a:r>
            <a:r>
              <a:rPr lang="en-US" dirty="0"/>
              <a:t>, A., </a:t>
            </a:r>
            <a:r>
              <a:rPr lang="en-US" dirty="0" err="1"/>
              <a:t>Kotzeva</a:t>
            </a:r>
            <a:r>
              <a:rPr lang="en-US" dirty="0"/>
              <a:t>, T., </a:t>
            </a:r>
            <a:r>
              <a:rPr lang="en-US" dirty="0" err="1"/>
              <a:t>Dimitrova</a:t>
            </a:r>
            <a:r>
              <a:rPr lang="en-US" dirty="0"/>
              <a:t>, E., </a:t>
            </a:r>
            <a:r>
              <a:rPr lang="en-US" dirty="0" err="1"/>
              <a:t>Moraliiska</a:t>
            </a:r>
            <a:r>
              <a:rPr lang="en-US" dirty="0"/>
              <a:t>, St., </a:t>
            </a:r>
            <a:r>
              <a:rPr lang="en-US" dirty="0" err="1"/>
              <a:t>Ilieva</a:t>
            </a:r>
            <a:r>
              <a:rPr lang="en-US" dirty="0"/>
              <a:t>, K., </a:t>
            </a:r>
            <a:r>
              <a:rPr lang="en-US" dirty="0" err="1"/>
              <a:t>Gerginova</a:t>
            </a:r>
            <a:r>
              <a:rPr lang="en-US" dirty="0"/>
              <a:t>, E. (2018) Early Childhood Development in Bulgaria: Views from Inside. A Study of the Systems Supporting Early Childhood Development, their Interconnections and the Interactions with Parents. Sofia, For Our Children </a:t>
            </a:r>
            <a:r>
              <a:rPr lang="en-US" dirty="0" smtClean="0"/>
              <a:t>Foundation (in </a:t>
            </a:r>
            <a:r>
              <a:rPr lang="en-US" dirty="0"/>
              <a:t>Bulgarian</a:t>
            </a:r>
            <a:r>
              <a:rPr lang="en-US" dirty="0" smtClean="0"/>
              <a:t>).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8415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A SHORT HISTORICAL OVERVIEW OF THE POLICY ON PAID PARENTAL LEAVES AND ECEC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RECENT DEVELOPMENTS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A SURVEY ON YOUNG MOTHERS’ ATTITUDES TOWARDS PAID PARENTAL LEAVES AND CHILDCARE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18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Context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3</a:t>
            </a:fld>
            <a:endParaRPr lang="bg-BG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087187"/>
            <a:ext cx="9386887" cy="525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09863" y="6341419"/>
            <a:ext cx="4957664" cy="380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Sources: National Statistical Institute;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Eurostat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bg-B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837"/>
            <a:ext cx="10515600" cy="1325563"/>
          </a:xfrm>
        </p:spPr>
        <p:txBody>
          <a:bodyPr/>
          <a:lstStyle/>
          <a:p>
            <a:r>
              <a:rPr lang="en-US" dirty="0" smtClean="0"/>
              <a:t>The social state – ideology and priorities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The socialist state (1944-1989) – institution of rights around pregnancy and childbirth, </a:t>
            </a:r>
            <a:r>
              <a:rPr lang="en-US" dirty="0" err="1" smtClean="0"/>
              <a:t>pronatalistic</a:t>
            </a:r>
            <a:r>
              <a:rPr lang="en-US" dirty="0" smtClean="0"/>
              <a:t> policy AND high </a:t>
            </a:r>
            <a:r>
              <a:rPr lang="en-US" dirty="0"/>
              <a:t>women’s employment, a wide network of </a:t>
            </a:r>
            <a:r>
              <a:rPr lang="en-US" dirty="0" smtClean="0"/>
              <a:t>crèches and kindergartens, other social advantages for families with children</a:t>
            </a:r>
          </a:p>
          <a:p>
            <a:pPr>
              <a:spcAft>
                <a:spcPts val="1200"/>
              </a:spcAft>
            </a:pPr>
            <a:r>
              <a:rPr lang="en-US" dirty="0"/>
              <a:t>1990s </a:t>
            </a:r>
            <a:r>
              <a:rPr lang="en-US" dirty="0" smtClean="0"/>
              <a:t>– inflation </a:t>
            </a:r>
            <a:r>
              <a:rPr lang="en-US" dirty="0"/>
              <a:t>of social payments, incl. </a:t>
            </a:r>
            <a:r>
              <a:rPr lang="en-US" dirty="0" smtClean="0"/>
              <a:t>maternity compensation, </a:t>
            </a:r>
            <a:r>
              <a:rPr lang="en-US" dirty="0" smtClean="0"/>
              <a:t>expansion of low-paid parental leave, cut </a:t>
            </a:r>
            <a:r>
              <a:rPr lang="en-US" dirty="0"/>
              <a:t>off of </a:t>
            </a:r>
            <a:r>
              <a:rPr lang="en-US" dirty="0" smtClean="0"/>
              <a:t>kindergartens </a:t>
            </a:r>
            <a:endParaRPr lang="en-US" dirty="0"/>
          </a:p>
          <a:p>
            <a:r>
              <a:rPr lang="en-US" dirty="0" smtClean="0"/>
              <a:t>After 2000 – </a:t>
            </a:r>
            <a:r>
              <a:rPr lang="en-US" dirty="0" smtClean="0"/>
              <a:t>onset </a:t>
            </a:r>
            <a:r>
              <a:rPr lang="en-US" dirty="0" smtClean="0"/>
              <a:t>of EU legislation transposition in national law, </a:t>
            </a:r>
            <a:r>
              <a:rPr lang="en-US" dirty="0"/>
              <a:t>recognizing </a:t>
            </a:r>
            <a:r>
              <a:rPr lang="en-US" dirty="0" smtClean="0"/>
              <a:t>diversity </a:t>
            </a:r>
            <a:r>
              <a:rPr lang="en-US" dirty="0"/>
              <a:t>of parental </a:t>
            </a:r>
            <a:r>
              <a:rPr lang="en-US" dirty="0" smtClean="0"/>
              <a:t>contexts, expansion of well-paid maternity leave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71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Maternity/Parental leave designs in time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5</a:t>
            </a:fld>
            <a:endParaRPr lang="bg-BG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840" y="1022816"/>
            <a:ext cx="7863840" cy="569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48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Recent developments</a:t>
            </a:r>
            <a:r>
              <a:rPr lang="bg-BG" sz="4000" dirty="0" smtClean="0"/>
              <a:t> </a:t>
            </a:r>
            <a:r>
              <a:rPr lang="en-US" sz="4000" dirty="0" smtClean="0"/>
              <a:t>in Maternity/Parental leaves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219517"/>
            <a:ext cx="11358880" cy="5319395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The </a:t>
            </a:r>
            <a:r>
              <a:rPr lang="en-US" sz="2800" dirty="0" err="1" smtClean="0"/>
              <a:t>pronatalistic</a:t>
            </a:r>
            <a:r>
              <a:rPr lang="en-US" sz="2800" dirty="0" smtClean="0"/>
              <a:t> logic of parity-based entitlements – gradually removed</a:t>
            </a:r>
          </a:p>
          <a:p>
            <a:pPr lvl="1"/>
            <a:r>
              <a:rPr lang="en-US" sz="2800" dirty="0" smtClean="0"/>
              <a:t>Progressively inclusive of other persons </a:t>
            </a: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</a:t>
            </a:r>
            <a:r>
              <a:rPr lang="en-US" sz="2800" dirty="0" smtClean="0"/>
              <a:t>year (well-paid) leave </a:t>
            </a:r>
          </a:p>
          <a:p>
            <a:pPr lvl="2">
              <a:spcAft>
                <a:spcPts val="600"/>
              </a:spcAft>
            </a:pPr>
            <a:r>
              <a:rPr lang="en-US" sz="2400" dirty="0" smtClean="0"/>
              <a:t>Fathers (2009)</a:t>
            </a:r>
          </a:p>
          <a:p>
            <a:pPr lvl="2">
              <a:spcAft>
                <a:spcPts val="600"/>
              </a:spcAft>
            </a:pPr>
            <a:r>
              <a:rPr lang="en-US" sz="2400" dirty="0" smtClean="0"/>
              <a:t>Grandparents (2017) 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Adoptive parents are treated </a:t>
            </a:r>
            <a:r>
              <a:rPr lang="en-US" sz="2800" dirty="0"/>
              <a:t>equally </a:t>
            </a:r>
            <a:r>
              <a:rPr lang="en-US" sz="2800" dirty="0" smtClean="0"/>
              <a:t>to birth parents (2018)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Lone adoptive mother/father – the same </a:t>
            </a:r>
            <a:r>
              <a:rPr lang="en-US" sz="2400" dirty="0" smtClean="0"/>
              <a:t>rights as couples</a:t>
            </a:r>
            <a:endParaRPr lang="en-US" sz="2400" dirty="0"/>
          </a:p>
          <a:p>
            <a:pPr lvl="1"/>
            <a:r>
              <a:rPr lang="en-US" sz="2800" dirty="0" smtClean="0"/>
              <a:t>Foster families entitlements</a:t>
            </a:r>
          </a:p>
          <a:p>
            <a:pPr lvl="2"/>
            <a:r>
              <a:rPr lang="en-US" sz="2400" dirty="0" smtClean="0"/>
              <a:t>Parental leave (2004)</a:t>
            </a:r>
          </a:p>
          <a:p>
            <a:pPr lvl="2">
              <a:spcAft>
                <a:spcPts val="600"/>
              </a:spcAft>
            </a:pPr>
            <a:r>
              <a:rPr lang="en-US" sz="2400" dirty="0" smtClean="0"/>
              <a:t>Maternity/Parental leave – not fully aligned with biological (2017)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Right of 50% maternity/parental benefit – if the mother returns to work before ending of leave (2017)</a:t>
            </a:r>
            <a:endParaRPr lang="en-US" sz="2800" dirty="0"/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560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0"/>
            <a:ext cx="10515600" cy="1325563"/>
          </a:xfrm>
        </p:spPr>
        <p:txBody>
          <a:bodyPr/>
          <a:lstStyle/>
          <a:p>
            <a:r>
              <a:rPr lang="en-US" dirty="0" smtClean="0"/>
              <a:t>The father’s entitlements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880" y="1113868"/>
            <a:ext cx="10662920" cy="4644074"/>
          </a:xfrm>
        </p:spPr>
        <p:txBody>
          <a:bodyPr>
            <a:noAutofit/>
          </a:bodyPr>
          <a:lstStyle/>
          <a:p>
            <a:pPr marL="228600" lvl="1"/>
            <a:r>
              <a:rPr lang="en-US" sz="2800" dirty="0"/>
              <a:t>Paternity</a:t>
            </a:r>
            <a:r>
              <a:rPr lang="en-US" sz="2800" dirty="0" smtClean="0"/>
              <a:t> </a:t>
            </a:r>
            <a:r>
              <a:rPr lang="en-US" sz="2800" dirty="0"/>
              <a:t>leave – 15 calendar days at birth (2009)</a:t>
            </a:r>
          </a:p>
          <a:p>
            <a:pPr lvl="2">
              <a:spcAft>
                <a:spcPts val="600"/>
              </a:spcAft>
            </a:pPr>
            <a:r>
              <a:rPr lang="en-US" sz="2400" dirty="0" smtClean="0"/>
              <a:t>Incl. cohabiting fathers </a:t>
            </a:r>
            <a:r>
              <a:rPr lang="en-US" sz="2400" dirty="0"/>
              <a:t>(</a:t>
            </a:r>
            <a:r>
              <a:rPr lang="en-US" sz="2400" dirty="0" smtClean="0"/>
              <a:t>2017)</a:t>
            </a:r>
          </a:p>
          <a:p>
            <a:pPr lvl="2">
              <a:spcAft>
                <a:spcPts val="600"/>
              </a:spcAft>
            </a:pPr>
            <a:r>
              <a:rPr lang="en-US" sz="2400" dirty="0" smtClean="0"/>
              <a:t>Excl. adoptive </a:t>
            </a:r>
            <a:r>
              <a:rPr lang="en-US" sz="2400" dirty="0"/>
              <a:t>cohabiting fathers </a:t>
            </a:r>
            <a:r>
              <a:rPr lang="en-US" sz="2400" dirty="0" smtClean="0"/>
              <a:t>(2018</a:t>
            </a:r>
            <a:r>
              <a:rPr lang="en-US" sz="2400" dirty="0"/>
              <a:t>)</a:t>
            </a:r>
          </a:p>
          <a:p>
            <a:r>
              <a:rPr lang="en-US" dirty="0" smtClean="0"/>
              <a:t>Maternity/parental </a:t>
            </a:r>
            <a:r>
              <a:rPr lang="en-US" dirty="0" smtClean="0"/>
              <a:t>leave (after the 6</a:t>
            </a:r>
            <a:r>
              <a:rPr lang="en-US" baseline="30000" dirty="0" smtClean="0"/>
              <a:t>th</a:t>
            </a:r>
            <a:r>
              <a:rPr lang="en-US" dirty="0" smtClean="0"/>
              <a:t> month of the child)</a:t>
            </a:r>
          </a:p>
          <a:p>
            <a:pPr lvl="1"/>
            <a:r>
              <a:rPr lang="en-US" dirty="0" smtClean="0"/>
              <a:t>Birth and adoptive fathers (2009)</a:t>
            </a:r>
          </a:p>
          <a:p>
            <a:pPr lvl="1"/>
            <a:r>
              <a:rPr lang="en-US" dirty="0" smtClean="0"/>
              <a:t>Foster fathers (2017)</a:t>
            </a:r>
          </a:p>
          <a:p>
            <a:r>
              <a:rPr lang="en-US" dirty="0" smtClean="0"/>
              <a:t>Paid </a:t>
            </a:r>
            <a:r>
              <a:rPr lang="en-US" dirty="0"/>
              <a:t>parental leave </a:t>
            </a:r>
            <a:r>
              <a:rPr lang="en-US" dirty="0" smtClean="0"/>
              <a:t>(between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year </a:t>
            </a:r>
            <a:r>
              <a:rPr lang="en-US" dirty="0"/>
              <a:t>of the </a:t>
            </a:r>
            <a:r>
              <a:rPr lang="en-US" dirty="0" smtClean="0"/>
              <a:t>child)</a:t>
            </a:r>
          </a:p>
          <a:p>
            <a:pPr lvl="1"/>
            <a:r>
              <a:rPr lang="en-US" dirty="0"/>
              <a:t>Birth and adoptive fathers </a:t>
            </a:r>
            <a:r>
              <a:rPr lang="en-US" dirty="0" smtClean="0"/>
              <a:t>(1986)</a:t>
            </a:r>
          </a:p>
          <a:p>
            <a:pPr lvl="1"/>
            <a:r>
              <a:rPr lang="en-US" dirty="0" smtClean="0"/>
              <a:t>Foster fathers (2004)</a:t>
            </a:r>
            <a:endParaRPr lang="en-US" dirty="0"/>
          </a:p>
          <a:p>
            <a:r>
              <a:rPr lang="en-US" dirty="0" smtClean="0"/>
              <a:t>Use of </a:t>
            </a:r>
            <a:r>
              <a:rPr lang="en-US" dirty="0" smtClean="0"/>
              <a:t>paternity leave </a:t>
            </a:r>
            <a:r>
              <a:rPr lang="en-US" dirty="0" smtClean="0"/>
              <a:t>– </a:t>
            </a:r>
            <a:r>
              <a:rPr lang="bg-BG" dirty="0" smtClean="0"/>
              <a:t>21 749</a:t>
            </a:r>
            <a:r>
              <a:rPr lang="en-US" dirty="0" smtClean="0"/>
              <a:t> fathers (~30%) in 2020</a:t>
            </a:r>
          </a:p>
          <a:p>
            <a:r>
              <a:rPr lang="en-US" dirty="0" smtClean="0"/>
              <a:t>Use of transferred </a:t>
            </a:r>
            <a:r>
              <a:rPr lang="en-US" dirty="0" smtClean="0"/>
              <a:t>maternity leave </a:t>
            </a:r>
            <a:r>
              <a:rPr lang="en-US" dirty="0" smtClean="0"/>
              <a:t>after the 6</a:t>
            </a:r>
            <a:r>
              <a:rPr lang="en-US" baseline="30000" dirty="0" smtClean="0"/>
              <a:t>th</a:t>
            </a:r>
            <a:r>
              <a:rPr lang="en-US" dirty="0" smtClean="0"/>
              <a:t> month – 342 fathers in </a:t>
            </a:r>
            <a:r>
              <a:rPr lang="en-US" dirty="0"/>
              <a:t>2020 </a:t>
            </a:r>
            <a:endParaRPr lang="en-US" dirty="0" smtClean="0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1020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174"/>
            <a:ext cx="10515600" cy="1325563"/>
          </a:xfrm>
        </p:spPr>
        <p:txBody>
          <a:bodyPr/>
          <a:lstStyle/>
          <a:p>
            <a:r>
              <a:rPr lang="en-US" dirty="0" smtClean="0"/>
              <a:t>Trends and Developments in ECEC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4334"/>
            <a:ext cx="10515600" cy="4812030"/>
          </a:xfrm>
        </p:spPr>
        <p:txBody>
          <a:bodyPr>
            <a:normAutofit/>
          </a:bodyPr>
          <a:lstStyle/>
          <a:p>
            <a:r>
              <a:rPr lang="en-US" dirty="0" smtClean="0"/>
              <a:t>Due enlargement </a:t>
            </a:r>
            <a:r>
              <a:rPr lang="en-US" dirty="0"/>
              <a:t>of the ECEC </a:t>
            </a:r>
            <a:r>
              <a:rPr lang="en-US" dirty="0" smtClean="0"/>
              <a:t>sector – </a:t>
            </a:r>
            <a:r>
              <a:rPr lang="bg-BG" dirty="0" smtClean="0"/>
              <a:t>10</a:t>
            </a:r>
            <a:r>
              <a:rPr lang="en-US" dirty="0" smtClean="0"/>
              <a:t>,</a:t>
            </a:r>
            <a:r>
              <a:rPr lang="bg-BG" dirty="0" smtClean="0"/>
              <a:t>000 </a:t>
            </a:r>
            <a:r>
              <a:rPr lang="en-US" dirty="0"/>
              <a:t>without childcare places in </a:t>
            </a:r>
            <a:r>
              <a:rPr lang="en-US" dirty="0" smtClean="0"/>
              <a:t>2020</a:t>
            </a:r>
          </a:p>
          <a:p>
            <a:r>
              <a:rPr lang="en-US" dirty="0" smtClean="0"/>
              <a:t>A new compensation for parents </a:t>
            </a:r>
            <a:r>
              <a:rPr lang="en-US" dirty="0"/>
              <a:t>whose children 3-6 y. do not have a place in a public kindergarten (~€180 per month)</a:t>
            </a:r>
          </a:p>
          <a:p>
            <a:r>
              <a:rPr lang="en-US" dirty="0"/>
              <a:t>Rigid forms of public ECEC services – only collective, ‘</a:t>
            </a:r>
            <a:r>
              <a:rPr lang="en-US" dirty="0" err="1"/>
              <a:t>medicalized</a:t>
            </a:r>
            <a:r>
              <a:rPr lang="en-US" dirty="0"/>
              <a:t> discourse’, quality framework to be developed</a:t>
            </a:r>
          </a:p>
          <a:p>
            <a:r>
              <a:rPr lang="en-US" dirty="0"/>
              <a:t>Geographical variation in provision </a:t>
            </a:r>
            <a:r>
              <a:rPr lang="en-US" dirty="0" smtClean="0"/>
              <a:t>and in </a:t>
            </a:r>
            <a:r>
              <a:rPr lang="en-US" dirty="0"/>
              <a:t>attendance </a:t>
            </a:r>
            <a:r>
              <a:rPr lang="en-US" dirty="0" smtClean="0"/>
              <a:t>rates – unmet demand in large cities and the capital</a:t>
            </a:r>
          </a:p>
          <a:p>
            <a:r>
              <a:rPr lang="en-US" dirty="0" smtClean="0"/>
              <a:t>Lack of state-regulated individual forms – municipal or market-based</a:t>
            </a:r>
          </a:p>
          <a:p>
            <a:r>
              <a:rPr lang="en-US" dirty="0"/>
              <a:t>Share of informal unpaid care – cultural norms to use grandparents</a:t>
            </a:r>
            <a:endParaRPr lang="bg-BG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755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75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Some implications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320"/>
            <a:ext cx="10515600" cy="46326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rule for determining maternity </a:t>
            </a:r>
            <a:r>
              <a:rPr lang="en-US" dirty="0"/>
              <a:t>compensation </a:t>
            </a:r>
            <a:r>
              <a:rPr lang="en-US" dirty="0" smtClean="0"/>
              <a:t>penalizes </a:t>
            </a:r>
            <a:r>
              <a:rPr lang="en-US" dirty="0"/>
              <a:t>the situation of job </a:t>
            </a:r>
            <a:r>
              <a:rPr lang="en-US" dirty="0" smtClean="0"/>
              <a:t>insecurity – in case of </a:t>
            </a:r>
            <a:r>
              <a:rPr lang="en-US" dirty="0"/>
              <a:t>gaps in work experience – filled with the minimum </a:t>
            </a:r>
            <a:r>
              <a:rPr lang="en-US" dirty="0" smtClean="0"/>
              <a:t>wage</a:t>
            </a:r>
          </a:p>
          <a:p>
            <a:r>
              <a:rPr lang="en-US" dirty="0" smtClean="0"/>
              <a:t>Mean mother’s vs. father’s compensation for maternity/parental leave - BGN</a:t>
            </a:r>
            <a:r>
              <a:rPr lang="bg-BG" dirty="0" smtClean="0"/>
              <a:t>32.74</a:t>
            </a:r>
            <a:r>
              <a:rPr lang="en-US" dirty="0" smtClean="0"/>
              <a:t> vs. BGN</a:t>
            </a:r>
            <a:r>
              <a:rPr lang="bg-BG" dirty="0" smtClean="0"/>
              <a:t>62.97</a:t>
            </a:r>
            <a:r>
              <a:rPr lang="en-US" dirty="0" smtClean="0"/>
              <a:t>(daily</a:t>
            </a:r>
            <a:r>
              <a:rPr lang="en-US" dirty="0"/>
              <a:t>) </a:t>
            </a:r>
            <a:r>
              <a:rPr lang="en-US" dirty="0" smtClean="0"/>
              <a:t>in 2020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/>
              <a:t>  economic disincentive for families to use the transferred maternity/parental leave</a:t>
            </a:r>
          </a:p>
          <a:p>
            <a:r>
              <a:rPr lang="en-US" dirty="0"/>
              <a:t>The employer’s prism – long absence of mothers </a:t>
            </a:r>
            <a:r>
              <a:rPr lang="en-US" dirty="0" smtClean="0"/>
              <a:t>from work since </a:t>
            </a:r>
            <a:r>
              <a:rPr lang="en-US" dirty="0"/>
              <a:t>maternity or parental leaves cannot be split and postponed</a:t>
            </a:r>
          </a:p>
          <a:p>
            <a:r>
              <a:rPr lang="en-US" dirty="0" smtClean="0"/>
              <a:t>Co-resident </a:t>
            </a:r>
            <a:r>
              <a:rPr lang="en-US" dirty="0"/>
              <a:t>non-biological parents are not entitled the right of </a:t>
            </a:r>
            <a:r>
              <a:rPr lang="en-US" dirty="0" smtClean="0"/>
              <a:t>leave and also a cohabiting </a:t>
            </a:r>
            <a:r>
              <a:rPr lang="en-US" dirty="0"/>
              <a:t>father is eligible for paternity leave if he </a:t>
            </a:r>
            <a:r>
              <a:rPr lang="en-US" dirty="0" smtClean="0"/>
              <a:t>has formally </a:t>
            </a:r>
            <a:r>
              <a:rPr lang="en-US" dirty="0"/>
              <a:t>acknowledged the child</a:t>
            </a:r>
            <a:endParaRPr lang="en-US" dirty="0" smtClean="0"/>
          </a:p>
          <a:p>
            <a:endParaRPr lang="en-US" dirty="0"/>
          </a:p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2803-FDC6-4A7C-BA0A-5581BAB2D170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75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6989</TotalTime>
  <Words>1217</Words>
  <Application>Microsoft Office PowerPoint</Application>
  <PresentationFormat>Widescreen</PresentationFormat>
  <Paragraphs>133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Office Theme</vt:lpstr>
      <vt:lpstr>Regulations in practice: the law on parental leaves, public childcare and parental opinions in Bulgaria</vt:lpstr>
      <vt:lpstr>SCOPE OF THE PRESENTATION</vt:lpstr>
      <vt:lpstr>Context</vt:lpstr>
      <vt:lpstr>The social state – ideology and priorities</vt:lpstr>
      <vt:lpstr>Maternity/Parental leave designs in time</vt:lpstr>
      <vt:lpstr>Recent developments in Maternity/Parental leaves</vt:lpstr>
      <vt:lpstr>The father’s entitlements</vt:lpstr>
      <vt:lpstr>Trends and Developments in ECEC </vt:lpstr>
      <vt:lpstr>Some implications </vt:lpstr>
      <vt:lpstr>A survey on parental attitudes to ECEC</vt:lpstr>
      <vt:lpstr>Policy changes and parental attitudes</vt:lpstr>
      <vt:lpstr>Policy changes and parental attitudes</vt:lpstr>
      <vt:lpstr>Parental experiences –  use of paid leave</vt:lpstr>
      <vt:lpstr>Parental experiences – perceived job insecurity</vt:lpstr>
      <vt:lpstr>Parental experiences – leave vs. employment</vt:lpstr>
      <vt:lpstr>Survey findings</vt:lpstr>
      <vt:lpstr>Conclusions</vt:lpstr>
      <vt:lpstr> Sources &amp; literature: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Regulations in practice: the law on parental leaves, public childcare and parental opinions in Bulgaria</dc:title>
  <dc:creator>Microsoft account</dc:creator>
  <cp:lastModifiedBy>Microsoft account</cp:lastModifiedBy>
  <cp:revision>434</cp:revision>
  <dcterms:created xsi:type="dcterms:W3CDTF">2021-07-13T10:06:45Z</dcterms:created>
  <dcterms:modified xsi:type="dcterms:W3CDTF">2021-10-08T14:41:56Z</dcterms:modified>
</cp:coreProperties>
</file>