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1" r:id="rId1"/>
    <p:sldMasterId id="2147483674" r:id="rId2"/>
  </p:sldMasterIdLst>
  <p:notesMasterIdLst>
    <p:notesMasterId r:id="rId14"/>
  </p:notesMasterIdLst>
  <p:sldIdLst>
    <p:sldId id="262" r:id="rId3"/>
    <p:sldId id="293" r:id="rId4"/>
    <p:sldId id="307" r:id="rId5"/>
    <p:sldId id="308" r:id="rId6"/>
    <p:sldId id="298" r:id="rId7"/>
    <p:sldId id="282" r:id="rId8"/>
    <p:sldId id="309" r:id="rId9"/>
    <p:sldId id="314" r:id="rId10"/>
    <p:sldId id="311" r:id="rId11"/>
    <p:sldId id="312" r:id="rId12"/>
    <p:sldId id="31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5" d="100"/>
          <a:sy n="75" d="100"/>
        </p:scale>
        <p:origin x="324" y="72"/>
      </p:cViewPr>
      <p:guideLst/>
    </p:cSldViewPr>
  </p:slideViewPr>
  <p:notesTextViewPr>
    <p:cViewPr>
      <p:scale>
        <a:sx n="1" d="1"/>
        <a:sy n="1" d="1"/>
      </p:scale>
      <p:origin x="0" y="0"/>
    </p:cViewPr>
  </p:notesTextViewPr>
  <p:sorterViewPr>
    <p:cViewPr>
      <p:scale>
        <a:sx n="100" d="100"/>
        <a:sy n="100" d="100"/>
      </p:scale>
      <p:origin x="0" y="-5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4C2EB0-9F3E-4F9B-82F8-7EB8F4F6DD21}" type="datetimeFigureOut">
              <a:rPr lang="en-GB" smtClean="0"/>
              <a:t>27/11/2022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BA0F8F-0A39-46F3-87C6-2943B5010330}" type="slidenum">
              <a:rPr lang="en-GB" smtClean="0"/>
              <a:t>‹#›</a:t>
            </a:fld>
            <a:endParaRPr lang="en-GB"/>
          </a:p>
        </p:txBody>
      </p:sp>
    </p:spTree>
    <p:extLst>
      <p:ext uri="{BB962C8B-B14F-4D97-AF65-F5344CB8AC3E}">
        <p14:creationId xmlns:p14="http://schemas.microsoft.com/office/powerpoint/2010/main" val="2313631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lewissilkin.com/en/insights/government-consults-on-flexible-working-rights" TargetMode="External"/><Relationship Id="rId7" Type="http://schemas.openxmlformats.org/officeDocument/2006/relationships/hyperlink" Target="https://www.lewissilkin.com/en/insights/the-eu-gets-transparent-and-predictable"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lewissilkin.com/en/insights/tips-to-be-paid-to-staff-in-full-under-latest-plans-for-legislation" TargetMode="External"/><Relationship Id="rId5" Type="http://schemas.openxmlformats.org/officeDocument/2006/relationships/hyperlink" Target="https://www.lewissilkin.com/en/insights/carers-to-have-the-right-to-one-week-of-unpaid-leave" TargetMode="External"/><Relationship Id="rId4" Type="http://schemas.openxmlformats.org/officeDocument/2006/relationships/hyperlink" Target="https://assets.publishing.service.gov.uk/government/uploads/system/uploads/attachment_data/file/872097/neonatal-leave-and-pay-government_response.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Margaret O’Brien (UCL), Matthew Aldrich (UEA), Sara Connolly (UEA), Rose Cook (UCL) and Svetlana Speight (</a:t>
            </a:r>
            <a:r>
              <a:rPr lang="en-GB" dirty="0" err="1"/>
              <a:t>NatCEN</a:t>
            </a:r>
            <a:r>
              <a:rPr lang="en-GB" dirty="0"/>
              <a:t>) (2017) Inequalities in Access to Paid Maternity &amp; Paternity leave &amp; Flexible Working </a:t>
            </a:r>
          </a:p>
          <a:p>
            <a:r>
              <a:rPr lang="en-GB" dirty="0"/>
              <a:t>http://www.modernfatherhood.org/publications/inequalities-in-parental-leave-full-report/</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30B13CE0-10B2-4B98-8995-AD983BFCFDC5}" type="slidenum">
              <a:rPr lang="en-GB" smtClean="0"/>
              <a:t>6</a:t>
            </a:fld>
            <a:endParaRPr lang="en-GB"/>
          </a:p>
        </p:txBody>
      </p:sp>
    </p:spTree>
    <p:extLst>
      <p:ext uri="{BB962C8B-B14F-4D97-AF65-F5344CB8AC3E}">
        <p14:creationId xmlns:p14="http://schemas.microsoft.com/office/powerpoint/2010/main" val="196266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626262"/>
                </a:solidFill>
                <a:effectLst/>
                <a:latin typeface="Frutiger LT W01_45 Ligh1475730"/>
              </a:rPr>
              <a:t>The Employment Bill was due to cover the following reforms, which have all been under discussion since at least December 2019.</a:t>
            </a:r>
          </a:p>
          <a:p>
            <a:pPr algn="l">
              <a:buFont typeface="Arial" panose="020B0604020202020204" pitchFamily="34" charset="0"/>
              <a:buChar char="•"/>
            </a:pPr>
            <a:r>
              <a:rPr lang="en-GB" b="1" i="0" dirty="0">
                <a:solidFill>
                  <a:srgbClr val="626262"/>
                </a:solidFill>
                <a:effectLst/>
                <a:latin typeface="Frutiger LT W01_45 Ligh1475730"/>
              </a:rPr>
              <a:t>Making flexible working the default. </a:t>
            </a:r>
            <a:r>
              <a:rPr lang="en-GB" b="0" i="0" dirty="0">
                <a:solidFill>
                  <a:srgbClr val="626262"/>
                </a:solidFill>
                <a:effectLst/>
                <a:latin typeface="Frutiger LT W01_45 Ligh1475730"/>
              </a:rPr>
              <a:t>The government had already backtracked on this somewhat by proposing a more modest new right to request flexible working from day one, and</a:t>
            </a:r>
            <a:r>
              <a:rPr lang="en-GB" b="0" i="0" u="sng" dirty="0">
                <a:solidFill>
                  <a:srgbClr val="000000"/>
                </a:solidFill>
                <a:effectLst/>
                <a:latin typeface="Frutiger LT W01_45 Ligh1475730"/>
                <a:hlinkClick r:id="rId3"/>
              </a:rPr>
              <a:t> consultation on this proposal </a:t>
            </a:r>
            <a:r>
              <a:rPr lang="en-GB" b="0" i="0" dirty="0">
                <a:solidFill>
                  <a:srgbClr val="626262"/>
                </a:solidFill>
                <a:effectLst/>
                <a:latin typeface="Frutiger LT W01_45 Ligh1475730"/>
              </a:rPr>
              <a:t>closed in December 2021. This forms the backdrop to discussions about “new normal” working arrangements, so it would be surprising if there was no response to the consultation this year despite its omission from the Queen’s speech.</a:t>
            </a:r>
          </a:p>
          <a:p>
            <a:pPr algn="l">
              <a:buFont typeface="Arial" panose="020B0604020202020204" pitchFamily="34" charset="0"/>
              <a:buChar char="•"/>
            </a:pPr>
            <a:r>
              <a:rPr lang="en-GB" b="1" i="0" dirty="0">
                <a:solidFill>
                  <a:srgbClr val="626262"/>
                </a:solidFill>
                <a:effectLst/>
                <a:latin typeface="Frutiger LT W01_45 Ligh1475730"/>
              </a:rPr>
              <a:t>Extending redundancy protection for pregnancy and maternity. </a:t>
            </a:r>
            <a:r>
              <a:rPr lang="en-GB" b="0" i="0" dirty="0">
                <a:solidFill>
                  <a:srgbClr val="626262"/>
                </a:solidFill>
                <a:effectLst/>
                <a:latin typeface="Frutiger LT W01_45 Ligh1475730"/>
              </a:rPr>
              <a:t>The government has promised to extent priority for alternative employment opportunities on redundancy to all pregnant employees and for up to 6 months after return from maternity leave, with similar protections for parents returning from adoption or shared parental leave.</a:t>
            </a:r>
          </a:p>
          <a:p>
            <a:pPr algn="l">
              <a:buFont typeface="Arial" panose="020B0604020202020204" pitchFamily="34" charset="0"/>
              <a:buChar char="•"/>
            </a:pPr>
            <a:r>
              <a:rPr lang="en-GB" b="1" i="0" dirty="0">
                <a:solidFill>
                  <a:srgbClr val="626262"/>
                </a:solidFill>
                <a:effectLst/>
                <a:latin typeface="Frutiger LT W01_45 Ligh1475730"/>
              </a:rPr>
              <a:t>Leave for neonatal care.</a:t>
            </a:r>
            <a:r>
              <a:rPr lang="en-GB" b="0" i="0" dirty="0">
                <a:solidFill>
                  <a:srgbClr val="626262"/>
                </a:solidFill>
                <a:effectLst/>
                <a:latin typeface="Frutiger LT W01_45 Ligh1475730"/>
              </a:rPr>
              <a:t> The government has promised a new right to 12 weeks' paid neonatal leave for parents whose babies spend time in neonatal care units. Consultation on this proposal closed on 11 October 2019, and the government’s </a:t>
            </a:r>
            <a:r>
              <a:rPr lang="en-GB" b="0" i="0" u="sng" dirty="0">
                <a:solidFill>
                  <a:srgbClr val="000000"/>
                </a:solidFill>
                <a:effectLst/>
                <a:latin typeface="Frutiger LT W01_45 Ligh1475730"/>
                <a:hlinkClick r:id="rId4"/>
              </a:rPr>
              <a:t>response to the consultation </a:t>
            </a:r>
            <a:r>
              <a:rPr lang="en-GB" b="0" i="0" dirty="0">
                <a:solidFill>
                  <a:srgbClr val="626262"/>
                </a:solidFill>
                <a:effectLst/>
                <a:latin typeface="Frutiger LT W01_45 Ligh1475730"/>
              </a:rPr>
              <a:t>said they will go ahead with legislation, although this is not expected until 2023.</a:t>
            </a:r>
          </a:p>
          <a:p>
            <a:pPr algn="l">
              <a:buFont typeface="Arial" panose="020B0604020202020204" pitchFamily="34" charset="0"/>
              <a:buChar char="•"/>
            </a:pPr>
            <a:r>
              <a:rPr lang="en-GB" b="1" i="0" dirty="0">
                <a:solidFill>
                  <a:srgbClr val="626262"/>
                </a:solidFill>
                <a:effectLst/>
                <a:latin typeface="Frutiger LT W01_45 Ligh1475730"/>
              </a:rPr>
              <a:t>Leave for unpaid carers.</a:t>
            </a:r>
            <a:r>
              <a:rPr lang="en-GB" b="0" i="0" dirty="0">
                <a:solidFill>
                  <a:srgbClr val="626262"/>
                </a:solidFill>
                <a:effectLst/>
                <a:latin typeface="Frutiger LT W01_45 Ligh1475730"/>
              </a:rPr>
              <a:t> The government has proposed that working carers will be able to take up to 5 days’ carers leave each year to help them carry out their caring responsibilities, although this will be unpaid. The government published</a:t>
            </a:r>
            <a:r>
              <a:rPr lang="en-GB" b="0" i="0" u="sng" dirty="0">
                <a:solidFill>
                  <a:srgbClr val="000000"/>
                </a:solidFill>
                <a:effectLst/>
                <a:latin typeface="Frutiger LT W01_45 Ligh1475730"/>
                <a:hlinkClick r:id="rId5"/>
              </a:rPr>
              <a:t> some detail on how this new right will operate</a:t>
            </a:r>
            <a:r>
              <a:rPr lang="en-GB" b="0" i="0" dirty="0">
                <a:solidFill>
                  <a:srgbClr val="626262"/>
                </a:solidFill>
                <a:effectLst/>
                <a:latin typeface="Frutiger LT W01_45 Ligh1475730"/>
              </a:rPr>
              <a:t> in September 2021, but there has been no further progress since then.</a:t>
            </a:r>
          </a:p>
          <a:p>
            <a:pPr algn="l">
              <a:buFont typeface="Arial" panose="020B0604020202020204" pitchFamily="34" charset="0"/>
              <a:buChar char="•"/>
            </a:pPr>
            <a:r>
              <a:rPr lang="en-GB" b="1" i="0" dirty="0">
                <a:solidFill>
                  <a:srgbClr val="626262"/>
                </a:solidFill>
                <a:effectLst/>
                <a:latin typeface="Frutiger LT W01_45 Ligh1475730"/>
              </a:rPr>
              <a:t>Tips to go to workers in full. </a:t>
            </a:r>
            <a:r>
              <a:rPr lang="en-GB" b="0" i="0" dirty="0">
                <a:solidFill>
                  <a:srgbClr val="626262"/>
                </a:solidFill>
                <a:effectLst/>
                <a:latin typeface="Frutiger LT W01_45 Ligh1475730"/>
              </a:rPr>
              <a:t>The government’s proposed regulations governing </a:t>
            </a:r>
            <a:r>
              <a:rPr lang="en-GB" b="0" i="0" u="sng" dirty="0">
                <a:solidFill>
                  <a:srgbClr val="000000"/>
                </a:solidFill>
                <a:effectLst/>
                <a:latin typeface="Frutiger LT W01_45 Ligh1475730"/>
                <a:hlinkClick r:id="rId6"/>
              </a:rPr>
              <a:t>how tips are to be distributed </a:t>
            </a:r>
            <a:r>
              <a:rPr lang="en-GB" b="0" i="0" dirty="0">
                <a:solidFill>
                  <a:srgbClr val="626262"/>
                </a:solidFill>
                <a:effectLst/>
                <a:latin typeface="Frutiger LT W01_45 Ligh1475730"/>
              </a:rPr>
              <a:t>would require employers to pass on all tips and service charges to workers and ensure that tips are distributed on a fair and transparent basis, to be supported by a statutory Code of Practice.</a:t>
            </a:r>
          </a:p>
          <a:p>
            <a:pPr algn="l">
              <a:buFont typeface="Arial" panose="020B0604020202020204" pitchFamily="34" charset="0"/>
              <a:buChar char="•"/>
            </a:pPr>
            <a:r>
              <a:rPr lang="en-GB" b="1" i="0" dirty="0">
                <a:solidFill>
                  <a:srgbClr val="626262"/>
                </a:solidFill>
                <a:effectLst/>
                <a:latin typeface="Frutiger LT W01_45 Ligh1475730"/>
              </a:rPr>
              <a:t>The right to request a more predictable contract. </a:t>
            </a:r>
            <a:r>
              <a:rPr lang="en-GB" b="0" i="0" dirty="0">
                <a:solidFill>
                  <a:srgbClr val="626262"/>
                </a:solidFill>
                <a:effectLst/>
                <a:latin typeface="Frutiger LT W01_45 Ligh1475730"/>
              </a:rPr>
              <a:t>Based on the Good Work agenda, the government had been expected to introduce a new right for workers with variable hours to request a more stable and predictable contract after 26 weeks' service and, possibly, new rights to reasonable notice of working hours and compensation for short-notice shift cancellation. It is worth noting that the </a:t>
            </a:r>
            <a:r>
              <a:rPr lang="en-GB" b="0" i="0" u="sng" dirty="0">
                <a:solidFill>
                  <a:srgbClr val="000000"/>
                </a:solidFill>
                <a:effectLst/>
                <a:latin typeface="Frutiger LT W01_45 Ligh1475730"/>
                <a:hlinkClick r:id="rId7"/>
              </a:rPr>
              <a:t>EU transparent and predictable working conditions directive </a:t>
            </a:r>
            <a:r>
              <a:rPr lang="en-GB" b="0" i="0" dirty="0">
                <a:solidFill>
                  <a:srgbClr val="626262"/>
                </a:solidFill>
                <a:effectLst/>
                <a:latin typeface="Frutiger LT W01_45 Ligh1475730"/>
              </a:rPr>
              <a:t>will introduce similar rights on an EU-wide basis in August 2022.</a:t>
            </a:r>
          </a:p>
          <a:p>
            <a:pPr algn="l">
              <a:buFont typeface="Arial" panose="020B0604020202020204" pitchFamily="34" charset="0"/>
              <a:buChar char="•"/>
            </a:pPr>
            <a:r>
              <a:rPr lang="en-GB" b="1" i="0" dirty="0">
                <a:solidFill>
                  <a:srgbClr val="626262"/>
                </a:solidFill>
                <a:effectLst/>
                <a:latin typeface="Frutiger LT W01_45 Ligh1475730"/>
              </a:rPr>
              <a:t>A single enforcement body. </a:t>
            </a:r>
            <a:r>
              <a:rPr lang="en-GB" b="0" i="0" dirty="0">
                <a:solidFill>
                  <a:srgbClr val="626262"/>
                </a:solidFill>
                <a:effectLst/>
                <a:latin typeface="Frutiger LT W01_45 Ligh1475730"/>
              </a:rPr>
              <a:t>The Good Work Plan proposed a single labour market enforcement agency, with the intention to combine existing bodies, and expand this new body’s remit into the enforcement of statutory sick pay, holiday pay for vulnerable workers and the regulation of umbrella companies.</a:t>
            </a:r>
          </a:p>
          <a:p>
            <a:pPr algn="l"/>
            <a:r>
              <a:rPr lang="en-GB" b="0" i="0" dirty="0">
                <a:solidFill>
                  <a:srgbClr val="000000"/>
                </a:solidFill>
                <a:effectLst/>
                <a:latin typeface="Frutiger LT W01_65 Bold1475746"/>
              </a:rPr>
              <a:t>What about other expected reforms?</a:t>
            </a:r>
          </a:p>
          <a:p>
            <a:br>
              <a:rPr lang="en-GB" dirty="0"/>
            </a:br>
            <a:endParaRPr lang="en-GB" dirty="0"/>
          </a:p>
        </p:txBody>
      </p:sp>
      <p:sp>
        <p:nvSpPr>
          <p:cNvPr id="4" name="Slide Number Placeholder 3"/>
          <p:cNvSpPr>
            <a:spLocks noGrp="1"/>
          </p:cNvSpPr>
          <p:nvPr>
            <p:ph type="sldNum" sz="quarter" idx="5"/>
          </p:nvPr>
        </p:nvSpPr>
        <p:spPr/>
        <p:txBody>
          <a:bodyPr/>
          <a:lstStyle/>
          <a:p>
            <a:fld id="{5CBA0F8F-0A39-46F3-87C6-2943B5010330}" type="slidenum">
              <a:rPr lang="en-GB" smtClean="0"/>
              <a:t>9</a:t>
            </a:fld>
            <a:endParaRPr lang="en-GB"/>
          </a:p>
        </p:txBody>
      </p:sp>
    </p:spTree>
    <p:extLst>
      <p:ext uri="{BB962C8B-B14F-4D97-AF65-F5344CB8AC3E}">
        <p14:creationId xmlns:p14="http://schemas.microsoft.com/office/powerpoint/2010/main" val="363874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1FC4-E48D-4909-883D-67C1BEED24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67B24C-4A28-486C-88A1-085AF0EBE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BEFBCE-EC8C-4D12-A61F-A3255F29B7F5}"/>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36BEB0FA-FDFF-461B-B9DE-EE579EAF9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FD9CB2-924B-46B3-A532-9628F433E0D3}"/>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33565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13635-390D-4B0C-BA32-32B1C88C34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016F3A-C0F2-4E4C-91D4-53BC7B2C47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F08C3D-3E5D-4E47-81A1-135373235408}"/>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938BAB8D-85CD-49BD-B3C6-9E00446D18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9E52DB-95D6-43D9-807B-F15C876AA6C3}"/>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227707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E6359E-DEBB-4A0A-9D54-0A2DAF2F7F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6E6582-7E36-4D9F-A347-C99EBF3097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50E357-21B7-4448-8C2E-D9A148DFA4D4}"/>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EF43005C-E8F4-4CE7-B7D2-28C4517799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74811A-7C44-4B7D-A678-1734CD6C068B}"/>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215561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2498937" y="331788"/>
            <a:ext cx="5475816" cy="1131253"/>
          </a:xfrm>
          <a:prstGeom prst="rect">
            <a:avLst/>
          </a:prstGeom>
        </p:spPr>
        <p:txBody>
          <a:bodyPr/>
          <a:lstStyle>
            <a:lvl1pPr>
              <a:defRPr sz="3200"/>
            </a:lvl1pPr>
            <a:lvl2pPr>
              <a:defRPr sz="3200"/>
            </a:lvl2pPr>
            <a:lvl3pPr>
              <a:defRPr sz="3200"/>
            </a:lvl3pPr>
            <a:lvl4pPr>
              <a:defRPr sz="3200"/>
            </a:lvl4pPr>
            <a:lvl5pPr>
              <a:defRPr sz="3200"/>
            </a:lvl5pPr>
          </a:lstStyle>
          <a:p>
            <a:pPr lvl="0"/>
            <a:r>
              <a:rPr lang="en-US" dirty="0"/>
              <a:t>Click to edit Master text styles</a:t>
            </a:r>
          </a:p>
        </p:txBody>
      </p:sp>
    </p:spTree>
    <p:extLst>
      <p:ext uri="{BB962C8B-B14F-4D97-AF65-F5344CB8AC3E}">
        <p14:creationId xmlns:p14="http://schemas.microsoft.com/office/powerpoint/2010/main" val="2295359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1FC4-E48D-4909-883D-67C1BEED24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67B24C-4A28-486C-88A1-085AF0EBE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BEFBCE-EC8C-4D12-A61F-A3255F29B7F5}"/>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36BEB0FA-FDFF-461B-B9DE-EE579EAF9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FD9CB2-924B-46B3-A532-9628F433E0D3}"/>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1205714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D0DD-BEAA-45CD-ABAC-262C239774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45CB2B-F63F-4F11-B92D-B8C8B9DE37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6128E5-4B9C-4657-9417-438CB72A80CF}"/>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56DF426B-6C5D-4780-831D-0D41974546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63A3E3-F1A9-446C-8B2F-080C9F982131}"/>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2787046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31AA-69C1-4012-9B74-045538BDBA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60DA0D-6F41-4C36-9FC9-2F1956CB97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57136F-B3A7-4447-8EA8-7DD4F0B2A868}"/>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A2F1E102-F028-44E1-812E-78DD4F697D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F754B9-9105-49CF-9F5D-82D8532B8038}"/>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3793495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A5F5F-F4CD-468B-B641-6E23A65F21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BC4432-70B8-490F-A7B5-277A1DD96B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11BBB9-3D1D-4BFB-A121-F2011F401E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95CF43-7DCF-4D6B-8D90-4C2C059E8B58}"/>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6" name="Footer Placeholder 5">
            <a:extLst>
              <a:ext uri="{FF2B5EF4-FFF2-40B4-BE49-F238E27FC236}">
                <a16:creationId xmlns:a16="http://schemas.microsoft.com/office/drawing/2014/main" id="{9EAA4803-7D92-43AD-BA48-61117306A1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9C9523-F8A2-4461-8827-484348E6A749}"/>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1476630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ACA4-8296-4225-A68D-8C345AD045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BA1998-E1B7-4609-9246-0D54D30B91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0ED2F1-D2BA-410C-9454-AD490F1863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DC771C-2B14-47CE-94EE-183AECA61B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B59E4C-4DB5-437D-9449-E0762C10AA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3EF2F5-40D0-4C91-9228-9772875C5CAC}"/>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8" name="Footer Placeholder 7">
            <a:extLst>
              <a:ext uri="{FF2B5EF4-FFF2-40B4-BE49-F238E27FC236}">
                <a16:creationId xmlns:a16="http://schemas.microsoft.com/office/drawing/2014/main" id="{694E287E-ED88-48EF-BB7E-19412083443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891367-A1E1-41DE-B436-ADB0AA23378F}"/>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3570692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936A-CB0D-4327-856A-DF208B2D8CC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49DC3-5B07-4834-B678-B9757671F121}"/>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4" name="Footer Placeholder 3">
            <a:extLst>
              <a:ext uri="{FF2B5EF4-FFF2-40B4-BE49-F238E27FC236}">
                <a16:creationId xmlns:a16="http://schemas.microsoft.com/office/drawing/2014/main" id="{39790326-A585-4803-9C69-8398C45EBF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974848-5D13-4122-8E2C-39ED47A0E0A7}"/>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3962779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5F226-54BB-40FC-B745-F6CCBA61BB11}"/>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3" name="Footer Placeholder 2">
            <a:extLst>
              <a:ext uri="{FF2B5EF4-FFF2-40B4-BE49-F238E27FC236}">
                <a16:creationId xmlns:a16="http://schemas.microsoft.com/office/drawing/2014/main" id="{80CB7B7F-FEC3-4745-A362-20329CAD0C7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207806-A3DC-41ED-845D-B0F7890555A5}"/>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118903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D0DD-BEAA-45CD-ABAC-262C239774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45CB2B-F63F-4F11-B92D-B8C8B9DE37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6128E5-4B9C-4657-9417-438CB72A80CF}"/>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56DF426B-6C5D-4780-831D-0D41974546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63A3E3-F1A9-446C-8B2F-080C9F982131}"/>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34693685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C057C-6A96-45E9-8F08-3498C51F4A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18407D-18B9-4720-9A6B-36670A1BAB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897374-EF9C-47B0-A2FD-76E42DFCC2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238BAA-7B4A-49FB-B29C-1157CFE4C795}"/>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6" name="Footer Placeholder 5">
            <a:extLst>
              <a:ext uri="{FF2B5EF4-FFF2-40B4-BE49-F238E27FC236}">
                <a16:creationId xmlns:a16="http://schemas.microsoft.com/office/drawing/2014/main" id="{885DCDC8-561A-4356-A0CA-3A3B7A9CE1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C5DE7C-F82F-4B47-91F1-11D83810294C}"/>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23032688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DBC6-EE38-4693-B6DB-867F96C587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A71DBA-8919-4CB2-89D5-72D496D5D1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C426C07-2376-45E9-94E1-7F6422F066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E37F9F-61B8-4BEC-ABF1-8ED67765440C}"/>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6" name="Footer Placeholder 5">
            <a:extLst>
              <a:ext uri="{FF2B5EF4-FFF2-40B4-BE49-F238E27FC236}">
                <a16:creationId xmlns:a16="http://schemas.microsoft.com/office/drawing/2014/main" id="{8C1F1D6F-C975-4AA8-B03D-CC684EC217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D2BA79-9D6F-4756-9E26-69CA61F9EF8B}"/>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3710123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13635-390D-4B0C-BA32-32B1C88C34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016F3A-C0F2-4E4C-91D4-53BC7B2C47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F08C3D-3E5D-4E47-81A1-135373235408}"/>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938BAB8D-85CD-49BD-B3C6-9E00446D18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9E52DB-95D6-43D9-807B-F15C876AA6C3}"/>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1307155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E6359E-DEBB-4A0A-9D54-0A2DAF2F7F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6E6582-7E36-4D9F-A347-C99EBF3097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50E357-21B7-4448-8C2E-D9A148DFA4D4}"/>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EF43005C-E8F4-4CE7-B7D2-28C4517799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74811A-7C44-4B7D-A678-1734CD6C068B}"/>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973233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Online Image Placeholder 2"/>
          <p:cNvSpPr>
            <a:spLocks noGrp="1"/>
          </p:cNvSpPr>
          <p:nvPr>
            <p:ph type="clipArt" sz="half" idx="1"/>
          </p:nvPr>
        </p:nvSpPr>
        <p:spPr>
          <a:xfrm>
            <a:off x="838200" y="1825625"/>
            <a:ext cx="5156200" cy="4351339"/>
          </a:xfrm>
          <a:prstGeom prst="rect">
            <a:avLst/>
          </a:prstGeom>
        </p:spPr>
        <p:txBody>
          <a:bodyPr/>
          <a:lstStyle/>
          <a:p>
            <a:endParaRPr lang="en-GB"/>
          </a:p>
        </p:txBody>
      </p:sp>
      <p:sp>
        <p:nvSpPr>
          <p:cNvPr id="4" name="Text Placeholder 3"/>
          <p:cNvSpPr>
            <a:spLocks noGrp="1"/>
          </p:cNvSpPr>
          <p:nvPr>
            <p:ph type="body" sz="half" idx="2"/>
          </p:nvPr>
        </p:nvSpPr>
        <p:spPr>
          <a:xfrm>
            <a:off x="6197600" y="1825625"/>
            <a:ext cx="5156200" cy="4351339"/>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33484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31AA-69C1-4012-9B74-045538BDBA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60DA0D-6F41-4C36-9FC9-2F1956CB97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57136F-B3A7-4447-8EA8-7DD4F0B2A868}"/>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A2F1E102-F028-44E1-812E-78DD4F697D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F754B9-9105-49CF-9F5D-82D8532B8038}"/>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2092898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A5F5F-F4CD-468B-B641-6E23A65F21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BC4432-70B8-490F-A7B5-277A1DD96B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11BBB9-3D1D-4BFB-A121-F2011F401E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95CF43-7DCF-4D6B-8D90-4C2C059E8B58}"/>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6" name="Footer Placeholder 5">
            <a:extLst>
              <a:ext uri="{FF2B5EF4-FFF2-40B4-BE49-F238E27FC236}">
                <a16:creationId xmlns:a16="http://schemas.microsoft.com/office/drawing/2014/main" id="{9EAA4803-7D92-43AD-BA48-61117306A1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9C9523-F8A2-4461-8827-484348E6A749}"/>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35696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ACA4-8296-4225-A68D-8C345AD045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BA1998-E1B7-4609-9246-0D54D30B91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0ED2F1-D2BA-410C-9454-AD490F1863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DC771C-2B14-47CE-94EE-183AECA61B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B59E4C-4DB5-437D-9449-E0762C10AA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3EF2F5-40D0-4C91-9228-9772875C5CAC}"/>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8" name="Footer Placeholder 7">
            <a:extLst>
              <a:ext uri="{FF2B5EF4-FFF2-40B4-BE49-F238E27FC236}">
                <a16:creationId xmlns:a16="http://schemas.microsoft.com/office/drawing/2014/main" id="{694E287E-ED88-48EF-BB7E-19412083443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891367-A1E1-41DE-B436-ADB0AA23378F}"/>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116064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936A-CB0D-4327-856A-DF208B2D8CC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49DC3-5B07-4834-B678-B9757671F121}"/>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4" name="Footer Placeholder 3">
            <a:extLst>
              <a:ext uri="{FF2B5EF4-FFF2-40B4-BE49-F238E27FC236}">
                <a16:creationId xmlns:a16="http://schemas.microsoft.com/office/drawing/2014/main" id="{39790326-A585-4803-9C69-8398C45EBF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974848-5D13-4122-8E2C-39ED47A0E0A7}"/>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401850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5F226-54BB-40FC-B745-F6CCBA61BB11}"/>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3" name="Footer Placeholder 2">
            <a:extLst>
              <a:ext uri="{FF2B5EF4-FFF2-40B4-BE49-F238E27FC236}">
                <a16:creationId xmlns:a16="http://schemas.microsoft.com/office/drawing/2014/main" id="{80CB7B7F-FEC3-4745-A362-20329CAD0C7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207806-A3DC-41ED-845D-B0F7890555A5}"/>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3951766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C057C-6A96-45E9-8F08-3498C51F4A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18407D-18B9-4720-9A6B-36670A1BAB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897374-EF9C-47B0-A2FD-76E42DFCC2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238BAA-7B4A-49FB-B29C-1157CFE4C795}"/>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6" name="Footer Placeholder 5">
            <a:extLst>
              <a:ext uri="{FF2B5EF4-FFF2-40B4-BE49-F238E27FC236}">
                <a16:creationId xmlns:a16="http://schemas.microsoft.com/office/drawing/2014/main" id="{885DCDC8-561A-4356-A0CA-3A3B7A9CE1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C5DE7C-F82F-4B47-91F1-11D83810294C}"/>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305147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DBC6-EE38-4693-B6DB-867F96C587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A71DBA-8919-4CB2-89D5-72D496D5D1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C426C07-2376-45E9-94E1-7F6422F066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E37F9F-61B8-4BEC-ABF1-8ED67765440C}"/>
              </a:ext>
            </a:extLst>
          </p:cNvPr>
          <p:cNvSpPr>
            <a:spLocks noGrp="1"/>
          </p:cNvSpPr>
          <p:nvPr>
            <p:ph type="dt" sz="half" idx="10"/>
          </p:nvPr>
        </p:nvSpPr>
        <p:spPr/>
        <p:txBody>
          <a:bodyPr/>
          <a:lstStyle/>
          <a:p>
            <a:fld id="{A280BDEA-77DB-4A83-99CE-A87E5CBE3E9A}" type="datetimeFigureOut">
              <a:rPr lang="en-GB" smtClean="0"/>
              <a:t>27/11/2022</a:t>
            </a:fld>
            <a:endParaRPr lang="en-GB"/>
          </a:p>
        </p:txBody>
      </p:sp>
      <p:sp>
        <p:nvSpPr>
          <p:cNvPr id="6" name="Footer Placeholder 5">
            <a:extLst>
              <a:ext uri="{FF2B5EF4-FFF2-40B4-BE49-F238E27FC236}">
                <a16:creationId xmlns:a16="http://schemas.microsoft.com/office/drawing/2014/main" id="{8C1F1D6F-C975-4AA8-B03D-CC684EC217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D2BA79-9D6F-4756-9E26-69CA61F9EF8B}"/>
              </a:ext>
            </a:extLst>
          </p:cNvPr>
          <p:cNvSpPr>
            <a:spLocks noGrp="1"/>
          </p:cNvSpPr>
          <p:nvPr>
            <p:ph type="sldNum" sz="quarter" idx="12"/>
          </p:nvPr>
        </p:nvSpPr>
        <p:spPr/>
        <p:txBody>
          <a:bodyPr/>
          <a:lstStyle/>
          <a:p>
            <a:fld id="{E9125F8C-D5F8-41CB-A482-DC7E84C47F9E}" type="slidenum">
              <a:rPr lang="en-GB" smtClean="0"/>
              <a:t>‹#›</a:t>
            </a:fld>
            <a:endParaRPr lang="en-GB"/>
          </a:p>
        </p:txBody>
      </p:sp>
    </p:spTree>
    <p:extLst>
      <p:ext uri="{BB962C8B-B14F-4D97-AF65-F5344CB8AC3E}">
        <p14:creationId xmlns:p14="http://schemas.microsoft.com/office/powerpoint/2010/main" val="850994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497A15-3785-4497-89CE-CF05C09C06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116DAF-077E-4C83-A0BF-1DCB93D20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3CFB55-ECE7-4934-A54F-9D91758C9D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A6FBC94C-7B02-473E-B1B7-5F9D5CA5DA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E6F17BE-BEC1-48A5-8FA6-B29FD0B152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25F8C-D5F8-41CB-A482-DC7E84C47F9E}" type="slidenum">
              <a:rPr lang="en-GB" smtClean="0"/>
              <a:t>‹#›</a:t>
            </a:fld>
            <a:endParaRPr lang="en-GB"/>
          </a:p>
        </p:txBody>
      </p:sp>
    </p:spTree>
    <p:extLst>
      <p:ext uri="{BB962C8B-B14F-4D97-AF65-F5344CB8AC3E}">
        <p14:creationId xmlns:p14="http://schemas.microsoft.com/office/powerpoint/2010/main" val="22691631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497A15-3785-4497-89CE-CF05C09C06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116DAF-077E-4C83-A0BF-1DCB93D20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3CFB55-ECE7-4934-A54F-9D91758C9D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0BDEA-77DB-4A83-99CE-A87E5CBE3E9A}" type="datetimeFigureOut">
              <a:rPr lang="en-GB" smtClean="0"/>
              <a:t>27/11/2022</a:t>
            </a:fld>
            <a:endParaRPr lang="en-GB"/>
          </a:p>
        </p:txBody>
      </p:sp>
      <p:sp>
        <p:nvSpPr>
          <p:cNvPr id="5" name="Footer Placeholder 4">
            <a:extLst>
              <a:ext uri="{FF2B5EF4-FFF2-40B4-BE49-F238E27FC236}">
                <a16:creationId xmlns:a16="http://schemas.microsoft.com/office/drawing/2014/main" id="{A6FBC94C-7B02-473E-B1B7-5F9D5CA5DA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E6F17BE-BEC1-48A5-8FA6-B29FD0B152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25F8C-D5F8-41CB-A482-DC7E84C47F9E}" type="slidenum">
              <a:rPr lang="en-GB" smtClean="0"/>
              <a:t>‹#›</a:t>
            </a:fld>
            <a:endParaRPr lang="en-GB"/>
          </a:p>
        </p:txBody>
      </p:sp>
    </p:spTree>
    <p:extLst>
      <p:ext uri="{BB962C8B-B14F-4D97-AF65-F5344CB8AC3E}">
        <p14:creationId xmlns:p14="http://schemas.microsoft.com/office/powerpoint/2010/main" val="123496632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br>
              <a:rPr lang="en-GB" dirty="0">
                <a:latin typeface="Century" panose="02040604050505020304" pitchFamily="18" charset="0"/>
              </a:rPr>
            </a:br>
            <a:r>
              <a:rPr lang="en-GB" b="1" dirty="0">
                <a:latin typeface="Calibri" panose="020F0502020204030204" pitchFamily="34" charset="0"/>
                <a:cs typeface="Calibri" panose="020F0502020204030204" pitchFamily="34" charset="0"/>
              </a:rPr>
              <a:t>Family leave after Brexit: </a:t>
            </a:r>
            <a:r>
              <a:rPr lang="en-GB" sz="4400" dirty="0">
                <a:latin typeface="Calibri" panose="020F0502020204030204" pitchFamily="34" charset="0"/>
                <a:cs typeface="Calibri" panose="020F0502020204030204" pitchFamily="34" charset="0"/>
              </a:rPr>
              <a:t>losses &amp; gains for British working parents</a:t>
            </a:r>
          </a:p>
        </p:txBody>
      </p:sp>
      <p:sp>
        <p:nvSpPr>
          <p:cNvPr id="6" name="Subtitle 5"/>
          <p:cNvSpPr>
            <a:spLocks noGrp="1"/>
          </p:cNvSpPr>
          <p:nvPr>
            <p:ph type="subTitle" idx="1"/>
          </p:nvPr>
        </p:nvSpPr>
        <p:spPr>
          <a:xfrm>
            <a:off x="1524000" y="3602037"/>
            <a:ext cx="9144000" cy="2171745"/>
          </a:xfrm>
        </p:spPr>
        <p:txBody>
          <a:bodyPr>
            <a:normAutofit fontScale="62500" lnSpcReduction="20000"/>
          </a:bodyPr>
          <a:lstStyle/>
          <a:p>
            <a:endParaRPr lang="en-GB" sz="4400" dirty="0">
              <a:latin typeface="Cambria" panose="02040503050406030204" pitchFamily="18" charset="0"/>
            </a:endParaRPr>
          </a:p>
          <a:p>
            <a:r>
              <a:rPr lang="en-GB" sz="4400" dirty="0">
                <a:latin typeface="Calibri" panose="020F0502020204030204" pitchFamily="34" charset="0"/>
                <a:cs typeface="Calibri" panose="020F0502020204030204" pitchFamily="34" charset="0"/>
              </a:rPr>
              <a:t>Margaret O’Brien</a:t>
            </a:r>
          </a:p>
          <a:p>
            <a:r>
              <a:rPr lang="en-GB" sz="4400" dirty="0">
                <a:latin typeface="Calibri" panose="020F0502020204030204" pitchFamily="34" charset="0"/>
                <a:cs typeface="Calibri" panose="020F0502020204030204" pitchFamily="34" charset="0"/>
              </a:rPr>
              <a:t>University College London </a:t>
            </a:r>
          </a:p>
          <a:p>
            <a:r>
              <a:rPr lang="en-GB" sz="4400" dirty="0">
                <a:latin typeface="Calibri" panose="020F0502020204030204" pitchFamily="34" charset="0"/>
                <a:cs typeface="Calibri" panose="020F0502020204030204" pitchFamily="34" charset="0"/>
              </a:rPr>
              <a:t>INLR Annual Seminar, Fordham University New York </a:t>
            </a:r>
          </a:p>
          <a:p>
            <a:r>
              <a:rPr lang="en-GB" sz="4400" dirty="0">
                <a:latin typeface="Calibri" panose="020F0502020204030204" pitchFamily="34" charset="0"/>
                <a:cs typeface="Calibri" panose="020F0502020204030204" pitchFamily="34" charset="0"/>
              </a:rPr>
              <a:t>June 22</a:t>
            </a:r>
            <a:r>
              <a:rPr lang="en-GB" sz="4400" baseline="30000" dirty="0">
                <a:latin typeface="Calibri" panose="020F0502020204030204" pitchFamily="34" charset="0"/>
                <a:cs typeface="Calibri" panose="020F0502020204030204" pitchFamily="34" charset="0"/>
              </a:rPr>
              <a:t>nd</a:t>
            </a:r>
            <a:r>
              <a:rPr lang="en-GB" sz="4400" dirty="0">
                <a:latin typeface="Calibri" panose="020F0502020204030204" pitchFamily="34" charset="0"/>
                <a:cs typeface="Calibri" panose="020F0502020204030204" pitchFamily="34" charset="0"/>
              </a:rPr>
              <a:t> 2022</a:t>
            </a:r>
          </a:p>
        </p:txBody>
      </p:sp>
      <p:grpSp>
        <p:nvGrpSpPr>
          <p:cNvPr id="9" name="Group 8"/>
          <p:cNvGrpSpPr/>
          <p:nvPr/>
        </p:nvGrpSpPr>
        <p:grpSpPr>
          <a:xfrm>
            <a:off x="0" y="0"/>
            <a:ext cx="12191999" cy="957552"/>
            <a:chOff x="0" y="-1588"/>
            <a:chExt cx="9144000" cy="741363"/>
          </a:xfrm>
        </p:grpSpPr>
        <p:sp>
          <p:nvSpPr>
            <p:cNvPr id="10" name="Freeform 5"/>
            <p:cNvSpPr>
              <a:spLocks/>
            </p:cNvSpPr>
            <p:nvPr/>
          </p:nvSpPr>
          <p:spPr bwMode="auto">
            <a:xfrm>
              <a:off x="0" y="-1588"/>
              <a:ext cx="9144000" cy="741363"/>
            </a:xfrm>
            <a:custGeom>
              <a:avLst/>
              <a:gdLst>
                <a:gd name="T0" fmla="*/ 0 w 1123"/>
                <a:gd name="T1" fmla="*/ 0 h 90"/>
                <a:gd name="T2" fmla="*/ 0 w 1123"/>
                <a:gd name="T3" fmla="*/ 90 h 90"/>
                <a:gd name="T4" fmla="*/ 957 w 1123"/>
                <a:gd name="T5" fmla="*/ 90 h 90"/>
                <a:gd name="T6" fmla="*/ 955 w 1123"/>
                <a:gd name="T7" fmla="*/ 89 h 90"/>
                <a:gd name="T8" fmla="*/ 949 w 1123"/>
                <a:gd name="T9" fmla="*/ 73 h 90"/>
                <a:gd name="T10" fmla="*/ 949 w 1123"/>
                <a:gd name="T11" fmla="*/ 43 h 90"/>
                <a:gd name="T12" fmla="*/ 966 w 1123"/>
                <a:gd name="T13" fmla="*/ 43 h 90"/>
                <a:gd name="T14" fmla="*/ 966 w 1123"/>
                <a:gd name="T15" fmla="*/ 74 h 90"/>
                <a:gd name="T16" fmla="*/ 967 w 1123"/>
                <a:gd name="T17" fmla="*/ 80 h 90"/>
                <a:gd name="T18" fmla="*/ 973 w 1123"/>
                <a:gd name="T19" fmla="*/ 82 h 90"/>
                <a:gd name="T20" fmla="*/ 978 w 1123"/>
                <a:gd name="T21" fmla="*/ 80 h 90"/>
                <a:gd name="T22" fmla="*/ 980 w 1123"/>
                <a:gd name="T23" fmla="*/ 74 h 90"/>
                <a:gd name="T24" fmla="*/ 980 w 1123"/>
                <a:gd name="T25" fmla="*/ 43 h 90"/>
                <a:gd name="T26" fmla="*/ 996 w 1123"/>
                <a:gd name="T27" fmla="*/ 43 h 90"/>
                <a:gd name="T28" fmla="*/ 996 w 1123"/>
                <a:gd name="T29" fmla="*/ 70 h 90"/>
                <a:gd name="T30" fmla="*/ 990 w 1123"/>
                <a:gd name="T31" fmla="*/ 89 h 90"/>
                <a:gd name="T32" fmla="*/ 988 w 1123"/>
                <a:gd name="T33" fmla="*/ 90 h 90"/>
                <a:gd name="T34" fmla="*/ 1012 w 1123"/>
                <a:gd name="T35" fmla="*/ 90 h 90"/>
                <a:gd name="T36" fmla="*/ 1002 w 1123"/>
                <a:gd name="T37" fmla="*/ 68 h 90"/>
                <a:gd name="T38" fmla="*/ 1028 w 1123"/>
                <a:gd name="T39" fmla="*/ 41 h 90"/>
                <a:gd name="T40" fmla="*/ 1048 w 1123"/>
                <a:gd name="T41" fmla="*/ 49 h 90"/>
                <a:gd name="T42" fmla="*/ 1052 w 1123"/>
                <a:gd name="T43" fmla="*/ 55 h 90"/>
                <a:gd name="T44" fmla="*/ 1039 w 1123"/>
                <a:gd name="T45" fmla="*/ 62 h 90"/>
                <a:gd name="T46" fmla="*/ 1028 w 1123"/>
                <a:gd name="T47" fmla="*/ 53 h 90"/>
                <a:gd name="T48" fmla="*/ 1022 w 1123"/>
                <a:gd name="T49" fmla="*/ 56 h 90"/>
                <a:gd name="T50" fmla="*/ 1018 w 1123"/>
                <a:gd name="T51" fmla="*/ 67 h 90"/>
                <a:gd name="T52" fmla="*/ 1028 w 1123"/>
                <a:gd name="T53" fmla="*/ 82 h 90"/>
                <a:gd name="T54" fmla="*/ 1039 w 1123"/>
                <a:gd name="T55" fmla="*/ 74 h 90"/>
                <a:gd name="T56" fmla="*/ 1052 w 1123"/>
                <a:gd name="T57" fmla="*/ 80 h 90"/>
                <a:gd name="T58" fmla="*/ 1047 w 1123"/>
                <a:gd name="T59" fmla="*/ 87 h 90"/>
                <a:gd name="T60" fmla="*/ 1044 w 1123"/>
                <a:gd name="T61" fmla="*/ 90 h 90"/>
                <a:gd name="T62" fmla="*/ 1059 w 1123"/>
                <a:gd name="T63" fmla="*/ 90 h 90"/>
                <a:gd name="T64" fmla="*/ 1059 w 1123"/>
                <a:gd name="T65" fmla="*/ 43 h 90"/>
                <a:gd name="T66" fmla="*/ 1075 w 1123"/>
                <a:gd name="T67" fmla="*/ 43 h 90"/>
                <a:gd name="T68" fmla="*/ 1075 w 1123"/>
                <a:gd name="T69" fmla="*/ 80 h 90"/>
                <a:gd name="T70" fmla="*/ 1096 w 1123"/>
                <a:gd name="T71" fmla="*/ 80 h 90"/>
                <a:gd name="T72" fmla="*/ 1096 w 1123"/>
                <a:gd name="T73" fmla="*/ 90 h 90"/>
                <a:gd name="T74" fmla="*/ 1123 w 1123"/>
                <a:gd name="T75" fmla="*/ 90 h 90"/>
                <a:gd name="T76" fmla="*/ 1123 w 1123"/>
                <a:gd name="T77" fmla="*/ 0 h 90"/>
                <a:gd name="T78" fmla="*/ 0 w 1123"/>
                <a:gd name="T7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23" h="90">
                  <a:moveTo>
                    <a:pt x="0" y="0"/>
                  </a:moveTo>
                  <a:cubicBezTo>
                    <a:pt x="0" y="90"/>
                    <a:pt x="0" y="90"/>
                    <a:pt x="0" y="90"/>
                  </a:cubicBezTo>
                  <a:cubicBezTo>
                    <a:pt x="957" y="90"/>
                    <a:pt x="957" y="90"/>
                    <a:pt x="957" y="90"/>
                  </a:cubicBezTo>
                  <a:cubicBezTo>
                    <a:pt x="956" y="90"/>
                    <a:pt x="955" y="89"/>
                    <a:pt x="955" y="89"/>
                  </a:cubicBezTo>
                  <a:cubicBezTo>
                    <a:pt x="950" y="84"/>
                    <a:pt x="950" y="78"/>
                    <a:pt x="949" y="73"/>
                  </a:cubicBezTo>
                  <a:cubicBezTo>
                    <a:pt x="949" y="43"/>
                    <a:pt x="949" y="43"/>
                    <a:pt x="949" y="43"/>
                  </a:cubicBezTo>
                  <a:cubicBezTo>
                    <a:pt x="966" y="43"/>
                    <a:pt x="966" y="43"/>
                    <a:pt x="966" y="43"/>
                  </a:cubicBezTo>
                  <a:cubicBezTo>
                    <a:pt x="966" y="74"/>
                    <a:pt x="966" y="74"/>
                    <a:pt x="966" y="74"/>
                  </a:cubicBezTo>
                  <a:cubicBezTo>
                    <a:pt x="966" y="76"/>
                    <a:pt x="966" y="79"/>
                    <a:pt x="967" y="80"/>
                  </a:cubicBezTo>
                  <a:cubicBezTo>
                    <a:pt x="969" y="82"/>
                    <a:pt x="971" y="82"/>
                    <a:pt x="973" y="82"/>
                  </a:cubicBezTo>
                  <a:cubicBezTo>
                    <a:pt x="975" y="82"/>
                    <a:pt x="977" y="81"/>
                    <a:pt x="978" y="80"/>
                  </a:cubicBezTo>
                  <a:cubicBezTo>
                    <a:pt x="979" y="79"/>
                    <a:pt x="980" y="76"/>
                    <a:pt x="980" y="74"/>
                  </a:cubicBezTo>
                  <a:cubicBezTo>
                    <a:pt x="980" y="43"/>
                    <a:pt x="980" y="43"/>
                    <a:pt x="980" y="43"/>
                  </a:cubicBezTo>
                  <a:cubicBezTo>
                    <a:pt x="996" y="43"/>
                    <a:pt x="996" y="43"/>
                    <a:pt x="996" y="43"/>
                  </a:cubicBezTo>
                  <a:cubicBezTo>
                    <a:pt x="996" y="70"/>
                    <a:pt x="996" y="70"/>
                    <a:pt x="996" y="70"/>
                  </a:cubicBezTo>
                  <a:cubicBezTo>
                    <a:pt x="996" y="75"/>
                    <a:pt x="996" y="83"/>
                    <a:pt x="990" y="89"/>
                  </a:cubicBezTo>
                  <a:cubicBezTo>
                    <a:pt x="989" y="89"/>
                    <a:pt x="989" y="90"/>
                    <a:pt x="988" y="90"/>
                  </a:cubicBezTo>
                  <a:cubicBezTo>
                    <a:pt x="1012" y="90"/>
                    <a:pt x="1012" y="90"/>
                    <a:pt x="1012" y="90"/>
                  </a:cubicBezTo>
                  <a:cubicBezTo>
                    <a:pt x="1005" y="85"/>
                    <a:pt x="1002" y="76"/>
                    <a:pt x="1002" y="68"/>
                  </a:cubicBezTo>
                  <a:cubicBezTo>
                    <a:pt x="1002" y="55"/>
                    <a:pt x="1011" y="41"/>
                    <a:pt x="1028" y="41"/>
                  </a:cubicBezTo>
                  <a:cubicBezTo>
                    <a:pt x="1035" y="41"/>
                    <a:pt x="1043" y="44"/>
                    <a:pt x="1048" y="49"/>
                  </a:cubicBezTo>
                  <a:cubicBezTo>
                    <a:pt x="1050" y="51"/>
                    <a:pt x="1051" y="53"/>
                    <a:pt x="1052" y="55"/>
                  </a:cubicBezTo>
                  <a:cubicBezTo>
                    <a:pt x="1039" y="62"/>
                    <a:pt x="1039" y="62"/>
                    <a:pt x="1039" y="62"/>
                  </a:cubicBezTo>
                  <a:cubicBezTo>
                    <a:pt x="1038" y="59"/>
                    <a:pt x="1035" y="53"/>
                    <a:pt x="1028" y="53"/>
                  </a:cubicBezTo>
                  <a:cubicBezTo>
                    <a:pt x="1025" y="53"/>
                    <a:pt x="1023" y="55"/>
                    <a:pt x="1022" y="56"/>
                  </a:cubicBezTo>
                  <a:cubicBezTo>
                    <a:pt x="1018" y="60"/>
                    <a:pt x="1018" y="65"/>
                    <a:pt x="1018" y="67"/>
                  </a:cubicBezTo>
                  <a:cubicBezTo>
                    <a:pt x="1018" y="75"/>
                    <a:pt x="1021" y="82"/>
                    <a:pt x="1028" y="82"/>
                  </a:cubicBezTo>
                  <a:cubicBezTo>
                    <a:pt x="1036" y="82"/>
                    <a:pt x="1038" y="75"/>
                    <a:pt x="1039" y="74"/>
                  </a:cubicBezTo>
                  <a:cubicBezTo>
                    <a:pt x="1052" y="80"/>
                    <a:pt x="1052" y="80"/>
                    <a:pt x="1052" y="80"/>
                  </a:cubicBezTo>
                  <a:cubicBezTo>
                    <a:pt x="1051" y="83"/>
                    <a:pt x="1050" y="85"/>
                    <a:pt x="1047" y="87"/>
                  </a:cubicBezTo>
                  <a:cubicBezTo>
                    <a:pt x="1046" y="88"/>
                    <a:pt x="1045" y="89"/>
                    <a:pt x="1044" y="90"/>
                  </a:cubicBezTo>
                  <a:cubicBezTo>
                    <a:pt x="1059" y="90"/>
                    <a:pt x="1059" y="90"/>
                    <a:pt x="1059" y="90"/>
                  </a:cubicBezTo>
                  <a:cubicBezTo>
                    <a:pt x="1059" y="43"/>
                    <a:pt x="1059" y="43"/>
                    <a:pt x="1059" y="43"/>
                  </a:cubicBezTo>
                  <a:cubicBezTo>
                    <a:pt x="1075" y="43"/>
                    <a:pt x="1075" y="43"/>
                    <a:pt x="1075" y="43"/>
                  </a:cubicBezTo>
                  <a:cubicBezTo>
                    <a:pt x="1075" y="80"/>
                    <a:pt x="1075" y="80"/>
                    <a:pt x="1075" y="80"/>
                  </a:cubicBezTo>
                  <a:cubicBezTo>
                    <a:pt x="1096" y="80"/>
                    <a:pt x="1096" y="80"/>
                    <a:pt x="1096" y="80"/>
                  </a:cubicBezTo>
                  <a:cubicBezTo>
                    <a:pt x="1096" y="90"/>
                    <a:pt x="1096" y="90"/>
                    <a:pt x="1096" y="90"/>
                  </a:cubicBezTo>
                  <a:cubicBezTo>
                    <a:pt x="1123" y="90"/>
                    <a:pt x="1123" y="90"/>
                    <a:pt x="1123" y="90"/>
                  </a:cubicBezTo>
                  <a:cubicBezTo>
                    <a:pt x="1123" y="0"/>
                    <a:pt x="1123" y="0"/>
                    <a:pt x="1123" y="0"/>
                  </a:cubicBezTo>
                  <a:lnTo>
                    <a:pt x="0" y="0"/>
                  </a:lnTo>
                  <a:close/>
                </a:path>
              </a:pathLst>
            </a:custGeom>
            <a:solidFill>
              <a:srgbClr val="4B384C"/>
            </a:solidFill>
            <a:ln>
              <a:noFill/>
            </a:ln>
          </p:spPr>
          <p:txBody>
            <a:bodyPr vert="horz" wrap="square" lIns="91440" tIns="45720" rIns="91440" bIns="45720" numCol="1" anchor="t" anchorCtr="0" compatLnSpc="1">
              <a:prstTxWarp prst="textNoShape">
                <a:avLst/>
              </a:prstTxWarp>
            </a:bodyPr>
            <a:lstStyle/>
            <a:p>
              <a:endParaRPr lang="en-GB"/>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7524000" y="360000"/>
              <a:ext cx="147064" cy="172800"/>
            </a:xfrm>
            <a:prstGeom prst="rect">
              <a:avLst/>
            </a:prstGeom>
          </p:spPr>
        </p:pic>
      </p:grpSp>
      <p:sp>
        <p:nvSpPr>
          <p:cNvPr id="12" name="TextBox 11"/>
          <p:cNvSpPr txBox="1"/>
          <p:nvPr/>
        </p:nvSpPr>
        <p:spPr>
          <a:xfrm>
            <a:off x="294124" y="253355"/>
            <a:ext cx="2014975" cy="338554"/>
          </a:xfrm>
          <a:prstGeom prst="rect">
            <a:avLst/>
          </a:prstGeom>
          <a:noFill/>
        </p:spPr>
        <p:txBody>
          <a:bodyPr wrap="none" lIns="0" tIns="0" rIns="0" bIns="0" rtlCol="0" anchor="t" anchorCtr="0">
            <a:spAutoFit/>
          </a:bodyPr>
          <a:lstStyle/>
          <a:p>
            <a:endParaRPr lang="en-US" sz="1100" b="1" dirty="0">
              <a:solidFill>
                <a:schemeClr val="bg1"/>
              </a:solidFill>
              <a:latin typeface="Arial"/>
              <a:cs typeface="Arial"/>
            </a:endParaRPr>
          </a:p>
          <a:p>
            <a:r>
              <a:rPr lang="en-US" sz="1100" b="1" dirty="0">
                <a:solidFill>
                  <a:schemeClr val="bg1"/>
                </a:solidFill>
                <a:latin typeface="Arial"/>
                <a:cs typeface="Arial"/>
              </a:rPr>
              <a:t>Thomas Coram Research Unit</a:t>
            </a:r>
          </a:p>
        </p:txBody>
      </p:sp>
    </p:spTree>
    <p:extLst>
      <p:ext uri="{BB962C8B-B14F-4D97-AF65-F5344CB8AC3E}">
        <p14:creationId xmlns:p14="http://schemas.microsoft.com/office/powerpoint/2010/main" val="1109004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BC8C3-F258-46F2-BC4B-12FE1B74976D}"/>
              </a:ext>
            </a:extLst>
          </p:cNvPr>
          <p:cNvSpPr>
            <a:spLocks noGrp="1"/>
          </p:cNvSpPr>
          <p:nvPr>
            <p:ph type="title"/>
          </p:nvPr>
        </p:nvSpPr>
        <p:spPr/>
        <p:txBody>
          <a:bodyPr>
            <a:normAutofit fontScale="90000"/>
          </a:bodyPr>
          <a:lstStyle/>
          <a:p>
            <a:r>
              <a:rPr lang="en-GB" sz="4400" dirty="0">
                <a:effectLst/>
                <a:latin typeface="Calibri" panose="020F0502020204030204" pitchFamily="34" charset="0"/>
                <a:ea typeface="Verdana" panose="020B0604030504040204" pitchFamily="34" charset="0"/>
                <a:cs typeface="Calibri" panose="020F0502020204030204" pitchFamily="34" charset="0"/>
              </a:rPr>
              <a:t>The Ministerial and other Maternity Allowances Act 2021- </a:t>
            </a:r>
            <a:r>
              <a:rPr lang="en-GB" sz="4400" b="1" dirty="0">
                <a:effectLst/>
                <a:latin typeface="Calibri" panose="020F0502020204030204" pitchFamily="34" charset="0"/>
                <a:ea typeface="Verdana" panose="020B0604030504040204" pitchFamily="34" charset="0"/>
                <a:cs typeface="Calibri" panose="020F0502020204030204" pitchFamily="34" charset="0"/>
              </a:rPr>
              <a:t>innovation can happen </a:t>
            </a:r>
            <a:br>
              <a:rPr lang="en-GB" dirty="0"/>
            </a:br>
            <a:endParaRPr lang="en-GB" dirty="0"/>
          </a:p>
        </p:txBody>
      </p:sp>
      <p:sp>
        <p:nvSpPr>
          <p:cNvPr id="3" name="Content Placeholder 2">
            <a:extLst>
              <a:ext uri="{FF2B5EF4-FFF2-40B4-BE49-F238E27FC236}">
                <a16:creationId xmlns:a16="http://schemas.microsoft.com/office/drawing/2014/main" id="{272B0922-0225-46B1-8A1B-EF9EA610EABC}"/>
              </a:ext>
            </a:extLst>
          </p:cNvPr>
          <p:cNvSpPr>
            <a:spLocks noGrp="1"/>
          </p:cNvSpPr>
          <p:nvPr>
            <p:ph idx="1"/>
          </p:nvPr>
        </p:nvSpPr>
        <p:spPr/>
        <p:txBody>
          <a:bodyPr>
            <a:normAutofit lnSpcReduction="10000"/>
          </a:bodyPr>
          <a:lstStyle/>
          <a:p>
            <a:r>
              <a:rPr lang="en-GB" sz="2000" dirty="0">
                <a:effectLst/>
                <a:ea typeface="Verdana" panose="020B0604030504040204" pitchFamily="34" charset="0"/>
                <a:cs typeface="Verdana" panose="020B0604030504040204" pitchFamily="34" charset="0"/>
              </a:rPr>
              <a:t>In November 2020, the government minister </a:t>
            </a:r>
            <a:r>
              <a:rPr lang="en-GB" sz="2000" dirty="0" err="1">
                <a:effectLst/>
                <a:ea typeface="Verdana" panose="020B0604030504040204" pitchFamily="34" charset="0"/>
                <a:cs typeface="Verdana" panose="020B0604030504040204" pitchFamily="34" charset="0"/>
              </a:rPr>
              <a:t>Suella</a:t>
            </a:r>
            <a:r>
              <a:rPr lang="en-GB" sz="2000" dirty="0">
                <a:effectLst/>
                <a:ea typeface="Verdana" panose="020B0604030504040204" pitchFamily="34" charset="0"/>
                <a:cs typeface="Verdana" panose="020B0604030504040204" pitchFamily="34" charset="0"/>
              </a:rPr>
              <a:t> Braverman MP announced that she was expecting her second child in early 2021. At the time, she was the government’s chief law officer: the Attorney-General. </a:t>
            </a:r>
          </a:p>
          <a:p>
            <a:endParaRPr lang="en-GB" sz="2000" dirty="0">
              <a:effectLst/>
              <a:ea typeface="Verdana" panose="020B0604030504040204" pitchFamily="34" charset="0"/>
              <a:cs typeface="Verdana" panose="020B0604030504040204" pitchFamily="34" charset="0"/>
            </a:endParaRPr>
          </a:p>
          <a:p>
            <a:r>
              <a:rPr lang="en-GB" sz="2000" dirty="0">
                <a:effectLst/>
                <a:ea typeface="Verdana" panose="020B0604030504040204" pitchFamily="34" charset="0"/>
                <a:cs typeface="Verdana" panose="020B0604030504040204" pitchFamily="34" charset="0"/>
              </a:rPr>
              <a:t>In order to allow the Prime Minister to appoint another MP to cover for Ms Braverman, the government rushed through new legislation that would allow Ms Braverman to take </a:t>
            </a:r>
            <a:r>
              <a:rPr lang="en-GB" sz="2000" u="sng" dirty="0">
                <a:effectLst/>
                <a:ea typeface="Verdana" panose="020B0604030504040204" pitchFamily="34" charset="0"/>
                <a:cs typeface="Verdana" panose="020B0604030504040204" pitchFamily="34" charset="0"/>
              </a:rPr>
              <a:t>six months paid Maternity leave</a:t>
            </a:r>
            <a:r>
              <a:rPr lang="en-GB" sz="2000" u="sng" dirty="0">
                <a:effectLst/>
                <a:ea typeface="Times New Roman" panose="02020603050405020304" pitchFamily="18" charset="0"/>
                <a:cs typeface="Times New Roman" panose="02020603050405020304" pitchFamily="18" charset="0"/>
              </a:rPr>
              <a:t> at full income replacement, </a:t>
            </a:r>
            <a:r>
              <a:rPr lang="en-GB" sz="2000" dirty="0">
                <a:effectLst/>
                <a:ea typeface="Times New Roman" panose="02020603050405020304" pitchFamily="18" charset="0"/>
                <a:cs typeface="Times New Roman" panose="02020603050405020304" pitchFamily="18" charset="0"/>
              </a:rPr>
              <a:t>a much more generous allowance than statutory Maternity leave benefit.</a:t>
            </a:r>
            <a:r>
              <a:rPr lang="en-GB" sz="2000" dirty="0">
                <a:effectLst/>
                <a:ea typeface="Verdana" panose="020B0604030504040204" pitchFamily="34" charset="0"/>
                <a:cs typeface="Verdana" panose="020B0604030504040204" pitchFamily="34" charset="0"/>
              </a:rPr>
              <a:t> </a:t>
            </a:r>
          </a:p>
          <a:p>
            <a:endParaRPr lang="en-GB" sz="2000" dirty="0">
              <a:effectLst/>
              <a:ea typeface="Verdana" panose="020B0604030504040204" pitchFamily="34" charset="0"/>
              <a:cs typeface="Verdana" panose="020B0604030504040204" pitchFamily="34" charset="0"/>
            </a:endParaRPr>
          </a:p>
          <a:p>
            <a:r>
              <a:rPr lang="en-GB" sz="2000" dirty="0">
                <a:effectLst/>
                <a:ea typeface="Verdana" panose="020B0604030504040204" pitchFamily="34" charset="0"/>
                <a:cs typeface="Verdana" panose="020B0604030504040204" pitchFamily="34" charset="0"/>
              </a:rPr>
              <a:t>The Ministerial and other Maternity Allowances Act 2021 also allows a limited number of Opposition MPs (e.g. the Leader of the Opposition in the House of Commons) to take Maternity leave on the same terms. </a:t>
            </a:r>
          </a:p>
          <a:p>
            <a:pPr marL="0" indent="0">
              <a:buNone/>
            </a:pPr>
            <a:endParaRPr lang="en-GB" sz="2000" dirty="0">
              <a:effectLst/>
              <a:ea typeface="Verdana" panose="020B0604030504040204" pitchFamily="34" charset="0"/>
              <a:cs typeface="Verdana" panose="020B0604030504040204" pitchFamily="34" charset="0"/>
            </a:endParaRPr>
          </a:p>
          <a:p>
            <a:r>
              <a:rPr lang="en-GB" sz="2000" dirty="0">
                <a:effectLst/>
                <a:ea typeface="Verdana" panose="020B0604030504040204" pitchFamily="34" charset="0"/>
                <a:cs typeface="Verdana" panose="020B0604030504040204" pitchFamily="34" charset="0"/>
              </a:rPr>
              <a:t>Innovation in eligibility, duration and payment </a:t>
            </a:r>
          </a:p>
          <a:p>
            <a:endParaRPr lang="en-GB" sz="2000" dirty="0"/>
          </a:p>
        </p:txBody>
      </p:sp>
    </p:spTree>
    <p:extLst>
      <p:ext uri="{BB962C8B-B14F-4D97-AF65-F5344CB8AC3E}">
        <p14:creationId xmlns:p14="http://schemas.microsoft.com/office/powerpoint/2010/main" val="3782646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0229E-89AB-4F71-BC64-BD4FCBDCBA63}"/>
              </a:ext>
            </a:extLst>
          </p:cNvPr>
          <p:cNvSpPr>
            <a:spLocks noGrp="1"/>
          </p:cNvSpPr>
          <p:nvPr>
            <p:ph type="title"/>
          </p:nvPr>
        </p:nvSpPr>
        <p:spPr/>
        <p:txBody>
          <a:bodyPr>
            <a:normAutofit fontScale="90000"/>
          </a:bodyPr>
          <a:lstStyle/>
          <a:p>
            <a:r>
              <a:rPr lang="en-GB" b="1" dirty="0">
                <a:solidFill>
                  <a:srgbClr val="4D5156"/>
                </a:solidFill>
                <a:latin typeface="+mn-lt"/>
              </a:rPr>
              <a:t>Have UK’s “new freedoms” improved or hindered parents’ leave entitlements? - r</a:t>
            </a:r>
            <a:r>
              <a:rPr lang="en-GB" b="1" dirty="0">
                <a:latin typeface="+mn-lt"/>
              </a:rPr>
              <a:t>eflections </a:t>
            </a:r>
          </a:p>
        </p:txBody>
      </p:sp>
      <p:sp>
        <p:nvSpPr>
          <p:cNvPr id="3" name="Content Placeholder 2">
            <a:extLst>
              <a:ext uri="{FF2B5EF4-FFF2-40B4-BE49-F238E27FC236}">
                <a16:creationId xmlns:a16="http://schemas.microsoft.com/office/drawing/2014/main" id="{14C5AFB4-5FE0-4CA7-81DE-66A3ED5E6830}"/>
              </a:ext>
            </a:extLst>
          </p:cNvPr>
          <p:cNvSpPr>
            <a:spLocks noGrp="1"/>
          </p:cNvSpPr>
          <p:nvPr>
            <p:ph idx="1"/>
          </p:nvPr>
        </p:nvSpPr>
        <p:spPr/>
        <p:txBody>
          <a:bodyPr>
            <a:normAutofit fontScale="85000" lnSpcReduction="10000"/>
          </a:bodyPr>
          <a:lstStyle/>
          <a:p>
            <a:r>
              <a:rPr lang="en-GB" dirty="0"/>
              <a:t>Some reduction in leave provision advancements. UK may have lost an important external driver of gender equality innovation</a:t>
            </a:r>
          </a:p>
          <a:p>
            <a:r>
              <a:rPr lang="en-GB" dirty="0"/>
              <a:t>Lack of clarity about why new Employment Bill did not appear given prior widespread consultations &amp; </a:t>
            </a:r>
            <a:r>
              <a:rPr lang="en-GB" sz="2800" dirty="0">
                <a:effectLst/>
                <a:ea typeface="SimSun" panose="02010600030101010101" pitchFamily="2" charset="-122"/>
              </a:rPr>
              <a:t>UK’s post-Brexit freedom </a:t>
            </a:r>
            <a:r>
              <a:rPr lang="en-GB" sz="2800" dirty="0">
                <a:ea typeface="SimSun" panose="02010600030101010101" pitchFamily="2" charset="-122"/>
              </a:rPr>
              <a:t>to </a:t>
            </a:r>
            <a:r>
              <a:rPr lang="en-GB" sz="2800" dirty="0">
                <a:effectLst/>
                <a:ea typeface="SimSun" panose="02010600030101010101" pitchFamily="2" charset="-122"/>
              </a:rPr>
              <a:t>make new </a:t>
            </a:r>
            <a:r>
              <a:rPr lang="en-GB" sz="2800" dirty="0">
                <a:ea typeface="SimSun" panose="02010600030101010101" pitchFamily="2" charset="-122"/>
              </a:rPr>
              <a:t>employment laws</a:t>
            </a:r>
          </a:p>
          <a:p>
            <a:r>
              <a:rPr lang="en-GB" dirty="0"/>
              <a:t>Increasing parents’ eligibility to higher paid leave (in line with WLB Directive) has some traction but access to ECEC has more visibility</a:t>
            </a:r>
          </a:p>
          <a:p>
            <a:r>
              <a:rPr lang="en-GB" dirty="0"/>
              <a:t>Brexit has crowded out innovation. </a:t>
            </a:r>
            <a:r>
              <a:rPr lang="en-GB" u="sng" dirty="0"/>
              <a:t>Reactive and confusing policy environment </a:t>
            </a:r>
            <a:r>
              <a:rPr lang="en-GB" dirty="0"/>
              <a:t>– e.g. The Ministerial and other Maternity Allowances Act 2021 </a:t>
            </a:r>
          </a:p>
          <a:p>
            <a:r>
              <a:rPr lang="en-GB" dirty="0"/>
              <a:t>National disquiet exists about poor support for working parents “</a:t>
            </a:r>
            <a:r>
              <a:rPr lang="en-GB" i="1" dirty="0"/>
              <a:t>Boris Johnson to launch fresh push to cut childcare bills in bid to ease cost of living crisis</a:t>
            </a:r>
            <a:r>
              <a:rPr lang="en-GB" dirty="0"/>
              <a:t>” May 2022 but “</a:t>
            </a:r>
            <a:r>
              <a:rPr lang="en-GB" i="1" dirty="0"/>
              <a:t>Boris faces the wrath of Mumsnet readers over </a:t>
            </a:r>
            <a:r>
              <a:rPr lang="en-GB" i="1" dirty="0" err="1"/>
              <a:t>Partygate</a:t>
            </a:r>
            <a:r>
              <a:rPr lang="en-GB" dirty="0"/>
              <a:t>” June 2022</a:t>
            </a:r>
          </a:p>
          <a:p>
            <a:endParaRPr lang="en-GB" dirty="0"/>
          </a:p>
        </p:txBody>
      </p:sp>
    </p:spTree>
    <p:extLst>
      <p:ext uri="{BB962C8B-B14F-4D97-AF65-F5344CB8AC3E}">
        <p14:creationId xmlns:p14="http://schemas.microsoft.com/office/powerpoint/2010/main" val="437265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Preview</a:t>
            </a:r>
          </a:p>
        </p:txBody>
      </p:sp>
      <p:sp>
        <p:nvSpPr>
          <p:cNvPr id="3" name="Content Placeholder 2"/>
          <p:cNvSpPr>
            <a:spLocks noGrp="1"/>
          </p:cNvSpPr>
          <p:nvPr>
            <p:ph idx="1"/>
          </p:nvPr>
        </p:nvSpPr>
        <p:spPr/>
        <p:txBody>
          <a:bodyPr>
            <a:normAutofit/>
          </a:bodyPr>
          <a:lstStyle/>
          <a:p>
            <a:r>
              <a:rPr lang="en-GB" dirty="0">
                <a:latin typeface="Calibri" panose="020F0502020204030204" pitchFamily="34" charset="0"/>
                <a:ea typeface="Roboto" panose="02000000000000000000" pitchFamily="2" charset="0"/>
                <a:cs typeface="Calibri" panose="020F0502020204030204" pitchFamily="34" charset="0"/>
              </a:rPr>
              <a:t>Brexit - </a:t>
            </a:r>
            <a:r>
              <a:rPr lang="en-GB" b="0" i="0" dirty="0">
                <a:solidFill>
                  <a:srgbClr val="000000"/>
                </a:solidFill>
                <a:effectLst/>
                <a:latin typeface="Calibri" panose="020F0502020204030204" pitchFamily="34" charset="0"/>
                <a:ea typeface="Roboto" panose="02000000000000000000" pitchFamily="2" charset="0"/>
                <a:cs typeface="Calibri" panose="020F0502020204030204" pitchFamily="34" charset="0"/>
              </a:rPr>
              <a:t>United Kingdom’s departure from the European Union (‘Britain’ &amp; ‘exit’) </a:t>
            </a:r>
            <a:r>
              <a:rPr lang="en-GB" b="0" i="0" dirty="0">
                <a:solidFill>
                  <a:srgbClr val="000000"/>
                </a:solidFill>
                <a:effectLst/>
                <a:latin typeface="Calibri" panose="020F0502020204030204" pitchFamily="34" charset="0"/>
                <a:cs typeface="Calibri" panose="020F0502020204030204" pitchFamily="34" charset="0"/>
              </a:rPr>
              <a:t>after </a:t>
            </a:r>
            <a:r>
              <a:rPr lang="en-GB" b="0" i="0" dirty="0">
                <a:effectLst/>
                <a:latin typeface="Calibri" panose="020F0502020204030204" pitchFamily="34" charset="0"/>
                <a:cs typeface="Calibri" panose="020F0502020204030204" pitchFamily="34" charset="0"/>
              </a:rPr>
              <a:t>47 years following a national referendum in 2016</a:t>
            </a:r>
          </a:p>
          <a:p>
            <a:r>
              <a:rPr lang="en-GB" dirty="0">
                <a:latin typeface="Calibri" panose="020F0502020204030204" pitchFamily="34" charset="0"/>
                <a:cs typeface="Calibri" panose="020F0502020204030204" pitchFamily="34" charset="0"/>
              </a:rPr>
              <a:t>Return to national freedom &amp; sovereignty “take back control” or Britain’s greatest act of “self-harm”</a:t>
            </a:r>
          </a:p>
          <a:p>
            <a:r>
              <a:rPr lang="en-GB" dirty="0">
                <a:latin typeface="Calibri" panose="020F0502020204030204" pitchFamily="34" charset="0"/>
                <a:cs typeface="Calibri" panose="020F0502020204030204" pitchFamily="34" charset="0"/>
              </a:rPr>
              <a:t>Have “new freedoms” improved or hindered parents’ leave entitlements? </a:t>
            </a:r>
          </a:p>
          <a:p>
            <a:r>
              <a:rPr lang="en-GB" dirty="0">
                <a:latin typeface="Calibri" panose="020F0502020204030204" pitchFamily="34" charset="0"/>
                <a:cs typeface="Calibri" panose="020F0502020204030204" pitchFamily="34" charset="0"/>
              </a:rPr>
              <a:t>Main message – “the divorce process” has provided little space for innovation &amp; there are signs that British parents may be loosing out</a:t>
            </a:r>
          </a:p>
          <a:p>
            <a:endParaRPr lang="en-GB" b="0" i="0" dirty="0">
              <a:solidFill>
                <a:srgbClr val="4D5156"/>
              </a:solidFill>
              <a:effectLst/>
              <a:latin typeface="Roboto" panose="02000000000000000000" pitchFamily="2" charset="0"/>
            </a:endParaRPr>
          </a:p>
        </p:txBody>
      </p:sp>
    </p:spTree>
    <p:extLst>
      <p:ext uri="{BB962C8B-B14F-4D97-AF65-F5344CB8AC3E}">
        <p14:creationId xmlns:p14="http://schemas.microsoft.com/office/powerpoint/2010/main" val="131699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EA24-B48A-4542-A838-0AD224514EFB}"/>
              </a:ext>
            </a:extLst>
          </p:cNvPr>
          <p:cNvSpPr>
            <a:spLocks noGrp="1"/>
          </p:cNvSpPr>
          <p:nvPr>
            <p:ph type="title"/>
          </p:nvPr>
        </p:nvSpPr>
        <p:spPr/>
        <p:txBody>
          <a:bodyPr/>
          <a:lstStyle/>
          <a:p>
            <a:r>
              <a:rPr lang="en-GB" b="1" dirty="0"/>
              <a:t>Divided country &amp; preoccupied government </a:t>
            </a:r>
          </a:p>
        </p:txBody>
      </p:sp>
      <p:sp>
        <p:nvSpPr>
          <p:cNvPr id="3" name="Content Placeholder 2">
            <a:extLst>
              <a:ext uri="{FF2B5EF4-FFF2-40B4-BE49-F238E27FC236}">
                <a16:creationId xmlns:a16="http://schemas.microsoft.com/office/drawing/2014/main" id="{DF9C52DB-8F94-44CB-98D7-A330AF6D046C}"/>
              </a:ext>
            </a:extLst>
          </p:cNvPr>
          <p:cNvSpPr>
            <a:spLocks noGrp="1"/>
          </p:cNvSpPr>
          <p:nvPr>
            <p:ph idx="1"/>
          </p:nvPr>
        </p:nvSpPr>
        <p:spPr/>
        <p:txBody>
          <a:bodyPr>
            <a:normAutofit lnSpcReduction="10000"/>
          </a:bodyPr>
          <a:lstStyle/>
          <a:p>
            <a:r>
              <a:rPr lang="en-GB" dirty="0">
                <a:latin typeface="Calibri" panose="020F0502020204030204" pitchFamily="34" charset="0"/>
                <a:ea typeface="Roboto" panose="02000000000000000000" pitchFamily="2" charset="0"/>
                <a:cs typeface="Calibri" panose="020F0502020204030204" pitchFamily="34" charset="0"/>
              </a:rPr>
              <a:t>Divided &amp; unsettled country- </a:t>
            </a:r>
            <a:r>
              <a:rPr lang="en-GB" b="0" i="0" dirty="0">
                <a:solidFill>
                  <a:srgbClr val="000000"/>
                </a:solidFill>
                <a:effectLst/>
                <a:latin typeface="Calibri" panose="020F0502020204030204" pitchFamily="34" charset="0"/>
                <a:ea typeface="Roboto" panose="02000000000000000000" pitchFamily="2" charset="0"/>
                <a:cs typeface="Calibri" panose="020F0502020204030204" pitchFamily="34" charset="0"/>
              </a:rPr>
              <a:t>51.89% Leave vs </a:t>
            </a:r>
            <a:r>
              <a:rPr lang="en-GB" b="0" i="0" dirty="0">
                <a:solidFill>
                  <a:srgbClr val="202124"/>
                </a:solidFill>
                <a:effectLst/>
                <a:latin typeface="Calibri" panose="020F0502020204030204" pitchFamily="34" charset="0"/>
                <a:ea typeface="Roboto" panose="02000000000000000000" pitchFamily="2" charset="0"/>
                <a:cs typeface="Calibri" panose="020F0502020204030204" pitchFamily="34" charset="0"/>
              </a:rPr>
              <a:t>48.11% Remain, a small margin of 3.78%. Two</a:t>
            </a:r>
            <a:r>
              <a:rPr lang="en-GB" dirty="0">
                <a:latin typeface="Calibri" panose="020F0502020204030204" pitchFamily="34" charset="0"/>
                <a:ea typeface="Roboto" panose="02000000000000000000" pitchFamily="2" charset="0"/>
                <a:cs typeface="Calibri" panose="020F0502020204030204" pitchFamily="34" charset="0"/>
              </a:rPr>
              <a:t> of 4 regions voted to remain (Northern Ireland, Scotland)</a:t>
            </a:r>
          </a:p>
          <a:p>
            <a:r>
              <a:rPr lang="en-GB" b="0" i="0" dirty="0">
                <a:solidFill>
                  <a:srgbClr val="000000"/>
                </a:solidFill>
                <a:effectLst/>
                <a:latin typeface="Calibri" panose="020F0502020204030204" pitchFamily="34" charset="0"/>
                <a:ea typeface="Roboto" panose="02000000000000000000" pitchFamily="2" charset="0"/>
                <a:cs typeface="Calibri" panose="020F0502020204030204" pitchFamily="34" charset="0"/>
              </a:rPr>
              <a:t>Ongoing political turmoil </a:t>
            </a:r>
            <a:r>
              <a:rPr lang="en-GB" dirty="0">
                <a:solidFill>
                  <a:srgbClr val="000000"/>
                </a:solidFill>
                <a:latin typeface="Calibri" panose="020F0502020204030204" pitchFamily="34" charset="0"/>
                <a:ea typeface="Roboto" panose="02000000000000000000" pitchFamily="2" charset="0"/>
                <a:cs typeface="Calibri" panose="020F0502020204030204" pitchFamily="34" charset="0"/>
              </a:rPr>
              <a:t>about what sort of Brexit</a:t>
            </a:r>
            <a:r>
              <a:rPr lang="en-GB" b="0" i="0" dirty="0">
                <a:solidFill>
                  <a:srgbClr val="000000"/>
                </a:solidFill>
                <a:effectLst/>
                <a:latin typeface="Calibri" panose="020F0502020204030204" pitchFamily="34" charset="0"/>
                <a:ea typeface="Roboto" panose="02000000000000000000" pitchFamily="2" charset="0"/>
                <a:cs typeface="Calibri" panose="020F0502020204030204" pitchFamily="34" charset="0"/>
              </a:rPr>
              <a:t>– lost two PMs, two general elections (2017, 2019), </a:t>
            </a:r>
            <a:r>
              <a:rPr lang="en-GB" dirty="0">
                <a:solidFill>
                  <a:srgbClr val="000000"/>
                </a:solidFill>
                <a:latin typeface="Calibri" panose="020F0502020204030204" pitchFamily="34" charset="0"/>
                <a:ea typeface="Roboto" panose="02000000000000000000" pitchFamily="2" charset="0"/>
                <a:cs typeface="Calibri" panose="020F0502020204030204" pitchFamily="34" charset="0"/>
              </a:rPr>
              <a:t>Northern Ireland peace </a:t>
            </a:r>
            <a:r>
              <a:rPr lang="en-GB" b="0" i="0" dirty="0">
                <a:solidFill>
                  <a:srgbClr val="000000"/>
                </a:solidFill>
                <a:effectLst/>
                <a:latin typeface="Calibri" panose="020F0502020204030204" pitchFamily="34" charset="0"/>
                <a:ea typeface="Roboto" panose="02000000000000000000" pitchFamily="2" charset="0"/>
                <a:cs typeface="Calibri" panose="020F0502020204030204" pitchFamily="34" charset="0"/>
              </a:rPr>
              <a:t>agreement under strain, intensification of Scottish separation </a:t>
            </a:r>
          </a:p>
          <a:p>
            <a:r>
              <a:rPr lang="en-GB" dirty="0">
                <a:solidFill>
                  <a:srgbClr val="000000"/>
                </a:solidFill>
                <a:latin typeface="Calibri" panose="020F0502020204030204" pitchFamily="34" charset="0"/>
                <a:ea typeface="Roboto" panose="02000000000000000000" pitchFamily="2" charset="0"/>
                <a:cs typeface="Calibri" panose="020F0502020204030204" pitchFamily="34" charset="0"/>
              </a:rPr>
              <a:t>Transition period 2016-2020</a:t>
            </a:r>
          </a:p>
          <a:p>
            <a:pPr marL="0" indent="0">
              <a:buNone/>
            </a:pPr>
            <a:r>
              <a:rPr lang="en-GB" dirty="0">
                <a:solidFill>
                  <a:srgbClr val="000000"/>
                </a:solidFill>
                <a:latin typeface="Calibri" panose="020F0502020204030204" pitchFamily="34" charset="0"/>
                <a:ea typeface="Roboto" panose="02000000000000000000" pitchFamily="2" charset="0"/>
                <a:cs typeface="Calibri" panose="020F0502020204030204" pitchFamily="34" charset="0"/>
              </a:rPr>
              <a:t>- Withdrawal agreement (2018)- money, citizens rights, Northern Ireland, Customs union, but “constitutionally no change”</a:t>
            </a:r>
          </a:p>
          <a:p>
            <a:pPr marL="0" indent="0">
              <a:buNone/>
            </a:pPr>
            <a:r>
              <a:rPr lang="en-GB" dirty="0">
                <a:solidFill>
                  <a:srgbClr val="000000"/>
                </a:solidFill>
                <a:latin typeface="Calibri" panose="020F0502020204030204" pitchFamily="34" charset="0"/>
                <a:ea typeface="Roboto" panose="02000000000000000000" pitchFamily="2" charset="0"/>
                <a:cs typeface="Calibri" panose="020F0502020204030204" pitchFamily="34" charset="0"/>
              </a:rPr>
              <a:t>- Trade and Cooperation Agreement (TCA) 31st January 2020</a:t>
            </a:r>
            <a:endParaRPr lang="en-GB" dirty="0">
              <a:latin typeface="Calibri" panose="020F0502020204030204" pitchFamily="34" charset="0"/>
              <a:ea typeface="Roboto" panose="02000000000000000000" pitchFamily="2" charset="0"/>
              <a:cs typeface="Calibri" panose="020F0502020204030204" pitchFamily="34" charset="0"/>
            </a:endParaRPr>
          </a:p>
        </p:txBody>
      </p:sp>
    </p:spTree>
    <p:extLst>
      <p:ext uri="{BB962C8B-B14F-4D97-AF65-F5344CB8AC3E}">
        <p14:creationId xmlns:p14="http://schemas.microsoft.com/office/powerpoint/2010/main" val="237617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F5A6-0008-40EA-A608-F297503F36EC}"/>
              </a:ext>
            </a:extLst>
          </p:cNvPr>
          <p:cNvSpPr>
            <a:spLocks noGrp="1"/>
          </p:cNvSpPr>
          <p:nvPr>
            <p:ph type="title"/>
          </p:nvPr>
        </p:nvSpPr>
        <p:spPr/>
        <p:txBody>
          <a:bodyPr/>
          <a:lstStyle/>
          <a:p>
            <a:r>
              <a:rPr lang="en-GB" b="1" dirty="0"/>
              <a:t>Implications for Employment rights</a:t>
            </a:r>
          </a:p>
        </p:txBody>
      </p:sp>
      <p:sp>
        <p:nvSpPr>
          <p:cNvPr id="3" name="Content Placeholder 2">
            <a:extLst>
              <a:ext uri="{FF2B5EF4-FFF2-40B4-BE49-F238E27FC236}">
                <a16:creationId xmlns:a16="http://schemas.microsoft.com/office/drawing/2014/main" id="{6E027B90-445F-4136-8DDC-D0F059A6E70B}"/>
              </a:ext>
            </a:extLst>
          </p:cNvPr>
          <p:cNvSpPr>
            <a:spLocks noGrp="1"/>
          </p:cNvSpPr>
          <p:nvPr>
            <p:ph idx="1"/>
          </p:nvPr>
        </p:nvSpPr>
        <p:spPr>
          <a:xfrm>
            <a:off x="717884" y="1933910"/>
            <a:ext cx="10515600" cy="4351338"/>
          </a:xfrm>
        </p:spPr>
        <p:txBody>
          <a:bodyPr>
            <a:normAutofit lnSpcReduction="10000"/>
          </a:bodyPr>
          <a:lstStyle/>
          <a:p>
            <a:r>
              <a:rPr lang="en-GB" sz="2400" b="1" dirty="0">
                <a:latin typeface="Calibri" panose="020F0502020204030204" pitchFamily="34" charset="0"/>
                <a:cs typeface="Calibri" panose="020F0502020204030204" pitchFamily="34" charset="0"/>
              </a:rPr>
              <a:t>National Rhetoric </a:t>
            </a:r>
            <a:r>
              <a:rPr lang="en-GB" sz="2400" dirty="0">
                <a:effectLst/>
                <a:latin typeface="Calibri" panose="020F0502020204030204" pitchFamily="34" charset="0"/>
                <a:ea typeface="SimSun" panose="02010600030101010101" pitchFamily="2" charset="-122"/>
                <a:cs typeface="Calibri" panose="020F0502020204030204" pitchFamily="34" charset="0"/>
              </a:rPr>
              <a:t>“full regulatory autonomy” “global race to the top on standards”  “Singapore-on Thames”</a:t>
            </a:r>
          </a:p>
          <a:p>
            <a:r>
              <a:rPr lang="en-GB" sz="2400" b="1" dirty="0">
                <a:effectLst/>
                <a:latin typeface="Calibri" panose="020F0502020204030204" pitchFamily="34" charset="0"/>
                <a:ea typeface="SimSun" panose="02010600030101010101" pitchFamily="2" charset="-122"/>
                <a:cs typeface="Calibri" panose="020F0502020204030204" pitchFamily="34" charset="0"/>
              </a:rPr>
              <a:t>Legal Reality</a:t>
            </a:r>
            <a:r>
              <a:rPr lang="en-GB" sz="2400" dirty="0">
                <a:effectLst/>
                <a:latin typeface="Calibri" panose="020F0502020204030204" pitchFamily="34" charset="0"/>
                <a:ea typeface="SimSun" panose="02010600030101010101" pitchFamily="2" charset="-122"/>
                <a:cs typeface="Calibri" panose="020F0502020204030204" pitchFamily="34" charset="0"/>
              </a:rPr>
              <a:t> UK free </a:t>
            </a:r>
            <a:r>
              <a:rPr lang="en-GB" sz="2400" dirty="0">
                <a:latin typeface="Calibri" panose="020F0502020204030204" pitchFamily="34" charset="0"/>
                <a:ea typeface="SimSun" panose="02010600030101010101" pitchFamily="2" charset="-122"/>
                <a:cs typeface="Calibri" panose="020F0502020204030204" pitchFamily="34" charset="0"/>
              </a:rPr>
              <a:t>to </a:t>
            </a:r>
            <a:r>
              <a:rPr lang="en-GB" sz="2400" dirty="0">
                <a:effectLst/>
                <a:latin typeface="Calibri" panose="020F0502020204030204" pitchFamily="34" charset="0"/>
                <a:ea typeface="SimSun" panose="02010600030101010101" pitchFamily="2" charset="-122"/>
                <a:cs typeface="Calibri" panose="020F0502020204030204" pitchFamily="34" charset="0"/>
              </a:rPr>
              <a:t>make new </a:t>
            </a:r>
            <a:r>
              <a:rPr lang="en-GB" sz="2400" dirty="0">
                <a:latin typeface="Calibri" panose="020F0502020204030204" pitchFamily="34" charset="0"/>
                <a:ea typeface="SimSun" panose="02010600030101010101" pitchFamily="2" charset="-122"/>
                <a:cs typeface="Calibri" panose="020F0502020204030204" pitchFamily="34" charset="0"/>
              </a:rPr>
              <a:t>employment laws; </a:t>
            </a:r>
            <a:r>
              <a:rPr lang="en-GB" sz="2400" dirty="0">
                <a:effectLst/>
                <a:latin typeface="Calibri" panose="020F0502020204030204" pitchFamily="34" charset="0"/>
                <a:ea typeface="SimSun" panose="02010600030101010101" pitchFamily="2" charset="-122"/>
                <a:cs typeface="Calibri" panose="020F0502020204030204" pitchFamily="34" charset="0"/>
              </a:rPr>
              <a:t>not bound by EU directives but has agreed not weaken or reduce workers’ rights.  Non-regression/ Level playing field principles- “not to reduce level of existing social protection in such a way as to distort competition” </a:t>
            </a:r>
          </a:p>
          <a:p>
            <a:pPr marL="0" indent="0">
              <a:buNone/>
            </a:pPr>
            <a:r>
              <a:rPr lang="en-GB" sz="2400" dirty="0">
                <a:effectLst/>
                <a:latin typeface="Calibri" panose="020F0502020204030204" pitchFamily="34" charset="0"/>
                <a:ea typeface="SimSun" panose="02010600030101010101" pitchFamily="2" charset="-122"/>
                <a:cs typeface="Calibri" panose="020F0502020204030204" pitchFamily="34" charset="0"/>
              </a:rPr>
              <a:t>   Joint aspiration “shall continue to strive to increase their respective labour &amp; social levels of protection.”</a:t>
            </a:r>
          </a:p>
          <a:p>
            <a:r>
              <a:rPr lang="en-GB" sz="2400" dirty="0">
                <a:latin typeface="Calibri" panose="020F0502020204030204" pitchFamily="34" charset="0"/>
                <a:cs typeface="Calibri" panose="020F0502020204030204" pitchFamily="34" charset="0"/>
              </a:rPr>
              <a:t>Currently two EU Directives due to be implemented in August 2022</a:t>
            </a:r>
          </a:p>
          <a:p>
            <a:pPr lvl="1">
              <a:buFontTx/>
              <a:buChar char="-"/>
            </a:pPr>
            <a:r>
              <a:rPr lang="en-GB" sz="2000" dirty="0">
                <a:latin typeface="Calibri" panose="020F0502020204030204" pitchFamily="34" charset="0"/>
                <a:cs typeface="Calibri" panose="020F0502020204030204" pitchFamily="34" charset="0"/>
              </a:rPr>
              <a:t>Parent and Carers Directive (2019/ 1158) </a:t>
            </a:r>
          </a:p>
          <a:p>
            <a:pPr lvl="1">
              <a:buFontTx/>
              <a:buChar char="-"/>
            </a:pPr>
            <a:r>
              <a:rPr lang="en-GB" sz="2000" dirty="0">
                <a:latin typeface="Calibri" panose="020F0502020204030204" pitchFamily="34" charset="0"/>
                <a:cs typeface="Calibri" panose="020F0502020204030204" pitchFamily="34" charset="0"/>
              </a:rPr>
              <a:t>Transparent &amp; Predictable Working Conditions  (2019/1152)</a:t>
            </a:r>
          </a:p>
          <a:p>
            <a:pPr>
              <a:buFontTx/>
              <a:buChar char="-"/>
            </a:pPr>
            <a:r>
              <a:rPr lang="en-GB" sz="2400" dirty="0">
                <a:effectLst/>
                <a:latin typeface="Calibri" panose="020F0502020204030204" pitchFamily="34" charset="0"/>
                <a:ea typeface="SimSun" panose="02010600030101010101" pitchFamily="2" charset="-122"/>
                <a:cs typeface="Calibri" panose="020F0502020204030204" pitchFamily="34" charset="0"/>
              </a:rPr>
              <a:t>UK-EU Partnership Council for facilitating TCA and settling disputes</a:t>
            </a:r>
          </a:p>
          <a:p>
            <a:pPr>
              <a:buFontTx/>
              <a:buChar char="-"/>
            </a:pPr>
            <a:endParaRPr lang="en-GB" dirty="0"/>
          </a:p>
        </p:txBody>
      </p:sp>
    </p:spTree>
    <p:extLst>
      <p:ext uri="{BB962C8B-B14F-4D97-AF65-F5344CB8AC3E}">
        <p14:creationId xmlns:p14="http://schemas.microsoft.com/office/powerpoint/2010/main" val="2537442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b="1" dirty="0"/>
              <a:t>EU Parent and Carers Directive (2019/ 1158): new minimum standards &amp; UK comparison </a:t>
            </a:r>
            <a:br>
              <a:rPr lang="en-GB" sz="4400" dirty="0"/>
            </a:br>
            <a:endParaRPr lang="en-GB" b="1" dirty="0"/>
          </a:p>
        </p:txBody>
      </p:sp>
      <p:sp>
        <p:nvSpPr>
          <p:cNvPr id="3" name="Content Placeholder 2"/>
          <p:cNvSpPr>
            <a:spLocks noGrp="1"/>
          </p:cNvSpPr>
          <p:nvPr>
            <p:ph idx="1"/>
          </p:nvPr>
        </p:nvSpPr>
        <p:spPr/>
        <p:txBody>
          <a:bodyPr>
            <a:normAutofit/>
          </a:bodyPr>
          <a:lstStyle/>
          <a:p>
            <a:pPr marL="0" indent="0">
              <a:buNone/>
            </a:pPr>
            <a:r>
              <a:rPr lang="en-GB" sz="2000" b="1" dirty="0"/>
              <a:t>Paternity Leave </a:t>
            </a:r>
          </a:p>
          <a:p>
            <a:pPr marL="0" indent="0">
              <a:buNone/>
            </a:pPr>
            <a:r>
              <a:rPr lang="en-GB" sz="2000" dirty="0">
                <a:effectLst/>
                <a:ea typeface="SimSun" panose="02010600030101010101" pitchFamily="2" charset="-122"/>
              </a:rPr>
              <a:t>Leave from work for fathers/ second parents on the occasion of the birth of a child for the purposes of </a:t>
            </a:r>
            <a:r>
              <a:rPr lang="en-GB" sz="2000" u="sng" dirty="0">
                <a:effectLst/>
                <a:ea typeface="SimSun" panose="02010600030101010101" pitchFamily="2" charset="-122"/>
              </a:rPr>
              <a:t>providing care</a:t>
            </a:r>
            <a:r>
              <a:rPr lang="en-GB" sz="2000" dirty="0">
                <a:effectLst/>
                <a:ea typeface="SimSun" panose="02010600030101010101" pitchFamily="2" charset="-122"/>
              </a:rPr>
              <a:t> (Article 3)</a:t>
            </a:r>
          </a:p>
          <a:p>
            <a:pPr marL="0" indent="0">
              <a:buNone/>
            </a:pPr>
            <a:endParaRPr lang="en-GB" sz="2000" b="1" dirty="0"/>
          </a:p>
          <a:p>
            <a:pPr>
              <a:buFontTx/>
              <a:buChar char="-"/>
            </a:pPr>
            <a:r>
              <a:rPr lang="en-GB" sz="2000" b="1" dirty="0"/>
              <a:t>Duration &amp; Pay </a:t>
            </a:r>
            <a:r>
              <a:rPr lang="en-GB" sz="2000" dirty="0"/>
              <a:t>At least 10 working days, compensated at least at the level of sick pay. </a:t>
            </a:r>
            <a:r>
              <a:rPr lang="en-GB" sz="2000" b="1" dirty="0"/>
              <a:t>UK√√</a:t>
            </a:r>
          </a:p>
          <a:p>
            <a:pPr marL="0" indent="0">
              <a:buNone/>
            </a:pPr>
            <a:endParaRPr lang="en-GB" sz="2000" dirty="0"/>
          </a:p>
          <a:p>
            <a:pPr>
              <a:buFontTx/>
              <a:buChar char="-"/>
            </a:pPr>
            <a:r>
              <a:rPr lang="en-GB" sz="2000" b="1" dirty="0">
                <a:effectLst/>
                <a:highlight>
                  <a:srgbClr val="FFFF00"/>
                </a:highlight>
                <a:ea typeface="SimSun" panose="02010600030101010101" pitchFamily="2" charset="-122"/>
              </a:rPr>
              <a:t>Eligibility</a:t>
            </a:r>
            <a:r>
              <a:rPr lang="en-GB" sz="2000" dirty="0">
                <a:effectLst/>
                <a:highlight>
                  <a:srgbClr val="FFFF00"/>
                </a:highlight>
                <a:ea typeface="SimSun" panose="02010600030101010101" pitchFamily="2" charset="-122"/>
              </a:rPr>
              <a:t> </a:t>
            </a:r>
            <a:r>
              <a:rPr lang="en-GB" sz="2000" dirty="0">
                <a:highlight>
                  <a:srgbClr val="FFFF00"/>
                </a:highlight>
                <a:ea typeface="SimSun" panose="02010600030101010101" pitchFamily="2" charset="-122"/>
              </a:rPr>
              <a:t>all </a:t>
            </a:r>
            <a:r>
              <a:rPr lang="en-GB" sz="2000" dirty="0">
                <a:effectLst/>
                <a:highlight>
                  <a:srgbClr val="FFFF00"/>
                </a:highlight>
                <a:ea typeface="SimSun" panose="02010600030101010101" pitchFamily="2" charset="-122"/>
              </a:rPr>
              <a:t>workers who have employment contracts or other employment relationships including fixed term, temporary agency contracts </a:t>
            </a:r>
            <a:r>
              <a:rPr lang="en-GB" sz="2000" b="1" dirty="0">
                <a:effectLst/>
                <a:highlight>
                  <a:srgbClr val="FFFF00"/>
                </a:highlight>
                <a:ea typeface="SimSun" panose="02010600030101010101" pitchFamily="2" charset="-122"/>
              </a:rPr>
              <a:t>UK x</a:t>
            </a:r>
          </a:p>
          <a:p>
            <a:pPr>
              <a:buFontTx/>
              <a:buChar char="-"/>
            </a:pPr>
            <a:r>
              <a:rPr lang="en-GB" sz="2000" dirty="0">
                <a:effectLst/>
                <a:ea typeface="SimSun" panose="02010600030101010101" pitchFamily="2" charset="-122"/>
              </a:rPr>
              <a:t>length of service qualification should not exceed 6 months </a:t>
            </a:r>
            <a:r>
              <a:rPr lang="en-GB" sz="2000" b="1" dirty="0">
                <a:effectLst/>
                <a:ea typeface="SimSun" panose="02010600030101010101" pitchFamily="2" charset="-122"/>
              </a:rPr>
              <a:t>UK </a:t>
            </a:r>
            <a:r>
              <a:rPr lang="en-GB" sz="2000" b="1" dirty="0"/>
              <a:t>√</a:t>
            </a:r>
          </a:p>
          <a:p>
            <a:endParaRPr lang="en-GB" sz="2000" dirty="0"/>
          </a:p>
          <a:p>
            <a:endParaRPr lang="en-GB" sz="2000" dirty="0"/>
          </a:p>
        </p:txBody>
      </p:sp>
    </p:spTree>
    <p:extLst>
      <p:ext uri="{BB962C8B-B14F-4D97-AF65-F5344CB8AC3E}">
        <p14:creationId xmlns:p14="http://schemas.microsoft.com/office/powerpoint/2010/main" val="60023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15C033E9-6239-4EA2-B717-AFC3BE4E747F" descr="70D41712-1205-4CB5-A94A-730C1FA11A6E"/>
          <p:cNvPicPr>
            <a:picLocks noChangeAspect="1" noChangeArrowheads="1"/>
          </p:cNvPicPr>
          <p:nvPr/>
        </p:nvPicPr>
        <p:blipFill rotWithShape="1">
          <a:blip r:embed="rId3">
            <a:extLst>
              <a:ext uri="{28A0092B-C50C-407E-A947-70E740481C1C}">
                <a14:useLocalDpi xmlns:a14="http://schemas.microsoft.com/office/drawing/2010/main" val="0"/>
              </a:ext>
            </a:extLst>
          </a:blip>
          <a:srcRect l="-239" b="1797"/>
          <a:stretch/>
        </p:blipFill>
        <p:spPr bwMode="auto">
          <a:xfrm>
            <a:off x="-29029" y="0"/>
            <a:ext cx="12221029" cy="68507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7735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BE31-42FB-4580-922C-D3FD44F87703}"/>
              </a:ext>
            </a:extLst>
          </p:cNvPr>
          <p:cNvSpPr>
            <a:spLocks noGrp="1"/>
          </p:cNvSpPr>
          <p:nvPr>
            <p:ph type="title"/>
          </p:nvPr>
        </p:nvSpPr>
        <p:spPr/>
        <p:txBody>
          <a:bodyPr/>
          <a:lstStyle/>
          <a:p>
            <a:r>
              <a:rPr lang="en-GB" sz="4400" b="1" dirty="0"/>
              <a:t>EU Parent and Carers Directive (2019/ 1158): new minimum standards &amp; UK comparison</a:t>
            </a:r>
            <a:endParaRPr lang="en-GB" dirty="0"/>
          </a:p>
        </p:txBody>
      </p:sp>
      <p:sp>
        <p:nvSpPr>
          <p:cNvPr id="3" name="Content Placeholder 2">
            <a:extLst>
              <a:ext uri="{FF2B5EF4-FFF2-40B4-BE49-F238E27FC236}">
                <a16:creationId xmlns:a16="http://schemas.microsoft.com/office/drawing/2014/main" id="{7F1CE773-F4DE-485D-9C1B-0140154FC90C}"/>
              </a:ext>
            </a:extLst>
          </p:cNvPr>
          <p:cNvSpPr>
            <a:spLocks noGrp="1"/>
          </p:cNvSpPr>
          <p:nvPr>
            <p:ph idx="1"/>
          </p:nvPr>
        </p:nvSpPr>
        <p:spPr/>
        <p:txBody>
          <a:bodyPr>
            <a:normAutofit fontScale="85000" lnSpcReduction="20000"/>
          </a:bodyPr>
          <a:lstStyle/>
          <a:p>
            <a:pPr>
              <a:buFontTx/>
              <a:buChar char="-"/>
            </a:pPr>
            <a:endParaRPr lang="en-GB" sz="2800" dirty="0"/>
          </a:p>
          <a:p>
            <a:pPr marL="0" indent="0">
              <a:buNone/>
            </a:pPr>
            <a:r>
              <a:rPr lang="en-GB" sz="2800" b="1" dirty="0"/>
              <a:t>Parental Leave </a:t>
            </a:r>
          </a:p>
          <a:p>
            <a:pPr marL="0" indent="0">
              <a:buNone/>
            </a:pPr>
            <a:r>
              <a:rPr lang="en-GB" sz="2400" dirty="0">
                <a:effectLst/>
                <a:ea typeface="SimSun" panose="02010600030101010101" pitchFamily="2" charset="-122"/>
              </a:rPr>
              <a:t>Leave from work for parents on the grounds of the birth or adoption of a child to take care of that child. (Article 3) </a:t>
            </a:r>
            <a:endParaRPr lang="en-GB" sz="2800" b="1" dirty="0"/>
          </a:p>
          <a:p>
            <a:pPr marL="0" indent="0">
              <a:buNone/>
            </a:pPr>
            <a:r>
              <a:rPr lang="en-GB" sz="2800" dirty="0"/>
              <a:t>- </a:t>
            </a:r>
            <a:r>
              <a:rPr lang="en-GB" sz="2800" b="1" dirty="0"/>
              <a:t>Duration</a:t>
            </a:r>
            <a:r>
              <a:rPr lang="en-GB" sz="2800" dirty="0"/>
              <a:t> 4 months of parental leave (2 out of the 4 months non-transferable from a parent to another) </a:t>
            </a:r>
            <a:r>
              <a:rPr lang="en-GB" sz="2800" b="1" dirty="0"/>
              <a:t>UK √</a:t>
            </a:r>
          </a:p>
          <a:p>
            <a:pPr marL="0" indent="0">
              <a:buNone/>
            </a:pPr>
            <a:r>
              <a:rPr lang="en-GB" sz="2800" dirty="0"/>
              <a:t>  </a:t>
            </a:r>
            <a:r>
              <a:rPr lang="en-GB" sz="2800" b="1" dirty="0"/>
              <a:t>Payment</a:t>
            </a:r>
            <a:r>
              <a:rPr lang="en-GB" sz="2800" dirty="0"/>
              <a:t> </a:t>
            </a:r>
            <a:r>
              <a:rPr lang="en-GB" sz="2800" dirty="0">
                <a:highlight>
                  <a:srgbClr val="FFFF00"/>
                </a:highlight>
              </a:rPr>
              <a:t>“set up in such a way as to facilitate the take-up of parental leave by both parents</a:t>
            </a:r>
            <a:r>
              <a:rPr lang="en-GB" sz="2800" dirty="0"/>
              <a:t>” </a:t>
            </a:r>
            <a:r>
              <a:rPr lang="en-GB" sz="2800" b="1" dirty="0"/>
              <a:t>UK X</a:t>
            </a:r>
          </a:p>
          <a:p>
            <a:pPr marL="0" indent="0">
              <a:buNone/>
            </a:pPr>
            <a:r>
              <a:rPr lang="en-GB" sz="2800" b="1" dirty="0"/>
              <a:t>Flexibility </a:t>
            </a:r>
            <a:r>
              <a:rPr lang="en-GB" sz="2800" dirty="0">
                <a:highlight>
                  <a:srgbClr val="FFFF00"/>
                </a:highlight>
              </a:rPr>
              <a:t>Parents will also have the right to request to take the leave in a flexible way </a:t>
            </a:r>
            <a:r>
              <a:rPr lang="en-GB" sz="2800" b="1" dirty="0"/>
              <a:t>UK X</a:t>
            </a:r>
          </a:p>
          <a:p>
            <a:pPr marL="0" indent="0">
              <a:buNone/>
            </a:pPr>
            <a:r>
              <a:rPr lang="en-GB" sz="2800" b="1" dirty="0">
                <a:effectLst/>
                <a:ea typeface="SimSun" panose="02010600030101010101" pitchFamily="2" charset="-122"/>
              </a:rPr>
              <a:t>Eligibility</a:t>
            </a:r>
            <a:r>
              <a:rPr lang="en-GB" sz="2800" dirty="0">
                <a:effectLst/>
                <a:ea typeface="SimSun" panose="02010600030101010101" pitchFamily="2" charset="-122"/>
              </a:rPr>
              <a:t> </a:t>
            </a:r>
            <a:r>
              <a:rPr lang="en-GB" sz="2800" dirty="0">
                <a:highlight>
                  <a:srgbClr val="FFFF00"/>
                </a:highlight>
                <a:ea typeface="SimSun" panose="02010600030101010101" pitchFamily="2" charset="-122"/>
              </a:rPr>
              <a:t>all </a:t>
            </a:r>
            <a:r>
              <a:rPr lang="en-GB" sz="2800" dirty="0">
                <a:effectLst/>
                <a:highlight>
                  <a:srgbClr val="FFFF00"/>
                </a:highlight>
                <a:ea typeface="SimSun" panose="02010600030101010101" pitchFamily="2" charset="-122"/>
              </a:rPr>
              <a:t>workers who have employment contracts or other employment relationships including fixed term, temporary agency contracts </a:t>
            </a:r>
            <a:r>
              <a:rPr lang="en-GB" sz="2800" b="1" dirty="0">
                <a:effectLst/>
                <a:ea typeface="SimSun" panose="02010600030101010101" pitchFamily="2" charset="-122"/>
              </a:rPr>
              <a:t>UK x; </a:t>
            </a:r>
          </a:p>
          <a:p>
            <a:pPr marL="0" indent="0">
              <a:buNone/>
            </a:pPr>
            <a:r>
              <a:rPr lang="en-GB" sz="2800" dirty="0">
                <a:effectLst/>
                <a:ea typeface="SimSun" panose="02010600030101010101" pitchFamily="2" charset="-122"/>
              </a:rPr>
              <a:t>length of service qualification should not exceed 12 months </a:t>
            </a:r>
            <a:r>
              <a:rPr lang="en-GB" sz="2800" b="1" dirty="0">
                <a:effectLst/>
                <a:ea typeface="SimSun" panose="02010600030101010101" pitchFamily="2" charset="-122"/>
              </a:rPr>
              <a:t>UK </a:t>
            </a:r>
            <a:r>
              <a:rPr lang="en-GB" sz="3200" b="1" dirty="0"/>
              <a:t>√</a:t>
            </a:r>
          </a:p>
          <a:p>
            <a:pPr marL="0" indent="0">
              <a:buNone/>
            </a:pPr>
            <a:endParaRPr lang="en-GB" sz="2800" dirty="0"/>
          </a:p>
          <a:p>
            <a:endParaRPr lang="en-GB" dirty="0"/>
          </a:p>
        </p:txBody>
      </p:sp>
    </p:spTree>
    <p:extLst>
      <p:ext uri="{BB962C8B-B14F-4D97-AF65-F5344CB8AC3E}">
        <p14:creationId xmlns:p14="http://schemas.microsoft.com/office/powerpoint/2010/main" val="341704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60AE-5818-1A08-F222-A0D62D3A0A18}"/>
              </a:ext>
            </a:extLst>
          </p:cNvPr>
          <p:cNvSpPr>
            <a:spLocks noGrp="1"/>
          </p:cNvSpPr>
          <p:nvPr>
            <p:ph type="title"/>
          </p:nvPr>
        </p:nvSpPr>
        <p:spPr/>
        <p:txBody>
          <a:bodyPr/>
          <a:lstStyle/>
          <a:p>
            <a:r>
              <a:rPr lang="en-GB" b="1" dirty="0"/>
              <a:t>What are UK working parents loosing if EU WLB Directive not fully implemented? </a:t>
            </a:r>
          </a:p>
        </p:txBody>
      </p:sp>
      <p:sp>
        <p:nvSpPr>
          <p:cNvPr id="3" name="Content Placeholder 2">
            <a:extLst>
              <a:ext uri="{FF2B5EF4-FFF2-40B4-BE49-F238E27FC236}">
                <a16:creationId xmlns:a16="http://schemas.microsoft.com/office/drawing/2014/main" id="{D020345D-6454-34A8-A613-7AF3C60863DF}"/>
              </a:ext>
            </a:extLst>
          </p:cNvPr>
          <p:cNvSpPr>
            <a:spLocks noGrp="1"/>
          </p:cNvSpPr>
          <p:nvPr>
            <p:ph idx="1"/>
          </p:nvPr>
        </p:nvSpPr>
        <p:spPr/>
        <p:txBody>
          <a:bodyPr/>
          <a:lstStyle/>
          <a:p>
            <a:r>
              <a:rPr lang="en-GB" dirty="0"/>
              <a:t>Expanded pool of eligible fathers to be entitled to paternity leave</a:t>
            </a:r>
          </a:p>
          <a:p>
            <a:pPr marL="0" indent="0">
              <a:buNone/>
            </a:pPr>
            <a:endParaRPr lang="en-GB" dirty="0"/>
          </a:p>
          <a:p>
            <a:r>
              <a:rPr lang="en-GB" dirty="0"/>
              <a:t>Expanded pool of eligible parents to be entitled to parental leave</a:t>
            </a:r>
          </a:p>
          <a:p>
            <a:endParaRPr lang="en-GB" dirty="0"/>
          </a:p>
          <a:p>
            <a:r>
              <a:rPr lang="en-GB" dirty="0"/>
              <a:t>Payment for mothers and fathers when they take parental leave (including incentives for fathers/ second parent)</a:t>
            </a:r>
          </a:p>
          <a:p>
            <a:endParaRPr lang="en-GB" dirty="0"/>
          </a:p>
          <a:p>
            <a:r>
              <a:rPr lang="en-GB" dirty="0"/>
              <a:t>A more flexible parental leave design </a:t>
            </a:r>
          </a:p>
          <a:p>
            <a:endParaRPr lang="en-GB" dirty="0"/>
          </a:p>
        </p:txBody>
      </p:sp>
    </p:spTree>
    <p:extLst>
      <p:ext uri="{BB962C8B-B14F-4D97-AF65-F5344CB8AC3E}">
        <p14:creationId xmlns:p14="http://schemas.microsoft.com/office/powerpoint/2010/main" val="654968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48998-3188-4D6F-B615-F246F7B9A421}"/>
              </a:ext>
            </a:extLst>
          </p:cNvPr>
          <p:cNvSpPr>
            <a:spLocks noGrp="1"/>
          </p:cNvSpPr>
          <p:nvPr>
            <p:ph type="title"/>
          </p:nvPr>
        </p:nvSpPr>
        <p:spPr/>
        <p:txBody>
          <a:bodyPr>
            <a:normAutofit fontScale="90000"/>
          </a:bodyPr>
          <a:lstStyle/>
          <a:p>
            <a:r>
              <a:rPr lang="en-GB" b="1" dirty="0"/>
              <a:t>A new Employment Bill was promised for 2019, delayed by pandemic &amp; has not been included in 2022-2024 parliament workstream</a:t>
            </a:r>
          </a:p>
        </p:txBody>
      </p:sp>
      <p:sp>
        <p:nvSpPr>
          <p:cNvPr id="3" name="Content Placeholder 2">
            <a:extLst>
              <a:ext uri="{FF2B5EF4-FFF2-40B4-BE49-F238E27FC236}">
                <a16:creationId xmlns:a16="http://schemas.microsoft.com/office/drawing/2014/main" id="{3D8CA5A5-CE5E-464F-9B21-41BF80A38CB0}"/>
              </a:ext>
            </a:extLst>
          </p:cNvPr>
          <p:cNvSpPr>
            <a:spLocks noGrp="1"/>
          </p:cNvSpPr>
          <p:nvPr>
            <p:ph idx="1"/>
          </p:nvPr>
        </p:nvSpPr>
        <p:spPr/>
        <p:txBody>
          <a:bodyPr>
            <a:normAutofit lnSpcReduction="10000"/>
          </a:bodyPr>
          <a:lstStyle/>
          <a:p>
            <a:pPr marL="0" indent="0">
              <a:buNone/>
            </a:pPr>
            <a:r>
              <a:rPr lang="en-GB" i="0" dirty="0">
                <a:effectLst/>
                <a:latin typeface="Calibri" panose="020F0502020204030204" pitchFamily="34" charset="0"/>
                <a:cs typeface="Calibri" panose="020F0502020204030204" pitchFamily="34" charset="0"/>
              </a:rPr>
              <a:t>The Employment Bill was due to cover: </a:t>
            </a:r>
          </a:p>
          <a:p>
            <a:r>
              <a:rPr lang="en-GB" i="0" dirty="0">
                <a:effectLst/>
                <a:latin typeface="Calibri" panose="020F0502020204030204" pitchFamily="34" charset="0"/>
                <a:cs typeface="Calibri" panose="020F0502020204030204" pitchFamily="34" charset="0"/>
              </a:rPr>
              <a:t>Leave for neonatal care </a:t>
            </a:r>
          </a:p>
          <a:p>
            <a:r>
              <a:rPr lang="en-GB" i="0" dirty="0">
                <a:effectLst/>
                <a:latin typeface="Calibri" panose="020F0502020204030204" pitchFamily="34" charset="0"/>
                <a:cs typeface="Calibri" panose="020F0502020204030204" pitchFamily="34" charset="0"/>
              </a:rPr>
              <a:t>Extending redundancy protection for pregnancy and maternity</a:t>
            </a:r>
          </a:p>
          <a:p>
            <a:r>
              <a:rPr lang="en-GB" i="0" dirty="0">
                <a:effectLst/>
                <a:latin typeface="Calibri" panose="020F0502020204030204" pitchFamily="34" charset="0"/>
                <a:cs typeface="Calibri" panose="020F0502020204030204" pitchFamily="34" charset="0"/>
              </a:rPr>
              <a:t>Leave for unpaid carers</a:t>
            </a:r>
          </a:p>
          <a:p>
            <a:r>
              <a:rPr lang="en-GB" i="0" dirty="0">
                <a:effectLst/>
                <a:latin typeface="Calibri" panose="020F0502020204030204" pitchFamily="34" charset="0"/>
                <a:cs typeface="Calibri" panose="020F0502020204030204" pitchFamily="34" charset="0"/>
              </a:rPr>
              <a:t>Making flexible working the default</a:t>
            </a:r>
          </a:p>
          <a:p>
            <a:r>
              <a:rPr lang="en-GB" i="0" dirty="0">
                <a:effectLst/>
                <a:latin typeface="Calibri" panose="020F0502020204030204" pitchFamily="34" charset="0"/>
                <a:cs typeface="Calibri" panose="020F0502020204030204" pitchFamily="34" charset="0"/>
              </a:rPr>
              <a:t>The right to request a more predictable contract</a:t>
            </a:r>
            <a:endParaRPr lang="en-GB" dirty="0">
              <a:latin typeface="Calibri" panose="020F0502020204030204" pitchFamily="34" charset="0"/>
              <a:cs typeface="Calibri" panose="020F0502020204030204" pitchFamily="34" charset="0"/>
            </a:endParaRPr>
          </a:p>
          <a:p>
            <a:r>
              <a:rPr lang="en-GB" i="0" dirty="0">
                <a:effectLst/>
                <a:latin typeface="Calibri" panose="020F0502020204030204" pitchFamily="34" charset="0"/>
                <a:cs typeface="Calibri" panose="020F0502020204030204" pitchFamily="34" charset="0"/>
              </a:rPr>
              <a:t>A single enforcement body</a:t>
            </a:r>
          </a:p>
          <a:p>
            <a:endParaRPr lang="en-GB" b="1" dirty="0">
              <a:solidFill>
                <a:srgbClr val="626262"/>
              </a:solidFill>
              <a:latin typeface="Frutiger LT W01_45 Ligh1475730"/>
            </a:endParaRPr>
          </a:p>
          <a:p>
            <a:pPr marL="0" indent="0">
              <a:buNone/>
            </a:pPr>
            <a:r>
              <a:rPr lang="en-GB" dirty="0"/>
              <a:t>Cross-party support &amp; extensive national consultation</a:t>
            </a:r>
          </a:p>
        </p:txBody>
      </p:sp>
    </p:spTree>
    <p:extLst>
      <p:ext uri="{BB962C8B-B14F-4D97-AF65-F5344CB8AC3E}">
        <p14:creationId xmlns:p14="http://schemas.microsoft.com/office/powerpoint/2010/main" val="5454576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1002</TotalTime>
  <Words>1555</Words>
  <Application>Microsoft Office PowerPoint</Application>
  <PresentationFormat>Widescreen</PresentationFormat>
  <Paragraphs>92</Paragraphs>
  <Slides>11</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Calibri</vt:lpstr>
      <vt:lpstr>Calibri Light</vt:lpstr>
      <vt:lpstr>Cambria</vt:lpstr>
      <vt:lpstr>Century</vt:lpstr>
      <vt:lpstr>Frutiger LT W01_45 Ligh1475730</vt:lpstr>
      <vt:lpstr>Frutiger LT W01_65 Bold1475746</vt:lpstr>
      <vt:lpstr>Roboto</vt:lpstr>
      <vt:lpstr>1_Office Theme</vt:lpstr>
      <vt:lpstr>2_Office Theme</vt:lpstr>
      <vt:lpstr> Family leave after Brexit: losses &amp; gains for British working parents</vt:lpstr>
      <vt:lpstr>Preview</vt:lpstr>
      <vt:lpstr>Divided country &amp; preoccupied government </vt:lpstr>
      <vt:lpstr>Implications for Employment rights</vt:lpstr>
      <vt:lpstr>EU Parent and Carers Directive (2019/ 1158): new minimum standards &amp; UK comparison  </vt:lpstr>
      <vt:lpstr>PowerPoint Presentation</vt:lpstr>
      <vt:lpstr>EU Parent and Carers Directive (2019/ 1158): new minimum standards &amp; UK comparison</vt:lpstr>
      <vt:lpstr>What are UK working parents loosing if EU WLB Directive not fully implemented? </vt:lpstr>
      <vt:lpstr>A new Employment Bill was promised for 2019, delayed by pandemic &amp; has not been included in 2022-2024 parliament workstream</vt:lpstr>
      <vt:lpstr>The Ministerial and other Maternity Allowances Act 2021- innovation can happen  </vt:lpstr>
      <vt:lpstr>Have UK’s “new freedoms” improved or hindered parents’ leave entitlements? - reflections </vt:lpstr>
    </vt:vector>
  </TitlesOfParts>
  <Company>University College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Parental Leave and inequalities: the haves and the have-nots</dc:title>
  <dc:creator>Margaret O'Brien</dc:creator>
  <cp:lastModifiedBy>O'Brien, Margaret</cp:lastModifiedBy>
  <cp:revision>68</cp:revision>
  <dcterms:created xsi:type="dcterms:W3CDTF">2019-08-22T16:18:19Z</dcterms:created>
  <dcterms:modified xsi:type="dcterms:W3CDTF">2022-11-27T20:27:39Z</dcterms:modified>
</cp:coreProperties>
</file>