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notesMasterIdLst>
    <p:notesMasterId r:id="rId34"/>
  </p:notesMasterIdLst>
  <p:sldIdLst>
    <p:sldId id="256" r:id="rId2"/>
    <p:sldId id="357" r:id="rId3"/>
    <p:sldId id="290" r:id="rId4"/>
    <p:sldId id="260" r:id="rId5"/>
    <p:sldId id="343" r:id="rId6"/>
    <p:sldId id="285" r:id="rId7"/>
    <p:sldId id="316" r:id="rId8"/>
    <p:sldId id="299" r:id="rId9"/>
    <p:sldId id="355" r:id="rId10"/>
    <p:sldId id="328" r:id="rId11"/>
    <p:sldId id="356" r:id="rId12"/>
    <p:sldId id="350" r:id="rId13"/>
    <p:sldId id="352" r:id="rId14"/>
    <p:sldId id="354" r:id="rId15"/>
    <p:sldId id="335" r:id="rId16"/>
    <p:sldId id="310" r:id="rId17"/>
    <p:sldId id="327" r:id="rId18"/>
    <p:sldId id="296" r:id="rId19"/>
    <p:sldId id="344" r:id="rId20"/>
    <p:sldId id="302" r:id="rId21"/>
    <p:sldId id="319" r:id="rId22"/>
    <p:sldId id="304" r:id="rId23"/>
    <p:sldId id="317" r:id="rId24"/>
    <p:sldId id="311" r:id="rId25"/>
    <p:sldId id="312" r:id="rId26"/>
    <p:sldId id="338" r:id="rId27"/>
    <p:sldId id="340" r:id="rId28"/>
    <p:sldId id="315" r:id="rId29"/>
    <p:sldId id="318" r:id="rId30"/>
    <p:sldId id="342" r:id="rId31"/>
    <p:sldId id="341" r:id="rId32"/>
    <p:sldId id="34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falda" initials="M" lastIdx="19" clrIdx="0">
    <p:extLst/>
  </p:cmAuthor>
  <p:cmAuthor id="2" name="susa"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8" d="100"/>
          <a:sy n="148" d="100"/>
        </p:scale>
        <p:origin x="-131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212A02-38A0-5348-A14A-14B409E4EC5F}" type="datetimeFigureOut">
              <a:rPr lang="en-US" smtClean="0"/>
              <a:t>12/09/23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C54E0A-CAAD-A44B-A10C-2A85696400BA}" type="slidenum">
              <a:rPr lang="en-US" smtClean="0"/>
              <a:t>‹#›</a:t>
            </a:fld>
            <a:endParaRPr lang="en-US"/>
          </a:p>
        </p:txBody>
      </p:sp>
    </p:spTree>
    <p:extLst>
      <p:ext uri="{BB962C8B-B14F-4D97-AF65-F5344CB8AC3E}">
        <p14:creationId xmlns:p14="http://schemas.microsoft.com/office/powerpoint/2010/main" val="15239976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Por</a:t>
            </a:r>
            <a:r>
              <a:rPr lang="en-US" dirty="0" smtClean="0"/>
              <a:t> </a:t>
            </a:r>
            <a:r>
              <a:rPr lang="en-US" dirty="0" err="1" smtClean="0"/>
              <a:t>esta</a:t>
            </a:r>
            <a:r>
              <a:rPr lang="en-US" dirty="0" smtClean="0"/>
              <a:t> </a:t>
            </a:r>
            <a:r>
              <a:rPr lang="en-US" dirty="0" err="1" smtClean="0"/>
              <a:t>razão</a:t>
            </a:r>
            <a:r>
              <a:rPr lang="en-US" dirty="0" smtClean="0"/>
              <a:t> o </a:t>
            </a:r>
            <a:r>
              <a:rPr lang="en-US" dirty="0" err="1" smtClean="0"/>
              <a:t>objectivo</a:t>
            </a:r>
            <a:r>
              <a:rPr lang="en-US" dirty="0" smtClean="0"/>
              <a:t> </a:t>
            </a:r>
            <a:r>
              <a:rPr lang="en-US" dirty="0" err="1" smtClean="0"/>
              <a:t>desta</a:t>
            </a:r>
            <a:r>
              <a:rPr lang="en-US" dirty="0" smtClean="0"/>
              <a:t> </a:t>
            </a:r>
            <a:r>
              <a:rPr lang="en-US" dirty="0" err="1" smtClean="0"/>
              <a:t>apresentação</a:t>
            </a:r>
            <a:r>
              <a:rPr lang="en-US" dirty="0" smtClean="0"/>
              <a:t> </a:t>
            </a:r>
            <a:endParaRPr lang="en-US" dirty="0"/>
          </a:p>
        </p:txBody>
      </p:sp>
      <p:sp>
        <p:nvSpPr>
          <p:cNvPr id="4" name="Slide Number Placeholder 3"/>
          <p:cNvSpPr>
            <a:spLocks noGrp="1"/>
          </p:cNvSpPr>
          <p:nvPr>
            <p:ph type="sldNum" sz="quarter" idx="10"/>
          </p:nvPr>
        </p:nvSpPr>
        <p:spPr/>
        <p:txBody>
          <a:bodyPr/>
          <a:lstStyle/>
          <a:p>
            <a:fld id="{70C54E0A-CAAD-A44B-A10C-2A85696400BA}" type="slidenum">
              <a:rPr lang="en-US" smtClean="0"/>
              <a:t>2</a:t>
            </a:fld>
            <a:endParaRPr lang="en-US"/>
          </a:p>
        </p:txBody>
      </p:sp>
    </p:spTree>
    <p:extLst>
      <p:ext uri="{BB962C8B-B14F-4D97-AF65-F5344CB8AC3E}">
        <p14:creationId xmlns:p14="http://schemas.microsoft.com/office/powerpoint/2010/main" val="364619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C54E0A-CAAD-A44B-A10C-2A85696400BA}" type="slidenum">
              <a:rPr lang="en-US" smtClean="0"/>
              <a:t>3</a:t>
            </a:fld>
            <a:endParaRPr lang="en-US"/>
          </a:p>
        </p:txBody>
      </p:sp>
    </p:spTree>
    <p:extLst>
      <p:ext uri="{BB962C8B-B14F-4D97-AF65-F5344CB8AC3E}">
        <p14:creationId xmlns:p14="http://schemas.microsoft.com/office/powerpoint/2010/main" val="398419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a:t>
            </a:r>
            <a:r>
              <a:rPr lang="en-US" baseline="0" dirty="0" smtClean="0"/>
              <a:t> </a:t>
            </a:r>
            <a:r>
              <a:rPr lang="en-US" baseline="0" dirty="0" err="1" smtClean="0"/>
              <a:t>Subsídio</a:t>
            </a:r>
            <a:r>
              <a:rPr lang="en-US" baseline="0" dirty="0" smtClean="0"/>
              <a:t> social </a:t>
            </a:r>
            <a:r>
              <a:rPr lang="en-US" baseline="0" dirty="0" err="1" smtClean="0"/>
              <a:t>em</a:t>
            </a:r>
            <a:r>
              <a:rPr lang="en-US" baseline="0" dirty="0" smtClean="0"/>
              <a:t> </a:t>
            </a:r>
            <a:r>
              <a:rPr lang="en-US" baseline="0" dirty="0" err="1" smtClean="0"/>
              <a:t>regra</a:t>
            </a:r>
            <a:r>
              <a:rPr lang="en-US" baseline="0" dirty="0" smtClean="0"/>
              <a:t> </a:t>
            </a:r>
            <a:r>
              <a:rPr lang="en-US" baseline="0" dirty="0" err="1" smtClean="0"/>
              <a:t>não</a:t>
            </a:r>
            <a:r>
              <a:rPr lang="en-US" baseline="0" dirty="0" smtClean="0"/>
              <a:t> </a:t>
            </a:r>
            <a:r>
              <a:rPr lang="en-US" baseline="0" dirty="0" err="1" smtClean="0"/>
              <a:t>inclui</a:t>
            </a:r>
            <a:r>
              <a:rPr lang="en-US" baseline="0" dirty="0" smtClean="0"/>
              <a:t> o </a:t>
            </a:r>
            <a:r>
              <a:rPr lang="en-US" baseline="0" dirty="0" err="1" smtClean="0"/>
              <a:t>pai</a:t>
            </a:r>
            <a:r>
              <a:rPr lang="en-US" baseline="0" dirty="0" smtClean="0"/>
              <a:t>. </a:t>
            </a:r>
            <a:r>
              <a:rPr lang="en-US" baseline="0" dirty="0" err="1" smtClean="0"/>
              <a:t>Só</a:t>
            </a:r>
            <a:r>
              <a:rPr lang="en-US" baseline="0" dirty="0" smtClean="0"/>
              <a:t> </a:t>
            </a:r>
            <a:r>
              <a:rPr lang="en-US" baseline="0" dirty="0" err="1" smtClean="0"/>
              <a:t>em</a:t>
            </a:r>
            <a:r>
              <a:rPr lang="en-US" baseline="0" dirty="0" smtClean="0"/>
              <a:t> Portugal </a:t>
            </a:r>
            <a:r>
              <a:rPr lang="en-US" baseline="0" dirty="0" err="1" smtClean="0"/>
              <a:t>é</a:t>
            </a:r>
            <a:r>
              <a:rPr lang="en-US" baseline="0" dirty="0" smtClean="0"/>
              <a:t> </a:t>
            </a:r>
            <a:r>
              <a:rPr lang="en-US" baseline="0" dirty="0" err="1" smtClean="0"/>
              <a:t>que</a:t>
            </a:r>
            <a:r>
              <a:rPr lang="en-US" baseline="0" dirty="0" smtClean="0"/>
              <a:t> o </a:t>
            </a:r>
            <a:r>
              <a:rPr lang="en-US" baseline="0" dirty="0" err="1" smtClean="0"/>
              <a:t>pai</a:t>
            </a:r>
            <a:r>
              <a:rPr lang="en-US" baseline="0" dirty="0" smtClean="0"/>
              <a:t> </a:t>
            </a:r>
            <a:r>
              <a:rPr lang="en-US" baseline="0" dirty="0" err="1" smtClean="0"/>
              <a:t>é</a:t>
            </a:r>
            <a:r>
              <a:rPr lang="en-US" baseline="0" dirty="0" smtClean="0"/>
              <a:t> </a:t>
            </a:r>
            <a:r>
              <a:rPr lang="en-US" baseline="0" dirty="0" err="1" smtClean="0"/>
              <a:t>abrangido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0C54E0A-CAAD-A44B-A10C-2A85696400BA}" type="slidenum">
              <a:rPr lang="en-US" smtClean="0"/>
              <a:t>15</a:t>
            </a:fld>
            <a:endParaRPr lang="en-US"/>
          </a:p>
        </p:txBody>
      </p:sp>
    </p:spTree>
    <p:extLst>
      <p:ext uri="{BB962C8B-B14F-4D97-AF65-F5344CB8AC3E}">
        <p14:creationId xmlns:p14="http://schemas.microsoft.com/office/powerpoint/2010/main" val="2587546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pt-PT"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Click to edit Master subtitle style</a:t>
            </a:r>
            <a:endParaRPr dirty="0"/>
          </a:p>
        </p:txBody>
      </p:sp>
      <p:sp>
        <p:nvSpPr>
          <p:cNvPr id="4" name="Date Placeholder 3"/>
          <p:cNvSpPr>
            <a:spLocks noGrp="1"/>
          </p:cNvSpPr>
          <p:nvPr>
            <p:ph type="dt" sz="half" idx="10"/>
          </p:nvPr>
        </p:nvSpPr>
        <p:spPr/>
        <p:txBody>
          <a:bodyPr/>
          <a:lstStyle/>
          <a:p>
            <a:fld id="{A14449DF-9ECD-AD40-8377-AF08569F53B7}" type="datetimeFigureOut">
              <a:rPr lang="en-US" smtClean="0"/>
              <a:t>12/09/23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pt-PT"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pt-PT"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A14449DF-9ECD-AD40-8377-AF08569F53B7}" type="datetimeFigureOut">
              <a:rPr lang="en-US" smtClean="0"/>
              <a:t>12/09/23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8A7CA-3BA0-664B-9BCF-DE4C1ABCA9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pt-PT"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Click to edit Master subtitle style</a:t>
            </a:r>
            <a:endParaRPr dirty="0"/>
          </a:p>
        </p:txBody>
      </p:sp>
      <p:sp>
        <p:nvSpPr>
          <p:cNvPr id="4" name="Date Placeholder 3"/>
          <p:cNvSpPr>
            <a:spLocks noGrp="1"/>
          </p:cNvSpPr>
          <p:nvPr>
            <p:ph type="dt" sz="half" idx="10"/>
          </p:nvPr>
        </p:nvSpPr>
        <p:spPr/>
        <p:txBody>
          <a:bodyPr/>
          <a:lstStyle/>
          <a:p>
            <a:fld id="{A14449DF-9ECD-AD40-8377-AF08569F53B7}" type="datetimeFigureOut">
              <a:rPr lang="en-US" smtClean="0"/>
              <a:t>12/09/23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pt-PT"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pt-PT"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A14449DF-9ECD-AD40-8377-AF08569F53B7}" type="datetimeFigureOut">
              <a:rPr lang="en-US" smtClean="0"/>
              <a:t>12/09/23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pt-PT"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pt-PT"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pt-PT"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A14449DF-9ECD-AD40-8377-AF08569F53B7}" type="datetimeFigureOut">
              <a:rPr lang="en-US" smtClean="0"/>
              <a:t>12/09/23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pt-PT"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pt-PT"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pt-PT"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4" name="Date Placeholder 3"/>
          <p:cNvSpPr>
            <a:spLocks noGrp="1"/>
          </p:cNvSpPr>
          <p:nvPr>
            <p:ph type="dt" sz="half" idx="10"/>
          </p:nvPr>
        </p:nvSpPr>
        <p:spPr/>
        <p:txBody>
          <a:bodyPr/>
          <a:lstStyle/>
          <a:p>
            <a:fld id="{A14449DF-9ECD-AD40-8377-AF08569F53B7}" type="datetimeFigureOut">
              <a:rPr lang="en-US" smtClean="0"/>
              <a:t>12/09/23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8A7CA-3BA0-664B-9BCF-DE4C1ABCA9C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pt-PT"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4" name="Date Placeholder 3"/>
          <p:cNvSpPr>
            <a:spLocks noGrp="1"/>
          </p:cNvSpPr>
          <p:nvPr>
            <p:ph type="dt" sz="half" idx="10"/>
          </p:nvPr>
        </p:nvSpPr>
        <p:spPr/>
        <p:txBody>
          <a:bodyPr/>
          <a:lstStyle/>
          <a:p>
            <a:fld id="{A14449DF-9ECD-AD40-8377-AF08569F53B7}" type="datetimeFigureOut">
              <a:rPr lang="en-US" smtClean="0"/>
              <a:t>12/09/23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8A7CA-3BA0-664B-9BCF-DE4C1ABCA9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4" name="Date Placeholder 3"/>
          <p:cNvSpPr>
            <a:spLocks noGrp="1"/>
          </p:cNvSpPr>
          <p:nvPr>
            <p:ph type="dt" sz="half" idx="10"/>
          </p:nvPr>
        </p:nvSpPr>
        <p:spPr/>
        <p:txBody>
          <a:bodyPr/>
          <a:lstStyle/>
          <a:p>
            <a:fld id="{A14449DF-9ECD-AD40-8377-AF08569F53B7}" type="datetimeFigureOut">
              <a:rPr lang="en-US" smtClean="0"/>
              <a:t>12/09/23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8A7CA-3BA0-664B-9BCF-DE4C1ABCA9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pt-PT"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Click to edit Master subtitle style</a:t>
            </a:r>
            <a:endParaRPr dirty="0"/>
          </a:p>
        </p:txBody>
      </p:sp>
      <p:sp>
        <p:nvSpPr>
          <p:cNvPr id="4" name="Date Placeholder 3"/>
          <p:cNvSpPr>
            <a:spLocks noGrp="1"/>
          </p:cNvSpPr>
          <p:nvPr>
            <p:ph type="dt" sz="half" idx="10"/>
          </p:nvPr>
        </p:nvSpPr>
        <p:spPr/>
        <p:txBody>
          <a:bodyPr/>
          <a:lstStyle/>
          <a:p>
            <a:fld id="{A14449DF-9ECD-AD40-8377-AF08569F53B7}" type="datetimeFigureOut">
              <a:rPr lang="en-US" smtClean="0"/>
              <a:t>12/09/23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pt-PT"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pt-PT"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Click to edit Master text styles</a:t>
            </a:r>
          </a:p>
        </p:txBody>
      </p:sp>
      <p:sp>
        <p:nvSpPr>
          <p:cNvPr id="4" name="Date Placeholder 3"/>
          <p:cNvSpPr>
            <a:spLocks noGrp="1"/>
          </p:cNvSpPr>
          <p:nvPr>
            <p:ph type="dt" sz="half" idx="10"/>
          </p:nvPr>
        </p:nvSpPr>
        <p:spPr/>
        <p:txBody>
          <a:bodyPr/>
          <a:lstStyle/>
          <a:p>
            <a:fld id="{A14449DF-9ECD-AD40-8377-AF08569F53B7}" type="datetimeFigureOut">
              <a:rPr lang="en-US" smtClean="0"/>
              <a:t>12/09/23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A14449DF-9ECD-AD40-8377-AF08569F53B7}" type="datetimeFigureOut">
              <a:rPr lang="en-US" smtClean="0"/>
              <a:t>12/09/23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8A7CA-3BA0-664B-9BCF-DE4C1ABCA9C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A14449DF-9ECD-AD40-8377-AF08569F53B7}" type="datetimeFigureOut">
              <a:rPr lang="en-US" smtClean="0"/>
              <a:t>12/09/23</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FD58A7CA-3BA0-664B-9BCF-DE4C1ABCA9C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a:p>
        </p:txBody>
      </p:sp>
      <p:sp>
        <p:nvSpPr>
          <p:cNvPr id="3" name="Date Placeholder 2"/>
          <p:cNvSpPr>
            <a:spLocks noGrp="1"/>
          </p:cNvSpPr>
          <p:nvPr>
            <p:ph type="dt" sz="half" idx="10"/>
          </p:nvPr>
        </p:nvSpPr>
        <p:spPr/>
        <p:txBody>
          <a:bodyPr/>
          <a:lstStyle/>
          <a:p>
            <a:fld id="{A14449DF-9ECD-AD40-8377-AF08569F53B7}" type="datetimeFigureOut">
              <a:rPr lang="en-US" smtClean="0"/>
              <a:t>12/09/23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8A7CA-3BA0-664B-9BCF-DE4C1ABCA9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4449DF-9ECD-AD40-8377-AF08569F53B7}" type="datetimeFigureOut">
              <a:rPr lang="en-US" smtClean="0"/>
              <a:t>12/09/23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8A7CA-3BA0-664B-9BCF-DE4C1ABCA9C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pt-PT"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A14449DF-9ECD-AD40-8377-AF08569F53B7}" type="datetimeFigureOut">
              <a:rPr lang="en-US" smtClean="0"/>
              <a:t>12/09/23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8A7CA-3BA0-664B-9BCF-DE4C1ABCA9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pt-PT"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14449DF-9ECD-AD40-8377-AF08569F53B7}" type="datetimeFigureOut">
              <a:rPr lang="en-US" smtClean="0"/>
              <a:t>12/09/23</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FD58A7CA-3BA0-664B-9BCF-DE4C1ABCA9C5}"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7.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4.docx"/><Relationship Id="rId4" Type="http://schemas.openxmlformats.org/officeDocument/2006/relationships/image" Target="../media/image8.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5.docx"/><Relationship Id="rId4" Type="http://schemas.openxmlformats.org/officeDocument/2006/relationships/image" Target="../media/image9.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6.docx"/><Relationship Id="rId4" Type="http://schemas.openxmlformats.org/officeDocument/2006/relationships/image" Target="../media/image10.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7.docx"/><Relationship Id="rId4" Type="http://schemas.openxmlformats.org/officeDocument/2006/relationships/image" Target="../media/image11.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8.docx"/><Relationship Id="rId4" Type="http://schemas.openxmlformats.org/officeDocument/2006/relationships/image" Target="../media/image12.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40039"/>
            <a:ext cx="8915400" cy="227957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just">
              <a:lnSpc>
                <a:spcPct val="150000"/>
              </a:lnSpc>
            </a:pPr>
            <a:r>
              <a:rPr lang="en-GB" sz="2700" dirty="0" smtClean="0"/>
              <a:t>The Impact of Employment Precariousness on Parental Leave Benefits in Southern European Countries (Portugal, Spain, Italy, And Greece)</a:t>
            </a:r>
            <a:br>
              <a:rPr lang="en-GB" sz="2700" dirty="0" smtClean="0"/>
            </a:br>
            <a:endParaRPr lang="en-US" sz="2700" dirty="0"/>
          </a:p>
        </p:txBody>
      </p:sp>
      <p:sp>
        <p:nvSpPr>
          <p:cNvPr id="3" name="Subtitle 2"/>
          <p:cNvSpPr>
            <a:spLocks noGrp="1"/>
          </p:cNvSpPr>
          <p:nvPr>
            <p:ph type="subTitle" idx="1"/>
          </p:nvPr>
        </p:nvSpPr>
        <p:spPr>
          <a:xfrm>
            <a:off x="914399" y="2819609"/>
            <a:ext cx="8001000" cy="4038981"/>
          </a:xfrm>
        </p:spPr>
        <p:txBody>
          <a:bodyPr/>
          <a:lstStyle/>
          <a:p>
            <a:endParaRPr lang="en-US" sz="2000" b="1" dirty="0" smtClean="0"/>
          </a:p>
          <a:p>
            <a:r>
              <a:rPr lang="en-US" sz="2000" b="1" dirty="0" smtClean="0"/>
              <a:t>Susana </a:t>
            </a:r>
            <a:r>
              <a:rPr lang="en-US" sz="2000" b="1" dirty="0" err="1"/>
              <a:t>Atalaia</a:t>
            </a:r>
            <a:r>
              <a:rPr lang="en-US" sz="2000" b="1" dirty="0"/>
              <a:t> </a:t>
            </a:r>
            <a:r>
              <a:rPr lang="en-US" sz="2000" b="1" dirty="0" smtClean="0"/>
              <a:t>and </a:t>
            </a:r>
            <a:r>
              <a:rPr lang="en-US" sz="2000" b="1" dirty="0" err="1"/>
              <a:t>Mafalda</a:t>
            </a:r>
            <a:r>
              <a:rPr lang="en-US" sz="2000" b="1" dirty="0"/>
              <a:t> </a:t>
            </a:r>
            <a:r>
              <a:rPr lang="en-US" sz="2000" b="1" dirty="0" err="1" smtClean="0"/>
              <a:t>Leitão</a:t>
            </a:r>
            <a:r>
              <a:rPr lang="en-US" sz="2000" dirty="0"/>
              <a:t> </a:t>
            </a:r>
            <a:r>
              <a:rPr lang="en-US" sz="2000" dirty="0" smtClean="0"/>
              <a:t>(ICS</a:t>
            </a:r>
            <a:r>
              <a:rPr lang="en-US" sz="2000" dirty="0"/>
              <a:t>-</a:t>
            </a:r>
            <a:r>
              <a:rPr lang="en-US" sz="2000" dirty="0" err="1" smtClean="0"/>
              <a:t>ULisboa</a:t>
            </a:r>
            <a:r>
              <a:rPr lang="en-US" sz="2000" dirty="0" smtClean="0"/>
              <a:t>/ OFAP)</a:t>
            </a:r>
          </a:p>
          <a:p>
            <a:endParaRPr lang="en-US" sz="2000" dirty="0" smtClean="0"/>
          </a:p>
          <a:p>
            <a:pPr>
              <a:spcBef>
                <a:spcPts val="0"/>
              </a:spcBef>
            </a:pPr>
            <a:r>
              <a:rPr lang="en-US" sz="2000" dirty="0" smtClean="0"/>
              <a:t>20</a:t>
            </a:r>
            <a:r>
              <a:rPr lang="en-US" sz="2000" baseline="30000" dirty="0" smtClean="0"/>
              <a:t>th</a:t>
            </a:r>
            <a:r>
              <a:rPr lang="en-US" sz="2000" dirty="0" smtClean="0"/>
              <a:t> Leave Policies and </a:t>
            </a:r>
            <a:r>
              <a:rPr lang="en-US" sz="2000" dirty="0"/>
              <a:t>R</a:t>
            </a:r>
            <a:r>
              <a:rPr lang="en-US" sz="2000" dirty="0" smtClean="0"/>
              <a:t>esearch Annual Seminar</a:t>
            </a:r>
          </a:p>
          <a:p>
            <a:pPr>
              <a:spcBef>
                <a:spcPts val="0"/>
              </a:spcBef>
            </a:pPr>
            <a:r>
              <a:rPr lang="en-US" sz="2000" dirty="0" smtClean="0"/>
              <a:t>Athens, 29-30 June 2023</a:t>
            </a:r>
            <a:endParaRPr lang="en-US" sz="2000" dirty="0"/>
          </a:p>
        </p:txBody>
      </p:sp>
      <p:pic>
        <p:nvPicPr>
          <p:cNvPr id="4" name="Imagem 4"/>
          <p:cNvPicPr/>
          <p:nvPr/>
        </p:nvPicPr>
        <p:blipFill>
          <a:blip r:embed="rId2">
            <a:extLst>
              <a:ext uri="{28A0092B-C50C-407E-A947-70E740481C1C}">
                <a14:useLocalDpi xmlns:a14="http://schemas.microsoft.com/office/drawing/2010/main" val="0"/>
              </a:ext>
            </a:extLst>
          </a:blip>
          <a:stretch>
            <a:fillRect/>
          </a:stretch>
        </p:blipFill>
        <p:spPr>
          <a:xfrm>
            <a:off x="4435150" y="5536789"/>
            <a:ext cx="2000250" cy="600075"/>
          </a:xfrm>
          <a:prstGeom prst="rect">
            <a:avLst/>
          </a:prstGeom>
        </p:spPr>
      </p:pic>
      <p:pic>
        <p:nvPicPr>
          <p:cNvPr id="5" name="Imagem 5" descr="C:\Users\mmbernardo\Documents\Assessoria Eventos\Logotipos\LOGOS NOVOS\ULISBOA_VERSAO_HORIZONTAL\ULISBOA_VERSAO_HORIZONTAL_Positivo\ULISBOA_VERSAO_HORIZONTAL_RGB\ULISBOA_HORIZONTAL_RGB.jpg"/>
          <p:cNvPicPr preferRelativeResize="0">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7262" y="5487475"/>
            <a:ext cx="1791060" cy="649389"/>
          </a:xfrm>
          <a:prstGeom prst="rect">
            <a:avLst/>
          </a:prstGeom>
          <a:noFill/>
          <a:ln>
            <a:noFill/>
          </a:ln>
        </p:spPr>
      </p:pic>
      <p:pic>
        <p:nvPicPr>
          <p:cNvPr id="6" name="Imagem 6" descr="C:\Users\mmbernardo\Documents\Assessoria Eventos\Logotipos\LOGOS NOVOS\Logo_ICS (maior_resolução).jpg"/>
          <p:cNvPicPr preferRelativeResize="0">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249" y="5485049"/>
            <a:ext cx="1356968" cy="640509"/>
          </a:xfrm>
          <a:prstGeom prst="rect">
            <a:avLst/>
          </a:prstGeom>
          <a:noFill/>
          <a:ln>
            <a:noFill/>
          </a:ln>
        </p:spPr>
      </p:pic>
      <p:sp>
        <p:nvSpPr>
          <p:cNvPr id="8" name="Rectangle 7"/>
          <p:cNvSpPr/>
          <p:nvPr/>
        </p:nvSpPr>
        <p:spPr>
          <a:xfrm>
            <a:off x="914401" y="6211669"/>
            <a:ext cx="8000999" cy="461665"/>
          </a:xfrm>
          <a:prstGeom prst="rect">
            <a:avLst/>
          </a:prstGeom>
        </p:spPr>
        <p:txBody>
          <a:bodyPr wrap="square">
            <a:spAutoFit/>
          </a:bodyPr>
          <a:lstStyle/>
          <a:p>
            <a:pPr algn="just"/>
            <a:r>
              <a:rPr lang="en-GB" sz="12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This presentation was supported by national funds through the Portuguese Foundation for Science and Technology (FCT, I.P.), under the</a:t>
            </a:r>
            <a:r>
              <a:rPr lang="en-GB" sz="1200" dirty="0" smtClean="0">
                <a:latin typeface="Calibri Light" panose="020F0302020204030204" pitchFamily="34" charset="0"/>
                <a:cs typeface="Calibri Light" panose="020F0302020204030204" pitchFamily="34" charset="0"/>
              </a:rPr>
              <a:t> contract number DL57/2016/CP1441/CT0018. </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p:txBody>
      </p:sp>
      <p:pic>
        <p:nvPicPr>
          <p:cNvPr id="7" name="Picture 6"/>
          <p:cNvPicPr>
            <a:picLocks noChangeAspect="1"/>
          </p:cNvPicPr>
          <p:nvPr/>
        </p:nvPicPr>
        <p:blipFill>
          <a:blip r:embed="rId5"/>
          <a:stretch>
            <a:fillRect/>
          </a:stretch>
        </p:blipFill>
        <p:spPr>
          <a:xfrm>
            <a:off x="6464299" y="4893658"/>
            <a:ext cx="2451100" cy="1231900"/>
          </a:xfrm>
          <a:prstGeom prst="rect">
            <a:avLst/>
          </a:prstGeom>
          <a:solidFill>
            <a:schemeClr val="bg1"/>
          </a:solidFill>
        </p:spPr>
      </p:pic>
    </p:spTree>
    <p:extLst>
      <p:ext uri="{BB962C8B-B14F-4D97-AF65-F5344CB8AC3E}">
        <p14:creationId xmlns:p14="http://schemas.microsoft.com/office/powerpoint/2010/main" val="29440026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446"/>
            <a:ext cx="8913813" cy="91440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lvl="1" indent="0">
              <a:lnSpc>
                <a:spcPct val="120000"/>
              </a:lnSpc>
            </a:pPr>
            <a:r>
              <a:rPr lang="en-US" sz="2400" dirty="0" smtClean="0"/>
              <a:t>1</a:t>
            </a:r>
            <a:r>
              <a:rPr lang="en-US" sz="2400" baseline="30000" dirty="0" smtClean="0"/>
              <a:t>st</a:t>
            </a:r>
            <a:r>
              <a:rPr lang="en-US" sz="2400" dirty="0" smtClean="0"/>
              <a:t> Dimension </a:t>
            </a:r>
            <a:r>
              <a:rPr lang="mr-IN" sz="2400" dirty="0" smtClean="0"/>
              <a:t>–</a:t>
            </a:r>
            <a:r>
              <a:rPr lang="en-US" sz="2400" dirty="0" smtClean="0"/>
              <a:t> Employment History (eligibility for maternity and paternity benefits), 2019 </a:t>
            </a:r>
            <a:endParaRPr lang="pt-PT" sz="2400" dirty="0" smtClean="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15288685"/>
              </p:ext>
            </p:extLst>
          </p:nvPr>
        </p:nvGraphicFramePr>
        <p:xfrm>
          <a:off x="939263" y="1577334"/>
          <a:ext cx="7610475" cy="4190999"/>
        </p:xfrm>
        <a:graphic>
          <a:graphicData uri="http://schemas.openxmlformats.org/drawingml/2006/table">
            <a:tbl>
              <a:tblPr firstRow="1" bandRow="1">
                <a:tableStyleId>{00A15C55-8517-42AA-B614-E9B94910E393}</a:tableStyleId>
              </a:tblPr>
              <a:tblGrid>
                <a:gridCol w="1633428"/>
                <a:gridCol w="1410762"/>
                <a:gridCol w="1522095"/>
                <a:gridCol w="1522095"/>
                <a:gridCol w="1522095"/>
              </a:tblGrid>
              <a:tr h="370840">
                <a:tc>
                  <a:txBody>
                    <a:bodyPr/>
                    <a:lstStyle/>
                    <a:p>
                      <a:endParaRPr lang="en-US" sz="1400" dirty="0"/>
                    </a:p>
                  </a:txBody>
                  <a:tcPr/>
                </a:tc>
                <a:tc>
                  <a:txBody>
                    <a:bodyPr/>
                    <a:lstStyle/>
                    <a:p>
                      <a:pPr algn="ctr">
                        <a:spcAft>
                          <a:spcPts val="0"/>
                        </a:spcAft>
                      </a:pPr>
                      <a:r>
                        <a:rPr lang="pt-PT" sz="1400" b="1" dirty="0">
                          <a:effectLst/>
                          <a:latin typeface="Cambria"/>
                          <a:ea typeface="ＭＳ 明朝"/>
                          <a:cs typeface="Times New Roman"/>
                        </a:rPr>
                        <a:t>PORTUGAL</a:t>
                      </a:r>
                      <a:endParaRPr lang="pt-PT" sz="1400" dirty="0">
                        <a:effectLst/>
                        <a:latin typeface="Cambria"/>
                        <a:ea typeface="ＭＳ 明朝"/>
                        <a:cs typeface="Times New Roman"/>
                      </a:endParaRPr>
                    </a:p>
                  </a:txBody>
                  <a:tcPr marL="68580" marR="68580" marT="0" marB="0"/>
                </a:tc>
                <a:tc>
                  <a:txBody>
                    <a:bodyPr/>
                    <a:lstStyle/>
                    <a:p>
                      <a:pPr algn="ctr">
                        <a:spcAft>
                          <a:spcPts val="0"/>
                        </a:spcAft>
                      </a:pPr>
                      <a:r>
                        <a:rPr lang="pt-PT" sz="1400" b="1" dirty="0">
                          <a:effectLst/>
                          <a:latin typeface="Cambria"/>
                          <a:ea typeface="ＭＳ 明朝"/>
                          <a:cs typeface="Times New Roman"/>
                        </a:rPr>
                        <a:t>SPAIN</a:t>
                      </a:r>
                      <a:endParaRPr lang="pt-PT" sz="1400" dirty="0">
                        <a:effectLst/>
                        <a:latin typeface="Cambria"/>
                        <a:ea typeface="ＭＳ 明朝"/>
                        <a:cs typeface="Times New Roman"/>
                      </a:endParaRPr>
                    </a:p>
                  </a:txBody>
                  <a:tcPr marL="68580" marR="68580" marT="0" marB="0"/>
                </a:tc>
                <a:tc>
                  <a:txBody>
                    <a:bodyPr/>
                    <a:lstStyle/>
                    <a:p>
                      <a:pPr algn="ctr">
                        <a:spcAft>
                          <a:spcPts val="0"/>
                        </a:spcAft>
                      </a:pPr>
                      <a:r>
                        <a:rPr lang="pt-PT" sz="1400" b="1">
                          <a:effectLst/>
                          <a:latin typeface="Cambria"/>
                          <a:ea typeface="ＭＳ 明朝"/>
                          <a:cs typeface="Times New Roman"/>
                        </a:rPr>
                        <a:t>ITALY</a:t>
                      </a:r>
                      <a:endParaRPr lang="pt-PT" sz="1400">
                        <a:effectLst/>
                        <a:latin typeface="Cambria"/>
                        <a:ea typeface="ＭＳ 明朝"/>
                        <a:cs typeface="Times New Roman"/>
                      </a:endParaRPr>
                    </a:p>
                  </a:txBody>
                  <a:tcPr marL="68580" marR="68580" marT="0" marB="0"/>
                </a:tc>
                <a:tc>
                  <a:txBody>
                    <a:bodyPr/>
                    <a:lstStyle/>
                    <a:p>
                      <a:pPr algn="ctr">
                        <a:spcAft>
                          <a:spcPts val="0"/>
                        </a:spcAft>
                      </a:pPr>
                      <a:r>
                        <a:rPr lang="pt-PT" sz="1400" b="1" dirty="0">
                          <a:effectLst/>
                          <a:latin typeface="Cambria"/>
                          <a:ea typeface="ＭＳ 明朝"/>
                          <a:cs typeface="Times New Roman"/>
                        </a:rPr>
                        <a:t>GREECE</a:t>
                      </a:r>
                      <a:endParaRPr lang="pt-PT" sz="1400" dirty="0">
                        <a:effectLst/>
                        <a:latin typeface="Cambria"/>
                        <a:ea typeface="ＭＳ 明朝"/>
                        <a:cs typeface="Times New Roman"/>
                      </a:endParaRPr>
                    </a:p>
                  </a:txBody>
                  <a:tcPr marL="68580" marR="68580" marT="0" marB="0"/>
                </a:tc>
              </a:tr>
              <a:tr h="370840">
                <a:tc>
                  <a:txBody>
                    <a:bodyPr/>
                    <a:lstStyle/>
                    <a:p>
                      <a:pPr algn="l">
                        <a:lnSpc>
                          <a:spcPct val="120000"/>
                        </a:lnSpc>
                        <a:spcAft>
                          <a:spcPts val="0"/>
                        </a:spcAft>
                      </a:pPr>
                      <a:r>
                        <a:rPr lang="pt-PT" sz="1400" dirty="0" smtClean="0">
                          <a:effectLst/>
                          <a:latin typeface="Cambria"/>
                          <a:ea typeface="ＭＳ 明朝"/>
                          <a:cs typeface="Cambria"/>
                        </a:rPr>
                        <a:t>PREVIOUS INSURANCE CONTRIBUTIONS</a:t>
                      </a:r>
                      <a:endParaRPr lang="pt-PT" sz="1400" dirty="0">
                        <a:effectLst/>
                        <a:latin typeface="Cambria"/>
                        <a:ea typeface="ＭＳ 明朝"/>
                        <a:cs typeface="Cambria"/>
                      </a:endParaRPr>
                    </a:p>
                  </a:txBody>
                  <a:tcPr marL="68580" marR="68580" marT="0" marB="0"/>
                </a:tc>
                <a:tc>
                  <a:txBody>
                    <a:bodyPr/>
                    <a:lstStyle/>
                    <a:p>
                      <a:pPr algn="ctr">
                        <a:spcAft>
                          <a:spcPts val="0"/>
                        </a:spcAft>
                      </a:pPr>
                      <a:r>
                        <a:rPr lang="pt-PT" sz="1400" dirty="0" smtClean="0">
                          <a:effectLst/>
                          <a:latin typeface="Cambria"/>
                          <a:ea typeface="ＭＳ 明朝"/>
                          <a:cs typeface="Cambria"/>
                        </a:rPr>
                        <a:t>x</a:t>
                      </a:r>
                      <a:endParaRPr lang="pt-PT" sz="1400" dirty="0">
                        <a:effectLst/>
                        <a:latin typeface="Cambria"/>
                        <a:ea typeface="ＭＳ 明朝"/>
                        <a:cs typeface="Cambria"/>
                      </a:endParaRPr>
                    </a:p>
                  </a:txBody>
                  <a:tcPr marL="68580" marR="68580" marT="0" marB="0"/>
                </a:tc>
                <a:tc>
                  <a:txBody>
                    <a:bodyPr/>
                    <a:lstStyle/>
                    <a:p>
                      <a:pPr algn="ctr">
                        <a:spcAft>
                          <a:spcPts val="0"/>
                        </a:spcAft>
                      </a:pPr>
                      <a:r>
                        <a:rPr lang="pt-PT" sz="1400" dirty="0" smtClean="0">
                          <a:effectLst/>
                          <a:latin typeface="Cambria"/>
                          <a:ea typeface="ＭＳ 明朝"/>
                          <a:cs typeface="Cambria"/>
                        </a:rPr>
                        <a:t>x</a:t>
                      </a:r>
                      <a:endParaRPr lang="pt-PT" sz="1400" dirty="0">
                        <a:effectLst/>
                        <a:latin typeface="Cambria"/>
                        <a:ea typeface="ＭＳ 明朝"/>
                        <a:cs typeface="Cambria"/>
                      </a:endParaRPr>
                    </a:p>
                  </a:txBody>
                  <a:tcPr marL="68580" marR="68580" marT="0" marB="0"/>
                </a:tc>
                <a:tc>
                  <a:txBody>
                    <a:bodyPr/>
                    <a:lstStyle/>
                    <a:p>
                      <a:pPr algn="ctr">
                        <a:spcAft>
                          <a:spcPts val="0"/>
                        </a:spcAft>
                      </a:pPr>
                      <a:r>
                        <a:rPr lang="pt-PT" sz="1400" dirty="0">
                          <a:effectLst/>
                          <a:latin typeface="Cambria"/>
                          <a:ea typeface="ＭＳ 明朝"/>
                          <a:cs typeface="Cambria"/>
                        </a:rPr>
                        <a:t>x </a:t>
                      </a:r>
                    </a:p>
                    <a:p>
                      <a:pPr algn="ctr">
                        <a:spcAft>
                          <a:spcPts val="0"/>
                        </a:spcAft>
                      </a:pPr>
                      <a:r>
                        <a:rPr lang="pt-PT" sz="1400" dirty="0" smtClean="0">
                          <a:effectLst/>
                          <a:latin typeface="Cambria"/>
                          <a:ea typeface="ＭＳ 明朝"/>
                          <a:cs typeface="Cambria"/>
                        </a:rPr>
                        <a:t>(</a:t>
                      </a:r>
                      <a:r>
                        <a:rPr lang="pt-PT" sz="1400" dirty="0" err="1" smtClean="0">
                          <a:effectLst/>
                          <a:latin typeface="Cambria"/>
                          <a:ea typeface="ＭＳ 明朝"/>
                          <a:cs typeface="Cambria"/>
                        </a:rPr>
                        <a:t>mothers</a:t>
                      </a:r>
                      <a:r>
                        <a:rPr lang="pt-PT" sz="1400" dirty="0" smtClean="0">
                          <a:effectLst/>
                          <a:latin typeface="Cambria"/>
                          <a:ea typeface="ＭＳ 明朝"/>
                          <a:cs typeface="Cambria"/>
                        </a:rPr>
                        <a:t> </a:t>
                      </a:r>
                      <a:r>
                        <a:rPr lang="pt-PT" sz="1400" dirty="0" err="1" smtClean="0">
                          <a:effectLst/>
                          <a:latin typeface="Cambria"/>
                          <a:ea typeface="ＭＳ 明朝"/>
                          <a:cs typeface="Cambria"/>
                        </a:rPr>
                        <a:t>with</a:t>
                      </a:r>
                      <a:r>
                        <a:rPr lang="pt-PT" sz="1400" dirty="0" smtClean="0">
                          <a:effectLst/>
                          <a:latin typeface="Cambria"/>
                          <a:ea typeface="ＭＳ 明朝"/>
                          <a:cs typeface="Cambria"/>
                        </a:rPr>
                        <a:t> non</a:t>
                      </a:r>
                      <a:r>
                        <a:rPr lang="pt-PT" sz="1400" dirty="0">
                          <a:effectLst/>
                          <a:latin typeface="Cambria"/>
                          <a:ea typeface="ＭＳ 明朝"/>
                          <a:cs typeface="Cambria"/>
                        </a:rPr>
                        <a:t>-</a:t>
                      </a:r>
                      <a:r>
                        <a:rPr lang="pt-PT" sz="1400" dirty="0" err="1">
                          <a:effectLst/>
                          <a:latin typeface="Cambria"/>
                          <a:ea typeface="ＭＳ 明朝"/>
                          <a:cs typeface="Cambria"/>
                        </a:rPr>
                        <a:t>fixed</a:t>
                      </a:r>
                      <a:r>
                        <a:rPr lang="pt-PT" sz="1400" dirty="0">
                          <a:effectLst/>
                          <a:latin typeface="Cambria"/>
                          <a:ea typeface="ＭＳ 明朝"/>
                          <a:cs typeface="Cambria"/>
                        </a:rPr>
                        <a:t> </a:t>
                      </a:r>
                      <a:r>
                        <a:rPr lang="pt-PT" sz="1400" dirty="0" err="1">
                          <a:effectLst/>
                          <a:latin typeface="Cambria"/>
                          <a:ea typeface="ＭＳ 明朝"/>
                          <a:cs typeface="Cambria"/>
                        </a:rPr>
                        <a:t>term</a:t>
                      </a:r>
                      <a:r>
                        <a:rPr lang="pt-PT" sz="1400" dirty="0">
                          <a:effectLst/>
                          <a:latin typeface="Cambria"/>
                          <a:ea typeface="ＭＳ 明朝"/>
                          <a:cs typeface="Cambria"/>
                        </a:rPr>
                        <a:t> </a:t>
                      </a:r>
                      <a:r>
                        <a:rPr lang="pt-PT" sz="1400" dirty="0" err="1">
                          <a:effectLst/>
                          <a:latin typeface="Cambria"/>
                          <a:ea typeface="ＭＳ 明朝"/>
                          <a:cs typeface="Cambria"/>
                        </a:rPr>
                        <a:t>contracts</a:t>
                      </a:r>
                      <a:r>
                        <a:rPr lang="pt-PT" sz="1400" dirty="0">
                          <a:effectLst/>
                          <a:latin typeface="Cambria"/>
                          <a:ea typeface="ＭＳ 明朝"/>
                          <a:cs typeface="Cambria"/>
                        </a:rPr>
                        <a:t>)</a:t>
                      </a:r>
                    </a:p>
                  </a:txBody>
                  <a:tcPr marL="68580" marR="68580" marT="0" marB="0"/>
                </a:tc>
                <a:tc>
                  <a:txBody>
                    <a:bodyPr/>
                    <a:lstStyle/>
                    <a:p>
                      <a:pPr algn="ctr">
                        <a:spcAft>
                          <a:spcPts val="0"/>
                        </a:spcAft>
                      </a:pPr>
                      <a:r>
                        <a:rPr lang="pt-PT" sz="1400" dirty="0">
                          <a:effectLst/>
                          <a:latin typeface="Cambria"/>
                          <a:ea typeface="ＭＳ 明朝"/>
                          <a:cs typeface="Cambria"/>
                        </a:rPr>
                        <a:t>x</a:t>
                      </a:r>
                    </a:p>
                    <a:p>
                      <a:pPr algn="ctr">
                        <a:spcAft>
                          <a:spcPts val="0"/>
                        </a:spcAft>
                      </a:pPr>
                      <a:r>
                        <a:rPr lang="pt-PT" sz="1400" dirty="0">
                          <a:effectLst/>
                          <a:latin typeface="Cambria"/>
                          <a:ea typeface="ＭＳ 明朝"/>
                          <a:cs typeface="Cambria"/>
                        </a:rPr>
                        <a:t>(</a:t>
                      </a:r>
                      <a:r>
                        <a:rPr lang="pt-PT" sz="1400" dirty="0" err="1">
                          <a:effectLst/>
                          <a:latin typeface="Cambria"/>
                          <a:ea typeface="ＭＳ 明朝"/>
                          <a:cs typeface="Cambria"/>
                        </a:rPr>
                        <a:t>private</a:t>
                      </a:r>
                      <a:r>
                        <a:rPr lang="pt-PT" sz="1400" dirty="0">
                          <a:effectLst/>
                          <a:latin typeface="Cambria"/>
                          <a:ea typeface="ＭＳ 明朝"/>
                          <a:cs typeface="Cambria"/>
                        </a:rPr>
                        <a:t> sector </a:t>
                      </a:r>
                      <a:r>
                        <a:rPr lang="pt-PT" sz="1400" dirty="0" err="1">
                          <a:effectLst/>
                          <a:latin typeface="Cambria"/>
                          <a:ea typeface="ＭＳ 明朝"/>
                          <a:cs typeface="Cambria"/>
                        </a:rPr>
                        <a:t>mothers</a:t>
                      </a:r>
                      <a:r>
                        <a:rPr lang="pt-PT" sz="1400" dirty="0">
                          <a:effectLst/>
                          <a:latin typeface="Cambria"/>
                          <a:ea typeface="ＭＳ 明朝"/>
                          <a:cs typeface="Cambria"/>
                        </a:rPr>
                        <a:t>)</a:t>
                      </a:r>
                    </a:p>
                  </a:txBody>
                  <a:tcPr marL="68580" marR="68580" marT="0" marB="0"/>
                </a:tc>
              </a:tr>
              <a:tr h="370840">
                <a:tc>
                  <a:txBody>
                    <a:bodyPr/>
                    <a:lstStyle/>
                    <a:p>
                      <a:endParaRPr lang="en-US" sz="1400">
                        <a:latin typeface="Cambria"/>
                        <a:cs typeface="Cambria"/>
                      </a:endParaRPr>
                    </a:p>
                  </a:txBody>
                  <a:tcPr/>
                </a:tc>
                <a:tc>
                  <a:txBody>
                    <a:bodyPr/>
                    <a:lstStyle/>
                    <a:p>
                      <a:endParaRPr lang="en-US" sz="1400" dirty="0">
                        <a:latin typeface="Cambria"/>
                        <a:cs typeface="Cambria"/>
                      </a:endParaRPr>
                    </a:p>
                  </a:txBody>
                  <a:tcPr/>
                </a:tc>
                <a:tc>
                  <a:txBody>
                    <a:bodyPr/>
                    <a:lstStyle/>
                    <a:p>
                      <a:endParaRPr lang="en-US" sz="1400">
                        <a:latin typeface="Cambria"/>
                        <a:cs typeface="Cambria"/>
                      </a:endParaRPr>
                    </a:p>
                  </a:txBody>
                  <a:tcPr/>
                </a:tc>
                <a:tc>
                  <a:txBody>
                    <a:bodyPr/>
                    <a:lstStyle/>
                    <a:p>
                      <a:endParaRPr lang="en-US" sz="1400" dirty="0">
                        <a:latin typeface="Cambria"/>
                        <a:cs typeface="Cambria"/>
                      </a:endParaRPr>
                    </a:p>
                  </a:txBody>
                  <a:tcPr/>
                </a:tc>
                <a:tc>
                  <a:txBody>
                    <a:bodyPr/>
                    <a:lstStyle/>
                    <a:p>
                      <a:endParaRPr lang="en-US" sz="1400" dirty="0">
                        <a:latin typeface="Cambria"/>
                        <a:cs typeface="Cambria"/>
                      </a:endParaRPr>
                    </a:p>
                  </a:txBody>
                  <a:tcPr/>
                </a:tc>
              </a:tr>
              <a:tr h="370840">
                <a:tc>
                  <a:txBody>
                    <a:bodyPr/>
                    <a:lstStyle/>
                    <a:p>
                      <a:pPr>
                        <a:lnSpc>
                          <a:spcPct val="120000"/>
                        </a:lnSpc>
                        <a:spcAft>
                          <a:spcPts val="0"/>
                        </a:spcAft>
                      </a:pPr>
                      <a:r>
                        <a:rPr lang="pt-PT" sz="1400" dirty="0" smtClean="0">
                          <a:effectLst/>
                          <a:latin typeface="Cambria"/>
                          <a:ea typeface="ＭＳ 明朝"/>
                          <a:cs typeface="Cambria"/>
                        </a:rPr>
                        <a:t>EMPLOYMENT SITUATION AT CHILDBIRTH</a:t>
                      </a:r>
                      <a:endParaRPr lang="pt-PT" sz="1400" dirty="0">
                        <a:effectLst/>
                        <a:latin typeface="Cambria"/>
                        <a:ea typeface="ＭＳ 明朝"/>
                        <a:cs typeface="Cambria"/>
                      </a:endParaRPr>
                    </a:p>
                  </a:txBody>
                  <a:tcPr marL="68580" marR="68580" marT="0" marB="0"/>
                </a:tc>
                <a:tc>
                  <a:txBody>
                    <a:bodyPr/>
                    <a:lstStyle/>
                    <a:p>
                      <a:pPr algn="ctr">
                        <a:spcAft>
                          <a:spcPts val="0"/>
                        </a:spcAft>
                      </a:pPr>
                      <a:r>
                        <a:rPr lang="pt-PT" sz="1400" dirty="0">
                          <a:effectLst/>
                          <a:latin typeface="Cambria"/>
                          <a:ea typeface="ＭＳ 明朝"/>
                          <a:cs typeface="Cambria"/>
                        </a:rPr>
                        <a:t> </a:t>
                      </a:r>
                    </a:p>
                  </a:txBody>
                  <a:tcPr marL="68580" marR="68580" marT="0" marB="0"/>
                </a:tc>
                <a:tc>
                  <a:txBody>
                    <a:bodyPr/>
                    <a:lstStyle/>
                    <a:p>
                      <a:pPr algn="ctr">
                        <a:spcAft>
                          <a:spcPts val="0"/>
                        </a:spcAft>
                      </a:pPr>
                      <a:r>
                        <a:rPr lang="pt-PT" sz="1400" dirty="0">
                          <a:effectLst/>
                          <a:latin typeface="Cambria"/>
                          <a:ea typeface="ＭＳ 明朝"/>
                          <a:cs typeface="Cambria"/>
                        </a:rPr>
                        <a:t>x</a:t>
                      </a:r>
                    </a:p>
                  </a:txBody>
                  <a:tcPr marL="68580" marR="68580" marT="0" marB="0"/>
                </a:tc>
                <a:tc>
                  <a:txBody>
                    <a:bodyPr/>
                    <a:lstStyle/>
                    <a:p>
                      <a:pPr algn="ctr">
                        <a:spcAft>
                          <a:spcPts val="0"/>
                        </a:spcAft>
                      </a:pPr>
                      <a:r>
                        <a:rPr lang="pt-PT" sz="1400" dirty="0" smtClean="0">
                          <a:effectLst/>
                          <a:latin typeface="Cambria"/>
                          <a:ea typeface="ＭＳ 明朝"/>
                          <a:cs typeface="Cambria"/>
                        </a:rPr>
                        <a:t>x </a:t>
                      </a:r>
                      <a:endParaRPr lang="pt-PT" sz="1400" dirty="0">
                        <a:effectLst/>
                        <a:latin typeface="Cambria"/>
                        <a:ea typeface="ＭＳ 明朝"/>
                        <a:cs typeface="Cambria"/>
                      </a:endParaRPr>
                    </a:p>
                  </a:txBody>
                  <a:tcPr marL="68580" marR="68580" marT="0" marB="0"/>
                </a:tc>
                <a:tc>
                  <a:txBody>
                    <a:bodyPr/>
                    <a:lstStyle/>
                    <a:p>
                      <a:pPr algn="ctr">
                        <a:spcAft>
                          <a:spcPts val="0"/>
                        </a:spcAft>
                      </a:pPr>
                      <a:r>
                        <a:rPr lang="pt-PT" sz="1400" dirty="0">
                          <a:effectLst/>
                          <a:latin typeface="Cambria"/>
                          <a:ea typeface="ＭＳ 明朝"/>
                          <a:cs typeface="Cambria"/>
                        </a:rPr>
                        <a:t>x</a:t>
                      </a:r>
                    </a:p>
                    <a:p>
                      <a:pPr algn="ctr">
                        <a:spcAft>
                          <a:spcPts val="0"/>
                        </a:spcAft>
                      </a:pPr>
                      <a:r>
                        <a:rPr lang="pt-PT" sz="1400" dirty="0">
                          <a:solidFill>
                            <a:schemeClr val="tx1"/>
                          </a:solidFill>
                          <a:effectLst/>
                          <a:latin typeface="Cambria"/>
                          <a:ea typeface="ＭＳ 明朝"/>
                          <a:cs typeface="Cambria"/>
                        </a:rPr>
                        <a:t>(</a:t>
                      </a:r>
                      <a:r>
                        <a:rPr lang="pt-PT" sz="1400" dirty="0" err="1">
                          <a:solidFill>
                            <a:schemeClr val="tx1"/>
                          </a:solidFill>
                          <a:effectLst/>
                          <a:latin typeface="Cambria"/>
                          <a:ea typeface="ＭＳ 明朝"/>
                          <a:cs typeface="Cambria"/>
                        </a:rPr>
                        <a:t>public</a:t>
                      </a:r>
                      <a:r>
                        <a:rPr lang="pt-PT" sz="1400" dirty="0">
                          <a:solidFill>
                            <a:schemeClr val="tx1"/>
                          </a:solidFill>
                          <a:effectLst/>
                          <a:latin typeface="Cambria"/>
                          <a:ea typeface="ＭＳ 明朝"/>
                          <a:cs typeface="Cambria"/>
                        </a:rPr>
                        <a:t> sector </a:t>
                      </a:r>
                      <a:r>
                        <a:rPr lang="pt-PT" sz="1400" dirty="0" err="1" smtClean="0">
                          <a:solidFill>
                            <a:schemeClr val="tx1"/>
                          </a:solidFill>
                          <a:effectLst/>
                          <a:latin typeface="Cambria"/>
                          <a:ea typeface="ＭＳ 明朝"/>
                          <a:cs typeface="Cambria"/>
                        </a:rPr>
                        <a:t>mothers</a:t>
                      </a:r>
                      <a:r>
                        <a:rPr lang="pt-PT" sz="1400" baseline="0" dirty="0" smtClean="0">
                          <a:solidFill>
                            <a:schemeClr val="tx1"/>
                          </a:solidFill>
                          <a:effectLst/>
                          <a:latin typeface="Cambria"/>
                          <a:ea typeface="ＭＳ 明朝"/>
                          <a:cs typeface="Cambria"/>
                        </a:rPr>
                        <a:t> </a:t>
                      </a:r>
                      <a:r>
                        <a:rPr lang="pt-PT" sz="1400" baseline="0" dirty="0" err="1" smtClean="0">
                          <a:solidFill>
                            <a:schemeClr val="tx1"/>
                          </a:solidFill>
                          <a:effectLst/>
                          <a:latin typeface="Cambria"/>
                          <a:ea typeface="ＭＳ 明朝"/>
                          <a:cs typeface="Cambria"/>
                        </a:rPr>
                        <a:t>and</a:t>
                      </a:r>
                      <a:r>
                        <a:rPr lang="pt-PT" sz="1400" baseline="0" dirty="0" smtClean="0">
                          <a:solidFill>
                            <a:schemeClr val="tx1"/>
                          </a:solidFill>
                          <a:effectLst/>
                          <a:latin typeface="Cambria"/>
                          <a:ea typeface="ＭＳ 明朝"/>
                          <a:cs typeface="Cambria"/>
                        </a:rPr>
                        <a:t> </a:t>
                      </a:r>
                      <a:r>
                        <a:rPr lang="pt-PT" sz="1400" baseline="0" dirty="0" err="1" smtClean="0">
                          <a:solidFill>
                            <a:schemeClr val="tx1"/>
                          </a:solidFill>
                          <a:effectLst/>
                          <a:latin typeface="Cambria"/>
                          <a:ea typeface="ＭＳ 明朝"/>
                          <a:cs typeface="Cambria"/>
                        </a:rPr>
                        <a:t>all</a:t>
                      </a:r>
                      <a:r>
                        <a:rPr lang="pt-PT" sz="1400" dirty="0" smtClean="0">
                          <a:solidFill>
                            <a:schemeClr val="tx1"/>
                          </a:solidFill>
                          <a:effectLst/>
                          <a:latin typeface="Cambria"/>
                          <a:ea typeface="ＭＳ 明朝"/>
                          <a:cs typeface="Cambria"/>
                        </a:rPr>
                        <a:t> </a:t>
                      </a:r>
                      <a:r>
                        <a:rPr lang="pt-PT" sz="1400" dirty="0" err="1">
                          <a:solidFill>
                            <a:schemeClr val="tx1"/>
                          </a:solidFill>
                          <a:effectLst/>
                          <a:latin typeface="Cambria"/>
                          <a:ea typeface="ＭＳ 明朝"/>
                          <a:cs typeface="Cambria"/>
                        </a:rPr>
                        <a:t>employed</a:t>
                      </a:r>
                      <a:r>
                        <a:rPr lang="pt-PT" sz="1400" dirty="0">
                          <a:solidFill>
                            <a:schemeClr val="tx1"/>
                          </a:solidFill>
                          <a:effectLst/>
                          <a:latin typeface="Cambria"/>
                          <a:ea typeface="ＭＳ 明朝"/>
                          <a:cs typeface="Cambria"/>
                        </a:rPr>
                        <a:t> </a:t>
                      </a:r>
                      <a:r>
                        <a:rPr lang="pt-PT" sz="1400" dirty="0" err="1">
                          <a:solidFill>
                            <a:schemeClr val="tx1"/>
                          </a:solidFill>
                          <a:effectLst/>
                          <a:latin typeface="Cambria"/>
                          <a:ea typeface="ＭＳ 明朝"/>
                          <a:cs typeface="Cambria"/>
                        </a:rPr>
                        <a:t>fathers</a:t>
                      </a:r>
                      <a:r>
                        <a:rPr lang="pt-PT" sz="1400" dirty="0">
                          <a:solidFill>
                            <a:schemeClr val="tx1"/>
                          </a:solidFill>
                          <a:effectLst/>
                          <a:latin typeface="Cambria"/>
                          <a:ea typeface="ＭＳ 明朝"/>
                          <a:cs typeface="Cambria"/>
                        </a:rPr>
                        <a:t>)</a:t>
                      </a:r>
                    </a:p>
                  </a:txBody>
                  <a:tcPr marL="68580" marR="68580" marT="0" marB="0"/>
                </a:tc>
              </a:tr>
              <a:tr h="370840">
                <a:tc>
                  <a:txBody>
                    <a:bodyPr/>
                    <a:lstStyle/>
                    <a:p>
                      <a:endParaRPr lang="en-US" dirty="0">
                        <a:latin typeface="Cambria"/>
                        <a:cs typeface="Cambria"/>
                      </a:endParaRPr>
                    </a:p>
                  </a:txBody>
                  <a:tcPr/>
                </a:tc>
                <a:tc>
                  <a:txBody>
                    <a:bodyPr/>
                    <a:lstStyle/>
                    <a:p>
                      <a:endParaRPr lang="en-US" sz="1400" dirty="0">
                        <a:latin typeface="Cambria"/>
                        <a:cs typeface="Cambria"/>
                      </a:endParaRPr>
                    </a:p>
                  </a:txBody>
                  <a:tcPr/>
                </a:tc>
                <a:tc>
                  <a:txBody>
                    <a:bodyPr/>
                    <a:lstStyle/>
                    <a:p>
                      <a:endParaRPr lang="en-US" sz="1400" dirty="0">
                        <a:latin typeface="Cambria"/>
                        <a:cs typeface="Cambria"/>
                      </a:endParaRPr>
                    </a:p>
                  </a:txBody>
                  <a:tcPr/>
                </a:tc>
                <a:tc>
                  <a:txBody>
                    <a:bodyPr/>
                    <a:lstStyle/>
                    <a:p>
                      <a:endParaRPr lang="en-US" sz="1400" dirty="0">
                        <a:latin typeface="Cambria"/>
                        <a:cs typeface="Cambria"/>
                      </a:endParaRPr>
                    </a:p>
                  </a:txBody>
                  <a:tcPr/>
                </a:tc>
                <a:tc>
                  <a:txBody>
                    <a:bodyPr/>
                    <a:lstStyle/>
                    <a:p>
                      <a:endParaRPr lang="en-US" sz="1400" dirty="0">
                        <a:latin typeface="Cambria"/>
                        <a:cs typeface="Cambria"/>
                      </a:endParaRPr>
                    </a:p>
                  </a:txBody>
                  <a:tcPr/>
                </a:tc>
              </a:tr>
              <a:tr h="370840">
                <a:tc>
                  <a:txBody>
                    <a:bodyPr/>
                    <a:lstStyle/>
                    <a:p>
                      <a:pPr algn="l"/>
                      <a:r>
                        <a:rPr lang="en-US" sz="1400" b="0" dirty="0" smtClean="0">
                          <a:latin typeface="Cambria"/>
                          <a:cs typeface="Cambria"/>
                        </a:rPr>
                        <a:t>UNEMPLOYMENT</a:t>
                      </a:r>
                      <a:endParaRPr lang="en-US" sz="1400" b="0" dirty="0">
                        <a:latin typeface="Cambria"/>
                        <a:cs typeface="Cambria"/>
                      </a:endParaRPr>
                    </a:p>
                  </a:txBody>
                  <a:tcPr/>
                </a:tc>
                <a:tc>
                  <a:txBody>
                    <a:bodyPr/>
                    <a:lstStyle/>
                    <a:p>
                      <a:pPr algn="ctr">
                        <a:lnSpc>
                          <a:spcPct val="100000"/>
                        </a:lnSpc>
                        <a:spcAft>
                          <a:spcPts val="0"/>
                        </a:spcAft>
                      </a:pPr>
                      <a:r>
                        <a:rPr lang="pt-PT" sz="1400" dirty="0" smtClean="0">
                          <a:effectLst/>
                          <a:latin typeface="Cambria"/>
                          <a:ea typeface="ＭＳ 明朝"/>
                          <a:cs typeface="Cambria"/>
                        </a:rPr>
                        <a:t>x</a:t>
                      </a:r>
                    </a:p>
                    <a:p>
                      <a:pPr algn="ctr">
                        <a:lnSpc>
                          <a:spcPct val="100000"/>
                        </a:lnSpc>
                      </a:pPr>
                      <a:r>
                        <a:rPr lang="pt-PT" sz="1400" dirty="0" smtClean="0">
                          <a:effectLst/>
                          <a:latin typeface="Cambria"/>
                          <a:ea typeface="ＭＳ 明朝"/>
                          <a:cs typeface="Cambria"/>
                        </a:rPr>
                        <a:t>(</a:t>
                      </a:r>
                      <a:r>
                        <a:rPr lang="pt-PT" sz="1400" dirty="0" err="1" smtClean="0">
                          <a:effectLst/>
                          <a:latin typeface="Cambria"/>
                          <a:ea typeface="ＭＳ 明朝"/>
                          <a:cs typeface="Cambria"/>
                        </a:rPr>
                        <a:t>if</a:t>
                      </a:r>
                      <a:r>
                        <a:rPr lang="pt-PT" sz="1400" baseline="0" dirty="0" smtClean="0">
                          <a:effectLst/>
                          <a:latin typeface="Cambria"/>
                          <a:ea typeface="ＭＳ 明朝"/>
                          <a:cs typeface="Cambria"/>
                        </a:rPr>
                        <a:t> </a:t>
                      </a:r>
                      <a:r>
                        <a:rPr lang="pt-PT" sz="1400" dirty="0" err="1" smtClean="0">
                          <a:effectLst/>
                          <a:latin typeface="Cambria"/>
                          <a:ea typeface="ＭＳ 明朝"/>
                          <a:cs typeface="Cambria"/>
                        </a:rPr>
                        <a:t>receiving</a:t>
                      </a:r>
                      <a:r>
                        <a:rPr lang="pt-PT" sz="1400" dirty="0" smtClean="0">
                          <a:effectLst/>
                          <a:latin typeface="Cambria"/>
                          <a:ea typeface="ＭＳ 明朝"/>
                          <a:cs typeface="Cambria"/>
                        </a:rPr>
                        <a:t> </a:t>
                      </a:r>
                      <a:r>
                        <a:rPr lang="pt-PT" sz="1400" dirty="0" err="1" smtClean="0">
                          <a:effectLst/>
                          <a:latin typeface="Cambria"/>
                          <a:ea typeface="ＭＳ 明朝"/>
                          <a:cs typeface="Cambria"/>
                        </a:rPr>
                        <a:t>unemployment</a:t>
                      </a:r>
                      <a:r>
                        <a:rPr lang="pt-PT" sz="1400" dirty="0" smtClean="0">
                          <a:effectLst/>
                          <a:latin typeface="Cambria"/>
                          <a:ea typeface="ＭＳ 明朝"/>
                          <a:cs typeface="Cambria"/>
                        </a:rPr>
                        <a:t> </a:t>
                      </a:r>
                      <a:r>
                        <a:rPr lang="pt-PT" sz="1400" dirty="0" err="1" smtClean="0">
                          <a:effectLst/>
                          <a:latin typeface="Cambria"/>
                          <a:ea typeface="ＭＳ 明朝"/>
                          <a:cs typeface="Cambria"/>
                        </a:rPr>
                        <a:t>benefit</a:t>
                      </a:r>
                      <a:r>
                        <a:rPr lang="pt-PT" sz="1400" dirty="0" smtClean="0">
                          <a:effectLst/>
                          <a:latin typeface="Cambria"/>
                          <a:ea typeface="ＭＳ 明朝"/>
                          <a:cs typeface="Cambria"/>
                        </a:rPr>
                        <a:t>)</a:t>
                      </a:r>
                      <a:endParaRPr lang="en-US" sz="1400" dirty="0">
                        <a:latin typeface="Cambria"/>
                        <a:cs typeface="Cambria"/>
                      </a:endParaRPr>
                    </a:p>
                  </a:txBody>
                  <a:tcPr/>
                </a:tc>
                <a:tc>
                  <a:txBody>
                    <a:bodyPr/>
                    <a:lstStyle/>
                    <a:p>
                      <a:pPr algn="ctr">
                        <a:lnSpc>
                          <a:spcPct val="100000"/>
                        </a:lnSpc>
                        <a:spcAft>
                          <a:spcPts val="0"/>
                        </a:spcAft>
                      </a:pPr>
                      <a:r>
                        <a:rPr lang="pt-PT" sz="1400" dirty="0" smtClean="0">
                          <a:effectLst/>
                          <a:latin typeface="Cambria"/>
                          <a:ea typeface="ＭＳ 明朝"/>
                          <a:cs typeface="Cambria"/>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1200" cap="none" spc="0" normalizeH="0" baseline="0" noProof="0" dirty="0" smtClean="0">
                          <a:ln>
                            <a:noFill/>
                          </a:ln>
                          <a:solidFill>
                            <a:prstClr val="black"/>
                          </a:solidFill>
                          <a:effectLst/>
                          <a:uLnTx/>
                          <a:uFillTx/>
                          <a:latin typeface="Cambria"/>
                          <a:ea typeface="ＭＳ 明朝"/>
                          <a:cs typeface="Cambria"/>
                        </a:rPr>
                        <a:t>(</a:t>
                      </a:r>
                      <a:r>
                        <a:rPr kumimoji="0" lang="pt-PT" sz="1400" b="0" i="0" u="none" strike="noStrike" kern="1200" cap="none" spc="0" normalizeH="0" baseline="0" noProof="0" dirty="0" err="1" smtClean="0">
                          <a:ln>
                            <a:noFill/>
                          </a:ln>
                          <a:solidFill>
                            <a:prstClr val="black"/>
                          </a:solidFill>
                          <a:effectLst/>
                          <a:uLnTx/>
                          <a:uFillTx/>
                          <a:latin typeface="Cambria"/>
                          <a:ea typeface="ＭＳ 明朝"/>
                          <a:cs typeface="Cambria"/>
                        </a:rPr>
                        <a:t>if</a:t>
                      </a:r>
                      <a:r>
                        <a:rPr kumimoji="0" lang="pt-PT" sz="1400" b="0" i="0" u="none" strike="noStrike" kern="1200" cap="none" spc="0" normalizeH="0" baseline="0" noProof="0" dirty="0" smtClean="0">
                          <a:ln>
                            <a:noFill/>
                          </a:ln>
                          <a:solidFill>
                            <a:prstClr val="black"/>
                          </a:solidFill>
                          <a:effectLst/>
                          <a:uLnTx/>
                          <a:uFillTx/>
                          <a:latin typeface="Cambria"/>
                          <a:ea typeface="ＭＳ 明朝"/>
                          <a:cs typeface="Cambria"/>
                        </a:rPr>
                        <a:t> </a:t>
                      </a:r>
                      <a:r>
                        <a:rPr kumimoji="0" lang="pt-PT" sz="1400" b="0" i="0" u="none" strike="noStrike" kern="1200" cap="none" spc="0" normalizeH="0" baseline="0" noProof="0" dirty="0" err="1" smtClean="0">
                          <a:ln>
                            <a:noFill/>
                          </a:ln>
                          <a:solidFill>
                            <a:prstClr val="black"/>
                          </a:solidFill>
                          <a:effectLst/>
                          <a:uLnTx/>
                          <a:uFillTx/>
                          <a:latin typeface="Cambria"/>
                          <a:ea typeface="ＭＳ 明朝"/>
                          <a:cs typeface="Cambria"/>
                        </a:rPr>
                        <a:t>receiving</a:t>
                      </a:r>
                      <a:r>
                        <a:rPr kumimoji="0" lang="pt-PT" sz="1400" b="0" i="0" u="none" strike="noStrike" kern="1200" cap="none" spc="0" normalizeH="0" baseline="0" noProof="0" dirty="0" smtClean="0">
                          <a:ln>
                            <a:noFill/>
                          </a:ln>
                          <a:solidFill>
                            <a:prstClr val="black"/>
                          </a:solidFill>
                          <a:effectLst/>
                          <a:uLnTx/>
                          <a:uFillTx/>
                          <a:latin typeface="Cambria"/>
                          <a:ea typeface="ＭＳ 明朝"/>
                          <a:cs typeface="Cambria"/>
                        </a:rPr>
                        <a:t> </a:t>
                      </a:r>
                      <a:r>
                        <a:rPr kumimoji="0" lang="pt-PT" sz="1400" b="0" i="0" u="none" strike="noStrike" kern="1200" cap="none" spc="0" normalizeH="0" baseline="0" noProof="0" dirty="0" err="1" smtClean="0">
                          <a:ln>
                            <a:noFill/>
                          </a:ln>
                          <a:solidFill>
                            <a:prstClr val="black"/>
                          </a:solidFill>
                          <a:effectLst/>
                          <a:uLnTx/>
                          <a:uFillTx/>
                          <a:latin typeface="Cambria"/>
                          <a:ea typeface="ＭＳ 明朝"/>
                          <a:cs typeface="Cambria"/>
                        </a:rPr>
                        <a:t>unemployment</a:t>
                      </a:r>
                      <a:r>
                        <a:rPr kumimoji="0" lang="pt-PT" sz="1400" b="0" i="0" u="none" strike="noStrike" kern="1200" cap="none" spc="0" normalizeH="0" baseline="0" noProof="0" dirty="0" smtClean="0">
                          <a:ln>
                            <a:noFill/>
                          </a:ln>
                          <a:solidFill>
                            <a:prstClr val="black"/>
                          </a:solidFill>
                          <a:effectLst/>
                          <a:uLnTx/>
                          <a:uFillTx/>
                          <a:latin typeface="Cambria"/>
                          <a:ea typeface="ＭＳ 明朝"/>
                          <a:cs typeface="Cambria"/>
                        </a:rPr>
                        <a:t> </a:t>
                      </a:r>
                      <a:r>
                        <a:rPr kumimoji="0" lang="pt-PT" sz="1400" b="0" i="0" u="none" strike="noStrike" kern="1200" cap="none" spc="0" normalizeH="0" baseline="0" noProof="0" dirty="0" err="1" smtClean="0">
                          <a:ln>
                            <a:noFill/>
                          </a:ln>
                          <a:solidFill>
                            <a:prstClr val="black"/>
                          </a:solidFill>
                          <a:effectLst/>
                          <a:uLnTx/>
                          <a:uFillTx/>
                          <a:latin typeface="Cambria"/>
                          <a:ea typeface="ＭＳ 明朝"/>
                          <a:cs typeface="Cambria"/>
                        </a:rPr>
                        <a:t>benefit</a:t>
                      </a:r>
                      <a:r>
                        <a:rPr kumimoji="0" lang="pt-PT" sz="1400" b="0" i="0" u="none" strike="noStrike" kern="1200" cap="none" spc="0" normalizeH="0" baseline="0" noProof="0" dirty="0" smtClean="0">
                          <a:ln>
                            <a:noFill/>
                          </a:ln>
                          <a:solidFill>
                            <a:prstClr val="black"/>
                          </a:solidFill>
                          <a:effectLst/>
                          <a:uLnTx/>
                          <a:uFillTx/>
                          <a:latin typeface="Cambria"/>
                          <a:ea typeface="ＭＳ 明朝"/>
                          <a:cs typeface="Cambria"/>
                        </a:rPr>
                        <a:t>)</a:t>
                      </a:r>
                      <a:endParaRPr kumimoji="0" lang="en-US" sz="1400" b="0" i="0" u="none" strike="noStrike" kern="1200" cap="none" spc="0" normalizeH="0" baseline="0" noProof="0" dirty="0" smtClean="0">
                        <a:ln>
                          <a:noFill/>
                        </a:ln>
                        <a:solidFill>
                          <a:prstClr val="black"/>
                        </a:solidFill>
                        <a:effectLst/>
                        <a:uLnTx/>
                        <a:uFillTx/>
                        <a:latin typeface="Cambria"/>
                        <a:ea typeface="+mn-ea"/>
                        <a:cs typeface="Cambria"/>
                      </a:endParaRPr>
                    </a:p>
                    <a:p>
                      <a:pPr>
                        <a:lnSpc>
                          <a:spcPct val="100000"/>
                        </a:lnSpc>
                      </a:pPr>
                      <a:r>
                        <a:rPr lang="pt-PT" sz="1400" dirty="0" smtClean="0">
                          <a:effectLst/>
                          <a:latin typeface="Cambria"/>
                          <a:cs typeface="Cambria"/>
                        </a:rPr>
                        <a:t> </a:t>
                      </a:r>
                      <a:endParaRPr lang="en-US" sz="1400" dirty="0">
                        <a:latin typeface="Cambria"/>
                        <a:cs typeface="Cambria"/>
                      </a:endParaRPr>
                    </a:p>
                  </a:txBody>
                  <a:tcPr/>
                </a:tc>
                <a:tc>
                  <a:txBody>
                    <a:bodyPr/>
                    <a:lstStyle/>
                    <a:p>
                      <a:pPr algn="ctr">
                        <a:lnSpc>
                          <a:spcPct val="100000"/>
                        </a:lnSpc>
                        <a:spcAft>
                          <a:spcPts val="0"/>
                        </a:spcAft>
                      </a:pPr>
                      <a:r>
                        <a:rPr lang="pt-PT" sz="1400" dirty="0" smtClean="0">
                          <a:effectLst/>
                          <a:latin typeface="Cambria"/>
                          <a:ea typeface="ＭＳ 明朝"/>
                          <a:cs typeface="Cambria"/>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1200" cap="none" spc="0" normalizeH="0" baseline="0" noProof="0" dirty="0" smtClean="0">
                          <a:ln>
                            <a:noFill/>
                          </a:ln>
                          <a:solidFill>
                            <a:prstClr val="black"/>
                          </a:solidFill>
                          <a:effectLst/>
                          <a:uLnTx/>
                          <a:uFillTx/>
                          <a:latin typeface="Cambria"/>
                          <a:ea typeface="ＭＳ 明朝"/>
                          <a:cs typeface="Cambria"/>
                        </a:rPr>
                        <a:t>(</a:t>
                      </a:r>
                      <a:r>
                        <a:rPr kumimoji="0" lang="pt-PT" sz="1400" b="0" i="0" u="none" strike="noStrike" kern="1200" cap="none" spc="0" normalizeH="0" baseline="0" noProof="0" dirty="0" err="1" smtClean="0">
                          <a:ln>
                            <a:noFill/>
                          </a:ln>
                          <a:solidFill>
                            <a:prstClr val="black"/>
                          </a:solidFill>
                          <a:effectLst/>
                          <a:uLnTx/>
                          <a:uFillTx/>
                          <a:latin typeface="Cambria"/>
                          <a:ea typeface="ＭＳ 明朝"/>
                          <a:cs typeface="Cambria"/>
                        </a:rPr>
                        <a:t>if</a:t>
                      </a:r>
                      <a:r>
                        <a:rPr kumimoji="0" lang="pt-PT" sz="1400" b="0" i="0" u="none" strike="noStrike" kern="1200" cap="none" spc="0" normalizeH="0" baseline="0" noProof="0" dirty="0" smtClean="0">
                          <a:ln>
                            <a:noFill/>
                          </a:ln>
                          <a:solidFill>
                            <a:prstClr val="black"/>
                          </a:solidFill>
                          <a:effectLst/>
                          <a:uLnTx/>
                          <a:uFillTx/>
                          <a:latin typeface="Cambria"/>
                          <a:ea typeface="ＭＳ 明朝"/>
                          <a:cs typeface="Cambria"/>
                        </a:rPr>
                        <a:t> </a:t>
                      </a:r>
                      <a:r>
                        <a:rPr kumimoji="0" lang="pt-PT" sz="1400" b="0" i="0" u="none" strike="noStrike" kern="1200" cap="none" spc="0" normalizeH="0" baseline="0" noProof="0" dirty="0" err="1" smtClean="0">
                          <a:ln>
                            <a:noFill/>
                          </a:ln>
                          <a:solidFill>
                            <a:prstClr val="black"/>
                          </a:solidFill>
                          <a:effectLst/>
                          <a:uLnTx/>
                          <a:uFillTx/>
                          <a:latin typeface="Cambria"/>
                          <a:ea typeface="ＭＳ 明朝"/>
                          <a:cs typeface="Cambria"/>
                        </a:rPr>
                        <a:t>receiving</a:t>
                      </a:r>
                      <a:r>
                        <a:rPr kumimoji="0" lang="pt-PT" sz="1400" b="0" i="0" u="none" strike="noStrike" kern="1200" cap="none" spc="0" normalizeH="0" baseline="0" noProof="0" dirty="0" smtClean="0">
                          <a:ln>
                            <a:noFill/>
                          </a:ln>
                          <a:solidFill>
                            <a:prstClr val="black"/>
                          </a:solidFill>
                          <a:effectLst/>
                          <a:uLnTx/>
                          <a:uFillTx/>
                          <a:latin typeface="Cambria"/>
                          <a:ea typeface="ＭＳ 明朝"/>
                          <a:cs typeface="Cambria"/>
                        </a:rPr>
                        <a:t> </a:t>
                      </a:r>
                      <a:r>
                        <a:rPr kumimoji="0" lang="pt-PT" sz="1400" b="0" i="0" u="none" strike="noStrike" kern="1200" cap="none" spc="0" normalizeH="0" baseline="0" noProof="0" dirty="0" err="1" smtClean="0">
                          <a:ln>
                            <a:noFill/>
                          </a:ln>
                          <a:solidFill>
                            <a:prstClr val="black"/>
                          </a:solidFill>
                          <a:effectLst/>
                          <a:uLnTx/>
                          <a:uFillTx/>
                          <a:latin typeface="Cambria"/>
                          <a:ea typeface="ＭＳ 明朝"/>
                          <a:cs typeface="Cambria"/>
                        </a:rPr>
                        <a:t>unemployment</a:t>
                      </a:r>
                      <a:r>
                        <a:rPr kumimoji="0" lang="pt-PT" sz="1400" b="0" i="0" u="none" strike="noStrike" kern="1200" cap="none" spc="0" normalizeH="0" baseline="0" noProof="0" dirty="0" smtClean="0">
                          <a:ln>
                            <a:noFill/>
                          </a:ln>
                          <a:solidFill>
                            <a:prstClr val="black"/>
                          </a:solidFill>
                          <a:effectLst/>
                          <a:uLnTx/>
                          <a:uFillTx/>
                          <a:latin typeface="Cambria"/>
                          <a:ea typeface="ＭＳ 明朝"/>
                          <a:cs typeface="Cambria"/>
                        </a:rPr>
                        <a:t> </a:t>
                      </a:r>
                      <a:r>
                        <a:rPr kumimoji="0" lang="pt-PT" sz="1400" b="0" i="0" u="none" strike="noStrike" kern="1200" cap="none" spc="0" normalizeH="0" baseline="0" noProof="0" dirty="0" err="1" smtClean="0">
                          <a:ln>
                            <a:noFill/>
                          </a:ln>
                          <a:solidFill>
                            <a:prstClr val="black"/>
                          </a:solidFill>
                          <a:effectLst/>
                          <a:uLnTx/>
                          <a:uFillTx/>
                          <a:latin typeface="Cambria"/>
                          <a:ea typeface="ＭＳ 明朝"/>
                          <a:cs typeface="Cambria"/>
                        </a:rPr>
                        <a:t>benefit</a:t>
                      </a:r>
                      <a:r>
                        <a:rPr kumimoji="0" lang="pt-PT" sz="1400" b="0" i="0" u="none" strike="noStrike" kern="1200" cap="none" spc="0" normalizeH="0" baseline="0" noProof="0" dirty="0" smtClean="0">
                          <a:ln>
                            <a:noFill/>
                          </a:ln>
                          <a:solidFill>
                            <a:prstClr val="black"/>
                          </a:solidFill>
                          <a:effectLst/>
                          <a:uLnTx/>
                          <a:uFillTx/>
                          <a:latin typeface="Cambria"/>
                          <a:ea typeface="ＭＳ 明朝"/>
                          <a:cs typeface="Cambria"/>
                        </a:rPr>
                        <a:t>)</a:t>
                      </a:r>
                      <a:endParaRPr kumimoji="0" lang="en-US" sz="1400" b="0" i="0" u="none" strike="noStrike" kern="1200" cap="none" spc="0" normalizeH="0" baseline="0" noProof="0" dirty="0" smtClean="0">
                        <a:ln>
                          <a:noFill/>
                        </a:ln>
                        <a:solidFill>
                          <a:prstClr val="black"/>
                        </a:solidFill>
                        <a:effectLst/>
                        <a:uLnTx/>
                        <a:uFillTx/>
                        <a:latin typeface="Cambria"/>
                        <a:ea typeface="+mn-ea"/>
                        <a:cs typeface="Cambria"/>
                      </a:endParaRPr>
                    </a:p>
                  </a:txBody>
                  <a:tcPr/>
                </a:tc>
                <a:tc>
                  <a:txBody>
                    <a:bodyPr/>
                    <a:lstStyle/>
                    <a:p>
                      <a:endParaRPr lang="en-US" sz="1400" dirty="0">
                        <a:latin typeface="Cambria"/>
                        <a:cs typeface="Cambria"/>
                      </a:endParaRPr>
                    </a:p>
                  </a:txBody>
                  <a:tcPr/>
                </a:tc>
              </a:tr>
            </a:tbl>
          </a:graphicData>
        </a:graphic>
      </p:graphicFrame>
    </p:spTree>
    <p:extLst>
      <p:ext uri="{BB962C8B-B14F-4D97-AF65-F5344CB8AC3E}">
        <p14:creationId xmlns:p14="http://schemas.microsoft.com/office/powerpoint/2010/main" val="38540386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0035"/>
            <a:ext cx="8913813" cy="1568222"/>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3200" b="1" dirty="0" smtClean="0"/>
              <a:t>Eligibility criteria </a:t>
            </a:r>
            <a:br>
              <a:rPr lang="en-US" sz="3200" b="1" dirty="0" smtClean="0"/>
            </a:br>
            <a:r>
              <a:rPr lang="en-US" sz="3200" dirty="0" smtClean="0"/>
              <a:t>- Contributory scheme indicators</a:t>
            </a:r>
            <a:endParaRPr lang="en-US" sz="3200" dirty="0"/>
          </a:p>
        </p:txBody>
      </p:sp>
      <p:sp>
        <p:nvSpPr>
          <p:cNvPr id="3" name="Content Placeholder 2"/>
          <p:cNvSpPr>
            <a:spLocks noGrp="1"/>
          </p:cNvSpPr>
          <p:nvPr>
            <p:ph idx="1"/>
          </p:nvPr>
        </p:nvSpPr>
        <p:spPr>
          <a:xfrm>
            <a:off x="823913" y="2419665"/>
            <a:ext cx="7962900" cy="3319521"/>
          </a:xfrm>
        </p:spPr>
        <p:txBody>
          <a:bodyPr>
            <a:normAutofit/>
          </a:bodyPr>
          <a:lstStyle/>
          <a:p>
            <a:pPr marL="336550" lvl="1" indent="0" algn="just">
              <a:lnSpc>
                <a:spcPct val="150000"/>
              </a:lnSpc>
              <a:buNone/>
            </a:pPr>
            <a:r>
              <a:rPr lang="en-US" sz="2000" b="1" dirty="0" smtClean="0"/>
              <a:t>2</a:t>
            </a:r>
            <a:r>
              <a:rPr lang="en-US" sz="2000" b="1" baseline="30000" dirty="0" smtClean="0"/>
              <a:t>nd</a:t>
            </a:r>
            <a:r>
              <a:rPr lang="en-US" sz="2000" b="1" dirty="0" smtClean="0"/>
              <a:t> </a:t>
            </a:r>
            <a:r>
              <a:rPr lang="en-US" sz="2000" b="1" dirty="0"/>
              <a:t>Dimension </a:t>
            </a:r>
            <a:r>
              <a:rPr lang="mr-IN" sz="2000" b="1" dirty="0"/>
              <a:t>–</a:t>
            </a:r>
            <a:r>
              <a:rPr lang="en-US" sz="2000" b="1" dirty="0"/>
              <a:t> Employment Sectors </a:t>
            </a:r>
            <a:r>
              <a:rPr lang="en-US" sz="2000" b="1" dirty="0" smtClean="0"/>
              <a:t>&amp; Forms </a:t>
            </a:r>
            <a:r>
              <a:rPr lang="en-US" sz="2000" b="1" dirty="0"/>
              <a:t>of </a:t>
            </a:r>
            <a:r>
              <a:rPr lang="en-US" sz="2000" b="1" dirty="0" smtClean="0"/>
              <a:t>Employment</a:t>
            </a:r>
            <a:endParaRPr lang="pt-PT" sz="1000" b="1" dirty="0" smtClean="0"/>
          </a:p>
          <a:p>
            <a:pPr marL="679450" lvl="1" indent="-342900" algn="just">
              <a:lnSpc>
                <a:spcPct val="150000"/>
              </a:lnSpc>
              <a:buClr>
                <a:schemeClr val="accent5"/>
              </a:buClr>
              <a:buFont typeface="Wingdings" charset="2"/>
              <a:buChar char="q"/>
            </a:pPr>
            <a:r>
              <a:rPr lang="pt-PT" sz="2000" dirty="0" err="1" smtClean="0"/>
              <a:t>Employment</a:t>
            </a:r>
            <a:r>
              <a:rPr lang="pt-PT" sz="2000" dirty="0" smtClean="0"/>
              <a:t> sector (</a:t>
            </a:r>
            <a:r>
              <a:rPr lang="pt-PT" sz="2000" dirty="0" err="1" smtClean="0"/>
              <a:t>public</a:t>
            </a:r>
            <a:r>
              <a:rPr lang="pt-PT" sz="2000" dirty="0" smtClean="0"/>
              <a:t>, </a:t>
            </a:r>
            <a:r>
              <a:rPr lang="pt-PT" sz="2000" dirty="0" err="1" smtClean="0"/>
              <a:t>private</a:t>
            </a:r>
            <a:r>
              <a:rPr lang="pt-PT" sz="2000" dirty="0" smtClean="0"/>
              <a:t>, non-</a:t>
            </a:r>
            <a:r>
              <a:rPr lang="pt-PT" sz="2000" dirty="0" err="1" smtClean="0"/>
              <a:t>profit</a:t>
            </a:r>
            <a:r>
              <a:rPr lang="pt-PT" sz="2000" dirty="0" smtClean="0"/>
              <a:t> sector)</a:t>
            </a:r>
          </a:p>
          <a:p>
            <a:pPr marL="679450" lvl="1" indent="-342900" algn="just">
              <a:lnSpc>
                <a:spcPct val="150000"/>
              </a:lnSpc>
              <a:buClr>
                <a:schemeClr val="accent5"/>
              </a:buClr>
              <a:buFont typeface="Wingdings" charset="2"/>
              <a:buChar char="q"/>
            </a:pPr>
            <a:r>
              <a:rPr lang="pt-PT" sz="2000" dirty="0" err="1" smtClean="0"/>
              <a:t>Economic</a:t>
            </a:r>
            <a:r>
              <a:rPr lang="pt-PT" sz="2000" dirty="0" smtClean="0"/>
              <a:t> </a:t>
            </a:r>
            <a:r>
              <a:rPr lang="pt-PT" sz="2000" dirty="0" err="1" smtClean="0"/>
              <a:t>activity</a:t>
            </a:r>
            <a:r>
              <a:rPr lang="pt-PT" sz="2000" dirty="0" smtClean="0"/>
              <a:t> sector (</a:t>
            </a:r>
            <a:r>
              <a:rPr lang="pt-PT" sz="2000" dirty="0" err="1" smtClean="0"/>
              <a:t>agricultural</a:t>
            </a:r>
            <a:r>
              <a:rPr lang="pt-PT" sz="2000" dirty="0" smtClean="0"/>
              <a:t>, </a:t>
            </a:r>
            <a:r>
              <a:rPr lang="pt-PT" sz="2000" dirty="0" err="1" smtClean="0"/>
              <a:t>industry</a:t>
            </a:r>
            <a:r>
              <a:rPr lang="pt-PT" sz="2000" dirty="0" smtClean="0"/>
              <a:t>, </a:t>
            </a:r>
            <a:r>
              <a:rPr lang="pt-PT" sz="2000" dirty="0" err="1" smtClean="0"/>
              <a:t>services</a:t>
            </a:r>
            <a:r>
              <a:rPr lang="pt-PT" sz="2000" dirty="0" smtClean="0"/>
              <a:t>)</a:t>
            </a:r>
          </a:p>
          <a:p>
            <a:pPr marL="679450" lvl="1" indent="-342900" algn="just">
              <a:lnSpc>
                <a:spcPct val="150000"/>
              </a:lnSpc>
              <a:buClr>
                <a:schemeClr val="accent5"/>
              </a:buClr>
              <a:buFont typeface="Wingdings" charset="2"/>
              <a:buChar char="q"/>
            </a:pPr>
            <a:r>
              <a:rPr lang="pt-PT" sz="2000" dirty="0" err="1" smtClean="0"/>
              <a:t>Forms</a:t>
            </a:r>
            <a:r>
              <a:rPr lang="pt-PT" sz="2000" dirty="0" smtClean="0"/>
              <a:t> </a:t>
            </a:r>
            <a:r>
              <a:rPr lang="pt-PT" sz="2000" dirty="0" err="1" smtClean="0"/>
              <a:t>of</a:t>
            </a:r>
            <a:r>
              <a:rPr lang="pt-PT" sz="2000" dirty="0" smtClean="0"/>
              <a:t> </a:t>
            </a:r>
            <a:r>
              <a:rPr lang="pt-PT" sz="2000" dirty="0" err="1" smtClean="0"/>
              <a:t>employment</a:t>
            </a:r>
            <a:r>
              <a:rPr lang="pt-PT" sz="2000" dirty="0" smtClean="0"/>
              <a:t> (</a:t>
            </a:r>
            <a:r>
              <a:rPr lang="pt-PT" sz="2000" dirty="0" err="1" smtClean="0"/>
              <a:t>including</a:t>
            </a:r>
            <a:r>
              <a:rPr lang="pt-PT" sz="2000" dirty="0" smtClean="0"/>
              <a:t> non standard </a:t>
            </a:r>
            <a:r>
              <a:rPr lang="pt-PT" sz="2000" dirty="0" err="1" smtClean="0"/>
              <a:t>workers</a:t>
            </a:r>
            <a:r>
              <a:rPr lang="pt-PT" sz="2000" dirty="0" smtClean="0"/>
              <a:t> </a:t>
            </a:r>
            <a:r>
              <a:rPr lang="pt-PT" sz="2000" dirty="0" err="1" smtClean="0"/>
              <a:t>and</a:t>
            </a:r>
            <a:r>
              <a:rPr lang="pt-PT" sz="2000" dirty="0" smtClean="0"/>
              <a:t> self-</a:t>
            </a:r>
            <a:r>
              <a:rPr lang="pt-PT" sz="2000" dirty="0" err="1" smtClean="0"/>
              <a:t>employed</a:t>
            </a:r>
            <a:r>
              <a:rPr lang="pt-PT" sz="2000" dirty="0" smtClean="0"/>
              <a:t>)</a:t>
            </a:r>
          </a:p>
          <a:p>
            <a:pPr marL="336550" lvl="1" indent="0" algn="just">
              <a:lnSpc>
                <a:spcPct val="120000"/>
              </a:lnSpc>
              <a:buClr>
                <a:schemeClr val="accent5"/>
              </a:buClr>
              <a:buNone/>
            </a:pPr>
            <a:endParaRPr lang="pt-PT" sz="2300" b="1" dirty="0"/>
          </a:p>
          <a:p>
            <a:pPr marL="336550" lvl="1" indent="0" algn="r">
              <a:buNone/>
            </a:pPr>
            <a:endParaRPr lang="pt-PT" sz="1600" dirty="0"/>
          </a:p>
          <a:p>
            <a:pPr marL="0" indent="0">
              <a:buNone/>
            </a:pPr>
            <a:endParaRPr lang="en-US" dirty="0"/>
          </a:p>
        </p:txBody>
      </p:sp>
    </p:spTree>
    <p:extLst>
      <p:ext uri="{BB962C8B-B14F-4D97-AF65-F5344CB8AC3E}">
        <p14:creationId xmlns:p14="http://schemas.microsoft.com/office/powerpoint/2010/main" val="34228810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3650"/>
            <a:ext cx="8913813" cy="1317708"/>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lvl="1" indent="0">
              <a:lnSpc>
                <a:spcPct val="120000"/>
              </a:lnSpc>
            </a:pPr>
            <a:r>
              <a:rPr lang="en-US" sz="2400" dirty="0" smtClean="0"/>
              <a:t>2</a:t>
            </a:r>
            <a:r>
              <a:rPr lang="en-US" sz="2400" baseline="30000" dirty="0" smtClean="0"/>
              <a:t>nd</a:t>
            </a:r>
            <a:r>
              <a:rPr lang="en-US" sz="2400" dirty="0" smtClean="0"/>
              <a:t> Dimension </a:t>
            </a:r>
            <a:r>
              <a:rPr lang="mr-IN" sz="2400" dirty="0" smtClean="0"/>
              <a:t>–</a:t>
            </a:r>
            <a:r>
              <a:rPr lang="en-US" sz="2400" dirty="0" smtClean="0"/>
              <a:t> Employment Sector and Economic Activity (eligibility for maternity and paternity benefits), 2019</a:t>
            </a:r>
            <a:endParaRPr lang="pt-PT" sz="2400" dirty="0" smtClean="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82530207"/>
              </p:ext>
            </p:extLst>
          </p:nvPr>
        </p:nvGraphicFramePr>
        <p:xfrm>
          <a:off x="1037792" y="1807256"/>
          <a:ext cx="7610475" cy="3032759"/>
        </p:xfrm>
        <a:graphic>
          <a:graphicData uri="http://schemas.openxmlformats.org/drawingml/2006/table">
            <a:tbl>
              <a:tblPr firstRow="1" bandRow="1">
                <a:tableStyleId>{00A15C55-8517-42AA-B614-E9B94910E393}</a:tableStyleId>
              </a:tblPr>
              <a:tblGrid>
                <a:gridCol w="1522095"/>
                <a:gridCol w="1522095"/>
                <a:gridCol w="1522095"/>
                <a:gridCol w="1522095"/>
                <a:gridCol w="1522095"/>
              </a:tblGrid>
              <a:tr h="370840">
                <a:tc>
                  <a:txBody>
                    <a:bodyPr/>
                    <a:lstStyle/>
                    <a:p>
                      <a:endParaRPr lang="en-US" sz="1400" dirty="0"/>
                    </a:p>
                  </a:txBody>
                  <a:tcPr/>
                </a:tc>
                <a:tc>
                  <a:txBody>
                    <a:bodyPr/>
                    <a:lstStyle/>
                    <a:p>
                      <a:pPr algn="ctr">
                        <a:spcAft>
                          <a:spcPts val="0"/>
                        </a:spcAft>
                      </a:pPr>
                      <a:r>
                        <a:rPr lang="pt-PT" sz="1400" b="1">
                          <a:effectLst/>
                          <a:latin typeface="Cambria"/>
                          <a:ea typeface="ＭＳ 明朝"/>
                          <a:cs typeface="Times New Roman"/>
                        </a:rPr>
                        <a:t>PORTUGAL</a:t>
                      </a:r>
                      <a:endParaRPr lang="pt-PT" sz="1400">
                        <a:effectLst/>
                        <a:latin typeface="Cambria"/>
                        <a:ea typeface="ＭＳ 明朝"/>
                        <a:cs typeface="Times New Roman"/>
                      </a:endParaRPr>
                    </a:p>
                  </a:txBody>
                  <a:tcPr marL="68580" marR="68580" marT="0" marB="0"/>
                </a:tc>
                <a:tc>
                  <a:txBody>
                    <a:bodyPr/>
                    <a:lstStyle/>
                    <a:p>
                      <a:pPr algn="ctr">
                        <a:spcAft>
                          <a:spcPts val="0"/>
                        </a:spcAft>
                      </a:pPr>
                      <a:r>
                        <a:rPr lang="pt-PT" sz="1400" b="1">
                          <a:effectLst/>
                          <a:latin typeface="Cambria"/>
                          <a:ea typeface="ＭＳ 明朝"/>
                          <a:cs typeface="Times New Roman"/>
                        </a:rPr>
                        <a:t>SPAIN</a:t>
                      </a:r>
                      <a:endParaRPr lang="pt-PT" sz="1400">
                        <a:effectLst/>
                        <a:latin typeface="Cambria"/>
                        <a:ea typeface="ＭＳ 明朝"/>
                        <a:cs typeface="Times New Roman"/>
                      </a:endParaRPr>
                    </a:p>
                  </a:txBody>
                  <a:tcPr marL="68580" marR="68580" marT="0" marB="0"/>
                </a:tc>
                <a:tc>
                  <a:txBody>
                    <a:bodyPr/>
                    <a:lstStyle/>
                    <a:p>
                      <a:pPr algn="ctr">
                        <a:spcAft>
                          <a:spcPts val="0"/>
                        </a:spcAft>
                      </a:pPr>
                      <a:r>
                        <a:rPr lang="pt-PT" sz="1400" b="1">
                          <a:effectLst/>
                          <a:latin typeface="Cambria"/>
                          <a:ea typeface="ＭＳ 明朝"/>
                          <a:cs typeface="Times New Roman"/>
                        </a:rPr>
                        <a:t>ITALY</a:t>
                      </a:r>
                      <a:endParaRPr lang="pt-PT" sz="1400">
                        <a:effectLst/>
                        <a:latin typeface="Cambria"/>
                        <a:ea typeface="ＭＳ 明朝"/>
                        <a:cs typeface="Times New Roman"/>
                      </a:endParaRPr>
                    </a:p>
                  </a:txBody>
                  <a:tcPr marL="68580" marR="68580" marT="0" marB="0"/>
                </a:tc>
                <a:tc>
                  <a:txBody>
                    <a:bodyPr/>
                    <a:lstStyle/>
                    <a:p>
                      <a:pPr algn="ctr">
                        <a:spcAft>
                          <a:spcPts val="0"/>
                        </a:spcAft>
                      </a:pPr>
                      <a:r>
                        <a:rPr lang="pt-PT" sz="1400" b="1" dirty="0">
                          <a:effectLst/>
                          <a:latin typeface="Cambria"/>
                          <a:ea typeface="ＭＳ 明朝"/>
                          <a:cs typeface="Times New Roman"/>
                        </a:rPr>
                        <a:t>GREECE</a:t>
                      </a:r>
                      <a:endParaRPr lang="pt-PT" sz="1400" dirty="0">
                        <a:effectLst/>
                        <a:latin typeface="Cambria"/>
                        <a:ea typeface="ＭＳ 明朝"/>
                        <a:cs typeface="Times New Roman"/>
                      </a:endParaRPr>
                    </a:p>
                  </a:txBody>
                  <a:tcPr marL="68580" marR="68580" marT="0" marB="0"/>
                </a:tc>
              </a:tr>
              <a:tr h="370840">
                <a:tc>
                  <a:txBody>
                    <a:bodyPr/>
                    <a:lstStyle/>
                    <a:p>
                      <a:pPr>
                        <a:spcAft>
                          <a:spcPts val="0"/>
                        </a:spcAft>
                      </a:pPr>
                      <a:r>
                        <a:rPr lang="pt-PT" sz="1400" dirty="0" smtClean="0">
                          <a:effectLst/>
                          <a:latin typeface="Cambria"/>
                          <a:ea typeface="ＭＳ 明朝"/>
                          <a:cs typeface="Times New Roman"/>
                        </a:rPr>
                        <a:t>EMPLOYMENT SECTOR (</a:t>
                      </a:r>
                      <a:r>
                        <a:rPr lang="pt-PT" sz="1400" dirty="0" err="1">
                          <a:effectLst/>
                          <a:latin typeface="Cambria"/>
                          <a:ea typeface="ＭＳ 明朝"/>
                          <a:cs typeface="Times New Roman"/>
                        </a:rPr>
                        <a:t>public</a:t>
                      </a:r>
                      <a:r>
                        <a:rPr lang="pt-PT" sz="1400" dirty="0">
                          <a:effectLst/>
                          <a:latin typeface="Cambria"/>
                          <a:ea typeface="ＭＳ 明朝"/>
                          <a:cs typeface="Times New Roman"/>
                        </a:rPr>
                        <a:t>, </a:t>
                      </a:r>
                      <a:r>
                        <a:rPr lang="pt-PT" sz="1400" dirty="0" err="1">
                          <a:effectLst/>
                          <a:latin typeface="Cambria"/>
                          <a:ea typeface="ＭＳ 明朝"/>
                          <a:cs typeface="Times New Roman"/>
                        </a:rPr>
                        <a:t>private</a:t>
                      </a:r>
                      <a:r>
                        <a:rPr lang="pt-PT" sz="1400" dirty="0">
                          <a:effectLst/>
                          <a:latin typeface="Cambria"/>
                          <a:ea typeface="ＭＳ 明朝"/>
                          <a:cs typeface="Times New Roman"/>
                        </a:rPr>
                        <a:t>, non-</a:t>
                      </a:r>
                      <a:r>
                        <a:rPr lang="pt-PT" sz="1400" dirty="0" err="1">
                          <a:effectLst/>
                          <a:latin typeface="Cambria"/>
                          <a:ea typeface="ＭＳ 明朝"/>
                          <a:cs typeface="Times New Roman"/>
                        </a:rPr>
                        <a:t>profit</a:t>
                      </a:r>
                      <a:r>
                        <a:rPr lang="pt-PT" sz="1400" dirty="0">
                          <a:effectLst/>
                          <a:latin typeface="Cambria"/>
                          <a:ea typeface="ＭＳ 明朝"/>
                          <a:cs typeface="Times New Roman"/>
                        </a:rPr>
                        <a:t>)</a:t>
                      </a:r>
                    </a:p>
                  </a:txBody>
                  <a:tcPr marL="68580" marR="68580" marT="0" marB="0"/>
                </a:tc>
                <a:tc>
                  <a:txBody>
                    <a:bodyPr/>
                    <a:lstStyle/>
                    <a:p>
                      <a:endParaRPr lang="en-US" sz="1400" dirty="0"/>
                    </a:p>
                  </a:txBody>
                  <a:tcPr/>
                </a:tc>
                <a:tc>
                  <a:txBody>
                    <a:bodyPr/>
                    <a:lstStyle/>
                    <a:p>
                      <a:pPr algn="ctr">
                        <a:spcAft>
                          <a:spcPts val="0"/>
                        </a:spcAft>
                      </a:pPr>
                      <a:r>
                        <a:rPr lang="pt-PT" sz="1400" dirty="0">
                          <a:effectLst/>
                          <a:latin typeface="Cambria"/>
                          <a:ea typeface="ＭＳ 明朝"/>
                          <a:cs typeface="Times New Roman"/>
                        </a:rPr>
                        <a:t>x</a:t>
                      </a:r>
                    </a:p>
                    <a:p>
                      <a:pPr>
                        <a:spcAft>
                          <a:spcPts val="0"/>
                        </a:spcAft>
                      </a:pPr>
                      <a:r>
                        <a:rPr lang="pt-PT" sz="1400" kern="1200" dirty="0">
                          <a:solidFill>
                            <a:srgbClr val="000000"/>
                          </a:solidFill>
                          <a:effectLst/>
                          <a:latin typeface="Cambria"/>
                          <a:ea typeface="ＭＳ 明朝"/>
                          <a:cs typeface="Times New Roman"/>
                        </a:rPr>
                        <a:t>(regional/ local </a:t>
                      </a:r>
                      <a:r>
                        <a:rPr lang="pt-PT" sz="1400" kern="1200" dirty="0" err="1">
                          <a:solidFill>
                            <a:srgbClr val="000000"/>
                          </a:solidFill>
                          <a:effectLst/>
                          <a:latin typeface="Cambria"/>
                          <a:ea typeface="ＭＳ 明朝"/>
                          <a:cs typeface="Times New Roman"/>
                        </a:rPr>
                        <a:t>differences</a:t>
                      </a:r>
                      <a:r>
                        <a:rPr lang="pt-PT" sz="1400" kern="1200" dirty="0">
                          <a:solidFill>
                            <a:srgbClr val="000000"/>
                          </a:solidFill>
                          <a:effectLst/>
                          <a:latin typeface="Cambria"/>
                          <a:ea typeface="ＭＳ 明朝"/>
                          <a:cs typeface="Times New Roman"/>
                        </a:rPr>
                        <a:t> for </a:t>
                      </a:r>
                      <a:r>
                        <a:rPr lang="pt-PT" sz="1400" kern="1200" dirty="0" err="1">
                          <a:solidFill>
                            <a:srgbClr val="000000"/>
                          </a:solidFill>
                          <a:effectLst/>
                          <a:latin typeface="Cambria"/>
                          <a:ea typeface="ＭＳ 明朝"/>
                          <a:cs typeface="Times New Roman"/>
                        </a:rPr>
                        <a:t>public</a:t>
                      </a:r>
                      <a:r>
                        <a:rPr lang="pt-PT" sz="1400" kern="1200" dirty="0">
                          <a:solidFill>
                            <a:srgbClr val="000000"/>
                          </a:solidFill>
                          <a:effectLst/>
                          <a:latin typeface="Cambria"/>
                          <a:ea typeface="ＭＳ 明朝"/>
                          <a:cs typeface="Times New Roman"/>
                        </a:rPr>
                        <a:t> </a:t>
                      </a:r>
                      <a:r>
                        <a:rPr lang="pt-PT" sz="1400" kern="1200" dirty="0" err="1">
                          <a:solidFill>
                            <a:srgbClr val="000000"/>
                          </a:solidFill>
                          <a:effectLst/>
                          <a:latin typeface="Cambria"/>
                          <a:ea typeface="ＭＳ 明朝"/>
                          <a:cs typeface="Times New Roman"/>
                        </a:rPr>
                        <a:t>servants</a:t>
                      </a:r>
                      <a:r>
                        <a:rPr lang="pt-PT" sz="1400" kern="1200" dirty="0">
                          <a:solidFill>
                            <a:srgbClr val="000000"/>
                          </a:solidFill>
                          <a:effectLst/>
                          <a:latin typeface="Cambria"/>
                          <a:ea typeface="ＭＳ 明朝"/>
                          <a:cs typeface="Times New Roman"/>
                        </a:rPr>
                        <a:t>)</a:t>
                      </a:r>
                      <a:endParaRPr lang="pt-PT" sz="1400" dirty="0">
                        <a:effectLst/>
                        <a:latin typeface="Cambria"/>
                        <a:ea typeface="ＭＳ 明朝"/>
                        <a:cs typeface="Times New Roman"/>
                      </a:endParaRPr>
                    </a:p>
                  </a:txBody>
                  <a:tcPr marL="68580" marR="68580" marT="0" marB="0"/>
                </a:tc>
                <a:tc>
                  <a:txBody>
                    <a:bodyPr/>
                    <a:lstStyle/>
                    <a:p>
                      <a:pPr>
                        <a:spcAft>
                          <a:spcPts val="0"/>
                        </a:spcAft>
                      </a:pPr>
                      <a:r>
                        <a:rPr lang="pt-PT" sz="1400">
                          <a:effectLst/>
                          <a:latin typeface="Cambria"/>
                          <a:ea typeface="ＭＳ 明朝"/>
                          <a:cs typeface="Times New Roman"/>
                        </a:rPr>
                        <a:t> </a:t>
                      </a:r>
                    </a:p>
                  </a:txBody>
                  <a:tcPr marL="68580" marR="68580" marT="0" marB="0"/>
                </a:tc>
                <a:tc>
                  <a:txBody>
                    <a:bodyPr/>
                    <a:lstStyle/>
                    <a:p>
                      <a:pPr algn="ctr">
                        <a:spcAft>
                          <a:spcPts val="0"/>
                        </a:spcAft>
                      </a:pPr>
                      <a:r>
                        <a:rPr lang="pt-PT" sz="1400" dirty="0">
                          <a:effectLst/>
                          <a:latin typeface="Cambria"/>
                          <a:ea typeface="ＭＳ 明朝"/>
                          <a:cs typeface="Times New Roman"/>
                        </a:rPr>
                        <a:t>x</a:t>
                      </a:r>
                    </a:p>
                    <a:p>
                      <a:pPr algn="ctr">
                        <a:spcAft>
                          <a:spcPts val="0"/>
                        </a:spcAft>
                      </a:pPr>
                      <a:r>
                        <a:rPr lang="pt-PT" sz="1400" dirty="0">
                          <a:effectLst/>
                          <a:latin typeface="Cambria"/>
                          <a:ea typeface="ＭＳ 明朝"/>
                          <a:cs typeface="Times New Roman"/>
                        </a:rPr>
                        <a:t> (</a:t>
                      </a:r>
                      <a:r>
                        <a:rPr lang="pt-PT" sz="1400" dirty="0" err="1" smtClean="0">
                          <a:effectLst/>
                          <a:latin typeface="Cambria"/>
                          <a:ea typeface="ＭＳ 明朝"/>
                          <a:cs typeface="Times New Roman"/>
                        </a:rPr>
                        <a:t>mothers</a:t>
                      </a:r>
                      <a:r>
                        <a:rPr lang="pt-PT" sz="1400" dirty="0" smtClean="0">
                          <a:effectLst/>
                          <a:latin typeface="Cambria"/>
                          <a:ea typeface="ＭＳ 明朝"/>
                          <a:cs typeface="Times New Roman"/>
                        </a:rPr>
                        <a:t>)</a:t>
                      </a:r>
                      <a:endParaRPr lang="pt-PT" sz="1400" dirty="0">
                        <a:effectLst/>
                        <a:latin typeface="Cambria"/>
                        <a:ea typeface="ＭＳ 明朝"/>
                        <a:cs typeface="Times New Roman"/>
                      </a:endParaRPr>
                    </a:p>
                    <a:p>
                      <a:pPr>
                        <a:spcAft>
                          <a:spcPts val="0"/>
                        </a:spcAft>
                      </a:pPr>
                      <a:r>
                        <a:rPr lang="pt-PT" sz="1400" dirty="0">
                          <a:effectLst/>
                          <a:latin typeface="Cambria"/>
                          <a:ea typeface="ＭＳ 明朝"/>
                          <a:cs typeface="Times New Roman"/>
                        </a:rPr>
                        <a:t> </a:t>
                      </a:r>
                    </a:p>
                  </a:txBody>
                  <a:tcPr marL="68580" marR="68580" marT="0" marB="0"/>
                </a:tc>
              </a:tr>
              <a:tr h="370840">
                <a:tc>
                  <a:txBody>
                    <a:bodyPr/>
                    <a:lstStyle/>
                    <a:p>
                      <a:pPr>
                        <a:spcAft>
                          <a:spcPts val="0"/>
                        </a:spcAft>
                      </a:pPr>
                      <a:r>
                        <a:rPr lang="pt-PT" sz="1400">
                          <a:effectLst/>
                          <a:latin typeface="Cambria"/>
                          <a:ea typeface="ＭＳ 明朝"/>
                          <a:cs typeface="Times New Roman"/>
                        </a:rPr>
                        <a:t> </a:t>
                      </a:r>
                    </a:p>
                  </a:txBody>
                  <a:tcPr marL="68580" marR="68580" marT="0" marB="0"/>
                </a:tc>
                <a:tc>
                  <a:txBody>
                    <a:bodyPr/>
                    <a:lstStyle/>
                    <a:p>
                      <a:endParaRPr lang="en-US" sz="1400"/>
                    </a:p>
                  </a:txBody>
                  <a:tcPr/>
                </a:tc>
                <a:tc>
                  <a:txBody>
                    <a:bodyPr/>
                    <a:lstStyle/>
                    <a:p>
                      <a:pPr algn="ctr">
                        <a:spcAft>
                          <a:spcPts val="0"/>
                        </a:spcAft>
                      </a:pPr>
                      <a:r>
                        <a:rPr lang="pt-PT" sz="1400">
                          <a:effectLst/>
                          <a:latin typeface="Cambria"/>
                          <a:ea typeface="ＭＳ 明朝"/>
                          <a:cs typeface="Times New Roman"/>
                        </a:rPr>
                        <a:t> </a:t>
                      </a:r>
                    </a:p>
                  </a:txBody>
                  <a:tcPr marL="68580" marR="68580" marT="0" marB="0"/>
                </a:tc>
                <a:tc>
                  <a:txBody>
                    <a:bodyPr/>
                    <a:lstStyle/>
                    <a:p>
                      <a:pPr algn="ctr">
                        <a:spcAft>
                          <a:spcPts val="0"/>
                        </a:spcAft>
                      </a:pPr>
                      <a:r>
                        <a:rPr lang="pt-PT" sz="1400" dirty="0">
                          <a:effectLst/>
                          <a:latin typeface="Cambria"/>
                          <a:ea typeface="ＭＳ 明朝"/>
                          <a:cs typeface="Times New Roman"/>
                        </a:rPr>
                        <a:t> </a:t>
                      </a:r>
                    </a:p>
                  </a:txBody>
                  <a:tcPr marL="68580" marR="68580" marT="0" marB="0"/>
                </a:tc>
                <a:tc>
                  <a:txBody>
                    <a:bodyPr/>
                    <a:lstStyle/>
                    <a:p>
                      <a:pPr algn="ctr">
                        <a:spcAft>
                          <a:spcPts val="0"/>
                        </a:spcAft>
                      </a:pPr>
                      <a:r>
                        <a:rPr lang="pt-PT" sz="1400">
                          <a:effectLst/>
                          <a:latin typeface="Cambria"/>
                          <a:ea typeface="ＭＳ 明朝"/>
                          <a:cs typeface="Times New Roman"/>
                        </a:rPr>
                        <a:t> </a:t>
                      </a:r>
                    </a:p>
                  </a:txBody>
                  <a:tcPr marL="68580" marR="68580" marT="0" marB="0"/>
                </a:tc>
              </a:tr>
              <a:tr h="370840">
                <a:tc>
                  <a:txBody>
                    <a:bodyPr/>
                    <a:lstStyle/>
                    <a:p>
                      <a:pPr>
                        <a:spcAft>
                          <a:spcPts val="0"/>
                        </a:spcAft>
                      </a:pPr>
                      <a:r>
                        <a:rPr lang="pt-PT" sz="1400" dirty="0" smtClean="0">
                          <a:effectLst/>
                          <a:latin typeface="Cambria"/>
                          <a:ea typeface="ＭＳ 明朝"/>
                          <a:cs typeface="Times New Roman"/>
                        </a:rPr>
                        <a:t>ECONOMIC ACTIVITY (</a:t>
                      </a:r>
                      <a:r>
                        <a:rPr lang="pt-PT" sz="1400" dirty="0" err="1">
                          <a:effectLst/>
                          <a:latin typeface="Cambria"/>
                          <a:ea typeface="ＭＳ 明朝"/>
                          <a:cs typeface="Times New Roman"/>
                        </a:rPr>
                        <a:t>agricultural</a:t>
                      </a:r>
                      <a:r>
                        <a:rPr lang="pt-PT" sz="1400" dirty="0">
                          <a:effectLst/>
                          <a:latin typeface="Cambria"/>
                          <a:ea typeface="ＭＳ 明朝"/>
                          <a:cs typeface="Times New Roman"/>
                        </a:rPr>
                        <a:t>, </a:t>
                      </a:r>
                      <a:r>
                        <a:rPr lang="pt-PT" sz="1400" dirty="0" err="1">
                          <a:effectLst/>
                          <a:latin typeface="Cambria"/>
                          <a:ea typeface="ＭＳ 明朝"/>
                          <a:cs typeface="Times New Roman"/>
                        </a:rPr>
                        <a:t>industry</a:t>
                      </a:r>
                      <a:r>
                        <a:rPr lang="pt-PT" sz="1400" dirty="0">
                          <a:effectLst/>
                          <a:latin typeface="Cambria"/>
                          <a:ea typeface="ＭＳ 明朝"/>
                          <a:cs typeface="Times New Roman"/>
                        </a:rPr>
                        <a:t>, </a:t>
                      </a:r>
                      <a:r>
                        <a:rPr lang="pt-PT" sz="1400" dirty="0" err="1">
                          <a:effectLst/>
                          <a:latin typeface="Cambria"/>
                          <a:ea typeface="ＭＳ 明朝"/>
                          <a:cs typeface="Times New Roman"/>
                        </a:rPr>
                        <a:t>services</a:t>
                      </a:r>
                      <a:r>
                        <a:rPr lang="pt-PT" sz="1400" dirty="0">
                          <a:effectLst/>
                          <a:latin typeface="Cambria"/>
                          <a:ea typeface="ＭＳ 明朝"/>
                          <a:cs typeface="Times New Roman"/>
                        </a:rPr>
                        <a:t>, etc.)</a:t>
                      </a:r>
                    </a:p>
                  </a:txBody>
                  <a:tcPr marL="68580" marR="68580" marT="0" marB="0"/>
                </a:tc>
                <a:tc>
                  <a:txBody>
                    <a:bodyPr/>
                    <a:lstStyle/>
                    <a:p>
                      <a:endParaRPr lang="en-US" sz="1400"/>
                    </a:p>
                  </a:txBody>
                  <a:tcPr/>
                </a:tc>
                <a:tc>
                  <a:txBody>
                    <a:bodyPr/>
                    <a:lstStyle/>
                    <a:p>
                      <a:pPr algn="ctr">
                        <a:spcAft>
                          <a:spcPts val="0"/>
                        </a:spcAft>
                      </a:pPr>
                      <a:r>
                        <a:rPr lang="pt-PT" sz="1400" dirty="0">
                          <a:effectLst/>
                          <a:latin typeface="Cambria"/>
                          <a:ea typeface="ＭＳ 明朝"/>
                          <a:cs typeface="Times New Roman"/>
                        </a:rPr>
                        <a:t>x</a:t>
                      </a:r>
                    </a:p>
                    <a:p>
                      <a:pPr algn="ctr">
                        <a:spcAft>
                          <a:spcPts val="0"/>
                        </a:spcAft>
                      </a:pPr>
                      <a:r>
                        <a:rPr lang="pt-PT" sz="1400" kern="1200" dirty="0">
                          <a:solidFill>
                            <a:srgbClr val="000000"/>
                          </a:solidFill>
                          <a:effectLst/>
                          <a:latin typeface="Cambria"/>
                          <a:ea typeface="ＭＳ 明朝"/>
                          <a:cs typeface="Times New Roman"/>
                        </a:rPr>
                        <a:t>(</a:t>
                      </a:r>
                      <a:r>
                        <a:rPr lang="pt-PT" sz="1400" kern="1200" dirty="0" err="1">
                          <a:solidFill>
                            <a:srgbClr val="000000"/>
                          </a:solidFill>
                          <a:effectLst/>
                          <a:latin typeface="Cambria"/>
                          <a:ea typeface="ＭＳ 明朝"/>
                          <a:cs typeface="Times New Roman"/>
                        </a:rPr>
                        <a:t>only</a:t>
                      </a:r>
                      <a:r>
                        <a:rPr lang="pt-PT" sz="1400" kern="1200" dirty="0">
                          <a:solidFill>
                            <a:srgbClr val="000000"/>
                          </a:solidFill>
                          <a:effectLst/>
                          <a:latin typeface="Cambria"/>
                          <a:ea typeface="ＭＳ 明朝"/>
                          <a:cs typeface="Times New Roman"/>
                        </a:rPr>
                        <a:t> </a:t>
                      </a:r>
                      <a:r>
                        <a:rPr lang="pt-PT" sz="1400" kern="1200" dirty="0" err="1">
                          <a:solidFill>
                            <a:srgbClr val="000000"/>
                          </a:solidFill>
                          <a:effectLst/>
                          <a:latin typeface="Cambria"/>
                          <a:ea typeface="ＭＳ 明朝"/>
                          <a:cs typeface="Times New Roman"/>
                        </a:rPr>
                        <a:t>partial</a:t>
                      </a:r>
                      <a:r>
                        <a:rPr lang="pt-PT" sz="1400" kern="1200" dirty="0">
                          <a:solidFill>
                            <a:srgbClr val="000000"/>
                          </a:solidFill>
                          <a:effectLst/>
                          <a:latin typeface="Cambria"/>
                          <a:ea typeface="ＭＳ 明朝"/>
                          <a:cs typeface="Times New Roman"/>
                        </a:rPr>
                        <a:t> </a:t>
                      </a:r>
                      <a:r>
                        <a:rPr lang="pt-PT" sz="1400" kern="1200" dirty="0" err="1">
                          <a:solidFill>
                            <a:srgbClr val="000000"/>
                          </a:solidFill>
                          <a:effectLst/>
                          <a:latin typeface="Cambria"/>
                          <a:ea typeface="ＭＳ 明朝"/>
                          <a:cs typeface="Times New Roman"/>
                        </a:rPr>
                        <a:t>access</a:t>
                      </a:r>
                      <a:r>
                        <a:rPr lang="pt-PT" sz="1400" kern="1200" dirty="0">
                          <a:solidFill>
                            <a:srgbClr val="000000"/>
                          </a:solidFill>
                          <a:effectLst/>
                          <a:latin typeface="Cambria"/>
                          <a:ea typeface="ＭＳ 明朝"/>
                          <a:cs typeface="Times New Roman"/>
                        </a:rPr>
                        <a:t> for </a:t>
                      </a:r>
                      <a:r>
                        <a:rPr lang="pt-PT" sz="1400" kern="1200" dirty="0" err="1">
                          <a:solidFill>
                            <a:srgbClr val="000000"/>
                          </a:solidFill>
                          <a:effectLst/>
                          <a:latin typeface="Cambria"/>
                          <a:ea typeface="ＭＳ 明朝"/>
                          <a:cs typeface="Times New Roman"/>
                        </a:rPr>
                        <a:t>agricultural</a:t>
                      </a:r>
                      <a:r>
                        <a:rPr lang="pt-PT" sz="1400" kern="1200" dirty="0">
                          <a:solidFill>
                            <a:srgbClr val="000000"/>
                          </a:solidFill>
                          <a:effectLst/>
                          <a:latin typeface="Cambria"/>
                          <a:ea typeface="ＭＳ 明朝"/>
                          <a:cs typeface="Times New Roman"/>
                        </a:rPr>
                        <a:t> </a:t>
                      </a:r>
                      <a:r>
                        <a:rPr lang="pt-PT" sz="1400" kern="1200" dirty="0" err="1">
                          <a:solidFill>
                            <a:srgbClr val="000000"/>
                          </a:solidFill>
                          <a:effectLst/>
                          <a:latin typeface="Cambria"/>
                          <a:ea typeface="ＭＳ 明朝"/>
                          <a:cs typeface="Times New Roman"/>
                        </a:rPr>
                        <a:t>workers</a:t>
                      </a:r>
                      <a:r>
                        <a:rPr lang="pt-PT" sz="1400" kern="1200" dirty="0">
                          <a:solidFill>
                            <a:srgbClr val="000000"/>
                          </a:solidFill>
                          <a:effectLst/>
                          <a:latin typeface="Cambria"/>
                          <a:ea typeface="ＭＳ 明朝"/>
                          <a:cs typeface="Times New Roman"/>
                        </a:rPr>
                        <a:t>)</a:t>
                      </a:r>
                      <a:endParaRPr lang="pt-PT" sz="1400" dirty="0">
                        <a:effectLst/>
                        <a:latin typeface="Cambria"/>
                        <a:ea typeface="ＭＳ 明朝"/>
                        <a:cs typeface="Times New Roman"/>
                      </a:endParaRPr>
                    </a:p>
                  </a:txBody>
                  <a:tcPr marL="68580" marR="68580" marT="0" marB="0"/>
                </a:tc>
                <a:tc>
                  <a:txBody>
                    <a:bodyPr/>
                    <a:lstStyle/>
                    <a:p>
                      <a:pPr algn="ctr">
                        <a:spcAft>
                          <a:spcPts val="0"/>
                        </a:spcAft>
                      </a:pPr>
                      <a:r>
                        <a:rPr lang="pt-PT" sz="1400" dirty="0" smtClean="0">
                          <a:effectLst/>
                          <a:latin typeface="Cambria"/>
                          <a:ea typeface="ＭＳ 明朝"/>
                          <a:cs typeface="Times New Roman"/>
                        </a:rPr>
                        <a:t>x</a:t>
                      </a:r>
                      <a:endParaRPr lang="pt-PT" sz="1400" dirty="0">
                        <a:effectLst/>
                        <a:latin typeface="Cambria"/>
                        <a:ea typeface="ＭＳ 明朝"/>
                        <a:cs typeface="Times New Roman"/>
                      </a:endParaRPr>
                    </a:p>
                    <a:p>
                      <a:pPr algn="ctr">
                        <a:spcAft>
                          <a:spcPts val="0"/>
                        </a:spcAft>
                      </a:pPr>
                      <a:r>
                        <a:rPr lang="pt-PT" sz="1400" kern="1200" dirty="0">
                          <a:solidFill>
                            <a:srgbClr val="000000"/>
                          </a:solidFill>
                          <a:effectLst/>
                          <a:latin typeface="Cambria"/>
                          <a:ea typeface="ＭＳ 明朝"/>
                          <a:cs typeface="Times New Roman"/>
                        </a:rPr>
                        <a:t>(</a:t>
                      </a:r>
                      <a:r>
                        <a:rPr lang="pt-PT" sz="1400" kern="1200" dirty="0" err="1">
                          <a:solidFill>
                            <a:srgbClr val="000000"/>
                          </a:solidFill>
                          <a:effectLst/>
                          <a:latin typeface="Cambria"/>
                          <a:ea typeface="ＭＳ 明朝"/>
                          <a:cs typeface="Times New Roman"/>
                        </a:rPr>
                        <a:t>distinction</a:t>
                      </a:r>
                      <a:r>
                        <a:rPr lang="pt-PT" sz="1400" kern="1200" dirty="0">
                          <a:solidFill>
                            <a:srgbClr val="000000"/>
                          </a:solidFill>
                          <a:effectLst/>
                          <a:latin typeface="Cambria"/>
                          <a:ea typeface="ＭＳ 明朝"/>
                          <a:cs typeface="Times New Roman"/>
                        </a:rPr>
                        <a:t> </a:t>
                      </a:r>
                      <a:r>
                        <a:rPr lang="pt-PT" sz="1400" kern="1200" dirty="0" err="1">
                          <a:solidFill>
                            <a:srgbClr val="000000"/>
                          </a:solidFill>
                          <a:effectLst/>
                          <a:latin typeface="Cambria"/>
                          <a:ea typeface="ＭＳ 明朝"/>
                          <a:cs typeface="Times New Roman"/>
                        </a:rPr>
                        <a:t>by</a:t>
                      </a:r>
                      <a:r>
                        <a:rPr lang="pt-PT" sz="1400" kern="1200" dirty="0">
                          <a:solidFill>
                            <a:srgbClr val="000000"/>
                          </a:solidFill>
                          <a:effectLst/>
                          <a:latin typeface="Cambria"/>
                          <a:ea typeface="ＭＳ 明朝"/>
                          <a:cs typeface="Times New Roman"/>
                        </a:rPr>
                        <a:t> </a:t>
                      </a:r>
                      <a:r>
                        <a:rPr lang="pt-PT" sz="1400" kern="1200" dirty="0" err="1">
                          <a:solidFill>
                            <a:srgbClr val="000000"/>
                          </a:solidFill>
                          <a:effectLst/>
                          <a:latin typeface="Cambria"/>
                          <a:ea typeface="ＭＳ 明朝"/>
                          <a:cs typeface="Times New Roman"/>
                        </a:rPr>
                        <a:t>professional</a:t>
                      </a:r>
                      <a:r>
                        <a:rPr lang="pt-PT" sz="1400" kern="1200" dirty="0">
                          <a:solidFill>
                            <a:srgbClr val="000000"/>
                          </a:solidFill>
                          <a:effectLst/>
                          <a:latin typeface="Cambria"/>
                          <a:ea typeface="ＭＳ 明朝"/>
                          <a:cs typeface="Times New Roman"/>
                        </a:rPr>
                        <a:t> </a:t>
                      </a:r>
                      <a:r>
                        <a:rPr lang="pt-PT" sz="1400" kern="1200" dirty="0" err="1">
                          <a:solidFill>
                            <a:srgbClr val="000000"/>
                          </a:solidFill>
                          <a:effectLst/>
                          <a:latin typeface="Cambria"/>
                          <a:ea typeface="ＭＳ 明朝"/>
                          <a:cs typeface="Times New Roman"/>
                        </a:rPr>
                        <a:t>occupation</a:t>
                      </a:r>
                      <a:r>
                        <a:rPr lang="pt-PT" sz="1400" kern="1200" dirty="0">
                          <a:solidFill>
                            <a:srgbClr val="000000"/>
                          </a:solidFill>
                          <a:effectLst/>
                          <a:latin typeface="Cambria"/>
                          <a:ea typeface="ＭＳ 明朝"/>
                          <a:cs typeface="Times New Roman"/>
                        </a:rPr>
                        <a:t>)</a:t>
                      </a:r>
                      <a:endParaRPr lang="pt-PT" sz="1400" dirty="0">
                        <a:effectLst/>
                        <a:latin typeface="Cambria"/>
                        <a:ea typeface="ＭＳ 明朝"/>
                        <a:cs typeface="Times New Roman"/>
                      </a:endParaRPr>
                    </a:p>
                  </a:txBody>
                  <a:tcPr marL="68580" marR="68580" marT="0" marB="0"/>
                </a:tc>
                <a:tc>
                  <a:txBody>
                    <a:bodyPr/>
                    <a:lstStyle/>
                    <a:p>
                      <a:pPr algn="ctr">
                        <a:spcAft>
                          <a:spcPts val="0"/>
                        </a:spcAft>
                      </a:pPr>
                      <a:r>
                        <a:rPr lang="pt-PT" sz="1400" dirty="0">
                          <a:effectLst/>
                          <a:latin typeface="Cambria"/>
                          <a:ea typeface="ＭＳ 明朝"/>
                          <a:cs typeface="Times New Roman"/>
                        </a:rPr>
                        <a:t> </a:t>
                      </a:r>
                    </a:p>
                  </a:txBody>
                  <a:tcPr marL="68580" marR="68580" marT="0" marB="0"/>
                </a:tc>
              </a:tr>
              <a:tr h="370840">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r>
            </a:tbl>
          </a:graphicData>
        </a:graphic>
      </p:graphicFrame>
    </p:spTree>
    <p:extLst>
      <p:ext uri="{BB962C8B-B14F-4D97-AF65-F5344CB8AC3E}">
        <p14:creationId xmlns:p14="http://schemas.microsoft.com/office/powerpoint/2010/main" val="24532180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3651"/>
            <a:ext cx="8913813" cy="91440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lvl="1" indent="0">
              <a:lnSpc>
                <a:spcPct val="120000"/>
              </a:lnSpc>
            </a:pPr>
            <a:r>
              <a:rPr lang="en-US" sz="2400" dirty="0" smtClean="0"/>
              <a:t>2</a:t>
            </a:r>
            <a:r>
              <a:rPr lang="en-US" sz="2400" baseline="30000" dirty="0" smtClean="0"/>
              <a:t>nd</a:t>
            </a:r>
            <a:r>
              <a:rPr lang="en-US" sz="2400" dirty="0" smtClean="0"/>
              <a:t> Dimension </a:t>
            </a:r>
            <a:r>
              <a:rPr lang="mr-IN" sz="2400" dirty="0" smtClean="0"/>
              <a:t>–</a:t>
            </a:r>
            <a:r>
              <a:rPr lang="en-US" sz="2400" dirty="0" smtClean="0"/>
              <a:t> Forms of Employment (eligibility for maternity and paternity benefits), 2019</a:t>
            </a:r>
            <a:endParaRPr lang="pt-PT" sz="2400" dirty="0" smtClean="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70650858"/>
              </p:ext>
            </p:extLst>
          </p:nvPr>
        </p:nvGraphicFramePr>
        <p:xfrm>
          <a:off x="1037792" y="1566385"/>
          <a:ext cx="7610475" cy="4831079"/>
        </p:xfrm>
        <a:graphic>
          <a:graphicData uri="http://schemas.openxmlformats.org/drawingml/2006/table">
            <a:tbl>
              <a:tblPr firstRow="1" bandRow="1">
                <a:tableStyleId>{00A15C55-8517-42AA-B614-E9B94910E393}</a:tableStyleId>
              </a:tblPr>
              <a:tblGrid>
                <a:gridCol w="1522095"/>
                <a:gridCol w="1522095"/>
                <a:gridCol w="1522095"/>
                <a:gridCol w="1522095"/>
                <a:gridCol w="1522095"/>
              </a:tblGrid>
              <a:tr h="370840">
                <a:tc>
                  <a:txBody>
                    <a:bodyPr/>
                    <a:lstStyle/>
                    <a:p>
                      <a:endParaRPr lang="en-US" sz="1200" dirty="0"/>
                    </a:p>
                  </a:txBody>
                  <a:tcPr/>
                </a:tc>
                <a:tc>
                  <a:txBody>
                    <a:bodyPr/>
                    <a:lstStyle/>
                    <a:p>
                      <a:pPr algn="ctr">
                        <a:spcAft>
                          <a:spcPts val="0"/>
                        </a:spcAft>
                      </a:pPr>
                      <a:r>
                        <a:rPr lang="pt-PT" sz="1200" b="1">
                          <a:effectLst/>
                          <a:latin typeface="Cambria"/>
                          <a:ea typeface="ＭＳ 明朝"/>
                          <a:cs typeface="Times New Roman"/>
                        </a:rPr>
                        <a:t>PORTUGAL</a:t>
                      </a:r>
                      <a:endParaRPr lang="pt-PT" sz="1200">
                        <a:effectLst/>
                        <a:latin typeface="Cambria"/>
                        <a:ea typeface="ＭＳ 明朝"/>
                        <a:cs typeface="Times New Roman"/>
                      </a:endParaRPr>
                    </a:p>
                  </a:txBody>
                  <a:tcPr marL="68580" marR="68580" marT="0" marB="0"/>
                </a:tc>
                <a:tc>
                  <a:txBody>
                    <a:bodyPr/>
                    <a:lstStyle/>
                    <a:p>
                      <a:pPr algn="ctr">
                        <a:spcAft>
                          <a:spcPts val="0"/>
                        </a:spcAft>
                      </a:pPr>
                      <a:r>
                        <a:rPr lang="pt-PT" sz="1200" b="1">
                          <a:effectLst/>
                          <a:latin typeface="Cambria"/>
                          <a:ea typeface="ＭＳ 明朝"/>
                          <a:cs typeface="Times New Roman"/>
                        </a:rPr>
                        <a:t>SPAIN</a:t>
                      </a:r>
                      <a:endParaRPr lang="pt-PT" sz="1200">
                        <a:effectLst/>
                        <a:latin typeface="Cambria"/>
                        <a:ea typeface="ＭＳ 明朝"/>
                        <a:cs typeface="Times New Roman"/>
                      </a:endParaRPr>
                    </a:p>
                  </a:txBody>
                  <a:tcPr marL="68580" marR="68580" marT="0" marB="0"/>
                </a:tc>
                <a:tc>
                  <a:txBody>
                    <a:bodyPr/>
                    <a:lstStyle/>
                    <a:p>
                      <a:pPr algn="ctr">
                        <a:spcAft>
                          <a:spcPts val="0"/>
                        </a:spcAft>
                      </a:pPr>
                      <a:r>
                        <a:rPr lang="pt-PT" sz="1200" b="1">
                          <a:effectLst/>
                          <a:latin typeface="Cambria"/>
                          <a:ea typeface="ＭＳ 明朝"/>
                          <a:cs typeface="Times New Roman"/>
                        </a:rPr>
                        <a:t>ITALY</a:t>
                      </a:r>
                      <a:endParaRPr lang="pt-PT" sz="1200">
                        <a:effectLst/>
                        <a:latin typeface="Cambria"/>
                        <a:ea typeface="ＭＳ 明朝"/>
                        <a:cs typeface="Times New Roman"/>
                      </a:endParaRPr>
                    </a:p>
                  </a:txBody>
                  <a:tcPr marL="68580" marR="68580" marT="0" marB="0"/>
                </a:tc>
                <a:tc>
                  <a:txBody>
                    <a:bodyPr/>
                    <a:lstStyle/>
                    <a:p>
                      <a:pPr algn="ctr">
                        <a:spcAft>
                          <a:spcPts val="0"/>
                        </a:spcAft>
                      </a:pPr>
                      <a:r>
                        <a:rPr lang="pt-PT" sz="1200" b="1" dirty="0">
                          <a:effectLst/>
                          <a:latin typeface="Cambria"/>
                          <a:ea typeface="ＭＳ 明朝"/>
                          <a:cs typeface="Times New Roman"/>
                        </a:rPr>
                        <a:t>GREECE</a:t>
                      </a:r>
                      <a:endParaRPr lang="pt-PT" sz="1200" dirty="0">
                        <a:effectLst/>
                        <a:latin typeface="Cambria"/>
                        <a:ea typeface="ＭＳ 明朝"/>
                        <a:cs typeface="Times New Roman"/>
                      </a:endParaRPr>
                    </a:p>
                  </a:txBody>
                  <a:tcPr marL="68580" marR="68580" marT="0" marB="0"/>
                </a:tc>
              </a:tr>
              <a:tr h="370840">
                <a:tc>
                  <a:txBody>
                    <a:bodyPr/>
                    <a:lstStyle/>
                    <a:p>
                      <a:r>
                        <a:rPr lang="en-US" sz="1400" dirty="0" smtClean="0">
                          <a:latin typeface="Cambria"/>
                          <a:cs typeface="Cambria"/>
                        </a:rPr>
                        <a:t>FORMS OF EMPLOYMENT</a:t>
                      </a:r>
                      <a:endParaRPr lang="en-US" sz="1400" dirty="0">
                        <a:latin typeface="Cambria"/>
                        <a:cs typeface="Cambria"/>
                      </a:endParaRPr>
                    </a:p>
                  </a:txBody>
                  <a:tcPr/>
                </a:tc>
                <a:tc>
                  <a:txBody>
                    <a:bodyPr/>
                    <a:lstStyle/>
                    <a:p>
                      <a:endParaRPr lang="en-US" sz="1400" dirty="0">
                        <a:latin typeface="Cambria"/>
                        <a:cs typeface="Cambria"/>
                      </a:endParaRPr>
                    </a:p>
                  </a:txBody>
                  <a:tcPr/>
                </a:tc>
                <a:tc>
                  <a:txBody>
                    <a:bodyPr/>
                    <a:lstStyle/>
                    <a:p>
                      <a:endParaRPr lang="en-US" sz="1400" dirty="0">
                        <a:latin typeface="Cambria"/>
                        <a:cs typeface="Cambria"/>
                      </a:endParaRPr>
                    </a:p>
                  </a:txBody>
                  <a:tcPr/>
                </a:tc>
                <a:tc>
                  <a:txBody>
                    <a:bodyPr/>
                    <a:lstStyle/>
                    <a:p>
                      <a:endParaRPr lang="en-US" sz="1400">
                        <a:latin typeface="Cambria"/>
                        <a:cs typeface="Cambria"/>
                      </a:endParaRPr>
                    </a:p>
                  </a:txBody>
                  <a:tcPr/>
                </a:tc>
                <a:tc>
                  <a:txBody>
                    <a:bodyPr/>
                    <a:lstStyle/>
                    <a:p>
                      <a:endParaRPr lang="en-US" sz="1400" dirty="0">
                        <a:latin typeface="Cambria"/>
                        <a:cs typeface="Cambria"/>
                      </a:endParaRPr>
                    </a:p>
                  </a:txBody>
                  <a:tcPr/>
                </a:tc>
              </a:tr>
              <a:tr h="370840">
                <a:tc>
                  <a:txBody>
                    <a:bodyPr/>
                    <a:lstStyle/>
                    <a:p>
                      <a:pPr algn="r"/>
                      <a:r>
                        <a:rPr lang="en-US" sz="1400" b="1" dirty="0" smtClean="0">
                          <a:latin typeface="Cambria"/>
                          <a:cs typeface="Cambria"/>
                        </a:rPr>
                        <a:t>SELF-EMPLOYMENT</a:t>
                      </a:r>
                      <a:endParaRPr lang="en-US" sz="1400" b="1" dirty="0">
                        <a:latin typeface="Cambria"/>
                        <a:cs typeface="Cambria"/>
                      </a:endParaRPr>
                    </a:p>
                  </a:txBody>
                  <a:tcPr/>
                </a:tc>
                <a:tc>
                  <a:txBody>
                    <a:bodyPr/>
                    <a:lstStyle/>
                    <a:p>
                      <a:pPr algn="ctr">
                        <a:spcAft>
                          <a:spcPts val="0"/>
                        </a:spcAft>
                      </a:pPr>
                      <a:r>
                        <a:rPr lang="pt-PT" sz="1400" dirty="0" smtClean="0">
                          <a:effectLst/>
                          <a:latin typeface="Cambria"/>
                          <a:ea typeface="ＭＳ 明朝"/>
                          <a:cs typeface="Cambria"/>
                        </a:rPr>
                        <a:t>x</a:t>
                      </a:r>
                      <a:endParaRPr lang="pt-PT" sz="1400" dirty="0">
                        <a:effectLst/>
                        <a:latin typeface="Cambria"/>
                        <a:ea typeface="ＭＳ 明朝"/>
                        <a:cs typeface="Cambria"/>
                      </a:endParaRPr>
                    </a:p>
                  </a:txBody>
                  <a:tcPr marL="68580" marR="68580" marT="0" marB="0"/>
                </a:tc>
                <a:tc>
                  <a:txBody>
                    <a:bodyPr/>
                    <a:lstStyle/>
                    <a:p>
                      <a:pPr algn="ctr">
                        <a:spcAft>
                          <a:spcPts val="0"/>
                        </a:spcAft>
                      </a:pPr>
                      <a:r>
                        <a:rPr lang="pt-PT" sz="1400" dirty="0" smtClean="0">
                          <a:effectLst/>
                          <a:latin typeface="Cambria"/>
                          <a:ea typeface="ＭＳ 明朝"/>
                          <a:cs typeface="Cambria"/>
                        </a:rPr>
                        <a:t>x</a:t>
                      </a:r>
                      <a:endParaRPr lang="pt-PT" sz="1400" dirty="0">
                        <a:effectLst/>
                        <a:latin typeface="Cambria"/>
                        <a:ea typeface="ＭＳ 明朝"/>
                        <a:cs typeface="Cambria"/>
                      </a:endParaRPr>
                    </a:p>
                  </a:txBody>
                  <a:tcPr marL="68580" marR="68580" marT="0" marB="0"/>
                </a:tc>
                <a:tc>
                  <a:txBody>
                    <a:bodyPr/>
                    <a:lstStyle/>
                    <a:p>
                      <a:pPr algn="ctr">
                        <a:spcAft>
                          <a:spcPts val="0"/>
                        </a:spcAft>
                      </a:pPr>
                      <a:r>
                        <a:rPr lang="pt-PT" sz="1400" dirty="0">
                          <a:effectLst/>
                          <a:latin typeface="Cambria"/>
                          <a:ea typeface="ＭＳ 明朝"/>
                          <a:cs typeface="Cambria"/>
                        </a:rPr>
                        <a:t>x</a:t>
                      </a:r>
                    </a:p>
                    <a:p>
                      <a:pPr algn="ctr">
                        <a:spcAft>
                          <a:spcPts val="0"/>
                        </a:spcAft>
                      </a:pPr>
                      <a:r>
                        <a:rPr lang="pt-PT" sz="1400" dirty="0" smtClean="0">
                          <a:effectLst/>
                          <a:latin typeface="Cambria"/>
                          <a:ea typeface="ＭＳ 明朝"/>
                          <a:cs typeface="Cambria"/>
                        </a:rPr>
                        <a:t>(</a:t>
                      </a:r>
                      <a:r>
                        <a:rPr lang="pt-PT" sz="1400" dirty="0" err="1" smtClean="0">
                          <a:effectLst/>
                          <a:latin typeface="Cambria"/>
                          <a:ea typeface="ＭＳ 明朝"/>
                          <a:cs typeface="Cambria"/>
                        </a:rPr>
                        <a:t>maternity</a:t>
                      </a:r>
                      <a:r>
                        <a:rPr lang="pt-PT" sz="1400" dirty="0" smtClean="0">
                          <a:effectLst/>
                          <a:latin typeface="Cambria"/>
                          <a:ea typeface="ＭＳ 明朝"/>
                          <a:cs typeface="Cambria"/>
                        </a:rPr>
                        <a:t> </a:t>
                      </a:r>
                      <a:r>
                        <a:rPr lang="pt-PT" sz="1400" dirty="0" err="1">
                          <a:effectLst/>
                          <a:latin typeface="Cambria"/>
                          <a:ea typeface="ＭＳ 明朝"/>
                          <a:cs typeface="Cambria"/>
                        </a:rPr>
                        <a:t>leave</a:t>
                      </a:r>
                      <a:r>
                        <a:rPr lang="pt-PT" sz="1400" dirty="0">
                          <a:effectLst/>
                          <a:latin typeface="Cambria"/>
                          <a:ea typeface="ＭＳ 明朝"/>
                          <a:cs typeface="Cambria"/>
                        </a:rPr>
                        <a:t> </a:t>
                      </a:r>
                      <a:r>
                        <a:rPr lang="pt-PT" sz="1400" dirty="0" err="1">
                          <a:effectLst/>
                          <a:latin typeface="Cambria"/>
                          <a:ea typeface="ＭＳ 明朝"/>
                          <a:cs typeface="Cambria"/>
                        </a:rPr>
                        <a:t>is</a:t>
                      </a:r>
                      <a:r>
                        <a:rPr lang="pt-PT" sz="1400" dirty="0">
                          <a:effectLst/>
                          <a:latin typeface="Cambria"/>
                          <a:ea typeface="ＭＳ 明朝"/>
                          <a:cs typeface="Cambria"/>
                        </a:rPr>
                        <a:t> </a:t>
                      </a:r>
                      <a:r>
                        <a:rPr lang="pt-PT" sz="1400" dirty="0" err="1">
                          <a:effectLst/>
                          <a:latin typeface="Cambria"/>
                          <a:ea typeface="ＭＳ 明朝"/>
                          <a:cs typeface="Cambria"/>
                        </a:rPr>
                        <a:t>not</a:t>
                      </a:r>
                      <a:r>
                        <a:rPr lang="pt-PT" sz="1400" dirty="0">
                          <a:effectLst/>
                          <a:latin typeface="Cambria"/>
                          <a:ea typeface="ＭＳ 明朝"/>
                          <a:cs typeface="Cambria"/>
                        </a:rPr>
                        <a:t> </a:t>
                      </a:r>
                      <a:r>
                        <a:rPr lang="pt-PT" sz="1400" dirty="0" err="1" smtClean="0">
                          <a:effectLst/>
                          <a:latin typeface="Cambria"/>
                          <a:ea typeface="ＭＳ 明朝"/>
                          <a:cs typeface="Cambria"/>
                        </a:rPr>
                        <a:t>compulsory</a:t>
                      </a:r>
                      <a:r>
                        <a:rPr lang="pt-PT" sz="1400" dirty="0" smtClean="0">
                          <a:effectLst/>
                          <a:latin typeface="Cambria"/>
                          <a:ea typeface="ＭＳ 明朝"/>
                          <a:cs typeface="Cambria"/>
                        </a:rPr>
                        <a:t> for </a:t>
                      </a:r>
                      <a:r>
                        <a:rPr lang="pt-PT" sz="1400" dirty="0" err="1" smtClean="0">
                          <a:effectLst/>
                          <a:latin typeface="Cambria"/>
                          <a:ea typeface="ＭＳ 明朝"/>
                          <a:cs typeface="Cambria"/>
                        </a:rPr>
                        <a:t>self-employed</a:t>
                      </a:r>
                      <a:r>
                        <a:rPr lang="pt-PT" sz="1400" dirty="0" smtClean="0">
                          <a:effectLst/>
                          <a:latin typeface="Cambria"/>
                          <a:ea typeface="ＭＳ 明朝"/>
                          <a:cs typeface="Cambria"/>
                        </a:rPr>
                        <a:t>)</a:t>
                      </a:r>
                      <a:endParaRPr lang="pt-PT" sz="1400" dirty="0">
                        <a:effectLst/>
                        <a:latin typeface="Cambria"/>
                        <a:ea typeface="ＭＳ 明朝"/>
                        <a:cs typeface="Cambria"/>
                      </a:endParaRPr>
                    </a:p>
                  </a:txBody>
                  <a:tcPr marL="68580" marR="68580" marT="0" marB="0"/>
                </a:tc>
                <a:tc>
                  <a:txBody>
                    <a:bodyPr/>
                    <a:lstStyle/>
                    <a:p>
                      <a:pPr algn="ctr">
                        <a:spcAft>
                          <a:spcPts val="0"/>
                        </a:spcAft>
                      </a:pPr>
                      <a:r>
                        <a:rPr lang="pt-PT" sz="1400" dirty="0">
                          <a:effectLst/>
                          <a:latin typeface="Cambria"/>
                          <a:ea typeface="ＭＳ 明朝"/>
                          <a:cs typeface="Cambria"/>
                        </a:rPr>
                        <a:t>x</a:t>
                      </a:r>
                    </a:p>
                    <a:p>
                      <a:pPr algn="ctr">
                        <a:spcAft>
                          <a:spcPts val="0"/>
                        </a:spcAft>
                      </a:pPr>
                      <a:r>
                        <a:rPr lang="pt-PT" sz="1400" dirty="0">
                          <a:effectLst/>
                          <a:latin typeface="Cambria"/>
                          <a:ea typeface="ＭＳ 明朝"/>
                          <a:cs typeface="Cambria"/>
                        </a:rPr>
                        <a:t>(</a:t>
                      </a:r>
                      <a:r>
                        <a:rPr lang="pt-PT" sz="1400" dirty="0" err="1">
                          <a:effectLst/>
                          <a:latin typeface="Cambria"/>
                          <a:ea typeface="ＭＳ 明朝"/>
                          <a:cs typeface="Cambria"/>
                        </a:rPr>
                        <a:t>mothers</a:t>
                      </a:r>
                      <a:r>
                        <a:rPr lang="pt-PT" sz="1400" dirty="0">
                          <a:effectLst/>
                          <a:latin typeface="Cambria"/>
                          <a:ea typeface="ＭＳ 明朝"/>
                          <a:cs typeface="Cambria"/>
                        </a:rPr>
                        <a:t> </a:t>
                      </a:r>
                      <a:r>
                        <a:rPr lang="pt-PT" sz="1400" dirty="0" err="1">
                          <a:effectLst/>
                          <a:latin typeface="Cambria"/>
                          <a:ea typeface="ＭＳ 明朝"/>
                          <a:cs typeface="Cambria"/>
                        </a:rPr>
                        <a:t>only</a:t>
                      </a:r>
                      <a:r>
                        <a:rPr lang="pt-PT" sz="1400" dirty="0">
                          <a:effectLst/>
                          <a:latin typeface="Cambria"/>
                          <a:ea typeface="ＭＳ 明朝"/>
                          <a:cs typeface="Cambria"/>
                        </a:rPr>
                        <a:t> </a:t>
                      </a:r>
                      <a:r>
                        <a:rPr lang="pt-PT" sz="1400" dirty="0" err="1">
                          <a:effectLst/>
                          <a:latin typeface="Cambria"/>
                          <a:ea typeface="ＭＳ 明朝"/>
                          <a:cs typeface="Cambria"/>
                        </a:rPr>
                        <a:t>partially</a:t>
                      </a:r>
                      <a:r>
                        <a:rPr lang="pt-PT" sz="1400" dirty="0">
                          <a:effectLst/>
                          <a:latin typeface="Cambria"/>
                          <a:ea typeface="ＭＳ 明朝"/>
                          <a:cs typeface="Cambria"/>
                        </a:rPr>
                        <a:t> </a:t>
                      </a:r>
                      <a:r>
                        <a:rPr lang="pt-PT" sz="1400" dirty="0" err="1">
                          <a:effectLst/>
                          <a:latin typeface="Cambria"/>
                          <a:ea typeface="ＭＳ 明朝"/>
                          <a:cs typeface="Cambria"/>
                        </a:rPr>
                        <a:t>entitled</a:t>
                      </a:r>
                      <a:r>
                        <a:rPr lang="pt-PT" sz="1400" dirty="0">
                          <a:effectLst/>
                          <a:latin typeface="Cambria"/>
                          <a:ea typeface="ＭＳ 明朝"/>
                          <a:cs typeface="Cambria"/>
                        </a:rPr>
                        <a:t> </a:t>
                      </a:r>
                      <a:r>
                        <a:rPr lang="pt-PT" sz="1400" dirty="0" err="1">
                          <a:effectLst/>
                          <a:latin typeface="Cambria"/>
                          <a:ea typeface="ＭＳ 明朝"/>
                          <a:cs typeface="Cambria"/>
                        </a:rPr>
                        <a:t>and</a:t>
                      </a:r>
                      <a:r>
                        <a:rPr lang="pt-PT" sz="1400" dirty="0">
                          <a:effectLst/>
                          <a:latin typeface="Cambria"/>
                          <a:ea typeface="ＭＳ 明朝"/>
                          <a:cs typeface="Cambria"/>
                        </a:rPr>
                        <a:t> </a:t>
                      </a:r>
                      <a:r>
                        <a:rPr lang="pt-PT" sz="1400" dirty="0" err="1">
                          <a:effectLst/>
                          <a:latin typeface="Cambria"/>
                          <a:ea typeface="ＭＳ 明朝"/>
                          <a:cs typeface="Cambria"/>
                        </a:rPr>
                        <a:t>fathers</a:t>
                      </a:r>
                      <a:r>
                        <a:rPr lang="pt-PT" sz="1400" dirty="0">
                          <a:effectLst/>
                          <a:latin typeface="Cambria"/>
                          <a:ea typeface="ＭＳ 明朝"/>
                          <a:cs typeface="Cambria"/>
                        </a:rPr>
                        <a:t> </a:t>
                      </a:r>
                      <a:r>
                        <a:rPr lang="pt-PT" sz="1400" dirty="0" err="1">
                          <a:effectLst/>
                          <a:latin typeface="Cambria"/>
                          <a:ea typeface="ＭＳ 明朝"/>
                          <a:cs typeface="Cambria"/>
                        </a:rPr>
                        <a:t>not</a:t>
                      </a:r>
                      <a:r>
                        <a:rPr lang="pt-PT" sz="1400" dirty="0">
                          <a:effectLst/>
                          <a:latin typeface="Cambria"/>
                          <a:ea typeface="ＭＳ 明朝"/>
                          <a:cs typeface="Cambria"/>
                        </a:rPr>
                        <a:t> </a:t>
                      </a:r>
                      <a:r>
                        <a:rPr lang="pt-PT" sz="1400" dirty="0" err="1">
                          <a:effectLst/>
                          <a:latin typeface="Cambria"/>
                          <a:ea typeface="ＭＳ 明朝"/>
                          <a:cs typeface="Cambria"/>
                        </a:rPr>
                        <a:t>entitled</a:t>
                      </a:r>
                      <a:r>
                        <a:rPr lang="pt-PT" sz="1400" dirty="0">
                          <a:effectLst/>
                          <a:latin typeface="Cambria"/>
                          <a:ea typeface="ＭＳ 明朝"/>
                          <a:cs typeface="Cambria"/>
                        </a:rPr>
                        <a:t>)</a:t>
                      </a:r>
                    </a:p>
                  </a:txBody>
                  <a:tcPr marL="68580" marR="68580" marT="0" marB="0"/>
                </a:tc>
              </a:tr>
              <a:tr h="370840">
                <a:tc>
                  <a:txBody>
                    <a:bodyPr/>
                    <a:lstStyle/>
                    <a:p>
                      <a:pPr algn="r"/>
                      <a:endParaRPr lang="en-US" sz="1400" b="1" dirty="0">
                        <a:latin typeface="Cambria"/>
                        <a:cs typeface="Cambria"/>
                      </a:endParaRPr>
                    </a:p>
                  </a:txBody>
                  <a:tcPr/>
                </a:tc>
                <a:tc>
                  <a:txBody>
                    <a:bodyPr/>
                    <a:lstStyle/>
                    <a:p>
                      <a:pPr algn="ctr">
                        <a:spcAft>
                          <a:spcPts val="0"/>
                        </a:spcAft>
                      </a:pPr>
                      <a:endParaRPr lang="pt-PT" sz="1400" dirty="0">
                        <a:effectLst/>
                        <a:latin typeface="Cambria"/>
                        <a:ea typeface="ＭＳ 明朝"/>
                        <a:cs typeface="Cambria"/>
                      </a:endParaRPr>
                    </a:p>
                  </a:txBody>
                  <a:tcPr marL="68580" marR="68580" marT="0" marB="0"/>
                </a:tc>
                <a:tc>
                  <a:txBody>
                    <a:bodyPr/>
                    <a:lstStyle/>
                    <a:p>
                      <a:pPr algn="ctr">
                        <a:spcAft>
                          <a:spcPts val="0"/>
                        </a:spcAft>
                      </a:pPr>
                      <a:endParaRPr lang="pt-PT" sz="1400" dirty="0">
                        <a:effectLst/>
                        <a:latin typeface="Cambria"/>
                        <a:ea typeface="ＭＳ 明朝"/>
                        <a:cs typeface="Cambria"/>
                      </a:endParaRPr>
                    </a:p>
                  </a:txBody>
                  <a:tcPr marL="68580" marR="68580" marT="0" marB="0"/>
                </a:tc>
                <a:tc>
                  <a:txBody>
                    <a:bodyPr/>
                    <a:lstStyle/>
                    <a:p>
                      <a:pPr algn="ctr">
                        <a:spcAft>
                          <a:spcPts val="0"/>
                        </a:spcAft>
                      </a:pPr>
                      <a:endParaRPr lang="pt-PT" sz="1400" dirty="0">
                        <a:effectLst/>
                        <a:latin typeface="Cambria"/>
                        <a:ea typeface="ＭＳ 明朝"/>
                        <a:cs typeface="Cambria"/>
                      </a:endParaRPr>
                    </a:p>
                  </a:txBody>
                  <a:tcPr marL="68580" marR="68580" marT="0" marB="0"/>
                </a:tc>
                <a:tc>
                  <a:txBody>
                    <a:bodyPr/>
                    <a:lstStyle/>
                    <a:p>
                      <a:pPr algn="ctr">
                        <a:spcAft>
                          <a:spcPts val="0"/>
                        </a:spcAft>
                      </a:pPr>
                      <a:endParaRPr lang="pt-PT" sz="1400" dirty="0">
                        <a:effectLst/>
                        <a:latin typeface="Cambria"/>
                        <a:ea typeface="ＭＳ 明朝"/>
                        <a:cs typeface="Cambria"/>
                      </a:endParaRPr>
                    </a:p>
                  </a:txBody>
                  <a:tcPr marL="68580" marR="68580" marT="0" marB="0"/>
                </a:tc>
              </a:tr>
              <a:tr h="370840">
                <a:tc>
                  <a:txBody>
                    <a:bodyPr/>
                    <a:lstStyle/>
                    <a:p>
                      <a:pPr algn="r"/>
                      <a:r>
                        <a:rPr lang="en-US" sz="1400" b="1" dirty="0" smtClean="0">
                          <a:latin typeface="Cambria"/>
                          <a:cs typeface="Cambria"/>
                        </a:rPr>
                        <a:t>NON-STANDARD WORK</a:t>
                      </a:r>
                      <a:endParaRPr lang="en-US" sz="1400" b="1" dirty="0">
                        <a:latin typeface="Cambria"/>
                        <a:cs typeface="Cambria"/>
                      </a:endParaRPr>
                    </a:p>
                  </a:txBody>
                  <a:tcPr/>
                </a:tc>
                <a:tc>
                  <a:txBody>
                    <a:bodyPr/>
                    <a:lstStyle/>
                    <a:p>
                      <a:pPr algn="ctr">
                        <a:spcAft>
                          <a:spcPts val="0"/>
                        </a:spcAft>
                      </a:pPr>
                      <a:r>
                        <a:rPr lang="pt-PT" sz="1400" dirty="0">
                          <a:effectLst/>
                          <a:latin typeface="Cambria"/>
                          <a:ea typeface="ＭＳ 明朝"/>
                          <a:cs typeface="Cambria"/>
                        </a:rPr>
                        <a:t>x</a:t>
                      </a:r>
                    </a:p>
                    <a:p>
                      <a:pPr algn="ctr">
                        <a:spcAft>
                          <a:spcPts val="0"/>
                        </a:spcAft>
                      </a:pPr>
                      <a:r>
                        <a:rPr lang="pt-PT" sz="1400" dirty="0" smtClean="0">
                          <a:effectLst/>
                          <a:latin typeface="Cambria"/>
                          <a:ea typeface="ＭＳ 明朝"/>
                          <a:cs typeface="Cambria"/>
                        </a:rPr>
                        <a:t>(</a:t>
                      </a:r>
                      <a:r>
                        <a:rPr lang="pt-PT" sz="1400" dirty="0" err="1" smtClean="0">
                          <a:effectLst/>
                          <a:latin typeface="Cambria"/>
                          <a:ea typeface="ＭＳ 明朝"/>
                          <a:cs typeface="Cambria"/>
                        </a:rPr>
                        <a:t>minimum</a:t>
                      </a:r>
                      <a:r>
                        <a:rPr lang="pt-PT" sz="1400" dirty="0" smtClean="0">
                          <a:effectLst/>
                          <a:latin typeface="Cambria"/>
                          <a:ea typeface="ＭＳ 明朝"/>
                          <a:cs typeface="Cambria"/>
                        </a:rPr>
                        <a:t> </a:t>
                      </a:r>
                      <a:r>
                        <a:rPr lang="pt-PT" sz="1400" dirty="0">
                          <a:effectLst/>
                          <a:latin typeface="Cambria"/>
                          <a:ea typeface="ＭＳ 明朝"/>
                          <a:cs typeface="Cambria"/>
                        </a:rPr>
                        <a:t>record </a:t>
                      </a:r>
                      <a:r>
                        <a:rPr lang="pt-PT" sz="1400" dirty="0" err="1">
                          <a:effectLst/>
                          <a:latin typeface="Cambria"/>
                          <a:ea typeface="ＭＳ 明朝"/>
                          <a:cs typeface="Cambria"/>
                        </a:rPr>
                        <a:t>of</a:t>
                      </a:r>
                      <a:r>
                        <a:rPr lang="pt-PT" sz="1400" dirty="0">
                          <a:effectLst/>
                          <a:latin typeface="Cambria"/>
                          <a:ea typeface="ＭＳ 明朝"/>
                          <a:cs typeface="Cambria"/>
                        </a:rPr>
                        <a:t> social </a:t>
                      </a:r>
                      <a:r>
                        <a:rPr lang="pt-PT" sz="1400" dirty="0" err="1">
                          <a:effectLst/>
                          <a:latin typeface="Cambria"/>
                          <a:ea typeface="ＭＳ 明朝"/>
                          <a:cs typeface="Cambria"/>
                        </a:rPr>
                        <a:t>contributions</a:t>
                      </a:r>
                      <a:r>
                        <a:rPr lang="pt-PT" sz="1400" dirty="0">
                          <a:effectLst/>
                          <a:latin typeface="Cambria"/>
                          <a:ea typeface="ＭＳ 明朝"/>
                          <a:cs typeface="Cambria"/>
                        </a:rPr>
                        <a:t>, </a:t>
                      </a:r>
                      <a:r>
                        <a:rPr lang="pt-PT" sz="1400" dirty="0" err="1">
                          <a:effectLst/>
                          <a:latin typeface="Cambria"/>
                          <a:ea typeface="ＭＳ 明朝"/>
                          <a:cs typeface="Cambria"/>
                        </a:rPr>
                        <a:t>exclude</a:t>
                      </a:r>
                      <a:r>
                        <a:rPr lang="pt-PT" sz="1400" dirty="0">
                          <a:effectLst/>
                          <a:latin typeface="Cambria"/>
                          <a:ea typeface="ＭＳ 明朝"/>
                          <a:cs typeface="Cambria"/>
                        </a:rPr>
                        <a:t> </a:t>
                      </a:r>
                      <a:r>
                        <a:rPr lang="pt-PT" sz="1400" dirty="0" err="1">
                          <a:effectLst/>
                          <a:latin typeface="Cambria"/>
                          <a:ea typeface="ＭＳ 明朝"/>
                          <a:cs typeface="Cambria"/>
                        </a:rPr>
                        <a:t>very</a:t>
                      </a:r>
                      <a:r>
                        <a:rPr lang="pt-PT" sz="1400" dirty="0">
                          <a:effectLst/>
                          <a:latin typeface="Cambria"/>
                          <a:ea typeface="ＭＳ 明朝"/>
                          <a:cs typeface="Cambria"/>
                        </a:rPr>
                        <a:t> </a:t>
                      </a:r>
                      <a:r>
                        <a:rPr lang="pt-PT" sz="1400" dirty="0" err="1">
                          <a:effectLst/>
                          <a:latin typeface="Cambria"/>
                          <a:ea typeface="ＭＳ 明朝"/>
                          <a:cs typeface="Cambria"/>
                        </a:rPr>
                        <a:t>short-term</a:t>
                      </a:r>
                      <a:r>
                        <a:rPr lang="pt-PT" sz="1400" dirty="0">
                          <a:effectLst/>
                          <a:latin typeface="Cambria"/>
                          <a:ea typeface="ＭＳ 明朝"/>
                          <a:cs typeface="Cambria"/>
                        </a:rPr>
                        <a:t> </a:t>
                      </a:r>
                      <a:r>
                        <a:rPr lang="pt-PT" sz="1400" dirty="0" err="1">
                          <a:effectLst/>
                          <a:latin typeface="Cambria"/>
                          <a:ea typeface="ＭＳ 明朝"/>
                          <a:cs typeface="Cambria"/>
                        </a:rPr>
                        <a:t>contracts</a:t>
                      </a:r>
                      <a:r>
                        <a:rPr lang="pt-PT" sz="1400" dirty="0">
                          <a:effectLst/>
                          <a:latin typeface="Cambria"/>
                          <a:ea typeface="ＭＳ 明朝"/>
                          <a:cs typeface="Cambria"/>
                        </a:rPr>
                        <a:t> </a:t>
                      </a:r>
                      <a:r>
                        <a:rPr lang="pt-PT" sz="1400" dirty="0" err="1">
                          <a:effectLst/>
                          <a:latin typeface="Cambria"/>
                          <a:ea typeface="ＭＳ 明朝"/>
                          <a:cs typeface="Cambria"/>
                        </a:rPr>
                        <a:t>and</a:t>
                      </a:r>
                      <a:r>
                        <a:rPr lang="pt-PT" sz="1400" dirty="0">
                          <a:effectLst/>
                          <a:latin typeface="Cambria"/>
                          <a:ea typeface="ＭＳ 明朝"/>
                          <a:cs typeface="Cambria"/>
                        </a:rPr>
                        <a:t> some </a:t>
                      </a:r>
                      <a:r>
                        <a:rPr lang="pt-PT" sz="1400" dirty="0" err="1">
                          <a:effectLst/>
                          <a:latin typeface="Cambria"/>
                          <a:ea typeface="ＭＳ 明朝"/>
                          <a:cs typeface="Cambria"/>
                        </a:rPr>
                        <a:t>categories</a:t>
                      </a:r>
                      <a:r>
                        <a:rPr lang="pt-PT" sz="1400" dirty="0">
                          <a:effectLst/>
                          <a:latin typeface="Cambria"/>
                          <a:ea typeface="ＭＳ 明朝"/>
                          <a:cs typeface="Cambria"/>
                        </a:rPr>
                        <a:t> </a:t>
                      </a:r>
                      <a:r>
                        <a:rPr lang="pt-PT" sz="1400" dirty="0" err="1">
                          <a:effectLst/>
                          <a:latin typeface="Cambria"/>
                          <a:ea typeface="ＭＳ 明朝"/>
                          <a:cs typeface="Cambria"/>
                        </a:rPr>
                        <a:t>of</a:t>
                      </a:r>
                      <a:r>
                        <a:rPr lang="pt-PT" sz="1400" dirty="0">
                          <a:effectLst/>
                          <a:latin typeface="Cambria"/>
                          <a:ea typeface="ＭＳ 明朝"/>
                          <a:cs typeface="Cambria"/>
                        </a:rPr>
                        <a:t> </a:t>
                      </a:r>
                      <a:r>
                        <a:rPr lang="pt-PT" sz="1400" dirty="0" err="1">
                          <a:effectLst/>
                          <a:latin typeface="Cambria"/>
                          <a:ea typeface="ＭＳ 明朝"/>
                          <a:cs typeface="Cambria"/>
                        </a:rPr>
                        <a:t>voluntary</a:t>
                      </a:r>
                      <a:r>
                        <a:rPr lang="pt-PT" sz="1400" dirty="0">
                          <a:effectLst/>
                          <a:latin typeface="Cambria"/>
                          <a:ea typeface="ＭＳ 明朝"/>
                          <a:cs typeface="Cambria"/>
                        </a:rPr>
                        <a:t> social </a:t>
                      </a:r>
                      <a:r>
                        <a:rPr lang="pt-PT" sz="1400" dirty="0" err="1">
                          <a:effectLst/>
                          <a:latin typeface="Cambria"/>
                          <a:ea typeface="ＭＳ 明朝"/>
                          <a:cs typeface="Cambria"/>
                        </a:rPr>
                        <a:t>security</a:t>
                      </a:r>
                      <a:r>
                        <a:rPr lang="pt-PT" sz="1400" dirty="0">
                          <a:effectLst/>
                          <a:latin typeface="Cambria"/>
                          <a:ea typeface="ＭＳ 明朝"/>
                          <a:cs typeface="Cambria"/>
                        </a:rPr>
                        <a:t>)</a:t>
                      </a:r>
                    </a:p>
                  </a:txBody>
                  <a:tcPr marL="68580" marR="68580" marT="0" marB="0"/>
                </a:tc>
                <a:tc>
                  <a:txBody>
                    <a:bodyPr/>
                    <a:lstStyle/>
                    <a:p>
                      <a:pPr algn="ctr">
                        <a:spcAft>
                          <a:spcPts val="0"/>
                        </a:spcAft>
                      </a:pPr>
                      <a:r>
                        <a:rPr lang="pt-PT" sz="1400" dirty="0">
                          <a:effectLst/>
                          <a:latin typeface="Cambria"/>
                          <a:ea typeface="ＭＳ 明朝"/>
                          <a:cs typeface="Cambria"/>
                        </a:rPr>
                        <a:t>x</a:t>
                      </a:r>
                      <a:r>
                        <a:rPr lang="pt-PT" sz="1400" dirty="0" smtClean="0">
                          <a:effectLst/>
                          <a:latin typeface="Cambria"/>
                          <a:ea typeface="ＭＳ 明朝"/>
                          <a:cs typeface="Cambria"/>
                        </a:rPr>
                        <a:t> </a:t>
                      </a:r>
                      <a:endParaRPr lang="pt-PT" sz="1400" dirty="0">
                        <a:effectLst/>
                        <a:latin typeface="Cambria"/>
                        <a:ea typeface="ＭＳ 明朝"/>
                        <a:cs typeface="Cambria"/>
                      </a:endParaRPr>
                    </a:p>
                  </a:txBody>
                  <a:tcPr marL="68580" marR="68580" marT="0" marB="0"/>
                </a:tc>
                <a:tc>
                  <a:txBody>
                    <a:bodyPr/>
                    <a:lstStyle/>
                    <a:p>
                      <a:pPr algn="ctr">
                        <a:spcAft>
                          <a:spcPts val="0"/>
                        </a:spcAft>
                      </a:pPr>
                      <a:r>
                        <a:rPr lang="pt-PT" sz="1400" dirty="0">
                          <a:effectLst/>
                          <a:latin typeface="Cambria"/>
                          <a:ea typeface="ＭＳ 明朝"/>
                          <a:cs typeface="Cambria"/>
                        </a:rPr>
                        <a:t>x</a:t>
                      </a:r>
                      <a:r>
                        <a:rPr lang="pt-PT" sz="1400" dirty="0" smtClean="0">
                          <a:effectLst/>
                          <a:latin typeface="Cambria"/>
                          <a:ea typeface="ＭＳ 明朝"/>
                          <a:cs typeface="Cambria"/>
                        </a:rPr>
                        <a:t> </a:t>
                      </a:r>
                      <a:endParaRPr lang="pt-PT" sz="1400" dirty="0">
                        <a:effectLst/>
                        <a:latin typeface="Cambria"/>
                        <a:ea typeface="ＭＳ 明朝"/>
                        <a:cs typeface="Cambria"/>
                      </a:endParaRPr>
                    </a:p>
                    <a:p>
                      <a:pPr algn="ctr">
                        <a:spcAft>
                          <a:spcPts val="0"/>
                        </a:spcAft>
                      </a:pPr>
                      <a:r>
                        <a:rPr lang="pt-PT" sz="1400" dirty="0" smtClean="0">
                          <a:effectLst/>
                          <a:latin typeface="Cambria"/>
                          <a:ea typeface="ＭＳ 明朝"/>
                          <a:cs typeface="Cambria"/>
                        </a:rPr>
                        <a:t>(non</a:t>
                      </a:r>
                      <a:r>
                        <a:rPr lang="pt-PT" sz="1400" dirty="0">
                          <a:effectLst/>
                          <a:latin typeface="Cambria"/>
                          <a:ea typeface="ＭＳ 明朝"/>
                          <a:cs typeface="Cambria"/>
                        </a:rPr>
                        <a:t>-</a:t>
                      </a:r>
                      <a:r>
                        <a:rPr lang="pt-PT" sz="1400" dirty="0" err="1">
                          <a:effectLst/>
                          <a:latin typeface="Cambria"/>
                          <a:ea typeface="ＭＳ 明朝"/>
                          <a:cs typeface="Cambria"/>
                        </a:rPr>
                        <a:t>fixed</a:t>
                      </a:r>
                      <a:r>
                        <a:rPr lang="pt-PT" sz="1400" dirty="0">
                          <a:effectLst/>
                          <a:latin typeface="Cambria"/>
                          <a:ea typeface="ＭＳ 明朝"/>
                          <a:cs typeface="Cambria"/>
                        </a:rPr>
                        <a:t> </a:t>
                      </a:r>
                      <a:r>
                        <a:rPr lang="pt-PT" sz="1400" dirty="0" err="1">
                          <a:effectLst/>
                          <a:latin typeface="Cambria"/>
                          <a:ea typeface="ＭＳ 明朝"/>
                          <a:cs typeface="Cambria"/>
                        </a:rPr>
                        <a:t>term</a:t>
                      </a:r>
                      <a:r>
                        <a:rPr lang="pt-PT" sz="1400" dirty="0">
                          <a:effectLst/>
                          <a:latin typeface="Cambria"/>
                          <a:ea typeface="ＭＳ 明朝"/>
                          <a:cs typeface="Cambria"/>
                        </a:rPr>
                        <a:t> </a:t>
                      </a:r>
                      <a:r>
                        <a:rPr lang="pt-PT" sz="1400" dirty="0" err="1">
                          <a:effectLst/>
                          <a:latin typeface="Cambria"/>
                          <a:ea typeface="ＭＳ 明朝"/>
                          <a:cs typeface="Cambria"/>
                        </a:rPr>
                        <a:t>contracts</a:t>
                      </a:r>
                      <a:r>
                        <a:rPr lang="pt-PT" sz="1400" dirty="0">
                          <a:effectLst/>
                          <a:latin typeface="Cambria"/>
                          <a:ea typeface="ＭＳ 明朝"/>
                          <a:cs typeface="Cambria"/>
                        </a:rPr>
                        <a:t> </a:t>
                      </a:r>
                      <a:r>
                        <a:rPr lang="pt-PT" sz="1400" dirty="0" err="1">
                          <a:effectLst/>
                          <a:latin typeface="Cambria"/>
                          <a:ea typeface="ＭＳ 明朝"/>
                          <a:cs typeface="Cambria"/>
                        </a:rPr>
                        <a:t>need</a:t>
                      </a:r>
                      <a:r>
                        <a:rPr lang="pt-PT" sz="1400" dirty="0">
                          <a:effectLst/>
                          <a:latin typeface="Cambria"/>
                          <a:ea typeface="ＭＳ 明朝"/>
                          <a:cs typeface="Cambria"/>
                        </a:rPr>
                        <a:t> to </a:t>
                      </a:r>
                      <a:r>
                        <a:rPr lang="pt-PT" sz="1400" dirty="0" err="1">
                          <a:effectLst/>
                          <a:latin typeface="Cambria"/>
                          <a:ea typeface="ＭＳ 明朝"/>
                          <a:cs typeface="Cambria"/>
                        </a:rPr>
                        <a:t>fulfil</a:t>
                      </a:r>
                      <a:r>
                        <a:rPr lang="pt-PT" sz="1400" dirty="0">
                          <a:effectLst/>
                          <a:latin typeface="Cambria"/>
                          <a:ea typeface="ＭＳ 明朝"/>
                          <a:cs typeface="Cambria"/>
                        </a:rPr>
                        <a:t> </a:t>
                      </a:r>
                      <a:r>
                        <a:rPr lang="pt-PT" sz="1400" dirty="0" err="1">
                          <a:effectLst/>
                          <a:latin typeface="Cambria"/>
                          <a:ea typeface="ＭＳ 明朝"/>
                          <a:cs typeface="Cambria"/>
                        </a:rPr>
                        <a:t>previous</a:t>
                      </a:r>
                      <a:r>
                        <a:rPr lang="pt-PT" sz="1400" dirty="0">
                          <a:effectLst/>
                          <a:latin typeface="Cambria"/>
                          <a:ea typeface="ＭＳ 明朝"/>
                          <a:cs typeface="Cambria"/>
                        </a:rPr>
                        <a:t> </a:t>
                      </a:r>
                      <a:r>
                        <a:rPr lang="pt-PT" sz="1400" dirty="0" err="1">
                          <a:effectLst/>
                          <a:latin typeface="Cambria"/>
                          <a:ea typeface="ＭＳ 明朝"/>
                          <a:cs typeface="Cambria"/>
                        </a:rPr>
                        <a:t>period</a:t>
                      </a:r>
                      <a:r>
                        <a:rPr lang="pt-PT" sz="1400" dirty="0">
                          <a:effectLst/>
                          <a:latin typeface="Cambria"/>
                          <a:ea typeface="ＭＳ 明朝"/>
                          <a:cs typeface="Cambria"/>
                        </a:rPr>
                        <a:t> </a:t>
                      </a:r>
                      <a:r>
                        <a:rPr lang="pt-PT" sz="1400" dirty="0" err="1">
                          <a:effectLst/>
                          <a:latin typeface="Cambria"/>
                          <a:ea typeface="ＭＳ 明朝"/>
                          <a:cs typeface="Cambria"/>
                        </a:rPr>
                        <a:t>of</a:t>
                      </a:r>
                      <a:r>
                        <a:rPr lang="pt-PT" sz="1400" dirty="0">
                          <a:effectLst/>
                          <a:latin typeface="Cambria"/>
                          <a:ea typeface="ＭＳ 明朝"/>
                          <a:cs typeface="Cambria"/>
                        </a:rPr>
                        <a:t> </a:t>
                      </a:r>
                      <a:r>
                        <a:rPr lang="pt-PT" sz="1400" dirty="0" err="1">
                          <a:effectLst/>
                          <a:latin typeface="Cambria"/>
                          <a:ea typeface="ＭＳ 明朝"/>
                          <a:cs typeface="Cambria"/>
                        </a:rPr>
                        <a:t>insurance</a:t>
                      </a:r>
                      <a:r>
                        <a:rPr lang="pt-PT" sz="1400" dirty="0">
                          <a:effectLst/>
                          <a:latin typeface="Cambria"/>
                          <a:ea typeface="ＭＳ 明朝"/>
                          <a:cs typeface="Cambria"/>
                        </a:rPr>
                        <a:t> </a:t>
                      </a:r>
                      <a:r>
                        <a:rPr lang="pt-PT" sz="1400" dirty="0" err="1">
                          <a:effectLst/>
                          <a:latin typeface="Cambria"/>
                          <a:ea typeface="ＭＳ 明朝"/>
                          <a:cs typeface="Cambria"/>
                        </a:rPr>
                        <a:t>contributions</a:t>
                      </a:r>
                      <a:r>
                        <a:rPr lang="pt-PT" sz="1400" dirty="0">
                          <a:effectLst/>
                          <a:latin typeface="Cambria"/>
                          <a:ea typeface="ＭＳ 明朝"/>
                          <a:cs typeface="Cambria"/>
                        </a:rPr>
                        <a:t>)</a:t>
                      </a:r>
                    </a:p>
                  </a:txBody>
                  <a:tcPr marL="68580" marR="68580" marT="0" marB="0"/>
                </a:tc>
                <a:tc>
                  <a:txBody>
                    <a:bodyPr/>
                    <a:lstStyle/>
                    <a:p>
                      <a:pPr algn="ctr">
                        <a:spcAft>
                          <a:spcPts val="0"/>
                        </a:spcAft>
                      </a:pPr>
                      <a:r>
                        <a:rPr lang="pt-PT" sz="1400" dirty="0">
                          <a:effectLst/>
                          <a:latin typeface="Cambria"/>
                          <a:ea typeface="ＭＳ 明朝"/>
                          <a:cs typeface="Cambria"/>
                        </a:rPr>
                        <a:t>x</a:t>
                      </a:r>
                      <a:r>
                        <a:rPr lang="pt-PT" sz="1400" dirty="0" smtClean="0">
                          <a:effectLst/>
                          <a:latin typeface="Cambria"/>
                          <a:ea typeface="ＭＳ 明朝"/>
                          <a:cs typeface="Cambria"/>
                        </a:rPr>
                        <a:t> </a:t>
                      </a:r>
                      <a:endParaRPr lang="pt-PT" sz="1400" dirty="0">
                        <a:effectLst/>
                        <a:latin typeface="Cambria"/>
                        <a:ea typeface="ＭＳ 明朝"/>
                        <a:cs typeface="Cambria"/>
                      </a:endParaRPr>
                    </a:p>
                    <a:p>
                      <a:pPr algn="ctr">
                        <a:spcAft>
                          <a:spcPts val="0"/>
                        </a:spcAft>
                      </a:pPr>
                      <a:r>
                        <a:rPr lang="pt-PT" sz="1400" dirty="0">
                          <a:effectLst/>
                          <a:latin typeface="Cambria"/>
                          <a:ea typeface="ＭＳ 明朝"/>
                          <a:cs typeface="Cambria"/>
                        </a:rPr>
                        <a:t>(</a:t>
                      </a:r>
                      <a:r>
                        <a:rPr lang="pt-PT" sz="1400" dirty="0" err="1">
                          <a:effectLst/>
                          <a:latin typeface="Cambria"/>
                          <a:ea typeface="ＭＳ 明朝"/>
                          <a:cs typeface="Cambria"/>
                        </a:rPr>
                        <a:t>exclude</a:t>
                      </a:r>
                      <a:r>
                        <a:rPr lang="pt-PT" sz="1400" dirty="0">
                          <a:effectLst/>
                          <a:latin typeface="Cambria"/>
                          <a:ea typeface="ＭＳ 明朝"/>
                          <a:cs typeface="Cambria"/>
                        </a:rPr>
                        <a:t> </a:t>
                      </a:r>
                      <a:r>
                        <a:rPr lang="pt-PT" sz="1400" dirty="0" err="1">
                          <a:effectLst/>
                          <a:latin typeface="Cambria"/>
                          <a:ea typeface="ＭＳ 明朝"/>
                          <a:cs typeface="Cambria"/>
                        </a:rPr>
                        <a:t>vocational</a:t>
                      </a:r>
                      <a:r>
                        <a:rPr lang="pt-PT" sz="1400" dirty="0">
                          <a:effectLst/>
                          <a:latin typeface="Cambria"/>
                          <a:ea typeface="ＭＳ 明朝"/>
                          <a:cs typeface="Cambria"/>
                        </a:rPr>
                        <a:t> </a:t>
                      </a:r>
                      <a:r>
                        <a:rPr lang="pt-PT" sz="1400" dirty="0" err="1">
                          <a:effectLst/>
                          <a:latin typeface="Cambria"/>
                          <a:ea typeface="ＭＳ 明朝"/>
                          <a:cs typeface="Cambria"/>
                        </a:rPr>
                        <a:t>trainees</a:t>
                      </a:r>
                      <a:r>
                        <a:rPr lang="pt-PT" sz="1400" dirty="0">
                          <a:effectLst/>
                          <a:latin typeface="Cambria"/>
                          <a:ea typeface="ＭＳ 明朝"/>
                          <a:cs typeface="Cambria"/>
                        </a:rPr>
                        <a:t>)</a:t>
                      </a:r>
                    </a:p>
                  </a:txBody>
                  <a:tcPr marL="68580" marR="68580" marT="0" marB="0"/>
                </a:tc>
              </a:tr>
              <a:tr h="370840">
                <a:tc>
                  <a:txBody>
                    <a:bodyPr/>
                    <a:lstStyle/>
                    <a:p>
                      <a:pPr algn="r"/>
                      <a:endParaRPr lang="en-US" sz="1200" b="1" dirty="0"/>
                    </a:p>
                  </a:txBody>
                  <a:tcPr/>
                </a:tc>
                <a:tc>
                  <a:txBody>
                    <a:bodyPr/>
                    <a:lstStyle/>
                    <a:p>
                      <a:pPr algn="ctr">
                        <a:lnSpc>
                          <a:spcPct val="100000"/>
                        </a:lnSpc>
                        <a:spcAft>
                          <a:spcPts val="0"/>
                        </a:spcAft>
                      </a:pPr>
                      <a:endParaRPr lang="en-US" sz="1200" dirty="0"/>
                    </a:p>
                  </a:txBody>
                  <a:tcPr/>
                </a:tc>
                <a:tc>
                  <a:txBody>
                    <a:bodyPr/>
                    <a:lstStyle/>
                    <a:p>
                      <a:pPr>
                        <a:lnSpc>
                          <a:spcPct val="100000"/>
                        </a:lnSpc>
                      </a:pPr>
                      <a:r>
                        <a:rPr lang="pt-PT" sz="1200" dirty="0" smtClean="0">
                          <a:effectLst/>
                        </a:rPr>
                        <a:t> </a:t>
                      </a:r>
                      <a:endParaRPr lang="en-US" sz="1200" dirty="0"/>
                    </a:p>
                  </a:txBody>
                  <a:tcPr/>
                </a:tc>
                <a:tc>
                  <a:txBody>
                    <a:bodyPr/>
                    <a:lstStyle/>
                    <a:p>
                      <a:pPr algn="ctr">
                        <a:lnSpc>
                          <a:spcPct val="100000"/>
                        </a:lnSpc>
                        <a:spcAft>
                          <a:spcPts val="0"/>
                        </a:spcAft>
                      </a:pPr>
                      <a:endParaRPr lang="pt-PT" sz="1200" dirty="0" smtClean="0">
                        <a:effectLst/>
                        <a:latin typeface="Cambria"/>
                        <a:ea typeface="ＭＳ 明朝"/>
                        <a:cs typeface="Times New Roman"/>
                      </a:endParaRPr>
                    </a:p>
                  </a:txBody>
                  <a:tcPr/>
                </a:tc>
                <a:tc>
                  <a:txBody>
                    <a:bodyPr/>
                    <a:lstStyle/>
                    <a:p>
                      <a:endParaRPr lang="en-US" sz="1200" dirty="0"/>
                    </a:p>
                  </a:txBody>
                  <a:tcPr/>
                </a:tc>
              </a:tr>
            </a:tbl>
          </a:graphicData>
        </a:graphic>
      </p:graphicFrame>
    </p:spTree>
    <p:extLst>
      <p:ext uri="{BB962C8B-B14F-4D97-AF65-F5344CB8AC3E}">
        <p14:creationId xmlns:p14="http://schemas.microsoft.com/office/powerpoint/2010/main" val="27782575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0035"/>
            <a:ext cx="8913813" cy="1568222"/>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2800" b="1" dirty="0" smtClean="0"/>
              <a:t>Eligibility criteria </a:t>
            </a:r>
            <a:r>
              <a:rPr lang="en-US" sz="2800" dirty="0" smtClean="0"/>
              <a:t>– </a:t>
            </a:r>
            <a:br>
              <a:rPr lang="en-US" sz="2800" dirty="0" smtClean="0"/>
            </a:br>
            <a:r>
              <a:rPr lang="en-US" sz="2800" dirty="0" smtClean="0">
                <a:solidFill>
                  <a:schemeClr val="bg1"/>
                </a:solidFill>
              </a:rPr>
              <a:t>Non-contributory </a:t>
            </a:r>
            <a:r>
              <a:rPr lang="en-US" sz="2800" dirty="0" smtClean="0"/>
              <a:t>scheme indicators</a:t>
            </a:r>
            <a:endParaRPr lang="en-US" sz="2800" dirty="0"/>
          </a:p>
        </p:txBody>
      </p:sp>
      <p:sp>
        <p:nvSpPr>
          <p:cNvPr id="3" name="Content Placeholder 2"/>
          <p:cNvSpPr>
            <a:spLocks noGrp="1"/>
          </p:cNvSpPr>
          <p:nvPr>
            <p:ph idx="1"/>
          </p:nvPr>
        </p:nvSpPr>
        <p:spPr>
          <a:xfrm>
            <a:off x="1114424" y="2250164"/>
            <a:ext cx="7610476" cy="4016166"/>
          </a:xfrm>
        </p:spPr>
        <p:txBody>
          <a:bodyPr>
            <a:normAutofit/>
          </a:bodyPr>
          <a:lstStyle/>
          <a:p>
            <a:pPr marL="336550" lvl="1" indent="0" algn="just">
              <a:lnSpc>
                <a:spcPct val="150000"/>
              </a:lnSpc>
              <a:buNone/>
            </a:pPr>
            <a:r>
              <a:rPr lang="en-US" sz="2000" b="1" dirty="0" smtClean="0"/>
              <a:t>3</a:t>
            </a:r>
            <a:r>
              <a:rPr lang="en-US" sz="2000" b="1" baseline="30000" dirty="0" smtClean="0"/>
              <a:t>rd</a:t>
            </a:r>
            <a:r>
              <a:rPr lang="en-US" sz="2000" b="1" dirty="0" smtClean="0"/>
              <a:t> </a:t>
            </a:r>
            <a:r>
              <a:rPr lang="en-US" sz="2000" b="1" dirty="0"/>
              <a:t>Dimension </a:t>
            </a:r>
            <a:r>
              <a:rPr lang="mr-IN" sz="2000" b="1" dirty="0"/>
              <a:t>–</a:t>
            </a:r>
            <a:r>
              <a:rPr lang="en-US" sz="2000" b="1" dirty="0"/>
              <a:t> </a:t>
            </a:r>
            <a:r>
              <a:rPr lang="en-US" sz="2000" b="1" dirty="0" smtClean="0"/>
              <a:t>Citizenship-based criteria </a:t>
            </a:r>
            <a:endParaRPr lang="pt-PT" sz="2000" b="1" dirty="0" smtClean="0"/>
          </a:p>
          <a:p>
            <a:pPr marL="679450" lvl="1" indent="-342900" algn="just">
              <a:lnSpc>
                <a:spcPct val="150000"/>
              </a:lnSpc>
              <a:buClr>
                <a:schemeClr val="accent5"/>
              </a:buClr>
              <a:buFont typeface="Wingdings" charset="2"/>
              <a:buChar char="q"/>
            </a:pPr>
            <a:r>
              <a:rPr lang="pt-PT" sz="2000" dirty="0" err="1" smtClean="0"/>
              <a:t>Entitlement</a:t>
            </a:r>
            <a:endParaRPr lang="pt-PT" sz="2000" dirty="0" smtClean="0"/>
          </a:p>
          <a:p>
            <a:pPr marL="679450" lvl="1" indent="-342900" algn="just">
              <a:lnSpc>
                <a:spcPct val="150000"/>
              </a:lnSpc>
              <a:buClr>
                <a:schemeClr val="accent5"/>
              </a:buClr>
              <a:buFont typeface="Wingdings" charset="2"/>
              <a:buChar char="q"/>
            </a:pPr>
            <a:r>
              <a:rPr lang="pt-PT" sz="2000" dirty="0" err="1" smtClean="0"/>
              <a:t>Lenght</a:t>
            </a:r>
            <a:r>
              <a:rPr lang="pt-PT" sz="2000" dirty="0" smtClean="0"/>
              <a:t> </a:t>
            </a:r>
            <a:r>
              <a:rPr lang="pt-PT" sz="2000" dirty="0" err="1" smtClean="0"/>
              <a:t>of</a:t>
            </a:r>
            <a:r>
              <a:rPr lang="pt-PT" sz="2000" dirty="0" smtClean="0"/>
              <a:t> </a:t>
            </a:r>
            <a:r>
              <a:rPr lang="pt-PT" sz="2000" dirty="0" err="1" smtClean="0"/>
              <a:t>leave</a:t>
            </a:r>
            <a:endParaRPr lang="pt-PT" sz="2000" dirty="0" smtClean="0"/>
          </a:p>
          <a:p>
            <a:pPr marL="679450" lvl="1" indent="-342900" algn="just">
              <a:lnSpc>
                <a:spcPct val="150000"/>
              </a:lnSpc>
              <a:buClr>
                <a:schemeClr val="accent5"/>
              </a:buClr>
              <a:buFont typeface="Wingdings" charset="2"/>
              <a:buChar char="q"/>
            </a:pPr>
            <a:r>
              <a:rPr lang="pt-PT" sz="2000" dirty="0" err="1" smtClean="0"/>
              <a:t>Payment</a:t>
            </a:r>
            <a:r>
              <a:rPr lang="pt-PT" sz="2000" dirty="0" smtClean="0"/>
              <a:t> </a:t>
            </a:r>
            <a:r>
              <a:rPr lang="pt-PT" sz="2000" dirty="0" err="1" smtClean="0"/>
              <a:t>level</a:t>
            </a:r>
            <a:endParaRPr lang="pt-PT" sz="2000" dirty="0" smtClean="0"/>
          </a:p>
          <a:p>
            <a:pPr marL="679450" lvl="1" indent="-342900" algn="just">
              <a:lnSpc>
                <a:spcPct val="150000"/>
              </a:lnSpc>
              <a:buClr>
                <a:schemeClr val="accent5"/>
              </a:buClr>
              <a:buFont typeface="Wingdings" charset="2"/>
              <a:buChar char="q"/>
            </a:pPr>
            <a:r>
              <a:rPr lang="pt-PT" sz="2000" dirty="0" err="1" smtClean="0"/>
              <a:t>Eligibility</a:t>
            </a:r>
            <a:r>
              <a:rPr lang="pt-PT" sz="2000" dirty="0" smtClean="0"/>
              <a:t> </a:t>
            </a:r>
            <a:r>
              <a:rPr lang="pt-PT" sz="2000" dirty="0" err="1" smtClean="0"/>
              <a:t>conditions</a:t>
            </a:r>
            <a:endParaRPr lang="pt-PT" sz="2000" dirty="0" smtClean="0"/>
          </a:p>
          <a:p>
            <a:pPr marL="679450" lvl="1" indent="-342900" algn="just">
              <a:lnSpc>
                <a:spcPct val="150000"/>
              </a:lnSpc>
              <a:buFont typeface="Wingdings" charset="2"/>
              <a:buChar char="q"/>
            </a:pPr>
            <a:endParaRPr lang="pt-PT" sz="2000" dirty="0" smtClean="0"/>
          </a:p>
          <a:p>
            <a:pPr marL="336550" lvl="1" indent="0" algn="just">
              <a:lnSpc>
                <a:spcPct val="120000"/>
              </a:lnSpc>
              <a:buNone/>
            </a:pPr>
            <a:endParaRPr lang="pt-PT" sz="2300" b="1" dirty="0"/>
          </a:p>
          <a:p>
            <a:pPr marL="336550" lvl="1" indent="0" algn="r">
              <a:buNone/>
            </a:pPr>
            <a:endParaRPr lang="pt-PT" sz="1600" dirty="0"/>
          </a:p>
          <a:p>
            <a:pPr marL="0" indent="0">
              <a:buNone/>
            </a:pPr>
            <a:endParaRPr lang="en-US" dirty="0"/>
          </a:p>
        </p:txBody>
      </p:sp>
    </p:spTree>
    <p:extLst>
      <p:ext uri="{BB962C8B-B14F-4D97-AF65-F5344CB8AC3E}">
        <p14:creationId xmlns:p14="http://schemas.microsoft.com/office/powerpoint/2010/main" val="28935366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5615"/>
            <a:ext cx="8913813" cy="1041924"/>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nSpc>
                <a:spcPct val="120000"/>
              </a:lnSpc>
            </a:pPr>
            <a:r>
              <a:rPr lang="en-US" sz="2000" dirty="0" smtClean="0"/>
              <a:t>3</a:t>
            </a:r>
            <a:r>
              <a:rPr lang="en-US" sz="2000" baseline="30000" dirty="0" smtClean="0"/>
              <a:t>rd</a:t>
            </a:r>
            <a:r>
              <a:rPr lang="en-US" sz="2000" dirty="0" smtClean="0"/>
              <a:t> Dimension - Citizenship-based </a:t>
            </a:r>
            <a:r>
              <a:rPr lang="en-US" sz="2000" dirty="0"/>
              <a:t>criteria (eligibility for maternity and paternity benefits</a:t>
            </a:r>
            <a:r>
              <a:rPr lang="en-US" sz="2000" dirty="0" smtClean="0"/>
              <a:t>), 2019</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2747380"/>
              </p:ext>
            </p:extLst>
          </p:nvPr>
        </p:nvGraphicFramePr>
        <p:xfrm>
          <a:off x="1202006" y="1511640"/>
          <a:ext cx="7610475" cy="4927600"/>
        </p:xfrm>
        <a:graphic>
          <a:graphicData uri="http://schemas.openxmlformats.org/drawingml/2006/table">
            <a:tbl>
              <a:tblPr firstRow="1" bandRow="1">
                <a:tableStyleId>{00A15C55-8517-42AA-B614-E9B94910E393}</a:tableStyleId>
              </a:tblPr>
              <a:tblGrid>
                <a:gridCol w="1522095"/>
                <a:gridCol w="1522095"/>
                <a:gridCol w="1522095"/>
                <a:gridCol w="1522095"/>
                <a:gridCol w="1522095"/>
              </a:tblGrid>
              <a:tr h="370840">
                <a:tc>
                  <a:txBody>
                    <a:bodyPr/>
                    <a:lstStyle/>
                    <a:p>
                      <a:endParaRPr lang="en-US" dirty="0"/>
                    </a:p>
                  </a:txBody>
                  <a:tcPr/>
                </a:tc>
                <a:tc>
                  <a:txBody>
                    <a:bodyPr/>
                    <a:lstStyle/>
                    <a:p>
                      <a:pPr algn="ctr">
                        <a:spcAft>
                          <a:spcPts val="0"/>
                        </a:spcAft>
                      </a:pPr>
                      <a:r>
                        <a:rPr lang="pt-PT" sz="1200" b="1" dirty="0">
                          <a:effectLst/>
                          <a:latin typeface="Cambria"/>
                          <a:ea typeface="ＭＳ 明朝"/>
                          <a:cs typeface="Times New Roman"/>
                        </a:rPr>
                        <a:t>PORTUGAL</a:t>
                      </a:r>
                      <a:endParaRPr lang="pt-PT" sz="1200" dirty="0">
                        <a:effectLst/>
                        <a:latin typeface="Cambria"/>
                        <a:ea typeface="ＭＳ 明朝"/>
                        <a:cs typeface="Times New Roman"/>
                      </a:endParaRPr>
                    </a:p>
                  </a:txBody>
                  <a:tcPr marL="68580" marR="68580" marT="0" marB="0"/>
                </a:tc>
                <a:tc>
                  <a:txBody>
                    <a:bodyPr/>
                    <a:lstStyle/>
                    <a:p>
                      <a:pPr algn="ctr">
                        <a:spcAft>
                          <a:spcPts val="0"/>
                        </a:spcAft>
                      </a:pPr>
                      <a:r>
                        <a:rPr lang="pt-PT" sz="1200" b="1">
                          <a:effectLst/>
                          <a:latin typeface="Cambria"/>
                          <a:ea typeface="ＭＳ 明朝"/>
                          <a:cs typeface="Times New Roman"/>
                        </a:rPr>
                        <a:t>SPAIN</a:t>
                      </a:r>
                      <a:endParaRPr lang="pt-PT" sz="1200">
                        <a:effectLst/>
                        <a:latin typeface="Cambria"/>
                        <a:ea typeface="ＭＳ 明朝"/>
                        <a:cs typeface="Times New Roman"/>
                      </a:endParaRPr>
                    </a:p>
                  </a:txBody>
                  <a:tcPr marL="68580" marR="68580" marT="0" marB="0"/>
                </a:tc>
                <a:tc>
                  <a:txBody>
                    <a:bodyPr/>
                    <a:lstStyle/>
                    <a:p>
                      <a:pPr algn="ctr">
                        <a:spcAft>
                          <a:spcPts val="0"/>
                        </a:spcAft>
                      </a:pPr>
                      <a:r>
                        <a:rPr lang="pt-PT" sz="1200" b="1">
                          <a:effectLst/>
                          <a:latin typeface="Cambria"/>
                          <a:ea typeface="ＭＳ 明朝"/>
                          <a:cs typeface="Times New Roman"/>
                        </a:rPr>
                        <a:t>ITALY</a:t>
                      </a:r>
                      <a:endParaRPr lang="pt-PT" sz="1200">
                        <a:effectLst/>
                        <a:latin typeface="Cambria"/>
                        <a:ea typeface="ＭＳ 明朝"/>
                        <a:cs typeface="Times New Roman"/>
                      </a:endParaRPr>
                    </a:p>
                  </a:txBody>
                  <a:tcPr marL="68580" marR="68580" marT="0" marB="0"/>
                </a:tc>
                <a:tc>
                  <a:txBody>
                    <a:bodyPr/>
                    <a:lstStyle/>
                    <a:p>
                      <a:pPr algn="ctr">
                        <a:spcAft>
                          <a:spcPts val="0"/>
                        </a:spcAft>
                      </a:pPr>
                      <a:r>
                        <a:rPr lang="pt-PT" sz="1200" b="1" dirty="0">
                          <a:effectLst/>
                          <a:latin typeface="Cambria"/>
                          <a:ea typeface="ＭＳ 明朝"/>
                          <a:cs typeface="Times New Roman"/>
                        </a:rPr>
                        <a:t>GREECE</a:t>
                      </a:r>
                      <a:endParaRPr lang="pt-PT" sz="1200" dirty="0">
                        <a:effectLst/>
                        <a:latin typeface="Cambria"/>
                        <a:ea typeface="ＭＳ 明朝"/>
                        <a:cs typeface="Times New Roman"/>
                      </a:endParaRPr>
                    </a:p>
                  </a:txBody>
                  <a:tcPr marL="68580" marR="68580" marT="0" marB="0"/>
                </a:tc>
              </a:tr>
              <a:tr h="370840">
                <a:tc>
                  <a:txBody>
                    <a:bodyPr/>
                    <a:lstStyle/>
                    <a:p>
                      <a:r>
                        <a:rPr lang="pt-PT" sz="1400" kern="1200" dirty="0" smtClean="0">
                          <a:solidFill>
                            <a:schemeClr val="dk1"/>
                          </a:solidFill>
                          <a:effectLst/>
                          <a:latin typeface="+mn-lt"/>
                          <a:ea typeface="+mn-ea"/>
                          <a:cs typeface="+mn-cs"/>
                        </a:rPr>
                        <a:t>WHO IS ENTITLED</a:t>
                      </a:r>
                      <a:r>
                        <a:rPr lang="pt-PT" sz="1400" dirty="0" smtClean="0">
                          <a:effectLst/>
                        </a:rPr>
                        <a:t> </a:t>
                      </a:r>
                      <a:endParaRPr lang="en-US" sz="1400" dirty="0"/>
                    </a:p>
                  </a:txBody>
                  <a:tcPr/>
                </a:tc>
                <a:tc>
                  <a:txBody>
                    <a:bodyPr/>
                    <a:lstStyle/>
                    <a:p>
                      <a:pPr algn="ctr">
                        <a:spcAft>
                          <a:spcPts val="0"/>
                        </a:spcAft>
                      </a:pPr>
                      <a:r>
                        <a:rPr lang="pt-PT" sz="1200" dirty="0" err="1">
                          <a:effectLst/>
                          <a:latin typeface="Cambria"/>
                          <a:ea typeface="ＭＳ 明朝"/>
                          <a:cs typeface="Times New Roman"/>
                        </a:rPr>
                        <a:t>Mothers</a:t>
                      </a:r>
                      <a:r>
                        <a:rPr lang="pt-PT" sz="1200" dirty="0">
                          <a:effectLst/>
                          <a:latin typeface="Cambria"/>
                          <a:ea typeface="ＭＳ 明朝"/>
                          <a:cs typeface="Times New Roman"/>
                        </a:rPr>
                        <a:t> </a:t>
                      </a:r>
                      <a:r>
                        <a:rPr lang="pt-PT" sz="1200" dirty="0" err="1">
                          <a:effectLst/>
                          <a:latin typeface="Cambria"/>
                          <a:ea typeface="ＭＳ 明朝"/>
                          <a:cs typeface="Times New Roman"/>
                        </a:rPr>
                        <a:t>and</a:t>
                      </a:r>
                      <a:r>
                        <a:rPr lang="pt-PT" sz="1200" dirty="0">
                          <a:effectLst/>
                          <a:latin typeface="Cambria"/>
                          <a:ea typeface="ＭＳ 明朝"/>
                          <a:cs typeface="Times New Roman"/>
                        </a:rPr>
                        <a:t> </a:t>
                      </a:r>
                      <a:r>
                        <a:rPr lang="pt-PT" sz="1200" dirty="0" err="1">
                          <a:effectLst/>
                          <a:latin typeface="Cambria"/>
                          <a:ea typeface="ＭＳ 明朝"/>
                          <a:cs typeface="Times New Roman"/>
                        </a:rPr>
                        <a:t>fathers</a:t>
                      </a:r>
                      <a:r>
                        <a:rPr lang="pt-PT" sz="1200" dirty="0">
                          <a:effectLst/>
                          <a:latin typeface="Cambria"/>
                          <a:ea typeface="ＭＳ 明朝"/>
                          <a:cs typeface="Times New Roman"/>
                        </a:rPr>
                        <a:t> </a:t>
                      </a:r>
                    </a:p>
                  </a:txBody>
                  <a:tcPr marL="68580" marR="68580" marT="0" marB="0"/>
                </a:tc>
                <a:tc>
                  <a:txBody>
                    <a:bodyPr/>
                    <a:lstStyle/>
                    <a:p>
                      <a:pPr algn="ctr">
                        <a:spcAft>
                          <a:spcPts val="0"/>
                        </a:spcAft>
                      </a:pPr>
                      <a:r>
                        <a:rPr lang="pt-PT" sz="1200">
                          <a:effectLst/>
                          <a:latin typeface="Cambria"/>
                          <a:ea typeface="ＭＳ 明朝"/>
                          <a:cs typeface="Times New Roman"/>
                        </a:rPr>
                        <a:t>Mothers</a:t>
                      </a:r>
                    </a:p>
                  </a:txBody>
                  <a:tcPr marL="68580" marR="68580" marT="0" marB="0"/>
                </a:tc>
                <a:tc>
                  <a:txBody>
                    <a:bodyPr/>
                    <a:lstStyle/>
                    <a:p>
                      <a:pPr algn="ctr">
                        <a:spcAft>
                          <a:spcPts val="0"/>
                        </a:spcAft>
                      </a:pPr>
                      <a:r>
                        <a:rPr lang="pt-PT" sz="1200">
                          <a:effectLst/>
                          <a:latin typeface="Cambria"/>
                          <a:ea typeface="ＭＳ 明朝"/>
                          <a:cs typeface="Times New Roman"/>
                        </a:rPr>
                        <a:t>Mothers</a:t>
                      </a:r>
                    </a:p>
                  </a:txBody>
                  <a:tcPr marL="68580" marR="68580" marT="0" marB="0"/>
                </a:tc>
                <a:tc>
                  <a:txBody>
                    <a:bodyPr/>
                    <a:lstStyle/>
                    <a:p>
                      <a:pPr algn="ctr">
                        <a:spcAft>
                          <a:spcPts val="0"/>
                        </a:spcAft>
                      </a:pPr>
                      <a:r>
                        <a:rPr lang="pt-PT" sz="1200" dirty="0" err="1">
                          <a:effectLst/>
                          <a:latin typeface="Cambria"/>
                          <a:ea typeface="ＭＳ 明朝"/>
                          <a:cs typeface="Times New Roman"/>
                        </a:rPr>
                        <a:t>Mothers</a:t>
                      </a:r>
                      <a:endParaRPr lang="pt-PT" sz="1200" dirty="0">
                        <a:effectLst/>
                        <a:latin typeface="Cambria"/>
                        <a:ea typeface="ＭＳ 明朝"/>
                        <a:cs typeface="Times New Roman"/>
                      </a:endParaRPr>
                    </a:p>
                  </a:txBody>
                  <a:tcPr marL="68580" marR="68580" marT="0" marB="0"/>
                </a:tc>
              </a:tr>
              <a:tr h="370840">
                <a:tc>
                  <a:txBody>
                    <a:bodyPr/>
                    <a:lstStyle/>
                    <a:p>
                      <a:endParaRPr lang="en-US" sz="140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sz="1400" dirty="0" smtClean="0"/>
                        <a:t>LENGTH OF LEAVE</a:t>
                      </a:r>
                      <a:endParaRPr lang="en-US" sz="1400" dirty="0"/>
                    </a:p>
                  </a:txBody>
                  <a:tcPr/>
                </a:tc>
                <a:tc>
                  <a:txBody>
                    <a:bodyPr/>
                    <a:lstStyle/>
                    <a:p>
                      <a:pPr algn="ctr">
                        <a:spcAft>
                          <a:spcPts val="0"/>
                        </a:spcAft>
                      </a:pPr>
                      <a:r>
                        <a:rPr lang="pt-PT" sz="1200" dirty="0">
                          <a:effectLst/>
                          <a:latin typeface="Cambria"/>
                          <a:ea typeface="ＭＳ 明朝"/>
                          <a:cs typeface="Times New Roman"/>
                        </a:rPr>
                        <a:t>120, 150 </a:t>
                      </a:r>
                      <a:r>
                        <a:rPr lang="pt-PT" sz="1200" dirty="0" err="1">
                          <a:effectLst/>
                          <a:latin typeface="Cambria"/>
                          <a:ea typeface="ＭＳ 明朝"/>
                          <a:cs typeface="Times New Roman"/>
                        </a:rPr>
                        <a:t>or</a:t>
                      </a:r>
                      <a:r>
                        <a:rPr lang="pt-PT" sz="1200" dirty="0">
                          <a:effectLst/>
                          <a:latin typeface="Cambria"/>
                          <a:ea typeface="ＭＳ 明朝"/>
                          <a:cs typeface="Times New Roman"/>
                        </a:rPr>
                        <a:t> 180 </a:t>
                      </a:r>
                      <a:r>
                        <a:rPr lang="pt-PT" sz="1200" dirty="0" err="1" smtClean="0">
                          <a:effectLst/>
                          <a:latin typeface="Cambria"/>
                          <a:ea typeface="ＭＳ 明朝"/>
                          <a:cs typeface="Times New Roman"/>
                        </a:rPr>
                        <a:t>days</a:t>
                      </a:r>
                      <a:r>
                        <a:rPr lang="pt-PT" sz="1200" dirty="0" smtClean="0">
                          <a:effectLst/>
                          <a:latin typeface="Cambria"/>
                          <a:ea typeface="ＭＳ 明朝"/>
                          <a:cs typeface="Times New Roman"/>
                        </a:rPr>
                        <a:t> (</a:t>
                      </a:r>
                      <a:r>
                        <a:rPr lang="pt-PT" sz="1200" dirty="0" err="1" smtClean="0">
                          <a:effectLst/>
                          <a:latin typeface="Cambria"/>
                          <a:ea typeface="ＭＳ 明朝"/>
                          <a:cs typeface="Times New Roman"/>
                        </a:rPr>
                        <a:t>initial</a:t>
                      </a:r>
                      <a:r>
                        <a:rPr lang="pt-PT" sz="1200" dirty="0" smtClean="0">
                          <a:effectLst/>
                          <a:latin typeface="Cambria"/>
                          <a:ea typeface="ＭＳ 明朝"/>
                          <a:cs typeface="Times New Roman"/>
                        </a:rPr>
                        <a:t> parental </a:t>
                      </a:r>
                      <a:r>
                        <a:rPr lang="pt-PT" sz="1200" dirty="0" err="1" smtClean="0">
                          <a:effectLst/>
                          <a:latin typeface="Cambria"/>
                          <a:ea typeface="ＭＳ 明朝"/>
                          <a:cs typeface="Times New Roman"/>
                        </a:rPr>
                        <a:t>leave</a:t>
                      </a:r>
                      <a:r>
                        <a:rPr lang="pt-PT" sz="1200" dirty="0" smtClean="0">
                          <a:effectLst/>
                          <a:latin typeface="Cambria"/>
                          <a:ea typeface="ＭＳ 明朝"/>
                          <a:cs typeface="Times New Roman"/>
                        </a:rPr>
                        <a:t>) </a:t>
                      </a:r>
                      <a:r>
                        <a:rPr lang="pt-PT" sz="1200" dirty="0" err="1">
                          <a:effectLst/>
                          <a:latin typeface="Cambria"/>
                          <a:ea typeface="ＭＳ 明朝"/>
                          <a:cs typeface="Times New Roman"/>
                        </a:rPr>
                        <a:t>and</a:t>
                      </a:r>
                      <a:r>
                        <a:rPr lang="pt-PT" sz="1200" dirty="0">
                          <a:effectLst/>
                          <a:latin typeface="Cambria"/>
                          <a:ea typeface="ＭＳ 明朝"/>
                          <a:cs typeface="Times New Roman"/>
                        </a:rPr>
                        <a:t> </a:t>
                      </a:r>
                      <a:r>
                        <a:rPr lang="pt-PT" sz="1200" dirty="0" err="1">
                          <a:effectLst/>
                          <a:latin typeface="Cambria"/>
                          <a:ea typeface="ＭＳ 明朝"/>
                          <a:cs typeface="Times New Roman"/>
                        </a:rPr>
                        <a:t>fathers</a:t>
                      </a:r>
                      <a:r>
                        <a:rPr lang="pt-PT" sz="1200" dirty="0">
                          <a:effectLst/>
                          <a:latin typeface="Cambria"/>
                          <a:ea typeface="ＭＳ 明朝"/>
                          <a:cs typeface="Times New Roman"/>
                        </a:rPr>
                        <a:t>’ exclusive </a:t>
                      </a:r>
                      <a:r>
                        <a:rPr lang="pt-PT" sz="1200" dirty="0" err="1">
                          <a:effectLst/>
                          <a:latin typeface="Cambria"/>
                          <a:ea typeface="ＭＳ 明朝"/>
                          <a:cs typeface="Times New Roman"/>
                        </a:rPr>
                        <a:t>leave</a:t>
                      </a:r>
                      <a:r>
                        <a:rPr lang="pt-PT" sz="1200" dirty="0">
                          <a:effectLst/>
                          <a:latin typeface="Cambria"/>
                          <a:ea typeface="ＭＳ 明朝"/>
                          <a:cs typeface="Times New Roman"/>
                        </a:rPr>
                        <a:t> (25 </a:t>
                      </a:r>
                      <a:r>
                        <a:rPr lang="pt-PT" sz="1200" dirty="0" err="1">
                          <a:effectLst/>
                          <a:latin typeface="Cambria"/>
                          <a:ea typeface="ＭＳ 明朝"/>
                          <a:cs typeface="Times New Roman"/>
                        </a:rPr>
                        <a:t>days</a:t>
                      </a:r>
                      <a:r>
                        <a:rPr lang="pt-PT" sz="1200" dirty="0">
                          <a:effectLst/>
                          <a:latin typeface="Cambria"/>
                          <a:ea typeface="ＭＳ 明朝"/>
                          <a:cs typeface="Times New Roman"/>
                        </a:rPr>
                        <a:t>) </a:t>
                      </a:r>
                    </a:p>
                  </a:txBody>
                  <a:tcPr marL="68580" marR="68580" marT="0" marB="0"/>
                </a:tc>
                <a:tc>
                  <a:txBody>
                    <a:bodyPr/>
                    <a:lstStyle/>
                    <a:p>
                      <a:pPr algn="ctr">
                        <a:spcAft>
                          <a:spcPts val="0"/>
                        </a:spcAft>
                      </a:pPr>
                      <a:r>
                        <a:rPr lang="pt-PT" sz="1200" dirty="0">
                          <a:effectLst/>
                          <a:latin typeface="Cambria"/>
                          <a:ea typeface="ＭＳ 明朝"/>
                          <a:cs typeface="Times New Roman"/>
                        </a:rPr>
                        <a:t>42 </a:t>
                      </a:r>
                      <a:r>
                        <a:rPr lang="pt-PT" sz="1200" dirty="0" err="1">
                          <a:effectLst/>
                          <a:latin typeface="Cambria"/>
                          <a:ea typeface="ＭＳ 明朝"/>
                          <a:cs typeface="Times New Roman"/>
                        </a:rPr>
                        <a:t>days</a:t>
                      </a:r>
                      <a:r>
                        <a:rPr lang="pt-PT" sz="1200" dirty="0">
                          <a:effectLst/>
                          <a:latin typeface="Cambria"/>
                          <a:ea typeface="ＭＳ 明朝"/>
                          <a:cs typeface="Times New Roman"/>
                        </a:rPr>
                        <a:t> </a:t>
                      </a:r>
                      <a:r>
                        <a:rPr lang="pt-PT" sz="1200" dirty="0" err="1">
                          <a:effectLst/>
                          <a:latin typeface="Cambria"/>
                          <a:ea typeface="ＭＳ 明朝"/>
                          <a:cs typeface="Times New Roman"/>
                        </a:rPr>
                        <a:t>of</a:t>
                      </a:r>
                      <a:r>
                        <a:rPr lang="pt-PT" sz="1200" dirty="0">
                          <a:effectLst/>
                          <a:latin typeface="Cambria"/>
                          <a:ea typeface="ＭＳ 明朝"/>
                          <a:cs typeface="Times New Roman"/>
                        </a:rPr>
                        <a:t> </a:t>
                      </a:r>
                      <a:r>
                        <a:rPr lang="pt-PT" sz="1200" dirty="0" err="1">
                          <a:effectLst/>
                          <a:latin typeface="Cambria"/>
                          <a:ea typeface="ＭＳ 明朝"/>
                          <a:cs typeface="Times New Roman"/>
                        </a:rPr>
                        <a:t>mandatory</a:t>
                      </a:r>
                      <a:r>
                        <a:rPr lang="pt-PT" sz="1200" dirty="0">
                          <a:effectLst/>
                          <a:latin typeface="Cambria"/>
                          <a:ea typeface="ＭＳ 明朝"/>
                          <a:cs typeface="Times New Roman"/>
                        </a:rPr>
                        <a:t> </a:t>
                      </a:r>
                      <a:r>
                        <a:rPr lang="pt-PT" sz="1200" dirty="0" err="1">
                          <a:effectLst/>
                          <a:latin typeface="Cambria"/>
                          <a:ea typeface="ＭＳ 明朝"/>
                          <a:cs typeface="Times New Roman"/>
                        </a:rPr>
                        <a:t>maternity</a:t>
                      </a:r>
                      <a:r>
                        <a:rPr lang="pt-PT" sz="1200" dirty="0">
                          <a:effectLst/>
                          <a:latin typeface="Cambria"/>
                          <a:ea typeface="ＭＳ 明朝"/>
                          <a:cs typeface="Times New Roman"/>
                        </a:rPr>
                        <a:t> </a:t>
                      </a:r>
                      <a:r>
                        <a:rPr lang="pt-PT" sz="1200" dirty="0" err="1">
                          <a:effectLst/>
                          <a:latin typeface="Cambria"/>
                          <a:ea typeface="ＭＳ 明朝"/>
                          <a:cs typeface="Times New Roman"/>
                        </a:rPr>
                        <a:t>leave</a:t>
                      </a:r>
                      <a:r>
                        <a:rPr lang="pt-PT" sz="1200" dirty="0">
                          <a:effectLst/>
                          <a:latin typeface="Cambria"/>
                          <a:ea typeface="ＭＳ 明朝"/>
                          <a:cs typeface="Times New Roman"/>
                        </a:rPr>
                        <a:t> (56 </a:t>
                      </a:r>
                      <a:r>
                        <a:rPr lang="pt-PT" sz="1200" dirty="0" err="1">
                          <a:effectLst/>
                          <a:latin typeface="Cambria"/>
                          <a:ea typeface="ＭＳ 明朝"/>
                          <a:cs typeface="Times New Roman"/>
                        </a:rPr>
                        <a:t>days</a:t>
                      </a:r>
                      <a:r>
                        <a:rPr lang="pt-PT" sz="1200" dirty="0">
                          <a:effectLst/>
                          <a:latin typeface="Cambria"/>
                          <a:ea typeface="ＭＳ 明朝"/>
                          <a:cs typeface="Times New Roman"/>
                        </a:rPr>
                        <a:t> </a:t>
                      </a:r>
                      <a:r>
                        <a:rPr lang="pt-PT" sz="1200" dirty="0" err="1">
                          <a:effectLst/>
                          <a:latin typeface="Cambria"/>
                          <a:ea typeface="ＭＳ 明朝"/>
                          <a:cs typeface="Times New Roman"/>
                        </a:rPr>
                        <a:t>in</a:t>
                      </a:r>
                      <a:r>
                        <a:rPr lang="pt-PT" sz="1200" dirty="0">
                          <a:effectLst/>
                          <a:latin typeface="Cambria"/>
                          <a:ea typeface="ＭＳ 明朝"/>
                          <a:cs typeface="Times New Roman"/>
                        </a:rPr>
                        <a:t> </a:t>
                      </a:r>
                      <a:r>
                        <a:rPr lang="pt-PT" sz="1200" dirty="0" err="1">
                          <a:effectLst/>
                          <a:latin typeface="Cambria"/>
                          <a:ea typeface="ＭＳ 明朝"/>
                          <a:cs typeface="Times New Roman"/>
                        </a:rPr>
                        <a:t>specific</a:t>
                      </a:r>
                      <a:r>
                        <a:rPr lang="pt-PT" sz="1200" dirty="0">
                          <a:effectLst/>
                          <a:latin typeface="Cambria"/>
                          <a:ea typeface="ＭＳ 明朝"/>
                          <a:cs typeface="Times New Roman"/>
                        </a:rPr>
                        <a:t> </a:t>
                      </a:r>
                      <a:r>
                        <a:rPr lang="pt-PT" sz="1200" dirty="0" err="1">
                          <a:effectLst/>
                          <a:latin typeface="Cambria"/>
                          <a:ea typeface="ＭＳ 明朝"/>
                          <a:cs typeface="Times New Roman"/>
                        </a:rPr>
                        <a:t>situations</a:t>
                      </a:r>
                      <a:r>
                        <a:rPr lang="pt-PT" sz="1200" dirty="0">
                          <a:effectLst/>
                          <a:latin typeface="Cambria"/>
                          <a:ea typeface="ＭＳ 明朝"/>
                          <a:cs typeface="Times New Roman"/>
                        </a:rPr>
                        <a:t>)</a:t>
                      </a:r>
                    </a:p>
                  </a:txBody>
                  <a:tcPr marL="68580" marR="68580" marT="0" marB="0"/>
                </a:tc>
                <a:tc>
                  <a:txBody>
                    <a:bodyPr/>
                    <a:lstStyle/>
                    <a:p>
                      <a:pPr algn="ctr">
                        <a:spcAft>
                          <a:spcPts val="0"/>
                        </a:spcAft>
                      </a:pPr>
                      <a:r>
                        <a:rPr lang="pt-PT" sz="1200" dirty="0">
                          <a:effectLst/>
                          <a:latin typeface="Cambria"/>
                          <a:ea typeface="ＭＳ 明朝"/>
                          <a:cs typeface="Times New Roman"/>
                        </a:rPr>
                        <a:t>150 </a:t>
                      </a:r>
                      <a:r>
                        <a:rPr lang="pt-PT" sz="1200" dirty="0" err="1">
                          <a:effectLst/>
                          <a:latin typeface="Cambria"/>
                          <a:ea typeface="ＭＳ 明朝"/>
                          <a:cs typeface="Times New Roman"/>
                        </a:rPr>
                        <a:t>days</a:t>
                      </a:r>
                      <a:r>
                        <a:rPr lang="pt-PT" sz="1200" dirty="0">
                          <a:effectLst/>
                          <a:latin typeface="Cambria"/>
                          <a:ea typeface="ＭＳ 明朝"/>
                          <a:cs typeface="Times New Roman"/>
                        </a:rPr>
                        <a:t> (5 </a:t>
                      </a:r>
                      <a:r>
                        <a:rPr lang="pt-PT" sz="1200" dirty="0" err="1">
                          <a:effectLst/>
                          <a:latin typeface="Cambria"/>
                          <a:ea typeface="ＭＳ 明朝"/>
                          <a:cs typeface="Times New Roman"/>
                        </a:rPr>
                        <a:t>months</a:t>
                      </a:r>
                      <a:r>
                        <a:rPr lang="pt-PT" sz="1200" dirty="0" smtClean="0">
                          <a:effectLst/>
                          <a:latin typeface="Cambria"/>
                          <a:ea typeface="ＭＳ 明朝"/>
                          <a:cs typeface="Times New Roman"/>
                        </a:rPr>
                        <a:t>), </a:t>
                      </a:r>
                      <a:r>
                        <a:rPr lang="pt-PT" sz="1200" dirty="0" err="1" smtClean="0">
                          <a:effectLst/>
                          <a:latin typeface="Cambria"/>
                          <a:ea typeface="ＭＳ 明朝"/>
                          <a:cs typeface="Times New Roman"/>
                        </a:rPr>
                        <a:t>mandatory</a:t>
                      </a:r>
                      <a:r>
                        <a:rPr lang="pt-PT" sz="1200" dirty="0" smtClean="0">
                          <a:effectLst/>
                          <a:latin typeface="Cambria"/>
                          <a:ea typeface="ＭＳ 明朝"/>
                          <a:cs typeface="Times New Roman"/>
                        </a:rPr>
                        <a:t> </a:t>
                      </a:r>
                      <a:r>
                        <a:rPr lang="pt-PT" sz="1200" dirty="0" err="1" smtClean="0">
                          <a:effectLst/>
                          <a:latin typeface="Cambria"/>
                          <a:ea typeface="ＭＳ 明朝"/>
                          <a:cs typeface="Times New Roman"/>
                        </a:rPr>
                        <a:t>maternity</a:t>
                      </a:r>
                      <a:r>
                        <a:rPr lang="pt-PT" sz="1200" dirty="0" smtClean="0">
                          <a:effectLst/>
                          <a:latin typeface="Cambria"/>
                          <a:ea typeface="ＭＳ 明朝"/>
                          <a:cs typeface="Times New Roman"/>
                        </a:rPr>
                        <a:t> </a:t>
                      </a:r>
                      <a:r>
                        <a:rPr lang="pt-PT" sz="1200" dirty="0" err="1" smtClean="0">
                          <a:effectLst/>
                          <a:latin typeface="Cambria"/>
                          <a:ea typeface="ＭＳ 明朝"/>
                          <a:cs typeface="Times New Roman"/>
                        </a:rPr>
                        <a:t>leave</a:t>
                      </a:r>
                      <a:r>
                        <a:rPr lang="pt-PT" sz="1200" dirty="0" smtClean="0">
                          <a:effectLst/>
                          <a:latin typeface="Cambria"/>
                          <a:ea typeface="ＭＳ 明朝"/>
                          <a:cs typeface="Times New Roman"/>
                        </a:rPr>
                        <a:t> </a:t>
                      </a:r>
                      <a:endParaRPr lang="pt-PT" sz="1200" dirty="0">
                        <a:effectLst/>
                        <a:latin typeface="Cambria"/>
                        <a:ea typeface="ＭＳ 明朝"/>
                        <a:cs typeface="Times New Roman"/>
                      </a:endParaRPr>
                    </a:p>
                  </a:txBody>
                  <a:tcPr marL="68580" marR="68580" marT="0" marB="0"/>
                </a:tc>
                <a:tc>
                  <a:txBody>
                    <a:bodyPr/>
                    <a:lstStyle/>
                    <a:p>
                      <a:pPr algn="ctr">
                        <a:spcAft>
                          <a:spcPts val="0"/>
                        </a:spcAft>
                      </a:pPr>
                      <a:r>
                        <a:rPr lang="pt-PT" sz="1200" dirty="0" err="1">
                          <a:solidFill>
                            <a:schemeClr val="tx1"/>
                          </a:solidFill>
                          <a:effectLst/>
                          <a:latin typeface="Cambria"/>
                          <a:ea typeface="ＭＳ 明朝"/>
                          <a:cs typeface="Times New Roman"/>
                        </a:rPr>
                        <a:t>The</a:t>
                      </a:r>
                      <a:r>
                        <a:rPr lang="pt-PT" sz="1200" dirty="0">
                          <a:solidFill>
                            <a:schemeClr val="tx1"/>
                          </a:solidFill>
                          <a:effectLst/>
                          <a:latin typeface="Cambria"/>
                          <a:ea typeface="ＭＳ 明朝"/>
                          <a:cs typeface="Times New Roman"/>
                        </a:rPr>
                        <a:t> </a:t>
                      </a:r>
                      <a:r>
                        <a:rPr lang="pt-PT" sz="1200" dirty="0" err="1">
                          <a:solidFill>
                            <a:schemeClr val="tx1"/>
                          </a:solidFill>
                          <a:effectLst/>
                          <a:latin typeface="Cambria"/>
                          <a:ea typeface="ＭＳ 明朝"/>
                          <a:cs typeface="Times New Roman"/>
                        </a:rPr>
                        <a:t>mother</a:t>
                      </a:r>
                      <a:r>
                        <a:rPr lang="pt-PT" sz="1200" dirty="0">
                          <a:solidFill>
                            <a:schemeClr val="tx1"/>
                          </a:solidFill>
                          <a:effectLst/>
                          <a:latin typeface="Cambria"/>
                          <a:ea typeface="ＭＳ 明朝"/>
                          <a:cs typeface="Times New Roman"/>
                        </a:rPr>
                        <a:t> </a:t>
                      </a:r>
                      <a:r>
                        <a:rPr lang="pt-PT" sz="1200" dirty="0" err="1">
                          <a:solidFill>
                            <a:schemeClr val="tx1"/>
                          </a:solidFill>
                          <a:effectLst/>
                          <a:latin typeface="Cambria"/>
                          <a:ea typeface="ＭＳ 明朝"/>
                          <a:cs typeface="Times New Roman"/>
                        </a:rPr>
                        <a:t>should</a:t>
                      </a:r>
                      <a:r>
                        <a:rPr lang="pt-PT" sz="1200" dirty="0">
                          <a:solidFill>
                            <a:schemeClr val="tx1"/>
                          </a:solidFill>
                          <a:effectLst/>
                          <a:latin typeface="Cambria"/>
                          <a:ea typeface="ＭＳ 明朝"/>
                          <a:cs typeface="Times New Roman"/>
                        </a:rPr>
                        <a:t> </a:t>
                      </a:r>
                      <a:r>
                        <a:rPr lang="pt-PT" sz="1200" dirty="0" err="1">
                          <a:solidFill>
                            <a:schemeClr val="tx1"/>
                          </a:solidFill>
                          <a:effectLst/>
                          <a:latin typeface="Cambria"/>
                          <a:ea typeface="ＭＳ 明朝"/>
                          <a:cs typeface="Times New Roman"/>
                        </a:rPr>
                        <a:t>not</a:t>
                      </a:r>
                      <a:r>
                        <a:rPr lang="pt-PT" sz="1200" dirty="0">
                          <a:solidFill>
                            <a:schemeClr val="tx1"/>
                          </a:solidFill>
                          <a:effectLst/>
                          <a:latin typeface="Cambria"/>
                          <a:ea typeface="ＭＳ 明朝"/>
                          <a:cs typeface="Times New Roman"/>
                        </a:rPr>
                        <a:t> </a:t>
                      </a:r>
                      <a:r>
                        <a:rPr lang="pt-PT" sz="1200" dirty="0" err="1">
                          <a:solidFill>
                            <a:schemeClr val="tx1"/>
                          </a:solidFill>
                          <a:effectLst/>
                          <a:latin typeface="Cambria"/>
                          <a:ea typeface="ＭＳ 明朝"/>
                          <a:cs typeface="Times New Roman"/>
                        </a:rPr>
                        <a:t>have</a:t>
                      </a:r>
                      <a:r>
                        <a:rPr lang="pt-PT" sz="1200" dirty="0">
                          <a:solidFill>
                            <a:schemeClr val="tx1"/>
                          </a:solidFill>
                          <a:effectLst/>
                          <a:latin typeface="Cambria"/>
                          <a:ea typeface="ＭＳ 明朝"/>
                          <a:cs typeface="Times New Roman"/>
                        </a:rPr>
                        <a:t> </a:t>
                      </a:r>
                      <a:r>
                        <a:rPr lang="pt-PT" sz="1200" dirty="0" err="1">
                          <a:solidFill>
                            <a:schemeClr val="tx1"/>
                          </a:solidFill>
                          <a:effectLst/>
                          <a:latin typeface="Cambria"/>
                          <a:ea typeface="ＭＳ 明朝"/>
                          <a:cs typeface="Times New Roman"/>
                        </a:rPr>
                        <a:t>worked</a:t>
                      </a:r>
                      <a:r>
                        <a:rPr lang="pt-PT" sz="1200" dirty="0">
                          <a:solidFill>
                            <a:schemeClr val="tx1"/>
                          </a:solidFill>
                          <a:effectLst/>
                          <a:latin typeface="Cambria"/>
                          <a:ea typeface="ＭＳ 明朝"/>
                          <a:cs typeface="Times New Roman"/>
                        </a:rPr>
                        <a:t> 42 </a:t>
                      </a:r>
                      <a:r>
                        <a:rPr lang="pt-PT" sz="1200" dirty="0" err="1">
                          <a:solidFill>
                            <a:schemeClr val="tx1"/>
                          </a:solidFill>
                          <a:effectLst/>
                          <a:latin typeface="Cambria"/>
                          <a:ea typeface="ＭＳ 明朝"/>
                          <a:cs typeface="Times New Roman"/>
                        </a:rPr>
                        <a:t>days</a:t>
                      </a:r>
                      <a:r>
                        <a:rPr lang="pt-PT" sz="1200" dirty="0">
                          <a:solidFill>
                            <a:schemeClr val="tx1"/>
                          </a:solidFill>
                          <a:effectLst/>
                          <a:latin typeface="Cambria"/>
                          <a:ea typeface="ＭＳ 明朝"/>
                          <a:cs typeface="Times New Roman"/>
                        </a:rPr>
                        <a:t> </a:t>
                      </a:r>
                      <a:r>
                        <a:rPr lang="pt-PT" sz="1200" dirty="0" err="1">
                          <a:solidFill>
                            <a:schemeClr val="tx1"/>
                          </a:solidFill>
                          <a:effectLst/>
                          <a:latin typeface="Cambria"/>
                          <a:ea typeface="ＭＳ 明朝"/>
                          <a:cs typeface="Times New Roman"/>
                        </a:rPr>
                        <a:t>before</a:t>
                      </a:r>
                      <a:r>
                        <a:rPr lang="pt-PT" sz="1200" dirty="0">
                          <a:solidFill>
                            <a:schemeClr val="tx1"/>
                          </a:solidFill>
                          <a:effectLst/>
                          <a:latin typeface="Cambria"/>
                          <a:ea typeface="ＭＳ 明朝"/>
                          <a:cs typeface="Times New Roman"/>
                        </a:rPr>
                        <a:t> </a:t>
                      </a:r>
                      <a:r>
                        <a:rPr lang="pt-PT" sz="1200" dirty="0" err="1">
                          <a:solidFill>
                            <a:schemeClr val="tx1"/>
                          </a:solidFill>
                          <a:effectLst/>
                          <a:latin typeface="Cambria"/>
                          <a:ea typeface="ＭＳ 明朝"/>
                          <a:cs typeface="Times New Roman"/>
                        </a:rPr>
                        <a:t>and</a:t>
                      </a:r>
                      <a:r>
                        <a:rPr lang="pt-PT" sz="1200" dirty="0">
                          <a:solidFill>
                            <a:schemeClr val="tx1"/>
                          </a:solidFill>
                          <a:effectLst/>
                          <a:latin typeface="Cambria"/>
                          <a:ea typeface="ＭＳ 明朝"/>
                          <a:cs typeface="Times New Roman"/>
                        </a:rPr>
                        <a:t> </a:t>
                      </a:r>
                      <a:r>
                        <a:rPr lang="pt-PT" sz="1200" dirty="0" err="1">
                          <a:solidFill>
                            <a:schemeClr val="tx1"/>
                          </a:solidFill>
                          <a:effectLst/>
                          <a:latin typeface="Cambria"/>
                          <a:ea typeface="ＭＳ 明朝"/>
                          <a:cs typeface="Times New Roman"/>
                        </a:rPr>
                        <a:t>after</a:t>
                      </a:r>
                      <a:r>
                        <a:rPr lang="pt-PT" sz="1200" dirty="0">
                          <a:solidFill>
                            <a:schemeClr val="tx1"/>
                          </a:solidFill>
                          <a:effectLst/>
                          <a:latin typeface="Cambria"/>
                          <a:ea typeface="ＭＳ 明朝"/>
                          <a:cs typeface="Times New Roman"/>
                        </a:rPr>
                        <a:t> </a:t>
                      </a:r>
                      <a:r>
                        <a:rPr lang="pt-PT" sz="1200" dirty="0" err="1">
                          <a:solidFill>
                            <a:schemeClr val="tx1"/>
                          </a:solidFill>
                          <a:effectLst/>
                          <a:latin typeface="Cambria"/>
                          <a:ea typeface="ＭＳ 明朝"/>
                          <a:cs typeface="Times New Roman"/>
                        </a:rPr>
                        <a:t>birth</a:t>
                      </a:r>
                      <a:r>
                        <a:rPr lang="pt-PT" sz="1200" dirty="0">
                          <a:solidFill>
                            <a:schemeClr val="tx1"/>
                          </a:solidFill>
                          <a:effectLst/>
                          <a:latin typeface="Cambria"/>
                          <a:ea typeface="ＭＳ 明朝"/>
                          <a:cs typeface="Times New Roman"/>
                        </a:rPr>
                        <a:t>.</a:t>
                      </a:r>
                    </a:p>
                  </a:txBody>
                  <a:tcPr marL="68580" marR="68580" marT="0" marB="0"/>
                </a:tc>
              </a:tr>
              <a:tr h="370840">
                <a:tc>
                  <a:txBody>
                    <a:bodyPr/>
                    <a:lstStyle/>
                    <a:p>
                      <a:endParaRPr lang="en-US" sz="1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sz="1400" dirty="0" smtClean="0"/>
                        <a:t>PAYMENT LEVEL</a:t>
                      </a:r>
                      <a:endParaRPr lang="en-US" sz="1400" dirty="0"/>
                    </a:p>
                  </a:txBody>
                  <a:tcPr/>
                </a:tc>
                <a:tc>
                  <a:txBody>
                    <a:bodyPr/>
                    <a:lstStyle/>
                    <a:p>
                      <a:pPr algn="ctr">
                        <a:spcAft>
                          <a:spcPts val="0"/>
                        </a:spcAft>
                      </a:pPr>
                      <a:r>
                        <a:rPr lang="pt-PT" sz="1200">
                          <a:effectLst/>
                          <a:latin typeface="Cambria"/>
                          <a:ea typeface="ＭＳ 明朝"/>
                          <a:cs typeface="Times New Roman"/>
                        </a:rPr>
                        <a:t>Between 274 and 343 euros/month</a:t>
                      </a:r>
                    </a:p>
                  </a:txBody>
                  <a:tcPr marL="68580" marR="68580" marT="0" marB="0"/>
                </a:tc>
                <a:tc>
                  <a:txBody>
                    <a:bodyPr/>
                    <a:lstStyle/>
                    <a:p>
                      <a:pPr algn="ctr">
                        <a:spcAft>
                          <a:spcPts val="0"/>
                        </a:spcAft>
                      </a:pPr>
                      <a:r>
                        <a:rPr lang="pt-PT" sz="1200">
                          <a:effectLst/>
                          <a:latin typeface="Cambria"/>
                          <a:ea typeface="ＭＳ 明朝"/>
                          <a:cs typeface="Times New Roman"/>
                        </a:rPr>
                        <a:t>537 euros/month (2019)</a:t>
                      </a:r>
                    </a:p>
                  </a:txBody>
                  <a:tcPr marL="68580" marR="68580" marT="0" marB="0"/>
                </a:tc>
                <a:tc>
                  <a:txBody>
                    <a:bodyPr/>
                    <a:lstStyle/>
                    <a:p>
                      <a:pPr algn="ctr">
                        <a:spcAft>
                          <a:spcPts val="0"/>
                        </a:spcAft>
                      </a:pPr>
                      <a:r>
                        <a:rPr lang="pt-PT" sz="1200" dirty="0">
                          <a:effectLst/>
                          <a:latin typeface="Cambria"/>
                          <a:ea typeface="ＭＳ 明朝"/>
                          <a:cs typeface="Times New Roman"/>
                        </a:rPr>
                        <a:t>421 </a:t>
                      </a:r>
                      <a:r>
                        <a:rPr lang="pt-PT" sz="1200" dirty="0" smtClean="0">
                          <a:effectLst/>
                          <a:latin typeface="Cambria"/>
                          <a:ea typeface="ＭＳ 明朝"/>
                          <a:cs typeface="Times New Roman"/>
                        </a:rPr>
                        <a:t>euros/</a:t>
                      </a:r>
                      <a:r>
                        <a:rPr lang="pt-PT" sz="1200" dirty="0" err="1" smtClean="0">
                          <a:effectLst/>
                          <a:latin typeface="Cambria"/>
                          <a:ea typeface="ＭＳ 明朝"/>
                          <a:cs typeface="Times New Roman"/>
                        </a:rPr>
                        <a:t>month</a:t>
                      </a:r>
                      <a:r>
                        <a:rPr lang="pt-PT" sz="1200" dirty="0" smtClean="0">
                          <a:effectLst/>
                          <a:latin typeface="Cambria"/>
                          <a:ea typeface="ＭＳ 明朝"/>
                          <a:cs typeface="Times New Roman"/>
                        </a:rPr>
                        <a:t> (</a:t>
                      </a:r>
                      <a:r>
                        <a:rPr lang="pt-PT" sz="1200" dirty="0" err="1" smtClean="0">
                          <a:effectLst/>
                          <a:latin typeface="Cambria"/>
                          <a:ea typeface="ＭＳ 明朝"/>
                          <a:cs typeface="Times New Roman"/>
                        </a:rPr>
                        <a:t>Stato</a:t>
                      </a:r>
                      <a:r>
                        <a:rPr lang="pt-PT" sz="1200" dirty="0">
                          <a:effectLst/>
                          <a:latin typeface="Cambria"/>
                          <a:ea typeface="ＭＳ 明朝"/>
                          <a:cs typeface="Times New Roman"/>
                        </a:rPr>
                        <a:t>)</a:t>
                      </a:r>
                    </a:p>
                    <a:p>
                      <a:pPr algn="ctr">
                        <a:spcAft>
                          <a:spcPts val="0"/>
                        </a:spcAft>
                      </a:pPr>
                      <a:r>
                        <a:rPr lang="pt-PT" sz="1200" dirty="0">
                          <a:effectLst/>
                          <a:latin typeface="Cambria"/>
                          <a:ea typeface="ＭＳ 明朝"/>
                          <a:cs typeface="Times New Roman"/>
                        </a:rPr>
                        <a:t>346 </a:t>
                      </a:r>
                      <a:r>
                        <a:rPr lang="pt-PT" sz="1200" dirty="0" smtClean="0">
                          <a:effectLst/>
                          <a:latin typeface="Cambria"/>
                          <a:ea typeface="ＭＳ 明朝"/>
                          <a:cs typeface="Times New Roman"/>
                        </a:rPr>
                        <a:t>euros/</a:t>
                      </a:r>
                      <a:r>
                        <a:rPr lang="pt-PT" sz="1200" dirty="0" err="1" smtClean="0">
                          <a:effectLst/>
                          <a:latin typeface="Cambria"/>
                          <a:ea typeface="ＭＳ 明朝"/>
                          <a:cs typeface="Times New Roman"/>
                        </a:rPr>
                        <a:t>month</a:t>
                      </a:r>
                      <a:r>
                        <a:rPr lang="pt-PT" sz="1200" dirty="0" smtClean="0">
                          <a:effectLst/>
                          <a:latin typeface="Cambria"/>
                          <a:ea typeface="ＭＳ 明朝"/>
                          <a:cs typeface="Times New Roman"/>
                        </a:rPr>
                        <a:t> (</a:t>
                      </a:r>
                      <a:r>
                        <a:rPr lang="pt-PT" sz="1200" dirty="0" err="1" smtClean="0">
                          <a:effectLst/>
                          <a:latin typeface="Cambria"/>
                          <a:ea typeface="ＭＳ 明朝"/>
                          <a:cs typeface="Times New Roman"/>
                        </a:rPr>
                        <a:t>Comuni</a:t>
                      </a:r>
                      <a:r>
                        <a:rPr lang="pt-PT" sz="1200" dirty="0">
                          <a:effectLst/>
                          <a:latin typeface="Cambria"/>
                          <a:ea typeface="ＭＳ 明朝"/>
                          <a:cs typeface="Times New Roman"/>
                        </a:rPr>
                        <a:t>). Can </a:t>
                      </a:r>
                      <a:r>
                        <a:rPr lang="pt-PT" sz="1200" dirty="0" err="1">
                          <a:effectLst/>
                          <a:latin typeface="Cambria"/>
                          <a:ea typeface="ＭＳ 明朝"/>
                          <a:cs typeface="Times New Roman"/>
                        </a:rPr>
                        <a:t>be</a:t>
                      </a:r>
                      <a:r>
                        <a:rPr lang="pt-PT" sz="1200" dirty="0">
                          <a:effectLst/>
                          <a:latin typeface="Cambria"/>
                          <a:ea typeface="ＭＳ 明朝"/>
                          <a:cs typeface="Times New Roman"/>
                        </a:rPr>
                        <a:t> </a:t>
                      </a:r>
                      <a:r>
                        <a:rPr lang="pt-PT" sz="1200" dirty="0" err="1">
                          <a:effectLst/>
                          <a:latin typeface="Cambria"/>
                          <a:ea typeface="ＭＳ 明朝"/>
                          <a:cs typeface="Times New Roman"/>
                        </a:rPr>
                        <a:t>accumulated</a:t>
                      </a:r>
                      <a:endParaRPr lang="pt-PT" sz="1200" dirty="0">
                        <a:effectLst/>
                        <a:latin typeface="Cambria"/>
                        <a:ea typeface="ＭＳ 明朝"/>
                        <a:cs typeface="Times New Roman"/>
                      </a:endParaRPr>
                    </a:p>
                  </a:txBody>
                  <a:tcPr marL="68580" marR="68580" marT="0" marB="0"/>
                </a:tc>
                <a:tc>
                  <a:txBody>
                    <a:bodyPr/>
                    <a:lstStyle/>
                    <a:p>
                      <a:pPr algn="ctr">
                        <a:spcAft>
                          <a:spcPts val="0"/>
                        </a:spcAft>
                      </a:pPr>
                      <a:r>
                        <a:rPr lang="pt-PT" sz="1200" dirty="0">
                          <a:effectLst/>
                          <a:latin typeface="Cambria"/>
                          <a:ea typeface="ＭＳ 明朝"/>
                          <a:cs typeface="Times New Roman"/>
                        </a:rPr>
                        <a:t>440,20 (total </a:t>
                      </a:r>
                      <a:r>
                        <a:rPr lang="pt-PT" sz="1200" dirty="0" err="1">
                          <a:effectLst/>
                          <a:latin typeface="Cambria"/>
                          <a:ea typeface="ＭＳ 明朝"/>
                          <a:cs typeface="Times New Roman"/>
                        </a:rPr>
                        <a:t>amount</a:t>
                      </a:r>
                      <a:r>
                        <a:rPr lang="pt-PT" sz="1200" dirty="0">
                          <a:effectLst/>
                          <a:latin typeface="Cambria"/>
                          <a:ea typeface="ＭＳ 明朝"/>
                          <a:cs typeface="Times New Roman"/>
                        </a:rPr>
                        <a:t>)</a:t>
                      </a:r>
                    </a:p>
                  </a:txBody>
                  <a:tcPr marL="68580" marR="68580" marT="0" marB="0"/>
                </a:tc>
              </a:tr>
              <a:tr h="370840">
                <a:tc>
                  <a:txBody>
                    <a:bodyPr/>
                    <a:lstStyle/>
                    <a:p>
                      <a:endParaRPr lang="en-US" sz="140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sz="1400" dirty="0" smtClean="0"/>
                        <a:t>ELIGIBILITY</a:t>
                      </a:r>
                    </a:p>
                    <a:p>
                      <a:r>
                        <a:rPr lang="en-US" sz="1400" dirty="0" smtClean="0"/>
                        <a:t>CONDITIONS</a:t>
                      </a:r>
                      <a:endParaRPr lang="en-US" sz="1400" dirty="0"/>
                    </a:p>
                  </a:txBody>
                  <a:tcPr/>
                </a:tc>
                <a:tc>
                  <a:txBody>
                    <a:bodyPr/>
                    <a:lstStyle/>
                    <a:p>
                      <a:pPr algn="ctr">
                        <a:spcAft>
                          <a:spcPts val="0"/>
                        </a:spcAft>
                      </a:pPr>
                      <a:r>
                        <a:rPr lang="pt-PT" sz="1200">
                          <a:effectLst/>
                          <a:latin typeface="Cambria"/>
                          <a:ea typeface="ＭＳ 明朝"/>
                          <a:cs typeface="Times New Roman"/>
                        </a:rPr>
                        <a:t>Family income (until 80% of IAS per person), 348,6 euros (2019)</a:t>
                      </a:r>
                    </a:p>
                  </a:txBody>
                  <a:tcPr marL="68580" marR="68580" marT="0" marB="0"/>
                </a:tc>
                <a:tc>
                  <a:txBody>
                    <a:bodyPr/>
                    <a:lstStyle/>
                    <a:p>
                      <a:pPr algn="ctr">
                        <a:spcAft>
                          <a:spcPts val="0"/>
                        </a:spcAft>
                      </a:pPr>
                      <a:r>
                        <a:rPr lang="pt-PT" sz="1200">
                          <a:effectLst/>
                          <a:latin typeface="Cambria"/>
                          <a:ea typeface="ＭＳ 明朝"/>
                          <a:cs typeface="Times New Roman"/>
                        </a:rPr>
                        <a:t>Working mothers </a:t>
                      </a:r>
                    </a:p>
                  </a:txBody>
                  <a:tcPr marL="68580" marR="68580" marT="0" marB="0"/>
                </a:tc>
                <a:tc>
                  <a:txBody>
                    <a:bodyPr/>
                    <a:lstStyle/>
                    <a:p>
                      <a:pPr algn="ctr">
                        <a:spcAft>
                          <a:spcPts val="0"/>
                        </a:spcAft>
                      </a:pPr>
                      <a:r>
                        <a:rPr lang="pt-PT" sz="1200" dirty="0" err="1" smtClean="0">
                          <a:effectLst/>
                          <a:latin typeface="Cambria"/>
                          <a:ea typeface="ＭＳ 明朝"/>
                          <a:cs typeface="Times New Roman"/>
                        </a:rPr>
                        <a:t>Low</a:t>
                      </a:r>
                      <a:r>
                        <a:rPr lang="pt-PT" sz="1200" dirty="0" smtClean="0">
                          <a:effectLst/>
                          <a:latin typeface="Cambria"/>
                          <a:ea typeface="ＭＳ 明朝"/>
                          <a:cs typeface="Times New Roman"/>
                        </a:rPr>
                        <a:t> </a:t>
                      </a:r>
                      <a:r>
                        <a:rPr lang="pt-PT" sz="1200" dirty="0" err="1" smtClean="0">
                          <a:effectLst/>
                          <a:latin typeface="Cambria"/>
                          <a:ea typeface="ＭＳ 明朝"/>
                          <a:cs typeface="Times New Roman"/>
                        </a:rPr>
                        <a:t>income</a:t>
                      </a:r>
                      <a:r>
                        <a:rPr lang="pt-PT" sz="1200" dirty="0" smtClean="0">
                          <a:effectLst/>
                          <a:latin typeface="Cambria"/>
                          <a:ea typeface="ＭＳ 明朝"/>
                          <a:cs typeface="Times New Roman"/>
                        </a:rPr>
                        <a:t> </a:t>
                      </a:r>
                      <a:r>
                        <a:rPr lang="pt-PT" sz="1200" dirty="0" err="1" smtClean="0">
                          <a:effectLst/>
                          <a:latin typeface="Cambria"/>
                          <a:ea typeface="ＭＳ 明朝"/>
                          <a:cs typeface="Times New Roman"/>
                        </a:rPr>
                        <a:t>working</a:t>
                      </a:r>
                      <a:r>
                        <a:rPr lang="pt-PT" sz="1200" dirty="0" smtClean="0">
                          <a:effectLst/>
                          <a:latin typeface="Cambria"/>
                          <a:ea typeface="ＭＳ 明朝"/>
                          <a:cs typeface="Times New Roman"/>
                        </a:rPr>
                        <a:t> </a:t>
                      </a:r>
                      <a:r>
                        <a:rPr lang="pt-PT" sz="1200" dirty="0" err="1" smtClean="0">
                          <a:effectLst/>
                          <a:latin typeface="Cambria"/>
                          <a:ea typeface="ＭＳ 明朝"/>
                          <a:cs typeface="Times New Roman"/>
                        </a:rPr>
                        <a:t>and</a:t>
                      </a:r>
                      <a:r>
                        <a:rPr lang="pt-PT" sz="1200" baseline="0" dirty="0" smtClean="0">
                          <a:effectLst/>
                          <a:latin typeface="Cambria"/>
                          <a:ea typeface="ＭＳ 明朝"/>
                          <a:cs typeface="Times New Roman"/>
                        </a:rPr>
                        <a:t> non </a:t>
                      </a:r>
                      <a:r>
                        <a:rPr lang="pt-PT" sz="1200" baseline="0" dirty="0" err="1" smtClean="0">
                          <a:effectLst/>
                          <a:latin typeface="Cambria"/>
                          <a:ea typeface="ＭＳ 明朝"/>
                          <a:cs typeface="Times New Roman"/>
                        </a:rPr>
                        <a:t>working</a:t>
                      </a:r>
                      <a:r>
                        <a:rPr lang="pt-PT" sz="1200" dirty="0" smtClean="0">
                          <a:effectLst/>
                          <a:latin typeface="Cambria"/>
                          <a:ea typeface="ＭＳ 明朝"/>
                          <a:cs typeface="Times New Roman"/>
                        </a:rPr>
                        <a:t> </a:t>
                      </a:r>
                      <a:r>
                        <a:rPr lang="pt-PT" sz="1200" dirty="0" err="1" smtClean="0">
                          <a:effectLst/>
                          <a:latin typeface="Cambria"/>
                          <a:ea typeface="ＭＳ 明朝"/>
                          <a:cs typeface="Times New Roman"/>
                        </a:rPr>
                        <a:t>mothers</a:t>
                      </a:r>
                      <a:r>
                        <a:rPr lang="pt-PT" sz="1200" dirty="0" smtClean="0">
                          <a:effectLst/>
                          <a:latin typeface="Cambria"/>
                          <a:ea typeface="ＭＳ 明朝"/>
                          <a:cs typeface="Times New Roman"/>
                        </a:rPr>
                        <a:t>; </a:t>
                      </a:r>
                      <a:r>
                        <a:rPr lang="pt-PT" sz="1200" dirty="0" err="1">
                          <a:effectLst/>
                          <a:latin typeface="Cambria"/>
                          <a:ea typeface="ＭＳ 明朝"/>
                          <a:cs typeface="Times New Roman"/>
                        </a:rPr>
                        <a:t>temporarily</a:t>
                      </a:r>
                      <a:r>
                        <a:rPr lang="pt-PT" sz="1200" dirty="0">
                          <a:effectLst/>
                          <a:latin typeface="Cambria"/>
                          <a:ea typeface="ＭＳ 明朝"/>
                          <a:cs typeface="Times New Roman"/>
                        </a:rPr>
                        <a:t> </a:t>
                      </a:r>
                      <a:r>
                        <a:rPr lang="pt-PT" sz="1200" dirty="0" err="1">
                          <a:effectLst/>
                          <a:latin typeface="Cambria"/>
                          <a:ea typeface="ＭＳ 明朝"/>
                          <a:cs typeface="Times New Roman"/>
                        </a:rPr>
                        <a:t>unemployed</a:t>
                      </a:r>
                      <a:r>
                        <a:rPr lang="pt-PT" sz="1200" dirty="0">
                          <a:effectLst/>
                          <a:latin typeface="Cambria"/>
                          <a:ea typeface="ＭＳ 明朝"/>
                          <a:cs typeface="Times New Roman"/>
                        </a:rPr>
                        <a:t> </a:t>
                      </a:r>
                      <a:r>
                        <a:rPr lang="pt-PT" sz="1200" dirty="0" err="1" smtClean="0">
                          <a:effectLst/>
                          <a:latin typeface="Cambria"/>
                          <a:ea typeface="ＭＳ 明朝"/>
                          <a:cs typeface="Times New Roman"/>
                        </a:rPr>
                        <a:t>mothers</a:t>
                      </a:r>
                      <a:r>
                        <a:rPr lang="pt-PT" sz="1200" dirty="0" smtClean="0">
                          <a:effectLst/>
                          <a:latin typeface="Cambria"/>
                          <a:ea typeface="ＭＳ 明朝"/>
                          <a:cs typeface="Times New Roman"/>
                        </a:rPr>
                        <a:t>.</a:t>
                      </a:r>
                      <a:endParaRPr lang="pt-PT" sz="1200" dirty="0">
                        <a:effectLst/>
                        <a:latin typeface="Cambria"/>
                        <a:ea typeface="ＭＳ 明朝"/>
                        <a:cs typeface="Times New Roman"/>
                      </a:endParaRPr>
                    </a:p>
                  </a:txBody>
                  <a:tcPr marL="68580" marR="68580" marT="0" marB="0"/>
                </a:tc>
                <a:tc>
                  <a:txBody>
                    <a:bodyPr/>
                    <a:lstStyle/>
                    <a:p>
                      <a:pPr algn="ctr">
                        <a:spcAft>
                          <a:spcPts val="0"/>
                        </a:spcAft>
                      </a:pPr>
                      <a:r>
                        <a:rPr lang="pt-PT" sz="1200" dirty="0" err="1">
                          <a:effectLst/>
                          <a:latin typeface="Cambria"/>
                          <a:ea typeface="ＭＳ 明朝"/>
                          <a:cs typeface="Times New Roman"/>
                        </a:rPr>
                        <a:t>Low</a:t>
                      </a:r>
                      <a:r>
                        <a:rPr lang="pt-PT" sz="1200" dirty="0">
                          <a:effectLst/>
                          <a:latin typeface="Cambria"/>
                          <a:ea typeface="ＭＳ 明朝"/>
                          <a:cs typeface="Times New Roman"/>
                        </a:rPr>
                        <a:t> </a:t>
                      </a:r>
                      <a:r>
                        <a:rPr lang="pt-PT" sz="1200" dirty="0" err="1">
                          <a:effectLst/>
                          <a:latin typeface="Cambria"/>
                          <a:ea typeface="ＭＳ 明朝"/>
                          <a:cs typeface="Times New Roman"/>
                        </a:rPr>
                        <a:t>income</a:t>
                      </a:r>
                      <a:r>
                        <a:rPr lang="pt-PT" sz="1200" dirty="0">
                          <a:effectLst/>
                          <a:latin typeface="Cambria"/>
                          <a:ea typeface="ＭＳ 明朝"/>
                          <a:cs typeface="Times New Roman"/>
                        </a:rPr>
                        <a:t> </a:t>
                      </a:r>
                      <a:r>
                        <a:rPr lang="pt-PT" sz="1200" dirty="0" err="1">
                          <a:effectLst/>
                          <a:latin typeface="Cambria"/>
                          <a:ea typeface="ＭＳ 明朝"/>
                          <a:cs typeface="Times New Roman"/>
                        </a:rPr>
                        <a:t>working</a:t>
                      </a:r>
                      <a:r>
                        <a:rPr lang="pt-PT" sz="1200" dirty="0">
                          <a:effectLst/>
                          <a:latin typeface="Cambria"/>
                          <a:ea typeface="ＭＳ 明朝"/>
                          <a:cs typeface="Times New Roman"/>
                        </a:rPr>
                        <a:t> </a:t>
                      </a:r>
                      <a:r>
                        <a:rPr lang="pt-PT" sz="1200" dirty="0" err="1">
                          <a:effectLst/>
                          <a:latin typeface="Cambria"/>
                          <a:ea typeface="ＭＳ 明朝"/>
                          <a:cs typeface="Times New Roman"/>
                        </a:rPr>
                        <a:t>mothers</a:t>
                      </a:r>
                      <a:r>
                        <a:rPr lang="pt-PT" sz="1200" dirty="0">
                          <a:effectLst/>
                          <a:latin typeface="Cambria"/>
                          <a:ea typeface="ＭＳ 明朝"/>
                          <a:cs typeface="Times New Roman"/>
                        </a:rPr>
                        <a:t> (</a:t>
                      </a:r>
                      <a:r>
                        <a:rPr lang="pt-PT" sz="1200" dirty="0" err="1">
                          <a:effectLst/>
                          <a:latin typeface="Cambria"/>
                          <a:ea typeface="ＭＳ 明朝"/>
                          <a:cs typeface="Times New Roman"/>
                        </a:rPr>
                        <a:t>maximum</a:t>
                      </a:r>
                      <a:r>
                        <a:rPr lang="pt-PT" sz="1200" dirty="0">
                          <a:effectLst/>
                          <a:latin typeface="Cambria"/>
                          <a:ea typeface="ＭＳ 明朝"/>
                          <a:cs typeface="Times New Roman"/>
                        </a:rPr>
                        <a:t> </a:t>
                      </a:r>
                      <a:r>
                        <a:rPr lang="pt-PT" sz="1200" dirty="0" err="1">
                          <a:effectLst/>
                          <a:latin typeface="Cambria"/>
                          <a:ea typeface="ＭＳ 明朝"/>
                          <a:cs typeface="Times New Roman"/>
                        </a:rPr>
                        <a:t>of</a:t>
                      </a:r>
                      <a:r>
                        <a:rPr lang="pt-PT" sz="1200" dirty="0">
                          <a:effectLst/>
                          <a:latin typeface="Cambria"/>
                          <a:ea typeface="ＭＳ 明朝"/>
                          <a:cs typeface="Times New Roman"/>
                        </a:rPr>
                        <a:t> 586,94 euros </a:t>
                      </a:r>
                      <a:r>
                        <a:rPr lang="pt-PT" sz="1200" dirty="0" err="1">
                          <a:effectLst/>
                          <a:latin typeface="Cambria"/>
                          <a:ea typeface="ＭＳ 明朝"/>
                          <a:cs typeface="Times New Roman"/>
                        </a:rPr>
                        <a:t>monthly</a:t>
                      </a:r>
                      <a:r>
                        <a:rPr lang="pt-PT" sz="1200" dirty="0">
                          <a:effectLst/>
                          <a:latin typeface="Cambria"/>
                          <a:ea typeface="ＭＳ 明朝"/>
                          <a:cs typeface="Times New Roman"/>
                        </a:rPr>
                        <a:t> </a:t>
                      </a:r>
                      <a:r>
                        <a:rPr lang="pt-PT" sz="1200" dirty="0" err="1">
                          <a:effectLst/>
                          <a:latin typeface="Cambria"/>
                          <a:ea typeface="ＭＳ 明朝"/>
                          <a:cs typeface="Times New Roman"/>
                        </a:rPr>
                        <a:t>family</a:t>
                      </a:r>
                      <a:r>
                        <a:rPr lang="pt-PT" sz="1200" dirty="0">
                          <a:effectLst/>
                          <a:latin typeface="Cambria"/>
                          <a:ea typeface="ＭＳ 明朝"/>
                          <a:cs typeface="Times New Roman"/>
                        </a:rPr>
                        <a:t> </a:t>
                      </a:r>
                      <a:r>
                        <a:rPr lang="pt-PT" sz="1200" dirty="0" err="1">
                          <a:effectLst/>
                          <a:latin typeface="Cambria"/>
                          <a:ea typeface="ＭＳ 明朝"/>
                          <a:cs typeface="Times New Roman"/>
                        </a:rPr>
                        <a:t>income</a:t>
                      </a:r>
                      <a:r>
                        <a:rPr lang="pt-PT" sz="1200" dirty="0">
                          <a:effectLst/>
                          <a:latin typeface="Cambria"/>
                          <a:ea typeface="ＭＳ 明朝"/>
                          <a:cs typeface="Times New Roman"/>
                        </a:rPr>
                        <a:t>)</a:t>
                      </a:r>
                    </a:p>
                  </a:txBody>
                  <a:tcPr marL="68580" marR="68580" marT="0" marB="0"/>
                </a:tc>
              </a:tr>
            </a:tbl>
          </a:graphicData>
        </a:graphic>
      </p:graphicFrame>
    </p:spTree>
    <p:extLst>
      <p:ext uri="{BB962C8B-B14F-4D97-AF65-F5344CB8AC3E}">
        <p14:creationId xmlns:p14="http://schemas.microsoft.com/office/powerpoint/2010/main" val="15222565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2800" dirty="0" smtClean="0"/>
              <a:t>Eligibility criteria (conclusions)</a:t>
            </a:r>
            <a:endParaRPr lang="en-US" sz="2800" dirty="0"/>
          </a:p>
        </p:txBody>
      </p:sp>
      <p:sp>
        <p:nvSpPr>
          <p:cNvPr id="3" name="Content Placeholder 2"/>
          <p:cNvSpPr>
            <a:spLocks noGrp="1"/>
          </p:cNvSpPr>
          <p:nvPr>
            <p:ph idx="1"/>
          </p:nvPr>
        </p:nvSpPr>
        <p:spPr>
          <a:xfrm>
            <a:off x="1114424" y="2472430"/>
            <a:ext cx="7610476" cy="4385570"/>
          </a:xfrm>
        </p:spPr>
        <p:txBody>
          <a:bodyPr>
            <a:normAutofit/>
          </a:bodyPr>
          <a:lstStyle/>
          <a:p>
            <a:pPr algn="just">
              <a:lnSpc>
                <a:spcPct val="130000"/>
              </a:lnSpc>
            </a:pPr>
            <a:r>
              <a:rPr lang="en-GB" sz="1600" dirty="0"/>
              <a:t>In Southern European countries, </a:t>
            </a:r>
            <a:r>
              <a:rPr lang="en-GB" sz="1600" b="1" dirty="0"/>
              <a:t>parental leave benefits </a:t>
            </a:r>
            <a:r>
              <a:rPr lang="en-GB" sz="1600" dirty="0"/>
              <a:t>are mainly an </a:t>
            </a:r>
            <a:r>
              <a:rPr lang="en-GB" sz="1600" b="1" dirty="0"/>
              <a:t>employment-based entitlement </a:t>
            </a:r>
            <a:r>
              <a:rPr lang="en-GB" sz="1600" dirty="0" smtClean="0"/>
              <a:t>(</a:t>
            </a:r>
            <a:r>
              <a:rPr lang="en-GB" sz="1600" b="1" dirty="0" smtClean="0"/>
              <a:t>selective model); more </a:t>
            </a:r>
            <a:r>
              <a:rPr lang="en-GB" sz="1600" b="1" dirty="0"/>
              <a:t>stable </a:t>
            </a:r>
            <a:r>
              <a:rPr lang="en-GB" sz="1600" b="1" dirty="0" smtClean="0"/>
              <a:t>careers: better </a:t>
            </a:r>
            <a:r>
              <a:rPr lang="en-GB" sz="1600" b="1" dirty="0"/>
              <a:t>protected than those with less secure jobs</a:t>
            </a:r>
            <a:r>
              <a:rPr lang="en-GB" sz="1600" dirty="0"/>
              <a:t> (e.g. short-term or temporary contracts</a:t>
            </a:r>
            <a:r>
              <a:rPr lang="en-GB" sz="1600" dirty="0" smtClean="0"/>
              <a:t>). </a:t>
            </a:r>
          </a:p>
          <a:p>
            <a:pPr algn="just">
              <a:lnSpc>
                <a:spcPct val="130000"/>
              </a:lnSpc>
            </a:pPr>
            <a:endParaRPr lang="en-GB" sz="800" dirty="0"/>
          </a:p>
          <a:p>
            <a:pPr algn="just">
              <a:lnSpc>
                <a:spcPct val="130000"/>
              </a:lnSpc>
            </a:pPr>
            <a:r>
              <a:rPr lang="en-GB" sz="1600" dirty="0" smtClean="0"/>
              <a:t>Differences </a:t>
            </a:r>
            <a:r>
              <a:rPr lang="en-GB" sz="1600" dirty="0"/>
              <a:t>between public and private sector employees, (Greece</a:t>
            </a:r>
            <a:r>
              <a:rPr lang="en-GB" sz="1600" dirty="0" smtClean="0"/>
              <a:t>); professional occupations (</a:t>
            </a:r>
            <a:r>
              <a:rPr lang="en-GB" sz="1600" dirty="0"/>
              <a:t>Italy</a:t>
            </a:r>
            <a:r>
              <a:rPr lang="en-GB" sz="1600" dirty="0" smtClean="0"/>
              <a:t>); </a:t>
            </a:r>
            <a:r>
              <a:rPr lang="en-GB" sz="1600" dirty="0"/>
              <a:t>and </a:t>
            </a:r>
            <a:r>
              <a:rPr lang="en-GB" sz="1600" dirty="0" smtClean="0"/>
              <a:t>previous </a:t>
            </a:r>
            <a:r>
              <a:rPr lang="en-GB" sz="1600" dirty="0"/>
              <a:t>insurance contributions (Portugal and </a:t>
            </a:r>
            <a:r>
              <a:rPr lang="en-GB" sz="1600" dirty="0" smtClean="0"/>
              <a:t>Spain): results in a </a:t>
            </a:r>
            <a:r>
              <a:rPr lang="en-GB" sz="1600" b="1" dirty="0" smtClean="0"/>
              <a:t>general </a:t>
            </a:r>
            <a:r>
              <a:rPr lang="en-GB" sz="1600" b="1" dirty="0"/>
              <a:t>restriction of fully paid maternity and paternity leaves benefits for some groups of </a:t>
            </a:r>
            <a:r>
              <a:rPr lang="en-GB" sz="1600" b="1" dirty="0" smtClean="0"/>
              <a:t>parents, </a:t>
            </a:r>
            <a:r>
              <a:rPr lang="en-GB" sz="1600" dirty="0"/>
              <a:t>generally </a:t>
            </a:r>
            <a:r>
              <a:rPr lang="en-GB" sz="1600" b="1" dirty="0"/>
              <a:t>non-standard workers </a:t>
            </a:r>
            <a:r>
              <a:rPr lang="en-GB" sz="1600" dirty="0"/>
              <a:t>(temporary, part-time, family workers, etc.) </a:t>
            </a:r>
            <a:r>
              <a:rPr lang="en-GB" sz="1600" b="1" dirty="0"/>
              <a:t>and the self-employed. </a:t>
            </a:r>
            <a:endParaRPr lang="pt-PT" sz="1600" b="1" dirty="0"/>
          </a:p>
        </p:txBody>
      </p:sp>
    </p:spTree>
    <p:extLst>
      <p:ext uri="{BB962C8B-B14F-4D97-AF65-F5344CB8AC3E}">
        <p14:creationId xmlns:p14="http://schemas.microsoft.com/office/powerpoint/2010/main" val="37317510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2800" dirty="0" smtClean="0"/>
              <a:t>Eligibility criteria </a:t>
            </a:r>
            <a:r>
              <a:rPr lang="en-US" sz="2800" dirty="0"/>
              <a:t>(</a:t>
            </a:r>
            <a:r>
              <a:rPr lang="en-US" sz="2800" dirty="0" smtClean="0"/>
              <a:t>conclusions)</a:t>
            </a:r>
            <a:endParaRPr lang="en-US" sz="2800" dirty="0"/>
          </a:p>
        </p:txBody>
      </p:sp>
      <p:sp>
        <p:nvSpPr>
          <p:cNvPr id="3" name="Content Placeholder 2"/>
          <p:cNvSpPr>
            <a:spLocks noGrp="1"/>
          </p:cNvSpPr>
          <p:nvPr>
            <p:ph idx="1"/>
          </p:nvPr>
        </p:nvSpPr>
        <p:spPr>
          <a:xfrm>
            <a:off x="974724" y="2601162"/>
            <a:ext cx="7610476" cy="4385570"/>
          </a:xfrm>
        </p:spPr>
        <p:txBody>
          <a:bodyPr>
            <a:normAutofit/>
          </a:bodyPr>
          <a:lstStyle/>
          <a:p>
            <a:pPr lvl="0" algn="just">
              <a:lnSpc>
                <a:spcPct val="130000"/>
              </a:lnSpc>
            </a:pPr>
            <a:r>
              <a:rPr lang="en-GB" sz="1600" dirty="0"/>
              <a:t>As a way of including workers with less stable and secure </a:t>
            </a:r>
            <a:r>
              <a:rPr lang="en-GB" sz="1600" dirty="0" smtClean="0"/>
              <a:t>careers, </a:t>
            </a:r>
            <a:r>
              <a:rPr lang="en-GB" sz="1600" b="1" dirty="0"/>
              <a:t>the </a:t>
            </a:r>
            <a:r>
              <a:rPr lang="en-GB" sz="1600" b="1" dirty="0" smtClean="0"/>
              <a:t>analysed countries introduced </a:t>
            </a:r>
            <a:r>
              <a:rPr lang="en-GB" sz="1600" b="1" dirty="0"/>
              <a:t>a flat-rate social </a:t>
            </a:r>
            <a:r>
              <a:rPr lang="en-GB" sz="1600" b="1" dirty="0" smtClean="0"/>
              <a:t>parental benefit </a:t>
            </a:r>
            <a:r>
              <a:rPr lang="en-GB" sz="1600" b="1" dirty="0"/>
              <a:t>available for mothers </a:t>
            </a:r>
            <a:r>
              <a:rPr lang="en-GB" sz="1600" b="1" dirty="0" smtClean="0"/>
              <a:t>(and </a:t>
            </a:r>
            <a:r>
              <a:rPr lang="en-GB" sz="1600" b="1" dirty="0"/>
              <a:t>fathers </a:t>
            </a:r>
            <a:r>
              <a:rPr lang="en-GB" sz="1600" b="1" dirty="0" smtClean="0"/>
              <a:t>in </a:t>
            </a:r>
            <a:r>
              <a:rPr lang="en-GB" sz="1600" b="1" dirty="0"/>
              <a:t>the Portuguese case) </a:t>
            </a:r>
            <a:r>
              <a:rPr lang="en-GB" sz="1600" dirty="0"/>
              <a:t>who do not met eligibility criteria and/or live in </a:t>
            </a:r>
            <a:r>
              <a:rPr lang="en-GB" sz="1600" dirty="0" smtClean="0"/>
              <a:t>a very </a:t>
            </a:r>
            <a:r>
              <a:rPr lang="en-GB" sz="1600" dirty="0"/>
              <a:t>low-income household. </a:t>
            </a:r>
            <a:endParaRPr lang="pt-PT" sz="1600" dirty="0"/>
          </a:p>
        </p:txBody>
      </p:sp>
    </p:spTree>
    <p:extLst>
      <p:ext uri="{BB962C8B-B14F-4D97-AF65-F5344CB8AC3E}">
        <p14:creationId xmlns:p14="http://schemas.microsoft.com/office/powerpoint/2010/main" val="34664373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50164"/>
            <a:ext cx="8913813" cy="1568222"/>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dirty="0" err="1" smtClean="0"/>
              <a:t>Labour</a:t>
            </a:r>
            <a:r>
              <a:rPr lang="en-US" dirty="0" smtClean="0"/>
              <a:t> market conditions</a:t>
            </a:r>
            <a:br>
              <a:rPr lang="en-US" dirty="0" smtClean="0"/>
            </a:br>
            <a:r>
              <a:rPr lang="en-US" dirty="0" smtClean="0"/>
              <a:t>(2</a:t>
            </a:r>
            <a:r>
              <a:rPr lang="en-US" baseline="30000" dirty="0" smtClean="0"/>
              <a:t>nd</a:t>
            </a:r>
            <a:r>
              <a:rPr lang="en-US" dirty="0" smtClean="0"/>
              <a:t> topic)</a:t>
            </a:r>
            <a:endParaRPr lang="en-US" dirty="0"/>
          </a:p>
        </p:txBody>
      </p:sp>
    </p:spTree>
    <p:extLst>
      <p:ext uri="{BB962C8B-B14F-4D97-AF65-F5344CB8AC3E}">
        <p14:creationId xmlns:p14="http://schemas.microsoft.com/office/powerpoint/2010/main" val="22968862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0035"/>
            <a:ext cx="8913813" cy="1568222"/>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just">
              <a:lnSpc>
                <a:spcPct val="110000"/>
              </a:lnSpc>
            </a:pPr>
            <a:r>
              <a:rPr lang="en-GB" sz="2400" dirty="0"/>
              <a:t>Table 1 – Employment rate population aged 25-64 years </a:t>
            </a:r>
            <a:r>
              <a:rPr lang="en-GB" sz="2400" dirty="0" smtClean="0"/>
              <a:t>(</a:t>
            </a:r>
            <a:r>
              <a:rPr lang="en-GB" sz="2400" dirty="0"/>
              <a:t>P</a:t>
            </a:r>
            <a:r>
              <a:rPr lang="en-GB" sz="2400" dirty="0" smtClean="0"/>
              <a:t>ortugal, </a:t>
            </a:r>
            <a:r>
              <a:rPr lang="en-GB" sz="2400" dirty="0"/>
              <a:t>Spain, </a:t>
            </a:r>
            <a:r>
              <a:rPr lang="en-GB" sz="2400" dirty="0" smtClean="0"/>
              <a:t>Italy, Greece, and EU27), 2004, 2009, 2014, and 2019 (%)</a:t>
            </a:r>
            <a:r>
              <a:rPr lang="pt-PT" sz="2400" dirty="0"/>
              <a:t/>
            </a:r>
            <a:br>
              <a:rPr lang="pt-PT" sz="2400" dirty="0"/>
            </a:br>
            <a:endParaRPr lang="en-US" sz="2400" dirty="0"/>
          </a:p>
        </p:txBody>
      </p:sp>
      <p:sp>
        <p:nvSpPr>
          <p:cNvPr id="3" name="Content Placeholder 2"/>
          <p:cNvSpPr>
            <a:spLocks noGrp="1"/>
          </p:cNvSpPr>
          <p:nvPr>
            <p:ph idx="1"/>
          </p:nvPr>
        </p:nvSpPr>
        <p:spPr>
          <a:xfrm>
            <a:off x="1114424" y="2250164"/>
            <a:ext cx="7610476" cy="4016166"/>
          </a:xfrm>
        </p:spPr>
        <p:txBody>
          <a:bodyPr>
            <a:normAutofit/>
          </a:bodyPr>
          <a:lstStyle/>
          <a:p>
            <a:pPr marL="336550" lvl="1" indent="0" algn="just">
              <a:lnSpc>
                <a:spcPct val="120000"/>
              </a:lnSpc>
              <a:buNone/>
            </a:pPr>
            <a:endParaRPr lang="pt-PT" sz="2300" b="1" dirty="0" smtClean="0"/>
          </a:p>
          <a:p>
            <a:pPr marL="336550" lvl="1" indent="0" algn="just">
              <a:lnSpc>
                <a:spcPct val="120000"/>
              </a:lnSpc>
              <a:buClr>
                <a:schemeClr val="accent1"/>
              </a:buClr>
              <a:buNone/>
            </a:pPr>
            <a:endParaRPr lang="pt-PT" sz="1200" b="1" dirty="0" smtClean="0"/>
          </a:p>
          <a:p>
            <a:pPr marL="679450" lvl="1" indent="-342900" algn="just">
              <a:lnSpc>
                <a:spcPct val="120000"/>
              </a:lnSpc>
              <a:buFont typeface="Wingdings" charset="2"/>
              <a:buChar char="q"/>
            </a:pPr>
            <a:endParaRPr lang="pt-PT" sz="2400" b="1" dirty="0"/>
          </a:p>
          <a:p>
            <a:pPr marL="336550" lvl="1" indent="0" algn="just">
              <a:lnSpc>
                <a:spcPct val="120000"/>
              </a:lnSpc>
              <a:buNone/>
            </a:pPr>
            <a:endParaRPr lang="pt-PT" sz="2300" b="1" dirty="0" smtClean="0"/>
          </a:p>
          <a:p>
            <a:pPr marL="336550" lvl="1" indent="0" algn="r">
              <a:buNone/>
            </a:pPr>
            <a:endParaRPr lang="pt-PT" sz="1600" dirty="0"/>
          </a:p>
          <a:p>
            <a:pPr marL="0" indent="0">
              <a:buNone/>
            </a:pPr>
            <a:endParaRPr lang="en-US" sz="1600" dirty="0"/>
          </a:p>
          <a:p>
            <a:pPr marL="0" indent="0">
              <a:buNone/>
            </a:pPr>
            <a:endParaRPr lang="en-US" sz="1600" dirty="0" smtClean="0"/>
          </a:p>
          <a:p>
            <a:pPr marL="0" indent="0">
              <a:buNone/>
            </a:pPr>
            <a:r>
              <a:rPr lang="en-US" sz="1600" dirty="0" smtClean="0"/>
              <a:t>Source: Eurostat, 2020.</a:t>
            </a:r>
            <a:endParaRPr lang="en-US" sz="1600" dirty="0"/>
          </a:p>
        </p:txBody>
      </p:sp>
      <p:graphicFrame>
        <p:nvGraphicFramePr>
          <p:cNvPr id="4" name="Object 3"/>
          <p:cNvGraphicFramePr>
            <a:graphicFrameLocks noChangeAspect="1"/>
          </p:cNvGraphicFramePr>
          <p:nvPr>
            <p:extLst>
              <p:ext uri="{D42A27DB-BD31-4B8C-83A1-F6EECF244321}">
                <p14:modId xmlns:p14="http://schemas.microsoft.com/office/powerpoint/2010/main" val="3660088649"/>
              </p:ext>
            </p:extLst>
          </p:nvPr>
        </p:nvGraphicFramePr>
        <p:xfrm>
          <a:off x="1130538" y="2453557"/>
          <a:ext cx="7844790" cy="2817495"/>
        </p:xfrm>
        <a:graphic>
          <a:graphicData uri="http://schemas.openxmlformats.org/presentationml/2006/ole">
            <mc:AlternateContent xmlns:mc="http://schemas.openxmlformats.org/markup-compatibility/2006">
              <mc:Choice xmlns:v="urn:schemas-microsoft-com:vml" Requires="v">
                <p:oleObj spid="_x0000_s14429" name="Document" r:id="rId3" imgW="5410200" imgH="1943100" progId="Word.Document.12">
                  <p:embed/>
                </p:oleObj>
              </mc:Choice>
              <mc:Fallback>
                <p:oleObj name="Document" r:id="rId3" imgW="5410200" imgH="1943100" progId="Word.Document.12">
                  <p:embed/>
                  <p:pic>
                    <p:nvPicPr>
                      <p:cNvPr id="0" name=""/>
                      <p:cNvPicPr/>
                      <p:nvPr/>
                    </p:nvPicPr>
                    <p:blipFill>
                      <a:blip r:embed="rId4"/>
                      <a:stretch>
                        <a:fillRect/>
                      </a:stretch>
                    </p:blipFill>
                    <p:spPr>
                      <a:xfrm>
                        <a:off x="1130538" y="2453557"/>
                        <a:ext cx="7844790" cy="2817495"/>
                      </a:xfrm>
                      <a:prstGeom prst="rect">
                        <a:avLst/>
                      </a:prstGeom>
                    </p:spPr>
                  </p:pic>
                </p:oleObj>
              </mc:Fallback>
            </mc:AlternateContent>
          </a:graphicData>
        </a:graphic>
      </p:graphicFrame>
    </p:spTree>
    <p:extLst>
      <p:ext uri="{BB962C8B-B14F-4D97-AF65-F5344CB8AC3E}">
        <p14:creationId xmlns:p14="http://schemas.microsoft.com/office/powerpoint/2010/main" val="3029861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smtClean="0"/>
              <a:t>Aim and sources of information</a:t>
            </a:r>
            <a:endParaRPr lang="en-US" dirty="0"/>
          </a:p>
        </p:txBody>
      </p:sp>
      <p:sp>
        <p:nvSpPr>
          <p:cNvPr id="3" name="Content Placeholder 2"/>
          <p:cNvSpPr>
            <a:spLocks noGrp="1"/>
          </p:cNvSpPr>
          <p:nvPr>
            <p:ph idx="1"/>
          </p:nvPr>
        </p:nvSpPr>
        <p:spPr>
          <a:xfrm>
            <a:off x="1114424" y="2384034"/>
            <a:ext cx="6984659" cy="3882296"/>
          </a:xfrm>
        </p:spPr>
        <p:txBody>
          <a:bodyPr>
            <a:normAutofit/>
          </a:bodyPr>
          <a:lstStyle/>
          <a:p>
            <a:pPr marL="0" lvl="2" indent="0" algn="just">
              <a:lnSpc>
                <a:spcPct val="120000"/>
              </a:lnSpc>
              <a:spcBef>
                <a:spcPts val="2000"/>
              </a:spcBef>
              <a:buNone/>
            </a:pPr>
            <a:r>
              <a:rPr lang="en-GB" sz="2000" b="1" dirty="0" smtClean="0"/>
              <a:t>Aim: </a:t>
            </a:r>
            <a:r>
              <a:rPr lang="en-GB" dirty="0"/>
              <a:t>To understand the impact of employment precariousness on access to parental leave benefits</a:t>
            </a:r>
            <a:r>
              <a:rPr lang="pt-PT" dirty="0"/>
              <a:t> </a:t>
            </a:r>
            <a:r>
              <a:rPr lang="en-GB" dirty="0" smtClean="0"/>
              <a:t>in Southern </a:t>
            </a:r>
            <a:r>
              <a:rPr lang="en-GB" dirty="0"/>
              <a:t>European countries (Portugal, Spain, Italy and Greece).</a:t>
            </a:r>
            <a:r>
              <a:rPr lang="pt-PT" dirty="0"/>
              <a:t> </a:t>
            </a:r>
            <a:endParaRPr lang="pt-PT" dirty="0" smtClean="0"/>
          </a:p>
          <a:p>
            <a:pPr marL="0" lvl="2" indent="0" algn="just">
              <a:lnSpc>
                <a:spcPct val="120000"/>
              </a:lnSpc>
              <a:spcBef>
                <a:spcPts val="2000"/>
              </a:spcBef>
              <a:buNone/>
            </a:pPr>
            <a:endParaRPr lang="pt-PT" dirty="0" smtClean="0"/>
          </a:p>
          <a:p>
            <a:pPr marL="0" lvl="2" indent="0" algn="just">
              <a:lnSpc>
                <a:spcPct val="150000"/>
              </a:lnSpc>
              <a:spcBef>
                <a:spcPts val="0"/>
              </a:spcBef>
              <a:buNone/>
            </a:pPr>
            <a:r>
              <a:rPr lang="pt-PT" sz="2000" b="1" dirty="0" err="1" smtClean="0">
                <a:cs typeface="Arial"/>
              </a:rPr>
              <a:t>Main</a:t>
            </a:r>
            <a:r>
              <a:rPr lang="pt-PT" sz="2000" b="1" dirty="0" smtClean="0">
                <a:cs typeface="Arial"/>
              </a:rPr>
              <a:t> </a:t>
            </a:r>
            <a:r>
              <a:rPr lang="pt-PT" sz="2000" b="1" dirty="0" err="1" smtClean="0">
                <a:cs typeface="Arial"/>
              </a:rPr>
              <a:t>sources</a:t>
            </a:r>
            <a:r>
              <a:rPr lang="pt-PT" sz="2000" b="1" dirty="0" smtClean="0">
                <a:cs typeface="Arial"/>
              </a:rPr>
              <a:t> </a:t>
            </a:r>
            <a:r>
              <a:rPr lang="pt-PT" sz="2000" b="1" dirty="0" err="1" smtClean="0">
                <a:cs typeface="Arial"/>
              </a:rPr>
              <a:t>of</a:t>
            </a:r>
            <a:r>
              <a:rPr lang="pt-PT" sz="2000" b="1" dirty="0" smtClean="0">
                <a:cs typeface="Arial"/>
              </a:rPr>
              <a:t> </a:t>
            </a:r>
            <a:r>
              <a:rPr lang="pt-PT" sz="2000" b="1" dirty="0" err="1" smtClean="0">
                <a:cs typeface="Arial"/>
              </a:rPr>
              <a:t>information</a:t>
            </a:r>
            <a:r>
              <a:rPr lang="pt-PT" sz="2000" dirty="0" smtClean="0">
                <a:cs typeface="Arial"/>
              </a:rPr>
              <a:t>: </a:t>
            </a:r>
          </a:p>
          <a:p>
            <a:pPr marL="0" lvl="2" indent="0" algn="just">
              <a:lnSpc>
                <a:spcPct val="150000"/>
              </a:lnSpc>
              <a:spcBef>
                <a:spcPts val="0"/>
              </a:spcBef>
              <a:buNone/>
            </a:pPr>
            <a:r>
              <a:rPr lang="pt-PT" dirty="0" smtClean="0">
                <a:cs typeface="Arial"/>
              </a:rPr>
              <a:t>LEAVE Network </a:t>
            </a:r>
            <a:r>
              <a:rPr lang="pt-PT" dirty="0" err="1" smtClean="0">
                <a:cs typeface="Arial"/>
              </a:rPr>
              <a:t>country</a:t>
            </a:r>
            <a:r>
              <a:rPr lang="pt-PT" dirty="0" smtClean="0">
                <a:cs typeface="Arial"/>
              </a:rPr>
              <a:t> </a:t>
            </a:r>
            <a:r>
              <a:rPr lang="pt-PT" dirty="0" err="1" smtClean="0">
                <a:cs typeface="Arial"/>
              </a:rPr>
              <a:t>reports</a:t>
            </a:r>
            <a:r>
              <a:rPr lang="pt-PT" dirty="0" smtClean="0">
                <a:cs typeface="Arial"/>
              </a:rPr>
              <a:t>, </a:t>
            </a:r>
          </a:p>
          <a:p>
            <a:pPr marL="0" lvl="2" indent="0" algn="just">
              <a:lnSpc>
                <a:spcPct val="150000"/>
              </a:lnSpc>
              <a:spcBef>
                <a:spcPts val="0"/>
              </a:spcBef>
              <a:buNone/>
            </a:pPr>
            <a:r>
              <a:rPr lang="pt-PT" dirty="0" smtClean="0">
                <a:cs typeface="Arial"/>
              </a:rPr>
              <a:t>MISSOC (Mutual </a:t>
            </a:r>
            <a:r>
              <a:rPr lang="pt-PT" dirty="0" err="1" smtClean="0">
                <a:cs typeface="Arial"/>
              </a:rPr>
              <a:t>Information</a:t>
            </a:r>
            <a:r>
              <a:rPr lang="pt-PT" dirty="0" smtClean="0">
                <a:cs typeface="Arial"/>
              </a:rPr>
              <a:t> </a:t>
            </a:r>
            <a:r>
              <a:rPr lang="pt-PT" dirty="0" err="1" smtClean="0">
                <a:cs typeface="Arial"/>
              </a:rPr>
              <a:t>System</a:t>
            </a:r>
            <a:r>
              <a:rPr lang="pt-PT" dirty="0" smtClean="0">
                <a:cs typeface="Arial"/>
              </a:rPr>
              <a:t> </a:t>
            </a:r>
            <a:r>
              <a:rPr lang="pt-PT" dirty="0" err="1" smtClean="0">
                <a:cs typeface="Arial"/>
              </a:rPr>
              <a:t>on</a:t>
            </a:r>
            <a:r>
              <a:rPr lang="pt-PT" dirty="0" smtClean="0">
                <a:cs typeface="Arial"/>
              </a:rPr>
              <a:t> Social </a:t>
            </a:r>
            <a:r>
              <a:rPr lang="pt-PT" dirty="0" err="1" smtClean="0">
                <a:cs typeface="Arial"/>
              </a:rPr>
              <a:t>Protection</a:t>
            </a:r>
            <a:r>
              <a:rPr lang="pt-PT" dirty="0" smtClean="0">
                <a:cs typeface="Arial"/>
              </a:rPr>
              <a:t>), Eurostat (Labour Force </a:t>
            </a:r>
            <a:r>
              <a:rPr lang="pt-PT" dirty="0" err="1" smtClean="0">
                <a:cs typeface="Arial"/>
              </a:rPr>
              <a:t>Survey</a:t>
            </a:r>
            <a:r>
              <a:rPr lang="pt-PT" dirty="0" smtClean="0">
                <a:cs typeface="Arial"/>
              </a:rPr>
              <a:t>).</a:t>
            </a:r>
          </a:p>
        </p:txBody>
      </p:sp>
    </p:spTree>
    <p:extLst>
      <p:ext uri="{BB962C8B-B14F-4D97-AF65-F5344CB8AC3E}">
        <p14:creationId xmlns:p14="http://schemas.microsoft.com/office/powerpoint/2010/main" val="39373861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0035"/>
            <a:ext cx="8913813" cy="1568222"/>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just">
              <a:lnSpc>
                <a:spcPct val="110000"/>
              </a:lnSpc>
            </a:pPr>
            <a:r>
              <a:rPr lang="en-GB" sz="2400" dirty="0" smtClean="0"/>
              <a:t/>
            </a:r>
            <a:br>
              <a:rPr lang="en-GB" sz="2400" dirty="0" smtClean="0"/>
            </a:br>
            <a:r>
              <a:rPr lang="en-GB" sz="2400" dirty="0" smtClean="0"/>
              <a:t>Table </a:t>
            </a:r>
            <a:r>
              <a:rPr lang="en-GB" sz="2400" dirty="0"/>
              <a:t>2 </a:t>
            </a:r>
            <a:r>
              <a:rPr lang="mr-IN" sz="2400" dirty="0" smtClean="0"/>
              <a:t>–</a:t>
            </a:r>
            <a:r>
              <a:rPr lang="en-GB" sz="2400" dirty="0" smtClean="0"/>
              <a:t> </a:t>
            </a:r>
            <a:r>
              <a:rPr lang="en-GB" sz="2400" dirty="0"/>
              <a:t>Gender </a:t>
            </a:r>
            <a:r>
              <a:rPr lang="en-GB" sz="2400" dirty="0" smtClean="0"/>
              <a:t>employment gap </a:t>
            </a:r>
            <a:r>
              <a:rPr lang="en-GB" sz="2400" dirty="0"/>
              <a:t>population aged 25-64 years (Portugal, Spain, Italy, Greece, and EU27)</a:t>
            </a:r>
            <a:r>
              <a:rPr lang="en-GB" sz="2400" dirty="0" smtClean="0"/>
              <a:t>, 2004, 2009, 2014, and 2019 </a:t>
            </a:r>
            <a:r>
              <a:rPr lang="en-GB" sz="2400" dirty="0"/>
              <a:t>(difference p.p.)</a:t>
            </a:r>
            <a:r>
              <a:rPr lang="pt-PT" sz="2400" dirty="0"/>
              <a:t/>
            </a:r>
            <a:br>
              <a:rPr lang="pt-PT" sz="2400" dirty="0"/>
            </a:br>
            <a:endParaRPr lang="en-US" sz="2400" dirty="0"/>
          </a:p>
        </p:txBody>
      </p:sp>
      <p:sp>
        <p:nvSpPr>
          <p:cNvPr id="3" name="Content Placeholder 2"/>
          <p:cNvSpPr>
            <a:spLocks noGrp="1"/>
          </p:cNvSpPr>
          <p:nvPr>
            <p:ph idx="1"/>
          </p:nvPr>
        </p:nvSpPr>
        <p:spPr>
          <a:xfrm>
            <a:off x="1114424" y="2250164"/>
            <a:ext cx="7610476" cy="4016166"/>
          </a:xfrm>
        </p:spPr>
        <p:txBody>
          <a:bodyPr>
            <a:normAutofit/>
          </a:bodyPr>
          <a:lstStyle/>
          <a:p>
            <a:pPr marL="336550" lvl="1" indent="0" algn="just">
              <a:lnSpc>
                <a:spcPct val="120000"/>
              </a:lnSpc>
              <a:buNone/>
            </a:pPr>
            <a:endParaRPr lang="pt-PT" sz="2300" b="1" dirty="0"/>
          </a:p>
          <a:p>
            <a:pPr marL="336550" lvl="1" indent="0" algn="just">
              <a:lnSpc>
                <a:spcPct val="120000"/>
              </a:lnSpc>
              <a:buClr>
                <a:schemeClr val="accent1"/>
              </a:buClr>
              <a:buNone/>
            </a:pPr>
            <a:endParaRPr lang="pt-PT" sz="1200" b="1" dirty="0" smtClean="0"/>
          </a:p>
          <a:p>
            <a:pPr marL="679450" lvl="1" indent="-342900" algn="just">
              <a:lnSpc>
                <a:spcPct val="120000"/>
              </a:lnSpc>
              <a:buFont typeface="Wingdings" charset="2"/>
              <a:buChar char="q"/>
            </a:pPr>
            <a:endParaRPr lang="pt-PT" sz="2400" b="1" dirty="0"/>
          </a:p>
          <a:p>
            <a:pPr marL="336550" lvl="1" indent="0" algn="just">
              <a:lnSpc>
                <a:spcPct val="120000"/>
              </a:lnSpc>
              <a:buNone/>
            </a:pPr>
            <a:endParaRPr lang="pt-PT" sz="2300" b="1" dirty="0"/>
          </a:p>
          <a:p>
            <a:pPr marL="336550" lvl="1" indent="0" algn="r">
              <a:buNone/>
            </a:pPr>
            <a:endParaRPr lang="pt-PT" sz="1600" dirty="0"/>
          </a:p>
          <a:p>
            <a:pPr marL="0" indent="0">
              <a:buNone/>
            </a:pPr>
            <a:endParaRPr lang="en-US" dirty="0" smtClean="0"/>
          </a:p>
          <a:p>
            <a:pPr marL="0" indent="0">
              <a:buNone/>
            </a:pPr>
            <a:endParaRPr lang="en-US" sz="1600" dirty="0"/>
          </a:p>
          <a:p>
            <a:pPr marL="0" indent="0">
              <a:buNone/>
            </a:pPr>
            <a:r>
              <a:rPr lang="en-US" sz="1600" dirty="0" smtClean="0"/>
              <a:t>Source: Eurostat, 2020.</a:t>
            </a:r>
            <a:endParaRPr lang="en-US" sz="1600" dirty="0"/>
          </a:p>
        </p:txBody>
      </p:sp>
      <p:graphicFrame>
        <p:nvGraphicFramePr>
          <p:cNvPr id="5" name="Object 4"/>
          <p:cNvGraphicFramePr>
            <a:graphicFrameLocks noChangeAspect="1"/>
          </p:cNvGraphicFramePr>
          <p:nvPr>
            <p:extLst>
              <p:ext uri="{D42A27DB-BD31-4B8C-83A1-F6EECF244321}">
                <p14:modId xmlns:p14="http://schemas.microsoft.com/office/powerpoint/2010/main" val="147333262"/>
              </p:ext>
            </p:extLst>
          </p:nvPr>
        </p:nvGraphicFramePr>
        <p:xfrm>
          <a:off x="1214779" y="2466331"/>
          <a:ext cx="7844790" cy="2817495"/>
        </p:xfrm>
        <a:graphic>
          <a:graphicData uri="http://schemas.openxmlformats.org/presentationml/2006/ole">
            <mc:AlternateContent xmlns:mc="http://schemas.openxmlformats.org/markup-compatibility/2006">
              <mc:Choice xmlns:v="urn:schemas-microsoft-com:vml" Requires="v">
                <p:oleObj spid="_x0000_s2216" name="Document" r:id="rId3" imgW="5410200" imgH="1943100" progId="Word.Document.12">
                  <p:embed/>
                </p:oleObj>
              </mc:Choice>
              <mc:Fallback>
                <p:oleObj name="Document" r:id="rId3" imgW="5410200" imgH="1943100" progId="Word.Document.12">
                  <p:embed/>
                  <p:pic>
                    <p:nvPicPr>
                      <p:cNvPr id="0" name=""/>
                      <p:cNvPicPr/>
                      <p:nvPr/>
                    </p:nvPicPr>
                    <p:blipFill>
                      <a:blip r:embed="rId4"/>
                      <a:stretch>
                        <a:fillRect/>
                      </a:stretch>
                    </p:blipFill>
                    <p:spPr>
                      <a:xfrm>
                        <a:off x="1214779" y="2466331"/>
                        <a:ext cx="7844790" cy="2817495"/>
                      </a:xfrm>
                      <a:prstGeom prst="rect">
                        <a:avLst/>
                      </a:prstGeom>
                    </p:spPr>
                  </p:pic>
                </p:oleObj>
              </mc:Fallback>
            </mc:AlternateContent>
          </a:graphicData>
        </a:graphic>
      </p:graphicFrame>
    </p:spTree>
    <p:extLst>
      <p:ext uri="{BB962C8B-B14F-4D97-AF65-F5344CB8AC3E}">
        <p14:creationId xmlns:p14="http://schemas.microsoft.com/office/powerpoint/2010/main" val="30693875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0035"/>
            <a:ext cx="8913813" cy="1568222"/>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a:lnSpc>
                <a:spcPct val="110000"/>
              </a:lnSpc>
            </a:pPr>
            <a:r>
              <a:rPr lang="pt-PT" sz="2400" dirty="0" smtClean="0"/>
              <a:t/>
            </a:r>
            <a:br>
              <a:rPr lang="pt-PT" sz="2400" dirty="0" smtClean="0"/>
            </a:br>
            <a:r>
              <a:rPr lang="pt-PT" sz="3200" dirty="0" err="1" smtClean="0"/>
              <a:t>However</a:t>
            </a:r>
            <a:r>
              <a:rPr lang="pt-PT" sz="3200" dirty="0" smtClean="0"/>
              <a:t>...</a:t>
            </a:r>
            <a:endParaRPr lang="en-US" sz="3200" dirty="0"/>
          </a:p>
        </p:txBody>
      </p:sp>
      <p:sp>
        <p:nvSpPr>
          <p:cNvPr id="3" name="Content Placeholder 2"/>
          <p:cNvSpPr>
            <a:spLocks noGrp="1"/>
          </p:cNvSpPr>
          <p:nvPr>
            <p:ph idx="1"/>
          </p:nvPr>
        </p:nvSpPr>
        <p:spPr>
          <a:xfrm>
            <a:off x="1012824" y="2504164"/>
            <a:ext cx="7610476" cy="4016166"/>
          </a:xfrm>
        </p:spPr>
        <p:txBody>
          <a:bodyPr>
            <a:normAutofit/>
          </a:bodyPr>
          <a:lstStyle/>
          <a:p>
            <a:pPr marL="336550" lvl="1" indent="0" algn="just">
              <a:lnSpc>
                <a:spcPct val="120000"/>
              </a:lnSpc>
              <a:buClr>
                <a:schemeClr val="accent1"/>
              </a:buClr>
              <a:buNone/>
            </a:pPr>
            <a:endParaRPr lang="pt-PT" sz="1200" b="1" dirty="0" smtClean="0"/>
          </a:p>
          <a:p>
            <a:pPr marL="336550" lvl="1" indent="0" algn="just">
              <a:lnSpc>
                <a:spcPct val="150000"/>
              </a:lnSpc>
              <a:buNone/>
            </a:pPr>
            <a:r>
              <a:rPr lang="pt-PT" dirty="0" err="1" smtClean="0"/>
              <a:t>The</a:t>
            </a:r>
            <a:r>
              <a:rPr lang="pt-PT" dirty="0" smtClean="0"/>
              <a:t> </a:t>
            </a:r>
            <a:r>
              <a:rPr lang="pt-PT" dirty="0" err="1" smtClean="0"/>
              <a:t>growth</a:t>
            </a:r>
            <a:r>
              <a:rPr lang="pt-PT" dirty="0" smtClean="0"/>
              <a:t> </a:t>
            </a:r>
            <a:r>
              <a:rPr lang="pt-PT" dirty="0" err="1" smtClean="0"/>
              <a:t>of</a:t>
            </a:r>
            <a:r>
              <a:rPr lang="pt-PT" dirty="0" smtClean="0"/>
              <a:t> </a:t>
            </a:r>
            <a:r>
              <a:rPr lang="pt-PT" dirty="0" err="1" smtClean="0"/>
              <a:t>the</a:t>
            </a:r>
            <a:r>
              <a:rPr lang="pt-PT" dirty="0" smtClean="0"/>
              <a:t> </a:t>
            </a:r>
            <a:r>
              <a:rPr lang="pt-PT" dirty="0" err="1" smtClean="0"/>
              <a:t>employed</a:t>
            </a:r>
            <a:r>
              <a:rPr lang="pt-PT" dirty="0" smtClean="0"/>
              <a:t> </a:t>
            </a:r>
            <a:r>
              <a:rPr lang="pt-PT" dirty="0" err="1" smtClean="0"/>
              <a:t>population</a:t>
            </a:r>
            <a:r>
              <a:rPr lang="pt-PT" dirty="0" smtClean="0"/>
              <a:t> </a:t>
            </a:r>
            <a:r>
              <a:rPr lang="pt-PT" dirty="0" err="1"/>
              <a:t>and</a:t>
            </a:r>
            <a:r>
              <a:rPr lang="pt-PT" dirty="0"/>
              <a:t> </a:t>
            </a:r>
            <a:r>
              <a:rPr lang="pt-PT" dirty="0" err="1"/>
              <a:t>the</a:t>
            </a:r>
            <a:r>
              <a:rPr lang="pt-PT" dirty="0"/>
              <a:t> </a:t>
            </a:r>
            <a:r>
              <a:rPr lang="pt-PT" dirty="0" err="1"/>
              <a:t>professional</a:t>
            </a:r>
            <a:r>
              <a:rPr lang="pt-PT" dirty="0"/>
              <a:t> </a:t>
            </a:r>
            <a:r>
              <a:rPr lang="pt-PT" dirty="0" err="1"/>
              <a:t>integration</a:t>
            </a:r>
            <a:r>
              <a:rPr lang="pt-PT" dirty="0"/>
              <a:t> </a:t>
            </a:r>
            <a:r>
              <a:rPr lang="pt-PT" dirty="0" err="1"/>
              <a:t>of</a:t>
            </a:r>
            <a:r>
              <a:rPr lang="pt-PT" dirty="0"/>
              <a:t> </a:t>
            </a:r>
            <a:r>
              <a:rPr lang="pt-PT" dirty="0" err="1"/>
              <a:t>women</a:t>
            </a:r>
            <a:r>
              <a:rPr lang="pt-PT" dirty="0"/>
              <a:t> </a:t>
            </a:r>
            <a:r>
              <a:rPr lang="pt-PT" dirty="0" err="1" smtClean="0"/>
              <a:t>have</a:t>
            </a:r>
            <a:r>
              <a:rPr lang="pt-PT" dirty="0" smtClean="0"/>
              <a:t> </a:t>
            </a:r>
            <a:r>
              <a:rPr lang="pt-PT" dirty="0" err="1"/>
              <a:t>been</a:t>
            </a:r>
            <a:r>
              <a:rPr lang="pt-PT" dirty="0"/>
              <a:t> </a:t>
            </a:r>
            <a:r>
              <a:rPr lang="pt-PT" dirty="0" err="1"/>
              <a:t>closely</a:t>
            </a:r>
            <a:r>
              <a:rPr lang="pt-PT" dirty="0"/>
              <a:t> </a:t>
            </a:r>
            <a:r>
              <a:rPr lang="pt-PT" dirty="0" err="1"/>
              <a:t>accompanied</a:t>
            </a:r>
            <a:r>
              <a:rPr lang="pt-PT" dirty="0"/>
              <a:t> </a:t>
            </a:r>
            <a:r>
              <a:rPr lang="pt-PT" dirty="0" err="1"/>
              <a:t>by</a:t>
            </a:r>
            <a:r>
              <a:rPr lang="pt-PT" dirty="0"/>
              <a:t> </a:t>
            </a:r>
            <a:r>
              <a:rPr lang="pt-PT" dirty="0" err="1" smtClean="0"/>
              <a:t>the</a:t>
            </a:r>
            <a:r>
              <a:rPr lang="pt-PT" dirty="0" smtClean="0"/>
              <a:t> </a:t>
            </a:r>
            <a:r>
              <a:rPr lang="pt-PT" dirty="0" err="1"/>
              <a:t>increase</a:t>
            </a:r>
            <a:r>
              <a:rPr lang="pt-PT" dirty="0"/>
              <a:t> </a:t>
            </a:r>
            <a:r>
              <a:rPr lang="pt-PT" dirty="0" err="1"/>
              <a:t>in</a:t>
            </a:r>
            <a:r>
              <a:rPr lang="pt-PT" dirty="0"/>
              <a:t> </a:t>
            </a:r>
            <a:r>
              <a:rPr lang="pt-PT" dirty="0" err="1"/>
              <a:t>subcontracting</a:t>
            </a:r>
            <a:r>
              <a:rPr lang="pt-PT" dirty="0"/>
              <a:t> </a:t>
            </a:r>
            <a:r>
              <a:rPr lang="pt-PT" dirty="0" err="1"/>
              <a:t>or</a:t>
            </a:r>
            <a:r>
              <a:rPr lang="pt-PT" dirty="0"/>
              <a:t> </a:t>
            </a:r>
            <a:r>
              <a:rPr lang="pt-PT" dirty="0" err="1"/>
              <a:t>underemployment</a:t>
            </a:r>
            <a:r>
              <a:rPr lang="pt-PT" dirty="0"/>
              <a:t>, </a:t>
            </a:r>
            <a:r>
              <a:rPr lang="pt-PT" dirty="0" err="1" smtClean="0"/>
              <a:t>that</a:t>
            </a:r>
            <a:r>
              <a:rPr lang="pt-PT" dirty="0" smtClean="0"/>
              <a:t> </a:t>
            </a:r>
            <a:r>
              <a:rPr lang="pt-PT" dirty="0" err="1" smtClean="0"/>
              <a:t>is</a:t>
            </a:r>
            <a:r>
              <a:rPr lang="pt-PT" dirty="0" smtClean="0"/>
              <a:t>, </a:t>
            </a:r>
            <a:r>
              <a:rPr lang="pt-PT" dirty="0" err="1" smtClean="0"/>
              <a:t>lower</a:t>
            </a:r>
            <a:r>
              <a:rPr lang="pt-PT" dirty="0" smtClean="0"/>
              <a:t> </a:t>
            </a:r>
            <a:r>
              <a:rPr lang="pt-PT" dirty="0" err="1" smtClean="0"/>
              <a:t>quality</a:t>
            </a:r>
            <a:r>
              <a:rPr lang="pt-PT" dirty="0" smtClean="0"/>
              <a:t> </a:t>
            </a:r>
            <a:r>
              <a:rPr lang="pt-PT" dirty="0" err="1" smtClean="0"/>
              <a:t>of</a:t>
            </a:r>
            <a:r>
              <a:rPr lang="pt-PT" dirty="0" smtClean="0"/>
              <a:t> </a:t>
            </a:r>
            <a:r>
              <a:rPr lang="pt-PT" dirty="0" err="1" smtClean="0"/>
              <a:t>employment</a:t>
            </a:r>
            <a:r>
              <a:rPr lang="pt-PT" dirty="0" smtClean="0"/>
              <a:t> </a:t>
            </a:r>
            <a:r>
              <a:rPr lang="pt-PT" dirty="0" err="1" smtClean="0"/>
              <a:t>contracts</a:t>
            </a:r>
            <a:r>
              <a:rPr lang="pt-PT" dirty="0" smtClean="0"/>
              <a:t> (non-standard </a:t>
            </a:r>
            <a:r>
              <a:rPr lang="pt-PT" dirty="0" err="1" smtClean="0"/>
              <a:t>contracts</a:t>
            </a:r>
            <a:r>
              <a:rPr lang="pt-PT" dirty="0" smtClean="0"/>
              <a:t> </a:t>
            </a:r>
            <a:r>
              <a:rPr lang="mr-IN" dirty="0" smtClean="0"/>
              <a:t>–</a:t>
            </a:r>
            <a:r>
              <a:rPr lang="pt-PT" dirty="0" smtClean="0"/>
              <a:t> </a:t>
            </a:r>
            <a:r>
              <a:rPr lang="pt-PT" dirty="0" err="1" smtClean="0"/>
              <a:t>temporary</a:t>
            </a:r>
            <a:r>
              <a:rPr lang="pt-PT" dirty="0" smtClean="0"/>
              <a:t> </a:t>
            </a:r>
            <a:r>
              <a:rPr lang="pt-PT" dirty="0" err="1" smtClean="0"/>
              <a:t>jobs</a:t>
            </a:r>
            <a:r>
              <a:rPr lang="pt-PT" dirty="0" smtClean="0"/>
              <a:t> </a:t>
            </a:r>
            <a:r>
              <a:rPr lang="pt-PT" dirty="0" err="1" smtClean="0"/>
              <a:t>and</a:t>
            </a:r>
            <a:r>
              <a:rPr lang="pt-PT" dirty="0" smtClean="0"/>
              <a:t> part-time </a:t>
            </a:r>
            <a:r>
              <a:rPr lang="pt-PT" dirty="0" err="1" smtClean="0"/>
              <a:t>employment</a:t>
            </a:r>
            <a:r>
              <a:rPr lang="pt-PT" dirty="0" smtClean="0"/>
              <a:t>) </a:t>
            </a:r>
            <a:r>
              <a:rPr lang="pt-PT" dirty="0" err="1" smtClean="0"/>
              <a:t>with</a:t>
            </a:r>
            <a:r>
              <a:rPr lang="pt-PT" dirty="0" smtClean="0"/>
              <a:t> </a:t>
            </a:r>
            <a:r>
              <a:rPr lang="pt-PT" dirty="0" err="1" smtClean="0"/>
              <a:t>less</a:t>
            </a:r>
            <a:r>
              <a:rPr lang="pt-PT" dirty="0" smtClean="0"/>
              <a:t> social </a:t>
            </a:r>
            <a:r>
              <a:rPr lang="pt-PT" dirty="0" err="1" smtClean="0"/>
              <a:t>protection</a:t>
            </a:r>
            <a:r>
              <a:rPr lang="pt-PT" dirty="0" smtClean="0"/>
              <a:t> </a:t>
            </a:r>
            <a:r>
              <a:rPr lang="pt-PT" dirty="0" err="1" smtClean="0"/>
              <a:t>rights</a:t>
            </a:r>
            <a:r>
              <a:rPr lang="pt-PT" dirty="0" smtClean="0"/>
              <a:t>.</a:t>
            </a:r>
            <a:endParaRPr lang="en-US" dirty="0"/>
          </a:p>
        </p:txBody>
      </p:sp>
    </p:spTree>
    <p:extLst>
      <p:ext uri="{BB962C8B-B14F-4D97-AF65-F5344CB8AC3E}">
        <p14:creationId xmlns:p14="http://schemas.microsoft.com/office/powerpoint/2010/main" val="16855320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0035"/>
            <a:ext cx="8913813" cy="1568222"/>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a:lnSpc>
                <a:spcPct val="110000"/>
              </a:lnSpc>
            </a:pPr>
            <a:r>
              <a:rPr lang="pt-PT" sz="2400" dirty="0" err="1"/>
              <a:t>Table</a:t>
            </a:r>
            <a:r>
              <a:rPr lang="pt-PT" sz="2400" dirty="0"/>
              <a:t> 3</a:t>
            </a:r>
            <a:r>
              <a:rPr lang="pt-PT" sz="2400" dirty="0" smtClean="0"/>
              <a:t> </a:t>
            </a:r>
            <a:r>
              <a:rPr lang="mr-IN" sz="2400" dirty="0" smtClean="0"/>
              <a:t>–</a:t>
            </a:r>
            <a:r>
              <a:rPr lang="pt-PT" sz="2400" dirty="0" smtClean="0"/>
              <a:t> </a:t>
            </a:r>
            <a:r>
              <a:rPr lang="pt-PT" sz="2400" dirty="0" err="1" smtClean="0"/>
              <a:t>Temporarily</a:t>
            </a:r>
            <a:r>
              <a:rPr lang="pt-PT" sz="2400" dirty="0" smtClean="0"/>
              <a:t> </a:t>
            </a:r>
            <a:r>
              <a:rPr lang="pt-PT" sz="2400" dirty="0" err="1" smtClean="0"/>
              <a:t>employed</a:t>
            </a:r>
            <a:r>
              <a:rPr lang="pt-PT" sz="2400" dirty="0" smtClean="0"/>
              <a:t> </a:t>
            </a:r>
            <a:r>
              <a:rPr lang="pt-PT" sz="2400" dirty="0" err="1"/>
              <a:t>population</a:t>
            </a:r>
            <a:r>
              <a:rPr lang="pt-PT" sz="2400" dirty="0"/>
              <a:t> </a:t>
            </a:r>
            <a:r>
              <a:rPr lang="pt-PT" sz="2400" dirty="0" err="1"/>
              <a:t>aged</a:t>
            </a:r>
            <a:r>
              <a:rPr lang="pt-PT" sz="2400" dirty="0"/>
              <a:t> 15-</a:t>
            </a:r>
            <a:r>
              <a:rPr lang="pt-PT" sz="2400" dirty="0" smtClean="0"/>
              <a:t>74</a:t>
            </a:r>
            <a:r>
              <a:rPr lang="pt-PT" sz="2400" dirty="0"/>
              <a:t> </a:t>
            </a:r>
            <a:r>
              <a:rPr lang="pt-PT" sz="2400" dirty="0" smtClean="0"/>
              <a:t>(</a:t>
            </a:r>
            <a:r>
              <a:rPr lang="en-GB" sz="2400" dirty="0"/>
              <a:t>Portugal, Spain, Italy, Greece, and EU27</a:t>
            </a:r>
            <a:r>
              <a:rPr lang="pt-PT" sz="2400" dirty="0" smtClean="0"/>
              <a:t>), 2004, 2009, 2014, </a:t>
            </a:r>
            <a:r>
              <a:rPr lang="pt-PT" sz="2400" dirty="0" err="1" smtClean="0"/>
              <a:t>and</a:t>
            </a:r>
            <a:r>
              <a:rPr lang="pt-PT" sz="2400" dirty="0" smtClean="0"/>
              <a:t> 2019 </a:t>
            </a:r>
            <a:r>
              <a:rPr lang="pt-PT" sz="2400" dirty="0"/>
              <a:t>(%)</a:t>
            </a:r>
          </a:p>
        </p:txBody>
      </p:sp>
      <p:sp>
        <p:nvSpPr>
          <p:cNvPr id="3" name="Content Placeholder 2"/>
          <p:cNvSpPr>
            <a:spLocks noGrp="1"/>
          </p:cNvSpPr>
          <p:nvPr>
            <p:ph idx="1"/>
          </p:nvPr>
        </p:nvSpPr>
        <p:spPr>
          <a:xfrm>
            <a:off x="1114424" y="2250164"/>
            <a:ext cx="7610476" cy="4016166"/>
          </a:xfrm>
        </p:spPr>
        <p:txBody>
          <a:bodyPr>
            <a:normAutofit/>
          </a:bodyPr>
          <a:lstStyle/>
          <a:p>
            <a:pPr marL="336550" lvl="1" indent="0" algn="just">
              <a:lnSpc>
                <a:spcPct val="120000"/>
              </a:lnSpc>
              <a:buNone/>
            </a:pPr>
            <a:endParaRPr lang="pt-PT" sz="2300" b="1" dirty="0"/>
          </a:p>
          <a:p>
            <a:pPr marL="336550" lvl="1" indent="0" algn="just">
              <a:lnSpc>
                <a:spcPct val="120000"/>
              </a:lnSpc>
              <a:buClr>
                <a:schemeClr val="accent1"/>
              </a:buClr>
              <a:buNone/>
            </a:pPr>
            <a:endParaRPr lang="pt-PT" sz="1200" b="1" dirty="0" smtClean="0"/>
          </a:p>
          <a:p>
            <a:pPr marL="679450" lvl="1" indent="-342900" algn="just">
              <a:lnSpc>
                <a:spcPct val="120000"/>
              </a:lnSpc>
              <a:buFont typeface="Wingdings" charset="2"/>
              <a:buChar char="q"/>
            </a:pPr>
            <a:endParaRPr lang="pt-PT" sz="2400" b="1" dirty="0"/>
          </a:p>
          <a:p>
            <a:pPr marL="336550" lvl="1" indent="0" algn="just">
              <a:lnSpc>
                <a:spcPct val="120000"/>
              </a:lnSpc>
              <a:buNone/>
            </a:pPr>
            <a:endParaRPr lang="pt-PT" sz="2300" b="1" dirty="0"/>
          </a:p>
          <a:p>
            <a:pPr marL="336550" lvl="1" indent="0" algn="r">
              <a:buNone/>
            </a:pPr>
            <a:endParaRPr lang="pt-PT" sz="1600" dirty="0"/>
          </a:p>
          <a:p>
            <a:pPr marL="0" indent="0">
              <a:buNone/>
            </a:pPr>
            <a:endParaRPr lang="en-US" dirty="0"/>
          </a:p>
        </p:txBody>
      </p:sp>
      <p:sp>
        <p:nvSpPr>
          <p:cNvPr id="5" name="Rectangle 4"/>
          <p:cNvSpPr/>
          <p:nvPr/>
        </p:nvSpPr>
        <p:spPr>
          <a:xfrm>
            <a:off x="1114424" y="5647563"/>
            <a:ext cx="2400116" cy="338554"/>
          </a:xfrm>
          <a:prstGeom prst="rect">
            <a:avLst/>
          </a:prstGeom>
        </p:spPr>
        <p:txBody>
          <a:bodyPr wrap="none">
            <a:spAutoFit/>
          </a:bodyPr>
          <a:lstStyle/>
          <a:p>
            <a:r>
              <a:rPr lang="en-US" sz="1600" dirty="0"/>
              <a:t>Source: </a:t>
            </a:r>
            <a:r>
              <a:rPr lang="en-US" sz="1600" dirty="0" smtClean="0"/>
              <a:t>Eurostat, 2020.</a:t>
            </a:r>
            <a:endParaRPr lang="en-US" sz="1600" dirty="0"/>
          </a:p>
        </p:txBody>
      </p:sp>
      <p:graphicFrame>
        <p:nvGraphicFramePr>
          <p:cNvPr id="7" name="Object 6"/>
          <p:cNvGraphicFramePr>
            <a:graphicFrameLocks noChangeAspect="1"/>
          </p:cNvGraphicFramePr>
          <p:nvPr>
            <p:extLst>
              <p:ext uri="{D42A27DB-BD31-4B8C-83A1-F6EECF244321}">
                <p14:modId xmlns:p14="http://schemas.microsoft.com/office/powerpoint/2010/main" val="820278640"/>
              </p:ext>
            </p:extLst>
          </p:nvPr>
        </p:nvGraphicFramePr>
        <p:xfrm>
          <a:off x="1114424" y="2574445"/>
          <a:ext cx="7844790" cy="2909570"/>
        </p:xfrm>
        <a:graphic>
          <a:graphicData uri="http://schemas.openxmlformats.org/presentationml/2006/ole">
            <mc:AlternateContent xmlns:mc="http://schemas.openxmlformats.org/markup-compatibility/2006">
              <mc:Choice xmlns:v="urn:schemas-microsoft-com:vml" Requires="v">
                <p:oleObj spid="_x0000_s4266" name="Document" r:id="rId3" imgW="5410200" imgH="2006600" progId="Word.Document.12">
                  <p:embed/>
                </p:oleObj>
              </mc:Choice>
              <mc:Fallback>
                <p:oleObj name="Document" r:id="rId3" imgW="5410200" imgH="2006600" progId="Word.Document.12">
                  <p:embed/>
                  <p:pic>
                    <p:nvPicPr>
                      <p:cNvPr id="0" name=""/>
                      <p:cNvPicPr/>
                      <p:nvPr/>
                    </p:nvPicPr>
                    <p:blipFill>
                      <a:blip r:embed="rId4"/>
                      <a:stretch>
                        <a:fillRect/>
                      </a:stretch>
                    </p:blipFill>
                    <p:spPr>
                      <a:xfrm>
                        <a:off x="1114424" y="2574445"/>
                        <a:ext cx="7844790" cy="2909570"/>
                      </a:xfrm>
                      <a:prstGeom prst="rect">
                        <a:avLst/>
                      </a:prstGeom>
                    </p:spPr>
                  </p:pic>
                </p:oleObj>
              </mc:Fallback>
            </mc:AlternateContent>
          </a:graphicData>
        </a:graphic>
      </p:graphicFrame>
    </p:spTree>
    <p:extLst>
      <p:ext uri="{BB962C8B-B14F-4D97-AF65-F5344CB8AC3E}">
        <p14:creationId xmlns:p14="http://schemas.microsoft.com/office/powerpoint/2010/main" val="28350231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0035"/>
            <a:ext cx="8913813" cy="1568222"/>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a:lnSpc>
                <a:spcPct val="110000"/>
              </a:lnSpc>
            </a:pPr>
            <a:r>
              <a:rPr lang="pt-PT" sz="2400" dirty="0" err="1"/>
              <a:t>Table</a:t>
            </a:r>
            <a:r>
              <a:rPr lang="pt-PT" sz="2400" dirty="0"/>
              <a:t> </a:t>
            </a:r>
            <a:r>
              <a:rPr lang="pt-PT" sz="2400" dirty="0" smtClean="0"/>
              <a:t>4 </a:t>
            </a:r>
            <a:r>
              <a:rPr lang="mr-IN" sz="2400" dirty="0" smtClean="0"/>
              <a:t>–</a:t>
            </a:r>
            <a:r>
              <a:rPr lang="pt-PT" sz="2400" dirty="0" smtClean="0"/>
              <a:t> </a:t>
            </a:r>
            <a:r>
              <a:rPr lang="pt-PT" sz="2400" dirty="0" err="1" smtClean="0"/>
              <a:t>Temporarily</a:t>
            </a:r>
            <a:r>
              <a:rPr lang="pt-PT" sz="2400" dirty="0" smtClean="0"/>
              <a:t> </a:t>
            </a:r>
            <a:r>
              <a:rPr lang="pt-PT" sz="2400" dirty="0" err="1" smtClean="0"/>
              <a:t>employed</a:t>
            </a:r>
            <a:r>
              <a:rPr lang="pt-PT" sz="2400" dirty="0" smtClean="0"/>
              <a:t> </a:t>
            </a:r>
            <a:r>
              <a:rPr lang="pt-PT" sz="2400" dirty="0" err="1"/>
              <a:t>population</a:t>
            </a:r>
            <a:r>
              <a:rPr lang="pt-PT" sz="2400" dirty="0"/>
              <a:t> </a:t>
            </a:r>
            <a:r>
              <a:rPr lang="pt-PT" sz="2400" dirty="0" err="1"/>
              <a:t>aged</a:t>
            </a:r>
            <a:r>
              <a:rPr lang="pt-PT" sz="2400" dirty="0"/>
              <a:t> </a:t>
            </a:r>
            <a:r>
              <a:rPr lang="pt-PT" sz="2400" dirty="0" smtClean="0"/>
              <a:t>25-34</a:t>
            </a:r>
            <a:r>
              <a:rPr lang="pt-PT" sz="2400" dirty="0"/>
              <a:t> </a:t>
            </a:r>
            <a:r>
              <a:rPr lang="pt-PT" sz="2400" dirty="0" smtClean="0"/>
              <a:t>(</a:t>
            </a:r>
            <a:r>
              <a:rPr lang="en-GB" sz="2400" dirty="0"/>
              <a:t>Portugal, Spain, Italy, Greece, and EU27</a:t>
            </a:r>
            <a:r>
              <a:rPr lang="pt-PT" sz="2400" dirty="0" smtClean="0"/>
              <a:t>), 2004, 2009, 2014, </a:t>
            </a:r>
            <a:r>
              <a:rPr lang="pt-PT" sz="2400" dirty="0" err="1" smtClean="0"/>
              <a:t>and</a:t>
            </a:r>
            <a:r>
              <a:rPr lang="pt-PT" sz="2400" dirty="0" smtClean="0"/>
              <a:t> 2019 </a:t>
            </a:r>
            <a:r>
              <a:rPr lang="pt-PT" sz="2400" dirty="0"/>
              <a:t>(%)</a:t>
            </a:r>
          </a:p>
        </p:txBody>
      </p:sp>
      <p:sp>
        <p:nvSpPr>
          <p:cNvPr id="3" name="Content Placeholder 2"/>
          <p:cNvSpPr>
            <a:spLocks noGrp="1"/>
          </p:cNvSpPr>
          <p:nvPr>
            <p:ph idx="1"/>
          </p:nvPr>
        </p:nvSpPr>
        <p:spPr>
          <a:xfrm>
            <a:off x="1114424" y="2250164"/>
            <a:ext cx="7610476" cy="4016166"/>
          </a:xfrm>
        </p:spPr>
        <p:txBody>
          <a:bodyPr>
            <a:normAutofit/>
          </a:bodyPr>
          <a:lstStyle/>
          <a:p>
            <a:pPr marL="336550" lvl="1" indent="0" algn="just">
              <a:lnSpc>
                <a:spcPct val="120000"/>
              </a:lnSpc>
              <a:buNone/>
            </a:pPr>
            <a:endParaRPr lang="pt-PT" sz="2300" b="1" dirty="0"/>
          </a:p>
          <a:p>
            <a:pPr marL="336550" lvl="1" indent="0" algn="just">
              <a:lnSpc>
                <a:spcPct val="120000"/>
              </a:lnSpc>
              <a:buClr>
                <a:schemeClr val="accent1"/>
              </a:buClr>
              <a:buNone/>
            </a:pPr>
            <a:endParaRPr lang="pt-PT" sz="1200" b="1" dirty="0" smtClean="0"/>
          </a:p>
          <a:p>
            <a:pPr marL="679450" lvl="1" indent="-342900" algn="just">
              <a:lnSpc>
                <a:spcPct val="120000"/>
              </a:lnSpc>
              <a:buFont typeface="Wingdings" charset="2"/>
              <a:buChar char="q"/>
            </a:pPr>
            <a:endParaRPr lang="pt-PT" sz="2400" b="1" dirty="0" smtClean="0"/>
          </a:p>
          <a:p>
            <a:pPr marL="336550" lvl="1" indent="0" algn="just">
              <a:lnSpc>
                <a:spcPct val="120000"/>
              </a:lnSpc>
              <a:buNone/>
            </a:pPr>
            <a:endParaRPr lang="pt-PT" sz="2300" b="1" dirty="0"/>
          </a:p>
          <a:p>
            <a:pPr marL="336550" lvl="1" indent="0" algn="r">
              <a:buNone/>
            </a:pPr>
            <a:endParaRPr lang="pt-PT" sz="1600" dirty="0"/>
          </a:p>
          <a:p>
            <a:pPr marL="0" indent="0">
              <a:buNone/>
            </a:pPr>
            <a:endParaRPr lang="en-US" dirty="0"/>
          </a:p>
        </p:txBody>
      </p:sp>
      <p:sp>
        <p:nvSpPr>
          <p:cNvPr id="5" name="Rectangle 4"/>
          <p:cNvSpPr/>
          <p:nvPr/>
        </p:nvSpPr>
        <p:spPr>
          <a:xfrm>
            <a:off x="1286899" y="5595082"/>
            <a:ext cx="2343310" cy="338554"/>
          </a:xfrm>
          <a:prstGeom prst="rect">
            <a:avLst/>
          </a:prstGeom>
        </p:spPr>
        <p:txBody>
          <a:bodyPr wrap="none">
            <a:spAutoFit/>
          </a:bodyPr>
          <a:lstStyle/>
          <a:p>
            <a:r>
              <a:rPr lang="en-US" sz="1600" dirty="0"/>
              <a:t>Source: </a:t>
            </a:r>
            <a:r>
              <a:rPr lang="en-US" sz="1600" dirty="0" smtClean="0"/>
              <a:t>Eurostat,2020.</a:t>
            </a:r>
            <a:endParaRPr lang="en-US" sz="1600" dirty="0"/>
          </a:p>
        </p:txBody>
      </p:sp>
      <p:graphicFrame>
        <p:nvGraphicFramePr>
          <p:cNvPr id="4" name="Object 3"/>
          <p:cNvGraphicFramePr>
            <a:graphicFrameLocks noChangeAspect="1"/>
          </p:cNvGraphicFramePr>
          <p:nvPr>
            <p:extLst>
              <p:ext uri="{D42A27DB-BD31-4B8C-83A1-F6EECF244321}">
                <p14:modId xmlns:p14="http://schemas.microsoft.com/office/powerpoint/2010/main" val="1240804458"/>
              </p:ext>
            </p:extLst>
          </p:nvPr>
        </p:nvGraphicFramePr>
        <p:xfrm>
          <a:off x="1286899" y="2551561"/>
          <a:ext cx="7844790" cy="2909570"/>
        </p:xfrm>
        <a:graphic>
          <a:graphicData uri="http://schemas.openxmlformats.org/presentationml/2006/ole">
            <mc:AlternateContent xmlns:mc="http://schemas.openxmlformats.org/markup-compatibility/2006">
              <mc:Choice xmlns:v="urn:schemas-microsoft-com:vml" Requires="v">
                <p:oleObj spid="_x0000_s5290" name="Document" r:id="rId3" imgW="5410200" imgH="2006600" progId="Word.Document.12">
                  <p:embed/>
                </p:oleObj>
              </mc:Choice>
              <mc:Fallback>
                <p:oleObj name="Document" r:id="rId3" imgW="5410200" imgH="2006600" progId="Word.Document.12">
                  <p:embed/>
                  <p:pic>
                    <p:nvPicPr>
                      <p:cNvPr id="0" name=""/>
                      <p:cNvPicPr/>
                      <p:nvPr/>
                    </p:nvPicPr>
                    <p:blipFill>
                      <a:blip r:embed="rId4"/>
                      <a:stretch>
                        <a:fillRect/>
                      </a:stretch>
                    </p:blipFill>
                    <p:spPr>
                      <a:xfrm>
                        <a:off x="1286899" y="2551561"/>
                        <a:ext cx="7844790" cy="2909570"/>
                      </a:xfrm>
                      <a:prstGeom prst="rect">
                        <a:avLst/>
                      </a:prstGeom>
                    </p:spPr>
                  </p:pic>
                </p:oleObj>
              </mc:Fallback>
            </mc:AlternateContent>
          </a:graphicData>
        </a:graphic>
      </p:graphicFrame>
    </p:spTree>
    <p:extLst>
      <p:ext uri="{BB962C8B-B14F-4D97-AF65-F5344CB8AC3E}">
        <p14:creationId xmlns:p14="http://schemas.microsoft.com/office/powerpoint/2010/main" val="8154686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0035"/>
            <a:ext cx="8913813" cy="1568222"/>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just">
              <a:lnSpc>
                <a:spcPct val="110000"/>
              </a:lnSpc>
            </a:pPr>
            <a:r>
              <a:rPr lang="pt-PT" sz="2400" dirty="0" smtClean="0"/>
              <a:t/>
            </a:r>
            <a:br>
              <a:rPr lang="pt-PT" sz="2400" dirty="0" smtClean="0"/>
            </a:br>
            <a:r>
              <a:rPr lang="pt-PT" sz="2400" dirty="0" err="1" smtClean="0"/>
              <a:t>Table</a:t>
            </a:r>
            <a:r>
              <a:rPr lang="pt-PT" sz="2400" dirty="0" smtClean="0"/>
              <a:t> </a:t>
            </a:r>
            <a:r>
              <a:rPr lang="pt-PT" sz="2400" dirty="0"/>
              <a:t>5</a:t>
            </a:r>
            <a:r>
              <a:rPr lang="pt-PT" sz="2400" dirty="0" smtClean="0"/>
              <a:t> </a:t>
            </a:r>
            <a:r>
              <a:rPr lang="pt-PT" sz="2400" dirty="0"/>
              <a:t>- </a:t>
            </a:r>
            <a:r>
              <a:rPr lang="pt-PT" sz="2400" dirty="0" err="1"/>
              <a:t>Involuntary</a:t>
            </a:r>
            <a:r>
              <a:rPr lang="pt-PT" sz="2400" dirty="0"/>
              <a:t> </a:t>
            </a:r>
            <a:r>
              <a:rPr lang="pt-PT" sz="2400" dirty="0" err="1"/>
              <a:t>temporary</a:t>
            </a:r>
            <a:r>
              <a:rPr lang="pt-PT" sz="2400" dirty="0"/>
              <a:t> </a:t>
            </a:r>
            <a:r>
              <a:rPr lang="pt-PT" sz="2400" dirty="0" err="1" smtClean="0"/>
              <a:t>employment</a:t>
            </a:r>
            <a:r>
              <a:rPr lang="pt-PT" sz="2400" dirty="0" smtClean="0"/>
              <a:t> </a:t>
            </a:r>
            <a:r>
              <a:rPr lang="pt-PT" sz="2400" dirty="0" err="1" smtClean="0"/>
              <a:t>population</a:t>
            </a:r>
            <a:r>
              <a:rPr lang="pt-PT" sz="2400" dirty="0" smtClean="0"/>
              <a:t> </a:t>
            </a:r>
            <a:r>
              <a:rPr lang="pt-PT" sz="2400" dirty="0" err="1"/>
              <a:t>aged</a:t>
            </a:r>
            <a:r>
              <a:rPr lang="pt-PT" sz="2400" dirty="0"/>
              <a:t> 15-</a:t>
            </a:r>
            <a:r>
              <a:rPr lang="pt-PT" sz="2400" dirty="0" smtClean="0"/>
              <a:t>74 (</a:t>
            </a:r>
            <a:r>
              <a:rPr lang="en-GB" sz="2400" dirty="0"/>
              <a:t>Portugal, Spain, Italy, Greece, and EU27</a:t>
            </a:r>
            <a:r>
              <a:rPr lang="pt-PT" sz="2400" dirty="0" smtClean="0"/>
              <a:t>), 2004, 2009, 2014, </a:t>
            </a:r>
            <a:r>
              <a:rPr lang="pt-PT" sz="2400" dirty="0" err="1" smtClean="0"/>
              <a:t>and</a:t>
            </a:r>
            <a:r>
              <a:rPr lang="pt-PT" sz="2400" dirty="0" smtClean="0"/>
              <a:t> 2019 </a:t>
            </a:r>
            <a:r>
              <a:rPr lang="pt-PT" sz="2400" dirty="0"/>
              <a:t>(%) </a:t>
            </a:r>
            <a:br>
              <a:rPr lang="pt-PT" sz="2400" dirty="0"/>
            </a:br>
            <a:endParaRPr lang="pt-PT" sz="2400" dirty="0"/>
          </a:p>
        </p:txBody>
      </p:sp>
      <p:sp>
        <p:nvSpPr>
          <p:cNvPr id="3" name="Content Placeholder 2"/>
          <p:cNvSpPr>
            <a:spLocks noGrp="1"/>
          </p:cNvSpPr>
          <p:nvPr>
            <p:ph idx="1"/>
          </p:nvPr>
        </p:nvSpPr>
        <p:spPr>
          <a:xfrm>
            <a:off x="1114424" y="2250164"/>
            <a:ext cx="7610476" cy="4016166"/>
          </a:xfrm>
        </p:spPr>
        <p:txBody>
          <a:bodyPr>
            <a:normAutofit/>
          </a:bodyPr>
          <a:lstStyle/>
          <a:p>
            <a:pPr marL="336550" lvl="1" indent="0" algn="just">
              <a:lnSpc>
                <a:spcPct val="120000"/>
              </a:lnSpc>
              <a:buNone/>
            </a:pPr>
            <a:endParaRPr lang="pt-PT" sz="2300" b="1" dirty="0" smtClean="0"/>
          </a:p>
          <a:p>
            <a:pPr marL="336550" lvl="1" indent="0" algn="just">
              <a:lnSpc>
                <a:spcPct val="120000"/>
              </a:lnSpc>
              <a:buClr>
                <a:schemeClr val="accent1"/>
              </a:buClr>
              <a:buNone/>
            </a:pPr>
            <a:endParaRPr lang="pt-PT" sz="1200" b="1" dirty="0" smtClean="0"/>
          </a:p>
          <a:p>
            <a:pPr marL="679450" lvl="1" indent="-342900" algn="just">
              <a:lnSpc>
                <a:spcPct val="120000"/>
              </a:lnSpc>
              <a:buFont typeface="Wingdings" charset="2"/>
              <a:buChar char="q"/>
            </a:pPr>
            <a:endParaRPr lang="pt-PT" sz="2400" b="1" dirty="0"/>
          </a:p>
          <a:p>
            <a:pPr marL="336550" lvl="1" indent="0" algn="just">
              <a:lnSpc>
                <a:spcPct val="120000"/>
              </a:lnSpc>
              <a:buNone/>
            </a:pPr>
            <a:endParaRPr lang="pt-PT" sz="2300" b="1" dirty="0"/>
          </a:p>
          <a:p>
            <a:pPr marL="336550" lvl="1" indent="0" algn="r">
              <a:buNone/>
            </a:pPr>
            <a:endParaRPr lang="pt-PT" sz="1600" dirty="0"/>
          </a:p>
          <a:p>
            <a:pPr marL="0" indent="0">
              <a:buNone/>
            </a:pPr>
            <a:endParaRPr lang="en-US" dirty="0"/>
          </a:p>
        </p:txBody>
      </p:sp>
      <p:sp>
        <p:nvSpPr>
          <p:cNvPr id="5" name="Rectangle 4"/>
          <p:cNvSpPr/>
          <p:nvPr/>
        </p:nvSpPr>
        <p:spPr>
          <a:xfrm>
            <a:off x="1114424" y="5589222"/>
            <a:ext cx="2400116" cy="338554"/>
          </a:xfrm>
          <a:prstGeom prst="rect">
            <a:avLst/>
          </a:prstGeom>
        </p:spPr>
        <p:txBody>
          <a:bodyPr wrap="none">
            <a:spAutoFit/>
          </a:bodyPr>
          <a:lstStyle/>
          <a:p>
            <a:r>
              <a:rPr lang="en-US" sz="1600" dirty="0"/>
              <a:t>Source: </a:t>
            </a:r>
            <a:r>
              <a:rPr lang="en-US" sz="1600" dirty="0" smtClean="0"/>
              <a:t>Eurostat, 2020.</a:t>
            </a:r>
            <a:endParaRPr lang="en-US" sz="1600" dirty="0"/>
          </a:p>
        </p:txBody>
      </p:sp>
      <p:graphicFrame>
        <p:nvGraphicFramePr>
          <p:cNvPr id="4" name="Object 3"/>
          <p:cNvGraphicFramePr>
            <a:graphicFrameLocks noChangeAspect="1"/>
          </p:cNvGraphicFramePr>
          <p:nvPr>
            <p:extLst>
              <p:ext uri="{D42A27DB-BD31-4B8C-83A1-F6EECF244321}">
                <p14:modId xmlns:p14="http://schemas.microsoft.com/office/powerpoint/2010/main" val="654147581"/>
              </p:ext>
            </p:extLst>
          </p:nvPr>
        </p:nvGraphicFramePr>
        <p:xfrm>
          <a:off x="1114424" y="2425700"/>
          <a:ext cx="7844790" cy="2909570"/>
        </p:xfrm>
        <a:graphic>
          <a:graphicData uri="http://schemas.openxmlformats.org/presentationml/2006/ole">
            <mc:AlternateContent xmlns:mc="http://schemas.openxmlformats.org/markup-compatibility/2006">
              <mc:Choice xmlns:v="urn:schemas-microsoft-com:vml" Requires="v">
                <p:oleObj spid="_x0000_s6313" name="Document" r:id="rId3" imgW="5410200" imgH="2006600" progId="Word.Document.12">
                  <p:embed/>
                </p:oleObj>
              </mc:Choice>
              <mc:Fallback>
                <p:oleObj name="Document" r:id="rId3" imgW="5410200" imgH="2006600" progId="Word.Document.12">
                  <p:embed/>
                  <p:pic>
                    <p:nvPicPr>
                      <p:cNvPr id="0" name=""/>
                      <p:cNvPicPr/>
                      <p:nvPr/>
                    </p:nvPicPr>
                    <p:blipFill>
                      <a:blip r:embed="rId4"/>
                      <a:stretch>
                        <a:fillRect/>
                      </a:stretch>
                    </p:blipFill>
                    <p:spPr>
                      <a:xfrm>
                        <a:off x="1114424" y="2425700"/>
                        <a:ext cx="7844790" cy="2909570"/>
                      </a:xfrm>
                      <a:prstGeom prst="rect">
                        <a:avLst/>
                      </a:prstGeom>
                    </p:spPr>
                  </p:pic>
                </p:oleObj>
              </mc:Fallback>
            </mc:AlternateContent>
          </a:graphicData>
        </a:graphic>
      </p:graphicFrame>
    </p:spTree>
    <p:extLst>
      <p:ext uri="{BB962C8B-B14F-4D97-AF65-F5344CB8AC3E}">
        <p14:creationId xmlns:p14="http://schemas.microsoft.com/office/powerpoint/2010/main" val="32356885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0035"/>
            <a:ext cx="8913813" cy="1568222"/>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just">
              <a:lnSpc>
                <a:spcPct val="110000"/>
              </a:lnSpc>
            </a:pPr>
            <a:r>
              <a:rPr lang="pt-PT" sz="2400" dirty="0" err="1"/>
              <a:t>Table</a:t>
            </a:r>
            <a:r>
              <a:rPr lang="pt-PT" sz="2400" dirty="0"/>
              <a:t> 6</a:t>
            </a:r>
            <a:r>
              <a:rPr lang="pt-PT" sz="2400" dirty="0" smtClean="0"/>
              <a:t> </a:t>
            </a:r>
            <a:r>
              <a:rPr lang="pt-PT" sz="2400" dirty="0"/>
              <a:t>– Part-time </a:t>
            </a:r>
            <a:r>
              <a:rPr lang="pt-PT" sz="2400" dirty="0" err="1"/>
              <a:t>employment</a:t>
            </a:r>
            <a:r>
              <a:rPr lang="pt-PT" sz="2400" dirty="0"/>
              <a:t> rate </a:t>
            </a:r>
            <a:r>
              <a:rPr lang="pt-PT" sz="2400" dirty="0" err="1"/>
              <a:t>population</a:t>
            </a:r>
            <a:r>
              <a:rPr lang="pt-PT" sz="2400" dirty="0"/>
              <a:t> </a:t>
            </a:r>
            <a:r>
              <a:rPr lang="pt-PT" sz="2400" dirty="0" err="1"/>
              <a:t>aged</a:t>
            </a:r>
            <a:r>
              <a:rPr lang="pt-PT" sz="2400" dirty="0"/>
              <a:t> 15-</a:t>
            </a:r>
            <a:r>
              <a:rPr lang="pt-PT" sz="2400" dirty="0" smtClean="0"/>
              <a:t>74 (</a:t>
            </a:r>
            <a:r>
              <a:rPr lang="en-GB" sz="2400" dirty="0"/>
              <a:t>Portugal, Spain, Italy, Greece, and EU27</a:t>
            </a:r>
            <a:r>
              <a:rPr lang="pt-PT" sz="2400" dirty="0" smtClean="0"/>
              <a:t>), 2004, 2009, 2014, </a:t>
            </a:r>
            <a:r>
              <a:rPr lang="pt-PT" sz="2400" dirty="0" err="1" smtClean="0"/>
              <a:t>and</a:t>
            </a:r>
            <a:r>
              <a:rPr lang="pt-PT" sz="2400" dirty="0" smtClean="0"/>
              <a:t> 2019 </a:t>
            </a:r>
            <a:r>
              <a:rPr lang="pt-PT" sz="2400" dirty="0"/>
              <a:t>(%)</a:t>
            </a:r>
            <a:br>
              <a:rPr lang="pt-PT" sz="2400" dirty="0"/>
            </a:br>
            <a:endParaRPr lang="pt-PT" sz="2400" dirty="0"/>
          </a:p>
        </p:txBody>
      </p:sp>
      <p:sp>
        <p:nvSpPr>
          <p:cNvPr id="3" name="Content Placeholder 2"/>
          <p:cNvSpPr>
            <a:spLocks noGrp="1"/>
          </p:cNvSpPr>
          <p:nvPr>
            <p:ph idx="1"/>
          </p:nvPr>
        </p:nvSpPr>
        <p:spPr>
          <a:xfrm>
            <a:off x="1114424" y="2250164"/>
            <a:ext cx="7610476" cy="4016166"/>
          </a:xfrm>
        </p:spPr>
        <p:txBody>
          <a:bodyPr>
            <a:normAutofit/>
          </a:bodyPr>
          <a:lstStyle/>
          <a:p>
            <a:pPr marL="336550" lvl="1" indent="0" algn="just">
              <a:lnSpc>
                <a:spcPct val="120000"/>
              </a:lnSpc>
              <a:buNone/>
            </a:pPr>
            <a:endParaRPr lang="pt-PT" sz="2300" b="1" dirty="0"/>
          </a:p>
          <a:p>
            <a:pPr marL="336550" lvl="1" indent="0" algn="just">
              <a:lnSpc>
                <a:spcPct val="120000"/>
              </a:lnSpc>
              <a:buClr>
                <a:schemeClr val="accent1"/>
              </a:buClr>
              <a:buNone/>
            </a:pPr>
            <a:endParaRPr lang="pt-PT" sz="1200" b="1" dirty="0" smtClean="0"/>
          </a:p>
          <a:p>
            <a:pPr marL="679450" lvl="1" indent="-342900" algn="just">
              <a:lnSpc>
                <a:spcPct val="120000"/>
              </a:lnSpc>
              <a:buFont typeface="Wingdings" charset="2"/>
              <a:buChar char="q"/>
            </a:pPr>
            <a:endParaRPr lang="pt-PT" sz="2400" b="1" dirty="0"/>
          </a:p>
          <a:p>
            <a:pPr marL="336550" lvl="1" indent="0" algn="just">
              <a:lnSpc>
                <a:spcPct val="120000"/>
              </a:lnSpc>
              <a:buNone/>
            </a:pPr>
            <a:endParaRPr lang="pt-PT" sz="2300" b="1" dirty="0"/>
          </a:p>
          <a:p>
            <a:pPr marL="336550" lvl="1" indent="0" algn="r">
              <a:buNone/>
            </a:pPr>
            <a:endParaRPr lang="pt-PT" sz="1600" dirty="0"/>
          </a:p>
          <a:p>
            <a:pPr marL="0" indent="0">
              <a:buNone/>
            </a:pPr>
            <a:endParaRPr lang="en-US" dirty="0"/>
          </a:p>
        </p:txBody>
      </p:sp>
      <p:sp>
        <p:nvSpPr>
          <p:cNvPr id="5" name="Rectangle 4"/>
          <p:cNvSpPr/>
          <p:nvPr/>
        </p:nvSpPr>
        <p:spPr>
          <a:xfrm>
            <a:off x="1236974" y="5498297"/>
            <a:ext cx="2400116" cy="338554"/>
          </a:xfrm>
          <a:prstGeom prst="rect">
            <a:avLst/>
          </a:prstGeom>
        </p:spPr>
        <p:txBody>
          <a:bodyPr wrap="none">
            <a:spAutoFit/>
          </a:bodyPr>
          <a:lstStyle/>
          <a:p>
            <a:r>
              <a:rPr lang="en-US" sz="1600" dirty="0"/>
              <a:t>Source: </a:t>
            </a:r>
            <a:r>
              <a:rPr lang="en-US" sz="1600" dirty="0" smtClean="0"/>
              <a:t>Eurostat, 2020.</a:t>
            </a:r>
            <a:endParaRPr lang="en-US" sz="1600" dirty="0"/>
          </a:p>
        </p:txBody>
      </p:sp>
      <p:graphicFrame>
        <p:nvGraphicFramePr>
          <p:cNvPr id="6" name="Object 5"/>
          <p:cNvGraphicFramePr>
            <a:graphicFrameLocks noChangeAspect="1"/>
          </p:cNvGraphicFramePr>
          <p:nvPr>
            <p:extLst>
              <p:ext uri="{D42A27DB-BD31-4B8C-83A1-F6EECF244321}">
                <p14:modId xmlns:p14="http://schemas.microsoft.com/office/powerpoint/2010/main" val="527125386"/>
              </p:ext>
            </p:extLst>
          </p:nvPr>
        </p:nvGraphicFramePr>
        <p:xfrm>
          <a:off x="1236974" y="2496785"/>
          <a:ext cx="7844790" cy="2817495"/>
        </p:xfrm>
        <a:graphic>
          <a:graphicData uri="http://schemas.openxmlformats.org/presentationml/2006/ole">
            <mc:AlternateContent xmlns:mc="http://schemas.openxmlformats.org/markup-compatibility/2006">
              <mc:Choice xmlns:v="urn:schemas-microsoft-com:vml" Requires="v">
                <p:oleObj spid="_x0000_s7337" name="Document" r:id="rId3" imgW="5410200" imgH="1943100" progId="Word.Document.12">
                  <p:embed/>
                </p:oleObj>
              </mc:Choice>
              <mc:Fallback>
                <p:oleObj name="Document" r:id="rId3" imgW="5410200" imgH="1943100" progId="Word.Document.12">
                  <p:embed/>
                  <p:pic>
                    <p:nvPicPr>
                      <p:cNvPr id="0" name=""/>
                      <p:cNvPicPr/>
                      <p:nvPr/>
                    </p:nvPicPr>
                    <p:blipFill>
                      <a:blip r:embed="rId4"/>
                      <a:stretch>
                        <a:fillRect/>
                      </a:stretch>
                    </p:blipFill>
                    <p:spPr>
                      <a:xfrm>
                        <a:off x="1236974" y="2496785"/>
                        <a:ext cx="7844790" cy="2817495"/>
                      </a:xfrm>
                      <a:prstGeom prst="rect">
                        <a:avLst/>
                      </a:prstGeom>
                    </p:spPr>
                  </p:pic>
                </p:oleObj>
              </mc:Fallback>
            </mc:AlternateContent>
          </a:graphicData>
        </a:graphic>
      </p:graphicFrame>
    </p:spTree>
    <p:extLst>
      <p:ext uri="{BB962C8B-B14F-4D97-AF65-F5344CB8AC3E}">
        <p14:creationId xmlns:p14="http://schemas.microsoft.com/office/powerpoint/2010/main" val="12950596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0035"/>
            <a:ext cx="8913813" cy="1568222"/>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just">
              <a:lnSpc>
                <a:spcPct val="110000"/>
              </a:lnSpc>
            </a:pPr>
            <a:r>
              <a:rPr lang="pt-PT" sz="2400" dirty="0" smtClean="0"/>
              <a:t/>
            </a:r>
            <a:br>
              <a:rPr lang="pt-PT" sz="2400" dirty="0" smtClean="0"/>
            </a:br>
            <a:r>
              <a:rPr lang="pt-PT" sz="2400" dirty="0" err="1" smtClean="0"/>
              <a:t>Table</a:t>
            </a:r>
            <a:r>
              <a:rPr lang="pt-PT" sz="2400" dirty="0" smtClean="0"/>
              <a:t> 7 </a:t>
            </a:r>
            <a:r>
              <a:rPr lang="pt-PT" sz="2400" dirty="0"/>
              <a:t>– </a:t>
            </a:r>
            <a:r>
              <a:rPr lang="pt-PT" sz="2400" dirty="0" err="1"/>
              <a:t>Involuntary</a:t>
            </a:r>
            <a:r>
              <a:rPr lang="pt-PT" sz="2400" dirty="0"/>
              <a:t> part-time </a:t>
            </a:r>
            <a:r>
              <a:rPr lang="pt-PT" sz="2400" dirty="0" err="1"/>
              <a:t>employment</a:t>
            </a:r>
            <a:r>
              <a:rPr lang="pt-PT" sz="2400" dirty="0"/>
              <a:t>, </a:t>
            </a:r>
            <a:r>
              <a:rPr lang="pt-PT" sz="2400" dirty="0" err="1"/>
              <a:t>population</a:t>
            </a:r>
            <a:r>
              <a:rPr lang="pt-PT" sz="2400" dirty="0"/>
              <a:t> </a:t>
            </a:r>
            <a:r>
              <a:rPr lang="pt-PT" sz="2400" dirty="0" err="1"/>
              <a:t>aged</a:t>
            </a:r>
            <a:r>
              <a:rPr lang="pt-PT" sz="2400" dirty="0"/>
              <a:t> 15-</a:t>
            </a:r>
            <a:r>
              <a:rPr lang="pt-PT" sz="2400" dirty="0" smtClean="0"/>
              <a:t>74</a:t>
            </a:r>
            <a:r>
              <a:rPr lang="pt-PT" sz="2400" dirty="0"/>
              <a:t> </a:t>
            </a:r>
            <a:r>
              <a:rPr lang="pt-PT" sz="2400" dirty="0" smtClean="0"/>
              <a:t>(</a:t>
            </a:r>
            <a:r>
              <a:rPr lang="en-GB" sz="2400" dirty="0"/>
              <a:t>Portugal, Spain, Italy, Greece, and EU27</a:t>
            </a:r>
            <a:r>
              <a:rPr lang="pt-PT" sz="2400" dirty="0" smtClean="0"/>
              <a:t>), 2004, 2009, 2014, </a:t>
            </a:r>
            <a:r>
              <a:rPr lang="pt-PT" sz="2400" dirty="0" err="1" smtClean="0"/>
              <a:t>and</a:t>
            </a:r>
            <a:r>
              <a:rPr lang="pt-PT" sz="2400" dirty="0" smtClean="0"/>
              <a:t> 2019 </a:t>
            </a:r>
            <a:r>
              <a:rPr lang="pt-PT" sz="2400" dirty="0"/>
              <a:t>(%)</a:t>
            </a:r>
            <a:br>
              <a:rPr lang="pt-PT" sz="2400" dirty="0"/>
            </a:br>
            <a:endParaRPr lang="pt-PT" sz="2400" dirty="0"/>
          </a:p>
        </p:txBody>
      </p:sp>
      <p:sp>
        <p:nvSpPr>
          <p:cNvPr id="3" name="Content Placeholder 2"/>
          <p:cNvSpPr>
            <a:spLocks noGrp="1"/>
          </p:cNvSpPr>
          <p:nvPr>
            <p:ph idx="1"/>
          </p:nvPr>
        </p:nvSpPr>
        <p:spPr>
          <a:xfrm>
            <a:off x="1114424" y="2250164"/>
            <a:ext cx="7610476" cy="4016166"/>
          </a:xfrm>
        </p:spPr>
        <p:txBody>
          <a:bodyPr>
            <a:normAutofit/>
          </a:bodyPr>
          <a:lstStyle/>
          <a:p>
            <a:pPr marL="336550" lvl="1" indent="0" algn="just">
              <a:lnSpc>
                <a:spcPct val="120000"/>
              </a:lnSpc>
              <a:buNone/>
            </a:pPr>
            <a:endParaRPr lang="pt-PT" sz="2300" b="1" dirty="0"/>
          </a:p>
          <a:p>
            <a:pPr marL="336550" lvl="1" indent="0" algn="just">
              <a:lnSpc>
                <a:spcPct val="120000"/>
              </a:lnSpc>
              <a:buClr>
                <a:schemeClr val="accent1"/>
              </a:buClr>
              <a:buNone/>
            </a:pPr>
            <a:endParaRPr lang="pt-PT" sz="1200" b="1" dirty="0" smtClean="0"/>
          </a:p>
          <a:p>
            <a:pPr marL="679450" lvl="1" indent="-342900" algn="just">
              <a:lnSpc>
                <a:spcPct val="120000"/>
              </a:lnSpc>
              <a:buFont typeface="Wingdings" charset="2"/>
              <a:buChar char="q"/>
            </a:pPr>
            <a:endParaRPr lang="pt-PT" sz="2400" b="1" dirty="0"/>
          </a:p>
          <a:p>
            <a:pPr marL="336550" lvl="1" indent="0" algn="just">
              <a:lnSpc>
                <a:spcPct val="120000"/>
              </a:lnSpc>
              <a:buNone/>
            </a:pPr>
            <a:endParaRPr lang="pt-PT" sz="2300" b="1" dirty="0"/>
          </a:p>
          <a:p>
            <a:pPr marL="336550" lvl="1" indent="0" algn="r">
              <a:buNone/>
            </a:pPr>
            <a:endParaRPr lang="pt-PT" sz="1600" dirty="0"/>
          </a:p>
          <a:p>
            <a:pPr marL="0" indent="0">
              <a:buNone/>
            </a:pPr>
            <a:endParaRPr lang="en-US" dirty="0"/>
          </a:p>
        </p:txBody>
      </p:sp>
      <p:sp>
        <p:nvSpPr>
          <p:cNvPr id="5" name="Rectangle 4"/>
          <p:cNvSpPr/>
          <p:nvPr/>
        </p:nvSpPr>
        <p:spPr>
          <a:xfrm>
            <a:off x="1196244" y="5619104"/>
            <a:ext cx="2400116" cy="338554"/>
          </a:xfrm>
          <a:prstGeom prst="rect">
            <a:avLst/>
          </a:prstGeom>
        </p:spPr>
        <p:txBody>
          <a:bodyPr wrap="none">
            <a:spAutoFit/>
          </a:bodyPr>
          <a:lstStyle/>
          <a:p>
            <a:r>
              <a:rPr lang="en-US" sz="1600" dirty="0"/>
              <a:t>Source: </a:t>
            </a:r>
            <a:r>
              <a:rPr lang="en-US" sz="1600" dirty="0" smtClean="0"/>
              <a:t>Eurostat, 2020.</a:t>
            </a:r>
            <a:endParaRPr lang="en-US" sz="1600" dirty="0"/>
          </a:p>
        </p:txBody>
      </p:sp>
      <p:graphicFrame>
        <p:nvGraphicFramePr>
          <p:cNvPr id="6" name="Object 5"/>
          <p:cNvGraphicFramePr>
            <a:graphicFrameLocks noChangeAspect="1"/>
          </p:cNvGraphicFramePr>
          <p:nvPr>
            <p:extLst>
              <p:ext uri="{D42A27DB-BD31-4B8C-83A1-F6EECF244321}">
                <p14:modId xmlns:p14="http://schemas.microsoft.com/office/powerpoint/2010/main" val="1749771815"/>
              </p:ext>
            </p:extLst>
          </p:nvPr>
        </p:nvGraphicFramePr>
        <p:xfrm>
          <a:off x="1196244" y="2455317"/>
          <a:ext cx="7844790" cy="2909570"/>
        </p:xfrm>
        <a:graphic>
          <a:graphicData uri="http://schemas.openxmlformats.org/presentationml/2006/ole">
            <mc:AlternateContent xmlns:mc="http://schemas.openxmlformats.org/markup-compatibility/2006">
              <mc:Choice xmlns:v="urn:schemas-microsoft-com:vml" Requires="v">
                <p:oleObj spid="_x0000_s11383" name="Document" r:id="rId3" imgW="5410200" imgH="2006600" progId="Word.Document.12">
                  <p:embed/>
                </p:oleObj>
              </mc:Choice>
              <mc:Fallback>
                <p:oleObj name="Document" r:id="rId3" imgW="5410200" imgH="2006600" progId="Word.Document.12">
                  <p:embed/>
                  <p:pic>
                    <p:nvPicPr>
                      <p:cNvPr id="0" name=""/>
                      <p:cNvPicPr/>
                      <p:nvPr/>
                    </p:nvPicPr>
                    <p:blipFill>
                      <a:blip r:embed="rId4"/>
                      <a:stretch>
                        <a:fillRect/>
                      </a:stretch>
                    </p:blipFill>
                    <p:spPr>
                      <a:xfrm>
                        <a:off x="1196244" y="2455317"/>
                        <a:ext cx="7844790" cy="2909570"/>
                      </a:xfrm>
                      <a:prstGeom prst="rect">
                        <a:avLst/>
                      </a:prstGeom>
                    </p:spPr>
                  </p:pic>
                </p:oleObj>
              </mc:Fallback>
            </mc:AlternateContent>
          </a:graphicData>
        </a:graphic>
      </p:graphicFrame>
    </p:spTree>
    <p:extLst>
      <p:ext uri="{BB962C8B-B14F-4D97-AF65-F5344CB8AC3E}">
        <p14:creationId xmlns:p14="http://schemas.microsoft.com/office/powerpoint/2010/main" val="11390770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0035"/>
            <a:ext cx="8913813" cy="1568222"/>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just">
              <a:lnSpc>
                <a:spcPct val="110000"/>
              </a:lnSpc>
            </a:pPr>
            <a:r>
              <a:rPr lang="pt-PT" sz="2400" dirty="0" smtClean="0"/>
              <a:t/>
            </a:r>
            <a:br>
              <a:rPr lang="pt-PT" sz="2400" dirty="0" smtClean="0"/>
            </a:br>
            <a:r>
              <a:rPr lang="pt-PT" sz="2400" dirty="0" err="1"/>
              <a:t>Table</a:t>
            </a:r>
            <a:r>
              <a:rPr lang="pt-PT" sz="2400" dirty="0"/>
              <a:t> 8</a:t>
            </a:r>
            <a:r>
              <a:rPr lang="pt-PT" sz="2400" dirty="0" smtClean="0"/>
              <a:t> </a:t>
            </a:r>
            <a:r>
              <a:rPr lang="pt-PT" sz="2400" dirty="0"/>
              <a:t>– </a:t>
            </a:r>
            <a:r>
              <a:rPr lang="pt-PT" sz="2400" dirty="0" err="1"/>
              <a:t>Self-employment</a:t>
            </a:r>
            <a:r>
              <a:rPr lang="pt-PT" sz="2400" dirty="0"/>
              <a:t> rate </a:t>
            </a:r>
            <a:r>
              <a:rPr lang="pt-PT" sz="2400" dirty="0" err="1"/>
              <a:t>population</a:t>
            </a:r>
            <a:r>
              <a:rPr lang="pt-PT" sz="2400" dirty="0"/>
              <a:t> </a:t>
            </a:r>
            <a:r>
              <a:rPr lang="pt-PT" sz="2400" dirty="0" err="1"/>
              <a:t>aged</a:t>
            </a:r>
            <a:r>
              <a:rPr lang="pt-PT" sz="2400" dirty="0"/>
              <a:t> 25-49  </a:t>
            </a:r>
            <a:r>
              <a:rPr lang="pt-PT" sz="2400" dirty="0" smtClean="0"/>
              <a:t>(</a:t>
            </a:r>
            <a:r>
              <a:rPr lang="en-GB" sz="2400" dirty="0"/>
              <a:t>Portugal, Spain, Italy, Greece, and EU27</a:t>
            </a:r>
            <a:r>
              <a:rPr lang="pt-PT" sz="2400" dirty="0" smtClean="0"/>
              <a:t>)</a:t>
            </a:r>
            <a:r>
              <a:rPr lang="pt-PT" sz="2400" dirty="0"/>
              <a:t>, 2004, 2009, </a:t>
            </a:r>
            <a:r>
              <a:rPr lang="pt-PT" sz="2400" dirty="0" smtClean="0"/>
              <a:t>2014, </a:t>
            </a:r>
            <a:r>
              <a:rPr lang="pt-PT" sz="2400" dirty="0" err="1" smtClean="0"/>
              <a:t>and</a:t>
            </a:r>
            <a:r>
              <a:rPr lang="pt-PT" sz="2400" dirty="0" smtClean="0"/>
              <a:t> </a:t>
            </a:r>
            <a:r>
              <a:rPr lang="pt-PT" sz="2400" dirty="0"/>
              <a:t>2019 (%)</a:t>
            </a:r>
            <a:br>
              <a:rPr lang="pt-PT" sz="2400" dirty="0"/>
            </a:br>
            <a:endParaRPr lang="pt-PT" sz="2400" dirty="0"/>
          </a:p>
        </p:txBody>
      </p:sp>
      <p:sp>
        <p:nvSpPr>
          <p:cNvPr id="3" name="Content Placeholder 2"/>
          <p:cNvSpPr>
            <a:spLocks noGrp="1"/>
          </p:cNvSpPr>
          <p:nvPr>
            <p:ph idx="1"/>
          </p:nvPr>
        </p:nvSpPr>
        <p:spPr>
          <a:xfrm>
            <a:off x="1114424" y="2250164"/>
            <a:ext cx="7610476" cy="4016166"/>
          </a:xfrm>
        </p:spPr>
        <p:txBody>
          <a:bodyPr>
            <a:normAutofit/>
          </a:bodyPr>
          <a:lstStyle/>
          <a:p>
            <a:pPr marL="336550" lvl="1" indent="0" algn="just">
              <a:lnSpc>
                <a:spcPct val="120000"/>
              </a:lnSpc>
              <a:buNone/>
            </a:pPr>
            <a:endParaRPr lang="pt-PT" sz="2300" b="1" dirty="0"/>
          </a:p>
          <a:p>
            <a:pPr marL="336550" lvl="1" indent="0" algn="just">
              <a:lnSpc>
                <a:spcPct val="120000"/>
              </a:lnSpc>
              <a:buClr>
                <a:schemeClr val="accent1"/>
              </a:buClr>
              <a:buNone/>
            </a:pPr>
            <a:endParaRPr lang="pt-PT" sz="1200" b="1" dirty="0" smtClean="0"/>
          </a:p>
          <a:p>
            <a:pPr marL="679450" lvl="1" indent="-342900" algn="just">
              <a:lnSpc>
                <a:spcPct val="120000"/>
              </a:lnSpc>
              <a:buFont typeface="Wingdings" charset="2"/>
              <a:buChar char="q"/>
            </a:pPr>
            <a:endParaRPr lang="pt-PT" sz="2400" b="1" dirty="0" smtClean="0"/>
          </a:p>
          <a:p>
            <a:pPr marL="336550" lvl="1" indent="0" algn="just">
              <a:lnSpc>
                <a:spcPct val="120000"/>
              </a:lnSpc>
              <a:buNone/>
            </a:pPr>
            <a:endParaRPr lang="pt-PT" sz="2300" b="1" dirty="0"/>
          </a:p>
          <a:p>
            <a:pPr marL="336550" lvl="1" indent="0" algn="r">
              <a:buNone/>
            </a:pPr>
            <a:endParaRPr lang="pt-PT" sz="1600" dirty="0"/>
          </a:p>
          <a:p>
            <a:pPr marL="0" indent="0">
              <a:buNone/>
            </a:pPr>
            <a:endParaRPr lang="en-US" dirty="0"/>
          </a:p>
        </p:txBody>
      </p:sp>
      <p:sp>
        <p:nvSpPr>
          <p:cNvPr id="5" name="Rectangle 4"/>
          <p:cNvSpPr/>
          <p:nvPr/>
        </p:nvSpPr>
        <p:spPr>
          <a:xfrm>
            <a:off x="1207359" y="5279348"/>
            <a:ext cx="6028714" cy="338554"/>
          </a:xfrm>
          <a:prstGeom prst="rect">
            <a:avLst/>
          </a:prstGeom>
        </p:spPr>
        <p:txBody>
          <a:bodyPr wrap="none">
            <a:spAutoFit/>
          </a:bodyPr>
          <a:lstStyle/>
          <a:p>
            <a:r>
              <a:rPr lang="en-US" sz="1600" dirty="0"/>
              <a:t>Source: </a:t>
            </a:r>
            <a:r>
              <a:rPr lang="en-US" sz="1600" dirty="0" smtClean="0"/>
              <a:t>Authors’ own calculations </a:t>
            </a:r>
            <a:r>
              <a:rPr lang="en-US" sz="1600" dirty="0"/>
              <a:t>based on Eurostat, 2020.</a:t>
            </a:r>
          </a:p>
        </p:txBody>
      </p:sp>
      <p:graphicFrame>
        <p:nvGraphicFramePr>
          <p:cNvPr id="4" name="Object 3"/>
          <p:cNvGraphicFramePr>
            <a:graphicFrameLocks noChangeAspect="1"/>
          </p:cNvGraphicFramePr>
          <p:nvPr>
            <p:extLst>
              <p:ext uri="{D42A27DB-BD31-4B8C-83A1-F6EECF244321}">
                <p14:modId xmlns:p14="http://schemas.microsoft.com/office/powerpoint/2010/main" val="2972496146"/>
              </p:ext>
            </p:extLst>
          </p:nvPr>
        </p:nvGraphicFramePr>
        <p:xfrm>
          <a:off x="1207359" y="2455574"/>
          <a:ext cx="7844790" cy="2817495"/>
        </p:xfrm>
        <a:graphic>
          <a:graphicData uri="http://schemas.openxmlformats.org/presentationml/2006/ole">
            <mc:AlternateContent xmlns:mc="http://schemas.openxmlformats.org/markup-compatibility/2006">
              <mc:Choice xmlns:v="urn:schemas-microsoft-com:vml" Requires="v">
                <p:oleObj spid="_x0000_s13431" name="Document" r:id="rId3" imgW="5410200" imgH="1943100" progId="Word.Document.12">
                  <p:embed/>
                </p:oleObj>
              </mc:Choice>
              <mc:Fallback>
                <p:oleObj name="Document" r:id="rId3" imgW="5410200" imgH="1943100" progId="Word.Document.12">
                  <p:embed/>
                  <p:pic>
                    <p:nvPicPr>
                      <p:cNvPr id="0" name=""/>
                      <p:cNvPicPr/>
                      <p:nvPr/>
                    </p:nvPicPr>
                    <p:blipFill>
                      <a:blip r:embed="rId4"/>
                      <a:stretch>
                        <a:fillRect/>
                      </a:stretch>
                    </p:blipFill>
                    <p:spPr>
                      <a:xfrm>
                        <a:off x="1207359" y="2455574"/>
                        <a:ext cx="7844790" cy="2817495"/>
                      </a:xfrm>
                      <a:prstGeom prst="rect">
                        <a:avLst/>
                      </a:prstGeom>
                    </p:spPr>
                  </p:pic>
                </p:oleObj>
              </mc:Fallback>
            </mc:AlternateContent>
          </a:graphicData>
        </a:graphic>
      </p:graphicFrame>
    </p:spTree>
    <p:extLst>
      <p:ext uri="{BB962C8B-B14F-4D97-AF65-F5344CB8AC3E}">
        <p14:creationId xmlns:p14="http://schemas.microsoft.com/office/powerpoint/2010/main" val="35111540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0035"/>
            <a:ext cx="8913813" cy="1568222"/>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a:lnSpc>
                <a:spcPct val="110000"/>
              </a:lnSpc>
            </a:pPr>
            <a:r>
              <a:rPr lang="pt-PT" sz="3200" dirty="0" smtClean="0"/>
              <a:t>Final </a:t>
            </a:r>
            <a:r>
              <a:rPr lang="pt-PT" sz="3200" dirty="0" err="1" smtClean="0"/>
              <a:t>Remarks</a:t>
            </a:r>
            <a:r>
              <a:rPr lang="pt-PT" sz="3200" dirty="0" smtClean="0"/>
              <a:t> (i)</a:t>
            </a:r>
            <a:endParaRPr lang="pt-PT" sz="3200" dirty="0"/>
          </a:p>
        </p:txBody>
      </p:sp>
      <p:sp>
        <p:nvSpPr>
          <p:cNvPr id="3" name="Content Placeholder 2"/>
          <p:cNvSpPr>
            <a:spLocks noGrp="1"/>
          </p:cNvSpPr>
          <p:nvPr>
            <p:ph idx="1"/>
          </p:nvPr>
        </p:nvSpPr>
        <p:spPr>
          <a:xfrm>
            <a:off x="1181100" y="2400300"/>
            <a:ext cx="7610476" cy="4162782"/>
          </a:xfrm>
        </p:spPr>
        <p:txBody>
          <a:bodyPr>
            <a:normAutofit/>
          </a:bodyPr>
          <a:lstStyle/>
          <a:p>
            <a:pPr marL="336550" lvl="1" indent="0" algn="just">
              <a:lnSpc>
                <a:spcPct val="140000"/>
              </a:lnSpc>
              <a:buNone/>
            </a:pPr>
            <a:r>
              <a:rPr lang="en-GB" sz="1600" dirty="0"/>
              <a:t>In Southern European countries, at least </a:t>
            </a:r>
            <a:r>
              <a:rPr lang="en-GB" sz="1600" b="1" dirty="0"/>
              <a:t>one-quarter of the population of reproductive </a:t>
            </a:r>
            <a:r>
              <a:rPr lang="en-GB" sz="1600" b="1" dirty="0" smtClean="0"/>
              <a:t>age </a:t>
            </a:r>
            <a:r>
              <a:rPr lang="en-GB" sz="1600" dirty="0" smtClean="0"/>
              <a:t>(W 15-49 years; M 15-54 years) </a:t>
            </a:r>
            <a:r>
              <a:rPr lang="en-GB" sz="1600" b="1" dirty="0"/>
              <a:t>cannot fully benefit from existing parental protection schemes</a:t>
            </a:r>
            <a:r>
              <a:rPr lang="en-GB" sz="1600" dirty="0"/>
              <a:t>. </a:t>
            </a:r>
            <a:endParaRPr lang="en-GB" sz="1600" dirty="0" smtClean="0"/>
          </a:p>
          <a:p>
            <a:pPr marL="336550" lvl="1" indent="0" algn="just">
              <a:lnSpc>
                <a:spcPct val="140000"/>
              </a:lnSpc>
              <a:buNone/>
            </a:pPr>
            <a:endParaRPr lang="pt-PT" sz="1600" dirty="0"/>
          </a:p>
          <a:p>
            <a:pPr marL="336550" lvl="1" indent="0" algn="just">
              <a:lnSpc>
                <a:spcPct val="140000"/>
              </a:lnSpc>
              <a:buNone/>
            </a:pPr>
            <a:r>
              <a:rPr lang="en-GB" sz="1600" b="1" dirty="0"/>
              <a:t>H</a:t>
            </a:r>
            <a:r>
              <a:rPr lang="en-GB" sz="1600" b="1" dirty="0" smtClean="0"/>
              <a:t>uge </a:t>
            </a:r>
            <a:r>
              <a:rPr lang="en-GB" sz="1600" b="1" dirty="0"/>
              <a:t>discrepancy regarding parental leave entitlements </a:t>
            </a:r>
            <a:r>
              <a:rPr lang="en-GB" sz="1600" dirty="0"/>
              <a:t>(time and payment), depending on men’s and women’s </a:t>
            </a:r>
            <a:r>
              <a:rPr lang="en-GB" sz="1600" dirty="0" smtClean="0"/>
              <a:t>working status and </a:t>
            </a:r>
            <a:r>
              <a:rPr lang="en-GB" sz="1600" dirty="0"/>
              <a:t>insurance </a:t>
            </a:r>
            <a:r>
              <a:rPr lang="en-GB" sz="1600" dirty="0" smtClean="0"/>
              <a:t>schemes.</a:t>
            </a:r>
            <a:endParaRPr lang="en-GB" sz="1600" dirty="0"/>
          </a:p>
          <a:p>
            <a:pPr marL="336550" lvl="1" indent="0" algn="just">
              <a:lnSpc>
                <a:spcPct val="140000"/>
              </a:lnSpc>
              <a:buNone/>
            </a:pPr>
            <a:endParaRPr lang="en-GB" sz="1600" dirty="0"/>
          </a:p>
          <a:p>
            <a:pPr marL="336550" lvl="1" indent="0" algn="just">
              <a:lnSpc>
                <a:spcPct val="140000"/>
              </a:lnSpc>
              <a:buNone/>
            </a:pPr>
            <a:r>
              <a:rPr lang="en-GB" sz="1600" dirty="0" smtClean="0"/>
              <a:t>In </a:t>
            </a:r>
            <a:r>
              <a:rPr lang="en-GB" sz="1600" b="1" dirty="0"/>
              <a:t>some categories </a:t>
            </a:r>
            <a:r>
              <a:rPr lang="en-GB" sz="1600" dirty="0"/>
              <a:t>of </a:t>
            </a:r>
            <a:r>
              <a:rPr lang="en-GB" sz="1600" dirty="0" smtClean="0"/>
              <a:t>employment precariousness (temporary workers aged 25-34 years old), </a:t>
            </a:r>
            <a:r>
              <a:rPr lang="en-GB" sz="1600" dirty="0"/>
              <a:t>these figures increase to </a:t>
            </a:r>
            <a:r>
              <a:rPr lang="en-GB" sz="1600" b="1" dirty="0"/>
              <a:t>higher percentages</a:t>
            </a:r>
            <a:r>
              <a:rPr lang="en-GB" sz="1600" dirty="0"/>
              <a:t>. </a:t>
            </a:r>
            <a:endParaRPr lang="pt-PT" sz="1600" dirty="0"/>
          </a:p>
          <a:p>
            <a:pPr marL="336550" lvl="1" indent="0" algn="just">
              <a:lnSpc>
                <a:spcPct val="130000"/>
              </a:lnSpc>
              <a:buNone/>
            </a:pPr>
            <a:endParaRPr lang="pt-PT" sz="1600" dirty="0" smtClean="0"/>
          </a:p>
          <a:p>
            <a:pPr marL="336550" lvl="1" indent="0" algn="just">
              <a:lnSpc>
                <a:spcPct val="130000"/>
              </a:lnSpc>
              <a:buNone/>
            </a:pPr>
            <a:endParaRPr lang="pt-PT" dirty="0"/>
          </a:p>
          <a:p>
            <a:pPr marL="336550" lvl="1" indent="0" algn="r">
              <a:buNone/>
            </a:pPr>
            <a:endParaRPr lang="pt-PT" sz="1600" dirty="0"/>
          </a:p>
          <a:p>
            <a:pPr marL="0" indent="0">
              <a:buNone/>
            </a:pPr>
            <a:endParaRPr lang="en-US" dirty="0"/>
          </a:p>
        </p:txBody>
      </p:sp>
      <p:sp>
        <p:nvSpPr>
          <p:cNvPr id="4" name="Seta para a direita 3"/>
          <p:cNvSpPr/>
          <p:nvPr/>
        </p:nvSpPr>
        <p:spPr>
          <a:xfrm>
            <a:off x="990600" y="2400300"/>
            <a:ext cx="355600" cy="6731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5" name="Seta para a direita 4"/>
          <p:cNvSpPr/>
          <p:nvPr/>
        </p:nvSpPr>
        <p:spPr>
          <a:xfrm>
            <a:off x="990600" y="3995005"/>
            <a:ext cx="355600" cy="6731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6" name="Seta para a direita 5"/>
          <p:cNvSpPr/>
          <p:nvPr/>
        </p:nvSpPr>
        <p:spPr>
          <a:xfrm>
            <a:off x="1003300" y="5397500"/>
            <a:ext cx="355600" cy="6731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82795454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0035"/>
            <a:ext cx="8913813" cy="1568222"/>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a:lnSpc>
                <a:spcPct val="110000"/>
              </a:lnSpc>
            </a:pPr>
            <a:r>
              <a:rPr lang="pt-PT" sz="3200" dirty="0" smtClean="0"/>
              <a:t>Final </a:t>
            </a:r>
            <a:r>
              <a:rPr lang="pt-PT" sz="3200" dirty="0" err="1" smtClean="0"/>
              <a:t>Remarks</a:t>
            </a:r>
            <a:r>
              <a:rPr lang="pt-PT" sz="3200" dirty="0" smtClean="0"/>
              <a:t> (</a:t>
            </a:r>
            <a:r>
              <a:rPr lang="pt-PT" sz="3200" dirty="0" err="1" smtClean="0"/>
              <a:t>ii</a:t>
            </a:r>
            <a:r>
              <a:rPr lang="pt-PT" sz="3200" dirty="0" smtClean="0"/>
              <a:t>)</a:t>
            </a:r>
            <a:endParaRPr lang="pt-PT" sz="3200" dirty="0"/>
          </a:p>
        </p:txBody>
      </p:sp>
      <p:sp>
        <p:nvSpPr>
          <p:cNvPr id="3" name="Content Placeholder 2"/>
          <p:cNvSpPr>
            <a:spLocks noGrp="1"/>
          </p:cNvSpPr>
          <p:nvPr>
            <p:ph idx="1"/>
          </p:nvPr>
        </p:nvSpPr>
        <p:spPr>
          <a:xfrm>
            <a:off x="1114424" y="2491463"/>
            <a:ext cx="7610476" cy="4253371"/>
          </a:xfrm>
        </p:spPr>
        <p:txBody>
          <a:bodyPr>
            <a:normAutofit/>
          </a:bodyPr>
          <a:lstStyle/>
          <a:p>
            <a:pPr marL="336550" lvl="1" indent="0" algn="just">
              <a:lnSpc>
                <a:spcPct val="140000"/>
              </a:lnSpc>
              <a:buNone/>
            </a:pPr>
            <a:r>
              <a:rPr lang="pt-PT" sz="1600" dirty="0" smtClean="0"/>
              <a:t>To </a:t>
            </a:r>
            <a:r>
              <a:rPr lang="pt-PT" sz="1600" dirty="0" err="1" smtClean="0"/>
              <a:t>include</a:t>
            </a:r>
            <a:r>
              <a:rPr lang="pt-PT" sz="1600" dirty="0" smtClean="0"/>
              <a:t> </a:t>
            </a:r>
            <a:r>
              <a:rPr lang="pt-PT" sz="1600" dirty="0" err="1" smtClean="0"/>
              <a:t>workers</a:t>
            </a:r>
            <a:r>
              <a:rPr lang="pt-PT" sz="1600" dirty="0" smtClean="0"/>
              <a:t> </a:t>
            </a:r>
            <a:r>
              <a:rPr lang="pt-PT" sz="1600" dirty="0" err="1" smtClean="0"/>
              <a:t>with</a:t>
            </a:r>
            <a:r>
              <a:rPr lang="pt-PT" sz="1600" dirty="0" smtClean="0"/>
              <a:t> </a:t>
            </a:r>
            <a:r>
              <a:rPr lang="pt-PT" sz="1600" dirty="0" err="1" smtClean="0"/>
              <a:t>less</a:t>
            </a:r>
            <a:r>
              <a:rPr lang="pt-PT" sz="1600" dirty="0" smtClean="0"/>
              <a:t> </a:t>
            </a:r>
            <a:r>
              <a:rPr lang="pt-PT" sz="1600" dirty="0" err="1" smtClean="0"/>
              <a:t>stable</a:t>
            </a:r>
            <a:r>
              <a:rPr lang="pt-PT" sz="1600" dirty="0" smtClean="0"/>
              <a:t> </a:t>
            </a:r>
            <a:r>
              <a:rPr lang="pt-PT" sz="1600" dirty="0" err="1" smtClean="0"/>
              <a:t>jobs</a:t>
            </a:r>
            <a:r>
              <a:rPr lang="pt-PT" sz="1600" dirty="0" smtClean="0"/>
              <a:t> </a:t>
            </a:r>
            <a:r>
              <a:rPr lang="pt-PT" sz="1600" dirty="0" err="1" smtClean="0"/>
              <a:t>and</a:t>
            </a:r>
            <a:r>
              <a:rPr lang="pt-PT" sz="1600" dirty="0" smtClean="0"/>
              <a:t> </a:t>
            </a:r>
            <a:r>
              <a:rPr lang="pt-PT" sz="1600" dirty="0" err="1" smtClean="0"/>
              <a:t>secure</a:t>
            </a:r>
            <a:r>
              <a:rPr lang="pt-PT" sz="1600" dirty="0" smtClean="0"/>
              <a:t> </a:t>
            </a:r>
            <a:r>
              <a:rPr lang="pt-PT" sz="1600" dirty="0" err="1" smtClean="0"/>
              <a:t>careers</a:t>
            </a:r>
            <a:r>
              <a:rPr lang="pt-PT" sz="1600" dirty="0" smtClean="0"/>
              <a:t> some </a:t>
            </a:r>
            <a:r>
              <a:rPr lang="pt-PT" sz="1600" dirty="0" err="1" smtClean="0"/>
              <a:t>countries</a:t>
            </a:r>
            <a:r>
              <a:rPr lang="pt-PT" sz="1600" dirty="0" smtClean="0"/>
              <a:t> </a:t>
            </a:r>
            <a:r>
              <a:rPr lang="pt-PT" sz="1600" dirty="0" err="1" smtClean="0"/>
              <a:t>introduced</a:t>
            </a:r>
            <a:r>
              <a:rPr lang="pt-PT" sz="1600" dirty="0" smtClean="0"/>
              <a:t> a </a:t>
            </a:r>
            <a:r>
              <a:rPr lang="pt-PT" sz="1600" b="1" dirty="0"/>
              <a:t>non-</a:t>
            </a:r>
            <a:r>
              <a:rPr lang="pt-PT" sz="1600" b="1" dirty="0" err="1"/>
              <a:t>contributory</a:t>
            </a:r>
            <a:r>
              <a:rPr lang="pt-PT" sz="1600" b="1" dirty="0"/>
              <a:t> </a:t>
            </a:r>
            <a:r>
              <a:rPr lang="pt-PT" sz="1600" b="1" dirty="0" err="1" smtClean="0"/>
              <a:t>scheme</a:t>
            </a:r>
            <a:r>
              <a:rPr lang="pt-PT" sz="1600" dirty="0" smtClean="0"/>
              <a:t>. </a:t>
            </a:r>
          </a:p>
          <a:p>
            <a:pPr marL="336550" lvl="1" indent="0" algn="just">
              <a:lnSpc>
                <a:spcPct val="140000"/>
              </a:lnSpc>
              <a:buNone/>
            </a:pPr>
            <a:endParaRPr lang="pt-PT" sz="1600" dirty="0"/>
          </a:p>
          <a:p>
            <a:pPr marL="336550" lvl="1" indent="0" algn="just">
              <a:lnSpc>
                <a:spcPct val="140000"/>
              </a:lnSpc>
              <a:buNone/>
            </a:pPr>
            <a:r>
              <a:rPr lang="pt-PT" sz="1600" dirty="0" err="1"/>
              <a:t>The</a:t>
            </a:r>
            <a:r>
              <a:rPr lang="pt-PT" sz="1600" dirty="0"/>
              <a:t> </a:t>
            </a:r>
            <a:r>
              <a:rPr lang="pt-PT" sz="1600" dirty="0" err="1" smtClean="0"/>
              <a:t>issue</a:t>
            </a:r>
            <a:r>
              <a:rPr lang="pt-PT" sz="1600" dirty="0" smtClean="0"/>
              <a:t> </a:t>
            </a:r>
            <a:r>
              <a:rPr lang="pt-PT" sz="1600" dirty="0" err="1"/>
              <a:t>is</a:t>
            </a:r>
            <a:r>
              <a:rPr lang="pt-PT" sz="1600" dirty="0"/>
              <a:t> </a:t>
            </a:r>
            <a:r>
              <a:rPr lang="pt-PT" sz="1600" dirty="0" err="1"/>
              <a:t>the</a:t>
            </a:r>
            <a:r>
              <a:rPr lang="pt-PT" sz="1600" dirty="0"/>
              <a:t> </a:t>
            </a:r>
            <a:r>
              <a:rPr lang="pt-PT" sz="1600" b="1" dirty="0" err="1"/>
              <a:t>type</a:t>
            </a:r>
            <a:r>
              <a:rPr lang="pt-PT" sz="1600" b="1" dirty="0"/>
              <a:t> </a:t>
            </a:r>
            <a:r>
              <a:rPr lang="pt-PT" sz="1600" b="1" dirty="0" err="1"/>
              <a:t>of</a:t>
            </a:r>
            <a:r>
              <a:rPr lang="pt-PT" sz="1600" b="1" dirty="0"/>
              <a:t> </a:t>
            </a:r>
            <a:r>
              <a:rPr lang="pt-PT" sz="1600" b="1" dirty="0" err="1"/>
              <a:t>leave</a:t>
            </a:r>
            <a:r>
              <a:rPr lang="pt-PT" sz="1600" b="1" dirty="0"/>
              <a:t> </a:t>
            </a:r>
            <a:r>
              <a:rPr lang="pt-PT" sz="1600" b="1" dirty="0" err="1"/>
              <a:t>they</a:t>
            </a:r>
            <a:r>
              <a:rPr lang="pt-PT" sz="1600" b="1" dirty="0"/>
              <a:t> are </a:t>
            </a:r>
            <a:r>
              <a:rPr lang="pt-PT" sz="1600" b="1" dirty="0" err="1"/>
              <a:t>entitled</a:t>
            </a:r>
            <a:r>
              <a:rPr lang="pt-PT" sz="1600" b="1" dirty="0"/>
              <a:t> to </a:t>
            </a:r>
            <a:r>
              <a:rPr lang="pt-PT" sz="1600" b="1" dirty="0" err="1"/>
              <a:t>and</a:t>
            </a:r>
            <a:r>
              <a:rPr lang="pt-PT" sz="1600" b="1" dirty="0"/>
              <a:t> </a:t>
            </a:r>
            <a:r>
              <a:rPr lang="pt-PT" sz="1600" b="1" dirty="0" err="1"/>
              <a:t>the</a:t>
            </a:r>
            <a:r>
              <a:rPr lang="pt-PT" sz="1600" b="1" dirty="0"/>
              <a:t> </a:t>
            </a:r>
            <a:r>
              <a:rPr lang="pt-PT" sz="1600" b="1" dirty="0" err="1"/>
              <a:t>level</a:t>
            </a:r>
            <a:r>
              <a:rPr lang="pt-PT" sz="1600" b="1" dirty="0"/>
              <a:t> </a:t>
            </a:r>
            <a:r>
              <a:rPr lang="pt-PT" sz="1600" b="1" dirty="0" err="1"/>
              <a:t>of</a:t>
            </a:r>
            <a:r>
              <a:rPr lang="pt-PT" sz="1600" b="1" dirty="0"/>
              <a:t> </a:t>
            </a:r>
            <a:r>
              <a:rPr lang="pt-PT" sz="1600" b="1" dirty="0" err="1"/>
              <a:t>payment</a:t>
            </a:r>
            <a:r>
              <a:rPr lang="pt-PT" sz="1600" b="1" dirty="0"/>
              <a:t> </a:t>
            </a:r>
            <a:r>
              <a:rPr lang="pt-PT" sz="1600" b="1" dirty="0" err="1"/>
              <a:t>associated</a:t>
            </a:r>
            <a:r>
              <a:rPr lang="pt-PT" sz="1600" b="1" dirty="0"/>
              <a:t>. </a:t>
            </a:r>
          </a:p>
          <a:p>
            <a:pPr marL="336550" lvl="1" indent="0" algn="just">
              <a:lnSpc>
                <a:spcPct val="140000"/>
              </a:lnSpc>
              <a:buNone/>
            </a:pPr>
            <a:endParaRPr lang="pt-PT" sz="1600" b="1" dirty="0"/>
          </a:p>
          <a:p>
            <a:pPr marL="336550" lvl="1" indent="0" algn="just">
              <a:lnSpc>
                <a:spcPct val="140000"/>
              </a:lnSpc>
              <a:buNone/>
            </a:pPr>
            <a:r>
              <a:rPr lang="en-GB" sz="1600" dirty="0" smtClean="0"/>
              <a:t>In fact, the non</a:t>
            </a:r>
            <a:r>
              <a:rPr lang="en-GB" sz="1600" dirty="0"/>
              <a:t>-contributory </a:t>
            </a:r>
            <a:r>
              <a:rPr lang="en-GB" sz="1600" dirty="0" smtClean="0"/>
              <a:t>scheme are </a:t>
            </a:r>
            <a:r>
              <a:rPr lang="en-GB" sz="1600" b="1" dirty="0" smtClean="0"/>
              <a:t>reproducing </a:t>
            </a:r>
            <a:r>
              <a:rPr lang="en-GB" sz="1600" b="1" dirty="0"/>
              <a:t>the existing social inequalities of the contributory </a:t>
            </a:r>
            <a:r>
              <a:rPr lang="en-GB" sz="1600" b="1" dirty="0" smtClean="0"/>
              <a:t>scheme. </a:t>
            </a:r>
          </a:p>
          <a:p>
            <a:pPr marL="336550" lvl="1" indent="0" algn="just">
              <a:lnSpc>
                <a:spcPct val="140000"/>
              </a:lnSpc>
              <a:buNone/>
            </a:pPr>
            <a:endParaRPr lang="en-GB" sz="1600" b="1" dirty="0"/>
          </a:p>
        </p:txBody>
      </p:sp>
      <p:sp>
        <p:nvSpPr>
          <p:cNvPr id="4" name="Seta para a direita 3"/>
          <p:cNvSpPr/>
          <p:nvPr/>
        </p:nvSpPr>
        <p:spPr>
          <a:xfrm>
            <a:off x="990600" y="2603500"/>
            <a:ext cx="355600" cy="6731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5" name="Seta para a direita 4"/>
          <p:cNvSpPr/>
          <p:nvPr/>
        </p:nvSpPr>
        <p:spPr>
          <a:xfrm>
            <a:off x="990600" y="3729806"/>
            <a:ext cx="355600" cy="6731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6" name="Seta para a direita 5"/>
          <p:cNvSpPr/>
          <p:nvPr/>
        </p:nvSpPr>
        <p:spPr>
          <a:xfrm>
            <a:off x="1016000" y="4900770"/>
            <a:ext cx="355600" cy="6731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9598303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smtClean="0"/>
              <a:t>Research relevance</a:t>
            </a:r>
            <a:endParaRPr lang="en-US" dirty="0"/>
          </a:p>
        </p:txBody>
      </p:sp>
      <p:sp>
        <p:nvSpPr>
          <p:cNvPr id="3" name="Content Placeholder 2"/>
          <p:cNvSpPr>
            <a:spLocks noGrp="1"/>
          </p:cNvSpPr>
          <p:nvPr>
            <p:ph idx="1"/>
          </p:nvPr>
        </p:nvSpPr>
        <p:spPr>
          <a:xfrm>
            <a:off x="1114424" y="2252011"/>
            <a:ext cx="7005479" cy="3817384"/>
          </a:xfrm>
        </p:spPr>
        <p:txBody>
          <a:bodyPr>
            <a:normAutofit/>
          </a:bodyPr>
          <a:lstStyle/>
          <a:p>
            <a:pPr marL="0" indent="0" algn="just">
              <a:lnSpc>
                <a:spcPct val="150000"/>
              </a:lnSpc>
              <a:buNone/>
            </a:pPr>
            <a:r>
              <a:rPr lang="en-GB" sz="1800" dirty="0" smtClean="0"/>
              <a:t>Why is it important to study employment precariousness and eligibility for parental leave benefits in Southern European countries?</a:t>
            </a:r>
          </a:p>
          <a:p>
            <a:pPr>
              <a:lnSpc>
                <a:spcPct val="150000"/>
              </a:lnSpc>
              <a:buClr>
                <a:schemeClr val="accent5"/>
              </a:buClr>
              <a:buFont typeface="Wingdings" charset="2"/>
              <a:buChar char="q"/>
            </a:pPr>
            <a:r>
              <a:rPr lang="en-GB" sz="1800" dirty="0" smtClean="0"/>
              <a:t>Changes </a:t>
            </a:r>
            <a:r>
              <a:rPr lang="en-GB" sz="1800" dirty="0"/>
              <a:t>in leave policies (more gender equality)</a:t>
            </a:r>
            <a:endParaRPr lang="pt-PT" sz="1800" dirty="0"/>
          </a:p>
          <a:p>
            <a:pPr>
              <a:lnSpc>
                <a:spcPct val="150000"/>
              </a:lnSpc>
              <a:buClr>
                <a:schemeClr val="accent5"/>
              </a:buClr>
              <a:buFont typeface="Wingdings" charset="2"/>
              <a:buChar char="q"/>
            </a:pPr>
            <a:r>
              <a:rPr lang="en-GB" sz="1800" dirty="0" smtClean="0"/>
              <a:t>Changes </a:t>
            </a:r>
            <a:r>
              <a:rPr lang="en-GB" sz="1800" dirty="0"/>
              <a:t>in labour </a:t>
            </a:r>
            <a:r>
              <a:rPr lang="en-GB" sz="1800" dirty="0" smtClean="0"/>
              <a:t>legislation  </a:t>
            </a:r>
            <a:r>
              <a:rPr lang="en-GB" sz="1800" dirty="0"/>
              <a:t>(higher job insecurity)</a:t>
            </a:r>
            <a:endParaRPr lang="pt-PT" sz="1800" dirty="0"/>
          </a:p>
          <a:p>
            <a:pPr marL="0" indent="0">
              <a:buNone/>
            </a:pPr>
            <a:endParaRPr lang="pt-PT" dirty="0"/>
          </a:p>
          <a:p>
            <a:endParaRPr lang="en-US" dirty="0"/>
          </a:p>
        </p:txBody>
      </p:sp>
    </p:spTree>
    <p:extLst>
      <p:ext uri="{BB962C8B-B14F-4D97-AF65-F5344CB8AC3E}">
        <p14:creationId xmlns:p14="http://schemas.microsoft.com/office/powerpoint/2010/main" val="78340892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0035"/>
            <a:ext cx="8913813" cy="1568222"/>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a:lnSpc>
                <a:spcPct val="110000"/>
              </a:lnSpc>
            </a:pPr>
            <a:r>
              <a:rPr lang="pt-PT" sz="3200" dirty="0" smtClean="0"/>
              <a:t>Final </a:t>
            </a:r>
            <a:r>
              <a:rPr lang="pt-PT" sz="3200" dirty="0" err="1" smtClean="0"/>
              <a:t>Remarks</a:t>
            </a:r>
            <a:r>
              <a:rPr lang="pt-PT" sz="3200" dirty="0" smtClean="0"/>
              <a:t> (</a:t>
            </a:r>
            <a:r>
              <a:rPr lang="pt-PT" sz="3200" dirty="0" err="1" smtClean="0"/>
              <a:t>iii</a:t>
            </a:r>
            <a:r>
              <a:rPr lang="pt-PT" sz="3200" dirty="0" smtClean="0"/>
              <a:t>)</a:t>
            </a:r>
            <a:endParaRPr lang="pt-PT" sz="3200" dirty="0"/>
          </a:p>
        </p:txBody>
      </p:sp>
      <p:sp>
        <p:nvSpPr>
          <p:cNvPr id="3" name="Content Placeholder 2"/>
          <p:cNvSpPr>
            <a:spLocks noGrp="1"/>
          </p:cNvSpPr>
          <p:nvPr>
            <p:ph idx="1"/>
          </p:nvPr>
        </p:nvSpPr>
        <p:spPr>
          <a:xfrm>
            <a:off x="1225548" y="2415264"/>
            <a:ext cx="7610476" cy="4016166"/>
          </a:xfrm>
        </p:spPr>
        <p:txBody>
          <a:bodyPr>
            <a:normAutofit/>
          </a:bodyPr>
          <a:lstStyle/>
          <a:p>
            <a:pPr marL="336550" lvl="1" indent="0" algn="just">
              <a:lnSpc>
                <a:spcPct val="120000"/>
              </a:lnSpc>
              <a:buNone/>
            </a:pPr>
            <a:endParaRPr lang="en-GB" sz="1600" dirty="0" smtClean="0"/>
          </a:p>
          <a:p>
            <a:pPr marL="336550" lvl="1" indent="0" algn="just">
              <a:lnSpc>
                <a:spcPct val="140000"/>
              </a:lnSpc>
              <a:buNone/>
            </a:pPr>
            <a:r>
              <a:rPr lang="en-GB" sz="1600" dirty="0" smtClean="0"/>
              <a:t>By </a:t>
            </a:r>
            <a:r>
              <a:rPr lang="en-GB" sz="1600" dirty="0"/>
              <a:t>placing </a:t>
            </a:r>
            <a:r>
              <a:rPr lang="en-GB" sz="1600" b="1" dirty="0"/>
              <a:t>too many obstacles </a:t>
            </a:r>
            <a:r>
              <a:rPr lang="en-GB" sz="1600" dirty="0"/>
              <a:t>in the way of </a:t>
            </a:r>
            <a:r>
              <a:rPr lang="en-GB" sz="1600" b="1" dirty="0"/>
              <a:t>eligibility regarding fully paid maternity and paternity leaves</a:t>
            </a:r>
            <a:r>
              <a:rPr lang="en-GB" sz="1600" dirty="0"/>
              <a:t>, we may well be contributing to </a:t>
            </a:r>
            <a:r>
              <a:rPr lang="en-GB" sz="1600" b="1" dirty="0"/>
              <a:t>the permanence of </a:t>
            </a:r>
            <a:r>
              <a:rPr lang="en-GB" sz="1600" b="1" dirty="0" smtClean="0"/>
              <a:t>inequalities: </a:t>
            </a:r>
          </a:p>
          <a:p>
            <a:pPr marL="336550" lvl="1" indent="0" algn="just">
              <a:lnSpc>
                <a:spcPct val="140000"/>
              </a:lnSpc>
              <a:buNone/>
            </a:pPr>
            <a:endParaRPr lang="en-GB" sz="800" b="1" dirty="0" smtClean="0"/>
          </a:p>
          <a:p>
            <a:pPr marL="622300" lvl="1" indent="-285750" algn="just">
              <a:lnSpc>
                <a:spcPct val="140000"/>
              </a:lnSpc>
              <a:buFontTx/>
              <a:buChar char="-"/>
            </a:pPr>
            <a:r>
              <a:rPr lang="en-GB" sz="1600" dirty="0" smtClean="0"/>
              <a:t>That </a:t>
            </a:r>
            <a:r>
              <a:rPr lang="en-GB" sz="1600" dirty="0"/>
              <a:t>not only </a:t>
            </a:r>
            <a:r>
              <a:rPr lang="en-GB" sz="1600" b="1" dirty="0"/>
              <a:t>prevent younger generations from becoming </a:t>
            </a:r>
            <a:r>
              <a:rPr lang="en-GB" sz="1600" b="1" dirty="0" smtClean="0"/>
              <a:t>parents</a:t>
            </a:r>
            <a:r>
              <a:rPr lang="en-GB" sz="1600" dirty="0" smtClean="0"/>
              <a:t>;</a:t>
            </a:r>
            <a:r>
              <a:rPr lang="en-GB" sz="1600" b="1" dirty="0" smtClean="0"/>
              <a:t> </a:t>
            </a:r>
            <a:endParaRPr lang="en-GB" sz="1600" b="1" dirty="0"/>
          </a:p>
          <a:p>
            <a:pPr marL="622300" lvl="1" indent="-285750" algn="just">
              <a:lnSpc>
                <a:spcPct val="140000"/>
              </a:lnSpc>
              <a:buFontTx/>
              <a:buChar char="-"/>
            </a:pPr>
            <a:endParaRPr lang="en-GB" sz="800" b="1" dirty="0" smtClean="0"/>
          </a:p>
          <a:p>
            <a:pPr marL="622300" lvl="1" indent="-285750" algn="just">
              <a:lnSpc>
                <a:spcPct val="140000"/>
              </a:lnSpc>
              <a:buFontTx/>
              <a:buChar char="-"/>
            </a:pPr>
            <a:r>
              <a:rPr lang="en-GB" sz="1600" dirty="0"/>
              <a:t>B</a:t>
            </a:r>
            <a:r>
              <a:rPr lang="en-GB" sz="1600" dirty="0" smtClean="0"/>
              <a:t>ut </a:t>
            </a:r>
            <a:r>
              <a:rPr lang="en-GB" sz="1600" dirty="0"/>
              <a:t>also </a:t>
            </a:r>
            <a:r>
              <a:rPr lang="en-GB" sz="1600" b="1" dirty="0"/>
              <a:t>discriminate </a:t>
            </a:r>
            <a:r>
              <a:rPr lang="en-GB" sz="1600" b="1" dirty="0" smtClean="0"/>
              <a:t>children’s </a:t>
            </a:r>
            <a:r>
              <a:rPr lang="en-GB" sz="1600" b="1" dirty="0"/>
              <a:t>first care </a:t>
            </a:r>
            <a:r>
              <a:rPr lang="en-GB" sz="1600" dirty="0"/>
              <a:t>according to the employment status and contributions record of their parents</a:t>
            </a:r>
            <a:r>
              <a:rPr lang="en-GB" sz="1600" b="1" dirty="0"/>
              <a:t>. </a:t>
            </a:r>
          </a:p>
          <a:p>
            <a:pPr marL="336550" lvl="1" indent="0" algn="just">
              <a:lnSpc>
                <a:spcPct val="120000"/>
              </a:lnSpc>
              <a:buNone/>
            </a:pPr>
            <a:endParaRPr lang="pt-PT" sz="2300" b="1" dirty="0"/>
          </a:p>
          <a:p>
            <a:pPr marL="336550" lvl="1" indent="0" algn="r">
              <a:buNone/>
            </a:pPr>
            <a:endParaRPr lang="pt-PT" sz="1600" dirty="0"/>
          </a:p>
          <a:p>
            <a:pPr marL="0" indent="0">
              <a:buNone/>
            </a:pPr>
            <a:endParaRPr lang="en-US" dirty="0"/>
          </a:p>
        </p:txBody>
      </p:sp>
      <p:sp>
        <p:nvSpPr>
          <p:cNvPr id="4" name="Seta para a direita 3"/>
          <p:cNvSpPr/>
          <p:nvPr/>
        </p:nvSpPr>
        <p:spPr>
          <a:xfrm>
            <a:off x="1047748" y="2736850"/>
            <a:ext cx="355600" cy="6731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42650939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045"/>
            <a:ext cx="8913813" cy="1568222"/>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lnSpc>
                <a:spcPct val="110000"/>
              </a:lnSpc>
            </a:pPr>
            <a:r>
              <a:rPr lang="pt-PT" sz="3200" dirty="0" err="1" smtClean="0"/>
              <a:t>Thank</a:t>
            </a:r>
            <a:r>
              <a:rPr lang="pt-PT" sz="3200" dirty="0" smtClean="0"/>
              <a:t> </a:t>
            </a:r>
            <a:r>
              <a:rPr lang="pt-PT" sz="3200" dirty="0" err="1" smtClean="0"/>
              <a:t>you</a:t>
            </a:r>
            <a:r>
              <a:rPr lang="pt-PT" sz="3200" dirty="0" smtClean="0"/>
              <a:t> for </a:t>
            </a:r>
            <a:r>
              <a:rPr lang="pt-PT" sz="3200" dirty="0" err="1" smtClean="0"/>
              <a:t>your</a:t>
            </a:r>
            <a:r>
              <a:rPr lang="pt-PT" sz="3200" dirty="0" smtClean="0"/>
              <a:t> </a:t>
            </a:r>
            <a:r>
              <a:rPr lang="pt-PT" sz="3200" dirty="0" err="1" smtClean="0"/>
              <a:t>attention</a:t>
            </a:r>
            <a:r>
              <a:rPr lang="pt-PT" sz="3200" dirty="0" smtClean="0"/>
              <a:t>!</a:t>
            </a:r>
            <a:br>
              <a:rPr lang="pt-PT" sz="3200" dirty="0" smtClean="0"/>
            </a:br>
            <a:r>
              <a:rPr lang="pt-PT" sz="3200" dirty="0"/>
              <a:t/>
            </a:r>
            <a:br>
              <a:rPr lang="pt-PT" sz="3200" dirty="0"/>
            </a:br>
            <a:r>
              <a:rPr lang="pt-PT" sz="2200" dirty="0" err="1" smtClean="0"/>
              <a:t>susana.atalaia@ics.ulisboa.pt</a:t>
            </a:r>
            <a:r>
              <a:rPr lang="pt-PT" sz="2200" dirty="0" smtClean="0"/>
              <a:t/>
            </a:r>
            <a:br>
              <a:rPr lang="pt-PT" sz="2200" dirty="0" smtClean="0"/>
            </a:br>
            <a:r>
              <a:rPr lang="pt-PT" sz="2200" dirty="0" err="1" smtClean="0"/>
              <a:t>mafalda.leitao@ics.ulisboa.pt</a:t>
            </a:r>
            <a:endParaRPr lang="pt-PT" sz="2200" dirty="0"/>
          </a:p>
        </p:txBody>
      </p:sp>
    </p:spTree>
    <p:extLst>
      <p:ext uri="{BB962C8B-B14F-4D97-AF65-F5344CB8AC3E}">
        <p14:creationId xmlns:p14="http://schemas.microsoft.com/office/powerpoint/2010/main" val="11850831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044"/>
            <a:ext cx="8913813" cy="2333236"/>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a:lnSpc>
                <a:spcPct val="150000"/>
              </a:lnSpc>
            </a:pPr>
            <a:r>
              <a:rPr lang="fr-FR" sz="1600" dirty="0" err="1" smtClean="0"/>
              <a:t>Atalaia</a:t>
            </a:r>
            <a:r>
              <a:rPr lang="fr-FR" sz="1600" dirty="0"/>
              <a:t>, S. </a:t>
            </a:r>
            <a:r>
              <a:rPr lang="fr-FR" sz="1600" dirty="0" smtClean="0"/>
              <a:t>and </a:t>
            </a:r>
            <a:r>
              <a:rPr lang="fr-FR" sz="1600" dirty="0" err="1"/>
              <a:t>Leitão</a:t>
            </a:r>
            <a:r>
              <a:rPr lang="fr-FR" sz="1600" dirty="0"/>
              <a:t>, M.</a:t>
            </a:r>
            <a:r>
              <a:rPr lang="en-GB" sz="1600" dirty="0"/>
              <a:t> </a:t>
            </a:r>
            <a:r>
              <a:rPr lang="en-GB" sz="1600" dirty="0" smtClean="0"/>
              <a:t>(in press, 2023) </a:t>
            </a:r>
            <a:r>
              <a:rPr lang="en-GB" sz="1600" b="1" dirty="0" smtClean="0"/>
              <a:t>The impact of employment precariousness on parental leave benefits in Southern European Countries (Portugal, Spain, Italy and Greece), </a:t>
            </a:r>
            <a:r>
              <a:rPr lang="en-GB" sz="1600" dirty="0" smtClean="0"/>
              <a:t>In  </a:t>
            </a:r>
            <a:r>
              <a:rPr lang="en-GB" sz="1600" dirty="0"/>
              <a:t>P. </a:t>
            </a:r>
            <a:r>
              <a:rPr lang="en-GB" sz="1600" dirty="0" err="1"/>
              <a:t>Michón</a:t>
            </a:r>
            <a:r>
              <a:rPr lang="en-GB" sz="1600" dirty="0"/>
              <a:t> and S. Gabel (Eds.) </a:t>
            </a:r>
            <a:r>
              <a:rPr lang="pt-PT" sz="1600" dirty="0" err="1"/>
              <a:t>The</a:t>
            </a:r>
            <a:r>
              <a:rPr lang="pt-PT" sz="1600" dirty="0"/>
              <a:t> </a:t>
            </a:r>
            <a:r>
              <a:rPr lang="pt-PT" sz="1600" dirty="0" err="1"/>
              <a:t>effects</a:t>
            </a:r>
            <a:r>
              <a:rPr lang="pt-PT" sz="1600" dirty="0"/>
              <a:t> </a:t>
            </a:r>
            <a:r>
              <a:rPr lang="pt-PT" sz="1600" dirty="0" err="1"/>
              <a:t>of</a:t>
            </a:r>
            <a:r>
              <a:rPr lang="pt-PT" sz="1600" dirty="0"/>
              <a:t> </a:t>
            </a:r>
            <a:r>
              <a:rPr lang="pt-PT" sz="1600" dirty="0" err="1"/>
              <a:t>precarity</a:t>
            </a:r>
            <a:r>
              <a:rPr lang="pt-PT" sz="1600" dirty="0"/>
              <a:t> </a:t>
            </a:r>
            <a:r>
              <a:rPr lang="pt-PT" sz="1600" dirty="0" err="1"/>
              <a:t>on</a:t>
            </a:r>
            <a:r>
              <a:rPr lang="pt-PT" sz="1600" dirty="0"/>
              <a:t> </a:t>
            </a:r>
            <a:r>
              <a:rPr lang="pt-PT" sz="1600" dirty="0" err="1"/>
              <a:t>diversity</a:t>
            </a:r>
            <a:r>
              <a:rPr lang="pt-PT" sz="1600" dirty="0"/>
              <a:t>, </a:t>
            </a:r>
            <a:r>
              <a:rPr lang="pt-PT" sz="1600" dirty="0" err="1"/>
              <a:t>and</a:t>
            </a:r>
            <a:r>
              <a:rPr lang="pt-PT" sz="1600" dirty="0"/>
              <a:t> </a:t>
            </a:r>
            <a:r>
              <a:rPr lang="pt-PT" sz="1600" dirty="0" err="1"/>
              <a:t>work</a:t>
            </a:r>
            <a:r>
              <a:rPr lang="pt-PT" sz="1600" dirty="0"/>
              <a:t> </a:t>
            </a:r>
            <a:r>
              <a:rPr lang="pt-PT" sz="1600" dirty="0" err="1"/>
              <a:t>and</a:t>
            </a:r>
            <a:r>
              <a:rPr lang="pt-PT" sz="1600" dirty="0"/>
              <a:t> </a:t>
            </a:r>
            <a:r>
              <a:rPr lang="pt-PT" sz="1600" dirty="0" err="1"/>
              <a:t>family</a:t>
            </a:r>
            <a:r>
              <a:rPr lang="pt-PT" sz="1600" dirty="0"/>
              <a:t> </a:t>
            </a:r>
            <a:r>
              <a:rPr lang="pt-PT" sz="1600" dirty="0" err="1"/>
              <a:t>life</a:t>
            </a:r>
            <a:r>
              <a:rPr lang="pt-PT" sz="1600" dirty="0"/>
              <a:t> (Routledge)</a:t>
            </a:r>
            <a:r>
              <a:rPr lang="en-GB" sz="1600" i="1" dirty="0"/>
              <a:t>. </a:t>
            </a:r>
            <a:endParaRPr lang="pt-PT" sz="1600" dirty="0"/>
          </a:p>
        </p:txBody>
      </p:sp>
    </p:spTree>
    <p:extLst>
      <p:ext uri="{BB962C8B-B14F-4D97-AF65-F5344CB8AC3E}">
        <p14:creationId xmlns:p14="http://schemas.microsoft.com/office/powerpoint/2010/main" val="3301905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smtClean="0"/>
              <a:t>Research questions</a:t>
            </a:r>
            <a:endParaRPr lang="en-US" dirty="0"/>
          </a:p>
        </p:txBody>
      </p:sp>
      <p:sp>
        <p:nvSpPr>
          <p:cNvPr id="3" name="Content Placeholder 2"/>
          <p:cNvSpPr>
            <a:spLocks noGrp="1"/>
          </p:cNvSpPr>
          <p:nvPr>
            <p:ph idx="1"/>
          </p:nvPr>
        </p:nvSpPr>
        <p:spPr>
          <a:xfrm>
            <a:off x="1114424" y="2482897"/>
            <a:ext cx="7036710" cy="3798718"/>
          </a:xfrm>
        </p:spPr>
        <p:txBody>
          <a:bodyPr>
            <a:noAutofit/>
          </a:bodyPr>
          <a:lstStyle/>
          <a:p>
            <a:pPr algn="just">
              <a:lnSpc>
                <a:spcPct val="120000"/>
              </a:lnSpc>
              <a:spcBef>
                <a:spcPts val="3200"/>
              </a:spcBef>
              <a:buClr>
                <a:schemeClr val="accent5"/>
              </a:buClr>
              <a:buFont typeface="Wingdings" charset="2"/>
              <a:buChar char="q"/>
            </a:pPr>
            <a:r>
              <a:rPr lang="en-GB" sz="1800" dirty="0"/>
              <a:t>Should </a:t>
            </a:r>
            <a:r>
              <a:rPr lang="en-GB" sz="1800" dirty="0" smtClean="0"/>
              <a:t>parental leave eligibility remain </a:t>
            </a:r>
            <a:r>
              <a:rPr lang="en-GB" sz="1800" dirty="0"/>
              <a:t>linked to the </a:t>
            </a:r>
            <a:r>
              <a:rPr lang="en-GB" sz="1800" dirty="0" smtClean="0"/>
              <a:t>parent’s employment status and their social insurance record?</a:t>
            </a:r>
            <a:r>
              <a:rPr lang="pt-PT" sz="1800" dirty="0" smtClean="0"/>
              <a:t> </a:t>
            </a:r>
          </a:p>
          <a:p>
            <a:pPr algn="just">
              <a:lnSpc>
                <a:spcPct val="120000"/>
              </a:lnSpc>
              <a:spcBef>
                <a:spcPts val="3200"/>
              </a:spcBef>
              <a:buClr>
                <a:schemeClr val="accent5"/>
              </a:buClr>
              <a:buFont typeface="Wingdings" charset="2"/>
              <a:buChar char="q"/>
            </a:pPr>
            <a:r>
              <a:rPr lang="en-GB" sz="1800" dirty="0"/>
              <a:t>What policy measures have been </a:t>
            </a:r>
            <a:r>
              <a:rPr lang="en-GB" sz="1800" dirty="0" smtClean="0"/>
              <a:t>adopted in order to </a:t>
            </a:r>
            <a:r>
              <a:rPr lang="en-GB" sz="1800" dirty="0"/>
              <a:t>minimise </a:t>
            </a:r>
            <a:r>
              <a:rPr lang="en-GB" sz="1800" dirty="0" smtClean="0"/>
              <a:t>the impact </a:t>
            </a:r>
            <a:r>
              <a:rPr lang="en-GB" sz="1800" dirty="0"/>
              <a:t>of </a:t>
            </a:r>
            <a:r>
              <a:rPr lang="en-GB" sz="1800" dirty="0" smtClean="0"/>
              <a:t>precariousness </a:t>
            </a:r>
            <a:r>
              <a:rPr lang="en-GB" sz="1800" dirty="0"/>
              <a:t>on access to parental leave </a:t>
            </a:r>
            <a:r>
              <a:rPr lang="en-GB" sz="1800" dirty="0" smtClean="0"/>
              <a:t>benefits?</a:t>
            </a:r>
            <a:r>
              <a:rPr lang="pt-PT" sz="1800" dirty="0" smtClean="0"/>
              <a:t> </a:t>
            </a:r>
          </a:p>
          <a:p>
            <a:pPr algn="just">
              <a:lnSpc>
                <a:spcPct val="120000"/>
              </a:lnSpc>
              <a:spcBef>
                <a:spcPts val="3200"/>
              </a:spcBef>
              <a:buClr>
                <a:schemeClr val="accent5"/>
              </a:buClr>
              <a:buFont typeface="Wingdings" charset="2"/>
              <a:buChar char="q"/>
            </a:pPr>
            <a:r>
              <a:rPr lang="en-GB" sz="1800" dirty="0" smtClean="0"/>
              <a:t>Is it possible to think of a parental leave scheme linked to a more universal and inclusive concept of leave entitlements? </a:t>
            </a:r>
            <a:endParaRPr lang="pt-PT" sz="1800" dirty="0"/>
          </a:p>
        </p:txBody>
      </p:sp>
    </p:spTree>
    <p:extLst>
      <p:ext uri="{BB962C8B-B14F-4D97-AF65-F5344CB8AC3E}">
        <p14:creationId xmlns:p14="http://schemas.microsoft.com/office/powerpoint/2010/main" val="21089850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dirty="0" smtClean="0"/>
              <a:t>Theoretical framework</a:t>
            </a:r>
            <a:endParaRPr lang="en-US" dirty="0"/>
          </a:p>
        </p:txBody>
      </p:sp>
      <p:sp>
        <p:nvSpPr>
          <p:cNvPr id="3" name="Content Placeholder 2"/>
          <p:cNvSpPr>
            <a:spLocks noGrp="1"/>
          </p:cNvSpPr>
          <p:nvPr>
            <p:ph idx="1"/>
          </p:nvPr>
        </p:nvSpPr>
        <p:spPr>
          <a:xfrm>
            <a:off x="1114424" y="2220162"/>
            <a:ext cx="7610476" cy="4385570"/>
          </a:xfrm>
        </p:spPr>
        <p:txBody>
          <a:bodyPr>
            <a:normAutofit/>
          </a:bodyPr>
          <a:lstStyle/>
          <a:p>
            <a:pPr algn="just">
              <a:lnSpc>
                <a:spcPct val="150000"/>
              </a:lnSpc>
              <a:buClr>
                <a:schemeClr val="accent5"/>
              </a:buClr>
              <a:buFont typeface="Wingdings" charset="2"/>
              <a:buChar char="q"/>
            </a:pPr>
            <a:r>
              <a:rPr lang="en-GB" sz="1800" b="1" dirty="0" smtClean="0"/>
              <a:t>Emergence </a:t>
            </a:r>
            <a:r>
              <a:rPr lang="en-GB" sz="1800" b="1" dirty="0"/>
              <a:t>of a new paradigm </a:t>
            </a:r>
            <a:r>
              <a:rPr lang="en-GB" sz="1800" dirty="0"/>
              <a:t>in the field of parental leave research -</a:t>
            </a:r>
            <a:r>
              <a:rPr lang="en-GB" sz="1800" b="1" dirty="0"/>
              <a:t> the social inequality </a:t>
            </a:r>
            <a:r>
              <a:rPr lang="en-GB" sz="1800" b="1" dirty="0" smtClean="0"/>
              <a:t>paradigm </a:t>
            </a:r>
            <a:r>
              <a:rPr lang="en-GB" sz="1800" dirty="0"/>
              <a:t>(</a:t>
            </a:r>
            <a:r>
              <a:rPr lang="en-GB" sz="1800" dirty="0" err="1"/>
              <a:t>Fagnani</a:t>
            </a:r>
            <a:r>
              <a:rPr lang="en-GB" sz="1800" dirty="0"/>
              <a:t> and Boyer, 2007; McKay et al., 2016; </a:t>
            </a:r>
            <a:r>
              <a:rPr lang="en-GB" sz="1800" dirty="0" err="1" smtClean="0"/>
              <a:t>Dobrotić</a:t>
            </a:r>
            <a:r>
              <a:rPr lang="en-GB" sz="1800" dirty="0" smtClean="0"/>
              <a:t> </a:t>
            </a:r>
            <a:r>
              <a:rPr lang="en-GB" sz="1800" dirty="0"/>
              <a:t>and Blum, 2019; </a:t>
            </a:r>
            <a:r>
              <a:rPr lang="en-GB" sz="1800" dirty="0" err="1" smtClean="0"/>
              <a:t>Dobrotić</a:t>
            </a:r>
            <a:r>
              <a:rPr lang="en-GB" sz="1800" dirty="0" smtClean="0"/>
              <a:t> </a:t>
            </a:r>
            <a:r>
              <a:rPr lang="en-GB" sz="1800" dirty="0"/>
              <a:t>and Blum, 2020)</a:t>
            </a:r>
            <a:r>
              <a:rPr lang="en-GB" sz="1800" dirty="0" smtClean="0"/>
              <a:t>. </a:t>
            </a:r>
            <a:r>
              <a:rPr lang="en-GB" sz="1800" dirty="0"/>
              <a:t>This approach raises the question of </a:t>
            </a:r>
            <a:r>
              <a:rPr lang="en-GB" sz="1800" b="1" dirty="0"/>
              <a:t>inclusiveness/exclusiveness </a:t>
            </a:r>
            <a:r>
              <a:rPr lang="en-GB" sz="1800" dirty="0"/>
              <a:t>associated with parental leave benefits as </a:t>
            </a:r>
            <a:r>
              <a:rPr lang="en-GB" sz="1800" b="1" dirty="0"/>
              <a:t>social </a:t>
            </a:r>
            <a:r>
              <a:rPr lang="en-GB" sz="1800" b="1" dirty="0" smtClean="0"/>
              <a:t>rights </a:t>
            </a:r>
            <a:r>
              <a:rPr lang="en-GB" sz="1800" dirty="0" smtClean="0"/>
              <a:t>(</a:t>
            </a:r>
            <a:r>
              <a:rPr lang="en-GB" sz="1800" dirty="0" err="1" smtClean="0"/>
              <a:t>Dobrotić</a:t>
            </a:r>
            <a:r>
              <a:rPr lang="en-GB" sz="1800" dirty="0" smtClean="0"/>
              <a:t> </a:t>
            </a:r>
            <a:r>
              <a:rPr lang="en-GB" sz="1800" dirty="0"/>
              <a:t>and Blum, 2020)</a:t>
            </a:r>
            <a:r>
              <a:rPr lang="en-GB" sz="1800" dirty="0" smtClean="0"/>
              <a:t>. </a:t>
            </a:r>
            <a:endParaRPr lang="en-GB" sz="1800" b="1" dirty="0" smtClean="0"/>
          </a:p>
        </p:txBody>
      </p:sp>
    </p:spTree>
    <p:extLst>
      <p:ext uri="{BB962C8B-B14F-4D97-AF65-F5344CB8AC3E}">
        <p14:creationId xmlns:p14="http://schemas.microsoft.com/office/powerpoint/2010/main" val="41829394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smtClean="0"/>
              <a:t>Main topics</a:t>
            </a:r>
            <a:endParaRPr lang="en-US" dirty="0"/>
          </a:p>
        </p:txBody>
      </p:sp>
      <p:sp>
        <p:nvSpPr>
          <p:cNvPr id="3" name="Content Placeholder 2"/>
          <p:cNvSpPr>
            <a:spLocks noGrp="1"/>
          </p:cNvSpPr>
          <p:nvPr>
            <p:ph idx="1"/>
          </p:nvPr>
        </p:nvSpPr>
        <p:spPr>
          <a:xfrm>
            <a:off x="873576" y="2266384"/>
            <a:ext cx="7610476" cy="3100882"/>
          </a:xfrm>
        </p:spPr>
        <p:txBody>
          <a:bodyPr>
            <a:normAutofit fontScale="85000" lnSpcReduction="10000"/>
          </a:bodyPr>
          <a:lstStyle/>
          <a:p>
            <a:pPr algn="just">
              <a:lnSpc>
                <a:spcPct val="150000"/>
              </a:lnSpc>
              <a:spcBef>
                <a:spcPts val="0"/>
              </a:spcBef>
              <a:buClr>
                <a:schemeClr val="accent5"/>
              </a:buClr>
              <a:buFont typeface="Wingdings" charset="2"/>
              <a:buChar char="q"/>
            </a:pPr>
            <a:r>
              <a:rPr lang="en-US" b="1" dirty="0" smtClean="0">
                <a:solidFill>
                  <a:srgbClr val="595959"/>
                </a:solidFill>
              </a:rPr>
              <a:t>Eligibility </a:t>
            </a:r>
            <a:r>
              <a:rPr lang="en-US" b="1" dirty="0">
                <a:solidFill>
                  <a:srgbClr val="595959"/>
                </a:solidFill>
              </a:rPr>
              <a:t>criteria </a:t>
            </a:r>
            <a:r>
              <a:rPr lang="en-US" dirty="0">
                <a:solidFill>
                  <a:srgbClr val="595959"/>
                </a:solidFill>
              </a:rPr>
              <a:t>for maternity and paternity leave benefits </a:t>
            </a:r>
            <a:r>
              <a:rPr lang="en-US" dirty="0" smtClean="0">
                <a:solidFill>
                  <a:srgbClr val="595959"/>
                </a:solidFill>
              </a:rPr>
              <a:t>(2004 and 2019</a:t>
            </a:r>
            <a:r>
              <a:rPr lang="en-US" dirty="0">
                <a:solidFill>
                  <a:srgbClr val="595959"/>
                </a:solidFill>
              </a:rPr>
              <a:t>): </a:t>
            </a:r>
            <a:r>
              <a:rPr lang="en-US" b="1" dirty="0">
                <a:solidFill>
                  <a:srgbClr val="595959"/>
                </a:solidFill>
              </a:rPr>
              <a:t>contributory</a:t>
            </a:r>
            <a:r>
              <a:rPr lang="en-US" dirty="0">
                <a:solidFill>
                  <a:srgbClr val="595959"/>
                </a:solidFill>
              </a:rPr>
              <a:t> and </a:t>
            </a:r>
            <a:r>
              <a:rPr lang="en-US" b="1" dirty="0">
                <a:solidFill>
                  <a:srgbClr val="595959"/>
                </a:solidFill>
              </a:rPr>
              <a:t>non contributory</a:t>
            </a:r>
            <a:r>
              <a:rPr lang="en-US" dirty="0">
                <a:solidFill>
                  <a:srgbClr val="595959"/>
                </a:solidFill>
              </a:rPr>
              <a:t> schemes</a:t>
            </a:r>
            <a:r>
              <a:rPr lang="en-US" dirty="0" smtClean="0">
                <a:solidFill>
                  <a:srgbClr val="595959"/>
                </a:solidFill>
              </a:rPr>
              <a:t>.</a:t>
            </a:r>
          </a:p>
          <a:p>
            <a:pPr marL="0" indent="0" algn="just">
              <a:lnSpc>
                <a:spcPct val="150000"/>
              </a:lnSpc>
              <a:spcBef>
                <a:spcPts val="0"/>
              </a:spcBef>
              <a:buClr>
                <a:schemeClr val="accent5"/>
              </a:buClr>
              <a:buNone/>
            </a:pPr>
            <a:endParaRPr lang="en-US" dirty="0">
              <a:solidFill>
                <a:srgbClr val="595959"/>
              </a:solidFill>
            </a:endParaRPr>
          </a:p>
          <a:p>
            <a:pPr algn="just">
              <a:lnSpc>
                <a:spcPct val="150000"/>
              </a:lnSpc>
              <a:spcBef>
                <a:spcPts val="0"/>
              </a:spcBef>
              <a:buClr>
                <a:schemeClr val="accent5"/>
              </a:buClr>
              <a:buFont typeface="Wingdings" charset="2"/>
              <a:buChar char="q"/>
            </a:pPr>
            <a:r>
              <a:rPr lang="en-US" b="1" dirty="0" err="1" smtClean="0"/>
              <a:t>Labour</a:t>
            </a:r>
            <a:r>
              <a:rPr lang="en-US" b="1" dirty="0" smtClean="0"/>
              <a:t> market </a:t>
            </a:r>
            <a:r>
              <a:rPr lang="en-US" b="1" dirty="0"/>
              <a:t>conditions </a:t>
            </a:r>
            <a:r>
              <a:rPr lang="en-US" dirty="0"/>
              <a:t>(2004, 2009, 2014 and 2019</a:t>
            </a:r>
            <a:r>
              <a:rPr lang="en-US" dirty="0" smtClean="0"/>
              <a:t>): </a:t>
            </a:r>
            <a:r>
              <a:rPr lang="en-US" b="1" dirty="0" smtClean="0"/>
              <a:t>employment rate</a:t>
            </a:r>
            <a:r>
              <a:rPr lang="en-US" dirty="0" smtClean="0"/>
              <a:t>, </a:t>
            </a:r>
            <a:r>
              <a:rPr lang="en-US" b="1" dirty="0" smtClean="0"/>
              <a:t>employment precariousness</a:t>
            </a:r>
            <a:r>
              <a:rPr lang="en-US" dirty="0" smtClean="0"/>
              <a:t> (temporary work; part-time work; self-employment) and their </a:t>
            </a:r>
            <a:r>
              <a:rPr lang="en-US" b="1" dirty="0" smtClean="0"/>
              <a:t>level of involuntariness</a:t>
            </a:r>
            <a:r>
              <a:rPr lang="en-US" dirty="0" smtClean="0"/>
              <a:t>.</a:t>
            </a:r>
            <a:endParaRPr lang="en-US" dirty="0"/>
          </a:p>
        </p:txBody>
      </p:sp>
    </p:spTree>
    <p:extLst>
      <p:ext uri="{BB962C8B-B14F-4D97-AF65-F5344CB8AC3E}">
        <p14:creationId xmlns:p14="http://schemas.microsoft.com/office/powerpoint/2010/main" val="26939915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9598"/>
            <a:ext cx="8913813" cy="1870488"/>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a:lnSpc>
                <a:spcPct val="120000"/>
              </a:lnSpc>
            </a:pPr>
            <a:r>
              <a:rPr lang="en-US" dirty="0" smtClean="0"/>
              <a:t>Eligibility criteria (1</a:t>
            </a:r>
            <a:r>
              <a:rPr lang="en-US" baseline="30000" dirty="0" smtClean="0"/>
              <a:t>st</a:t>
            </a:r>
            <a:r>
              <a:rPr lang="en-US" dirty="0" smtClean="0"/>
              <a:t> topic)</a:t>
            </a:r>
            <a:endParaRPr lang="en-US" dirty="0"/>
          </a:p>
        </p:txBody>
      </p:sp>
      <p:sp>
        <p:nvSpPr>
          <p:cNvPr id="3" name="Retângulo 2"/>
          <p:cNvSpPr/>
          <p:nvPr/>
        </p:nvSpPr>
        <p:spPr>
          <a:xfrm>
            <a:off x="939800" y="3994835"/>
            <a:ext cx="7289800" cy="1200329"/>
          </a:xfrm>
          <a:prstGeom prst="rect">
            <a:avLst/>
          </a:prstGeom>
        </p:spPr>
        <p:txBody>
          <a:bodyPr wrap="square">
            <a:spAutoFit/>
          </a:bodyPr>
          <a:lstStyle/>
          <a:p>
            <a:r>
              <a:rPr lang="en-US" sz="2400" dirty="0" smtClean="0"/>
              <a:t>- Contributory </a:t>
            </a:r>
          </a:p>
          <a:p>
            <a:endParaRPr lang="en-US" sz="2400" dirty="0"/>
          </a:p>
          <a:p>
            <a:r>
              <a:rPr lang="en-US" sz="2400" dirty="0" smtClean="0"/>
              <a:t>- Non-contributory schemes</a:t>
            </a:r>
            <a:endParaRPr lang="pt-PT" sz="2400" dirty="0"/>
          </a:p>
        </p:txBody>
      </p:sp>
    </p:spTree>
    <p:extLst>
      <p:ext uri="{BB962C8B-B14F-4D97-AF65-F5344CB8AC3E}">
        <p14:creationId xmlns:p14="http://schemas.microsoft.com/office/powerpoint/2010/main" val="8412073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0035"/>
            <a:ext cx="8913813" cy="1568222"/>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sz="3200" b="1" dirty="0" smtClean="0"/>
              <a:t>Eligibility criteria </a:t>
            </a:r>
            <a:br>
              <a:rPr lang="en-US" sz="3200" b="1" dirty="0" smtClean="0"/>
            </a:br>
            <a:r>
              <a:rPr lang="en-US" sz="3200" dirty="0" smtClean="0"/>
              <a:t>- Indicators </a:t>
            </a:r>
            <a:r>
              <a:rPr lang="en-US" sz="3200" dirty="0"/>
              <a:t/>
            </a:r>
            <a:br>
              <a:rPr lang="en-US" sz="3200" dirty="0"/>
            </a:br>
            <a:r>
              <a:rPr lang="en-US" sz="2700" dirty="0" smtClean="0"/>
              <a:t>(Contributory and non-contributory schemes)</a:t>
            </a:r>
            <a:endParaRPr lang="en-US" sz="2700" dirty="0"/>
          </a:p>
        </p:txBody>
      </p:sp>
      <p:sp>
        <p:nvSpPr>
          <p:cNvPr id="3" name="Content Placeholder 2"/>
          <p:cNvSpPr>
            <a:spLocks noGrp="1"/>
          </p:cNvSpPr>
          <p:nvPr>
            <p:ph idx="1"/>
          </p:nvPr>
        </p:nvSpPr>
        <p:spPr>
          <a:xfrm>
            <a:off x="874713" y="2616200"/>
            <a:ext cx="8051800" cy="3650130"/>
          </a:xfrm>
        </p:spPr>
        <p:txBody>
          <a:bodyPr>
            <a:normAutofit/>
          </a:bodyPr>
          <a:lstStyle/>
          <a:p>
            <a:pPr marL="336550" lvl="1" indent="0" algn="just">
              <a:lnSpc>
                <a:spcPct val="150000"/>
              </a:lnSpc>
              <a:buNone/>
            </a:pPr>
            <a:r>
              <a:rPr lang="en-US" sz="2000" b="1" dirty="0"/>
              <a:t>1</a:t>
            </a:r>
            <a:r>
              <a:rPr lang="en-US" sz="2000" b="1" baseline="30000" dirty="0"/>
              <a:t>st</a:t>
            </a:r>
            <a:r>
              <a:rPr lang="en-US" sz="2000" b="1" dirty="0"/>
              <a:t> Dimension </a:t>
            </a:r>
            <a:r>
              <a:rPr lang="mr-IN" sz="2000" b="1" dirty="0"/>
              <a:t>–</a:t>
            </a:r>
            <a:r>
              <a:rPr lang="en-US" sz="2000" b="1" dirty="0"/>
              <a:t> Employment </a:t>
            </a:r>
            <a:r>
              <a:rPr lang="en-US" sz="2000" b="1" dirty="0" smtClean="0"/>
              <a:t>History </a:t>
            </a:r>
            <a:endParaRPr lang="pt-PT" sz="2000" b="1" dirty="0" smtClean="0"/>
          </a:p>
          <a:p>
            <a:pPr marL="679450" lvl="1" indent="-342900" algn="just">
              <a:lnSpc>
                <a:spcPct val="150000"/>
              </a:lnSpc>
              <a:buFont typeface="Wingdings" charset="2"/>
              <a:buChar char="q"/>
            </a:pPr>
            <a:endParaRPr lang="pt-PT" sz="2000" dirty="0" smtClean="0"/>
          </a:p>
          <a:p>
            <a:pPr marL="336550" lvl="1" indent="0" algn="just">
              <a:lnSpc>
                <a:spcPct val="150000"/>
              </a:lnSpc>
              <a:buNone/>
            </a:pPr>
            <a:r>
              <a:rPr lang="en-US" sz="2000" b="1" dirty="0" smtClean="0"/>
              <a:t>2</a:t>
            </a:r>
            <a:r>
              <a:rPr lang="en-US" sz="2000" b="1" baseline="30000" dirty="0" smtClean="0"/>
              <a:t>nd</a:t>
            </a:r>
            <a:r>
              <a:rPr lang="en-US" sz="2000" b="1" dirty="0" smtClean="0"/>
              <a:t> </a:t>
            </a:r>
            <a:r>
              <a:rPr lang="en-US" sz="2000" b="1" dirty="0"/>
              <a:t>Dimension </a:t>
            </a:r>
            <a:r>
              <a:rPr lang="mr-IN" sz="2000" b="1" dirty="0"/>
              <a:t>–</a:t>
            </a:r>
            <a:r>
              <a:rPr lang="en-US" sz="2000" b="1" dirty="0"/>
              <a:t> Employment Sectors </a:t>
            </a:r>
            <a:r>
              <a:rPr lang="en-US" sz="2000" b="1" dirty="0" smtClean="0"/>
              <a:t>&amp; Forms </a:t>
            </a:r>
            <a:r>
              <a:rPr lang="en-US" sz="2000" b="1" dirty="0"/>
              <a:t>of </a:t>
            </a:r>
            <a:r>
              <a:rPr lang="en-US" sz="2000" b="1" dirty="0" smtClean="0"/>
              <a:t>Employment</a:t>
            </a:r>
          </a:p>
          <a:p>
            <a:pPr marL="336550" lvl="1" indent="0" algn="just">
              <a:lnSpc>
                <a:spcPct val="150000"/>
              </a:lnSpc>
              <a:buNone/>
            </a:pPr>
            <a:endParaRPr lang="en-US" sz="2000" b="1" dirty="0"/>
          </a:p>
          <a:p>
            <a:pPr marL="336550" lvl="1" indent="0" algn="just">
              <a:lnSpc>
                <a:spcPct val="150000"/>
              </a:lnSpc>
              <a:buNone/>
            </a:pPr>
            <a:r>
              <a:rPr lang="en-US" sz="2000" b="1" dirty="0" smtClean="0"/>
              <a:t>3</a:t>
            </a:r>
            <a:r>
              <a:rPr lang="en-US" sz="2000" b="1" baseline="30000" dirty="0" smtClean="0"/>
              <a:t>rd</a:t>
            </a:r>
            <a:r>
              <a:rPr lang="en-US" sz="2000" b="1" dirty="0" smtClean="0"/>
              <a:t> </a:t>
            </a:r>
            <a:r>
              <a:rPr lang="en-US" sz="2000" b="1" dirty="0"/>
              <a:t>Dimension </a:t>
            </a:r>
            <a:r>
              <a:rPr lang="mr-IN" sz="2000" b="1" dirty="0"/>
              <a:t>–</a:t>
            </a:r>
            <a:r>
              <a:rPr lang="en-US" sz="2000" b="1" dirty="0"/>
              <a:t> Citizenship-based criteria </a:t>
            </a:r>
            <a:r>
              <a:rPr lang="en-US" sz="2000" b="1" dirty="0" smtClean="0"/>
              <a:t>(non-contributory)</a:t>
            </a:r>
            <a:endParaRPr lang="pt-PT" sz="2000" b="1" dirty="0"/>
          </a:p>
          <a:p>
            <a:pPr marL="336550" lvl="1" indent="0" algn="just">
              <a:lnSpc>
                <a:spcPct val="150000"/>
              </a:lnSpc>
              <a:buNone/>
            </a:pPr>
            <a:endParaRPr lang="pt-PT" sz="2000" b="1" dirty="0" smtClean="0"/>
          </a:p>
          <a:p>
            <a:pPr marL="336550" lvl="1" indent="0" algn="just">
              <a:lnSpc>
                <a:spcPct val="120000"/>
              </a:lnSpc>
              <a:buNone/>
            </a:pPr>
            <a:endParaRPr lang="pt-PT" sz="2300" b="1" dirty="0"/>
          </a:p>
          <a:p>
            <a:pPr marL="336550" lvl="1" indent="0" algn="r">
              <a:buNone/>
            </a:pPr>
            <a:endParaRPr lang="pt-PT" sz="1600" dirty="0"/>
          </a:p>
          <a:p>
            <a:pPr marL="0" indent="0">
              <a:buNone/>
            </a:pPr>
            <a:endParaRPr lang="en-US" dirty="0"/>
          </a:p>
        </p:txBody>
      </p:sp>
    </p:spTree>
    <p:extLst>
      <p:ext uri="{BB962C8B-B14F-4D97-AF65-F5344CB8AC3E}">
        <p14:creationId xmlns:p14="http://schemas.microsoft.com/office/powerpoint/2010/main" val="1724475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0035"/>
            <a:ext cx="8913813" cy="1568222"/>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3200" b="1" dirty="0" smtClean="0"/>
              <a:t>Eligibility criteria </a:t>
            </a:r>
            <a:br>
              <a:rPr lang="en-US" sz="3200" b="1" dirty="0" smtClean="0"/>
            </a:br>
            <a:r>
              <a:rPr lang="en-US" sz="3200" dirty="0" smtClean="0"/>
              <a:t>- Contributory scheme indicators</a:t>
            </a:r>
            <a:endParaRPr lang="en-US" sz="3200" dirty="0"/>
          </a:p>
        </p:txBody>
      </p:sp>
      <p:sp>
        <p:nvSpPr>
          <p:cNvPr id="3" name="Content Placeholder 2"/>
          <p:cNvSpPr>
            <a:spLocks noGrp="1"/>
          </p:cNvSpPr>
          <p:nvPr>
            <p:ph idx="1"/>
          </p:nvPr>
        </p:nvSpPr>
        <p:spPr>
          <a:xfrm>
            <a:off x="1127124" y="2605764"/>
            <a:ext cx="5476876" cy="2817136"/>
          </a:xfrm>
        </p:spPr>
        <p:txBody>
          <a:bodyPr>
            <a:normAutofit/>
          </a:bodyPr>
          <a:lstStyle/>
          <a:p>
            <a:pPr marL="336550" lvl="1" indent="0" algn="just">
              <a:lnSpc>
                <a:spcPct val="150000"/>
              </a:lnSpc>
              <a:buNone/>
            </a:pPr>
            <a:r>
              <a:rPr lang="en-US" sz="2000" b="1" dirty="0"/>
              <a:t>1</a:t>
            </a:r>
            <a:r>
              <a:rPr lang="en-US" sz="2000" b="1" baseline="30000" dirty="0"/>
              <a:t>st</a:t>
            </a:r>
            <a:r>
              <a:rPr lang="en-US" sz="2000" b="1" dirty="0"/>
              <a:t> Dimension </a:t>
            </a:r>
            <a:r>
              <a:rPr lang="mr-IN" sz="2000" b="1" dirty="0"/>
              <a:t>–</a:t>
            </a:r>
            <a:r>
              <a:rPr lang="en-US" sz="2000" b="1" dirty="0"/>
              <a:t> Employment History </a:t>
            </a:r>
            <a:endParaRPr lang="pt-PT" sz="2000" b="1" dirty="0" smtClean="0"/>
          </a:p>
          <a:p>
            <a:pPr marL="679450" lvl="1" indent="-342900" algn="just">
              <a:lnSpc>
                <a:spcPct val="150000"/>
              </a:lnSpc>
              <a:buFont typeface="Wingdings" charset="2"/>
              <a:buChar char="q"/>
            </a:pPr>
            <a:r>
              <a:rPr lang="pt-PT" sz="2000" dirty="0" err="1" smtClean="0"/>
              <a:t>Previous</a:t>
            </a:r>
            <a:r>
              <a:rPr lang="pt-PT" sz="2000" dirty="0" smtClean="0"/>
              <a:t> </a:t>
            </a:r>
            <a:r>
              <a:rPr lang="pt-PT" sz="2000" dirty="0" err="1" smtClean="0"/>
              <a:t>insurance</a:t>
            </a:r>
            <a:r>
              <a:rPr lang="pt-PT" sz="2000" dirty="0" smtClean="0"/>
              <a:t> </a:t>
            </a:r>
            <a:r>
              <a:rPr lang="pt-PT" sz="2000" dirty="0" err="1" smtClean="0"/>
              <a:t>contributions</a:t>
            </a:r>
            <a:endParaRPr lang="pt-PT" sz="2000" dirty="0" smtClean="0"/>
          </a:p>
          <a:p>
            <a:pPr marL="679450" lvl="1" indent="-342900" algn="just">
              <a:lnSpc>
                <a:spcPct val="150000"/>
              </a:lnSpc>
              <a:buFont typeface="Wingdings" charset="2"/>
              <a:buChar char="q"/>
            </a:pPr>
            <a:r>
              <a:rPr lang="pt-PT" sz="2000" dirty="0" err="1" smtClean="0"/>
              <a:t>Employment</a:t>
            </a:r>
            <a:r>
              <a:rPr lang="pt-PT" sz="2000" dirty="0" smtClean="0"/>
              <a:t> </a:t>
            </a:r>
            <a:r>
              <a:rPr lang="pt-PT" sz="2000" dirty="0" err="1" smtClean="0"/>
              <a:t>situation</a:t>
            </a:r>
            <a:r>
              <a:rPr lang="pt-PT" sz="2000" dirty="0" smtClean="0"/>
              <a:t> </a:t>
            </a:r>
            <a:r>
              <a:rPr lang="pt-PT" sz="2000" dirty="0" err="1" smtClean="0"/>
              <a:t>at</a:t>
            </a:r>
            <a:r>
              <a:rPr lang="pt-PT" sz="2000" dirty="0" smtClean="0"/>
              <a:t> </a:t>
            </a:r>
            <a:r>
              <a:rPr lang="pt-PT" sz="2000" dirty="0" err="1" smtClean="0"/>
              <a:t>childbirth</a:t>
            </a:r>
            <a:endParaRPr lang="pt-PT" sz="2000" dirty="0" smtClean="0"/>
          </a:p>
          <a:p>
            <a:pPr marL="679450" lvl="1" indent="-342900" algn="just">
              <a:lnSpc>
                <a:spcPct val="150000"/>
              </a:lnSpc>
              <a:buFont typeface="Wingdings" charset="2"/>
              <a:buChar char="q"/>
            </a:pPr>
            <a:endParaRPr lang="pt-PT" sz="2000" dirty="0" smtClean="0"/>
          </a:p>
          <a:p>
            <a:pPr marL="336550" lvl="1" indent="0" algn="just">
              <a:lnSpc>
                <a:spcPct val="120000"/>
              </a:lnSpc>
              <a:buNone/>
            </a:pPr>
            <a:endParaRPr lang="pt-PT" sz="2300" b="1" dirty="0"/>
          </a:p>
          <a:p>
            <a:pPr marL="336550" lvl="1" indent="0" algn="r">
              <a:buNone/>
            </a:pPr>
            <a:endParaRPr lang="pt-PT" sz="1600" dirty="0"/>
          </a:p>
          <a:p>
            <a:pPr marL="0" indent="0">
              <a:buNone/>
            </a:pPr>
            <a:endParaRPr lang="en-US" dirty="0"/>
          </a:p>
        </p:txBody>
      </p:sp>
    </p:spTree>
    <p:extLst>
      <p:ext uri="{BB962C8B-B14F-4D97-AF65-F5344CB8AC3E}">
        <p14:creationId xmlns:p14="http://schemas.microsoft.com/office/powerpoint/2010/main" val="19547807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3921</TotalTime>
  <Words>1665</Words>
  <Application>Microsoft Macintosh PowerPoint</Application>
  <PresentationFormat>On-screen Show (4:3)</PresentationFormat>
  <Paragraphs>249</Paragraphs>
  <Slides>32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Perception</vt:lpstr>
      <vt:lpstr>Document</vt:lpstr>
      <vt:lpstr>The Impact of Employment Precariousness on Parental Leave Benefits in Southern European Countries (Portugal, Spain, Italy, And Greece) </vt:lpstr>
      <vt:lpstr>Aim and sources of information</vt:lpstr>
      <vt:lpstr>Research relevance</vt:lpstr>
      <vt:lpstr>Research questions</vt:lpstr>
      <vt:lpstr>Theoretical framework</vt:lpstr>
      <vt:lpstr>Main topics</vt:lpstr>
      <vt:lpstr>Eligibility criteria (1st topic)</vt:lpstr>
      <vt:lpstr>Eligibility criteria  - Indicators  (Contributory and non-contributory schemes)</vt:lpstr>
      <vt:lpstr>Eligibility criteria  - Contributory scheme indicators</vt:lpstr>
      <vt:lpstr>1st Dimension – Employment History (eligibility for maternity and paternity benefits), 2019 </vt:lpstr>
      <vt:lpstr>Eligibility criteria  - Contributory scheme indicators</vt:lpstr>
      <vt:lpstr>2nd Dimension – Employment Sector and Economic Activity (eligibility for maternity and paternity benefits), 2019</vt:lpstr>
      <vt:lpstr>2nd Dimension – Forms of Employment (eligibility for maternity and paternity benefits), 2019</vt:lpstr>
      <vt:lpstr>Eligibility criteria –  Non-contributory scheme indicators</vt:lpstr>
      <vt:lpstr>3rd Dimension - Citizenship-based criteria (eligibility for maternity and paternity benefits), 2019</vt:lpstr>
      <vt:lpstr>Eligibility criteria (conclusions)</vt:lpstr>
      <vt:lpstr>Eligibility criteria (conclusions)</vt:lpstr>
      <vt:lpstr>Labour market conditions (2nd topic)</vt:lpstr>
      <vt:lpstr>Table 1 – Employment rate population aged 25-64 years (Portugal, Spain, Italy, Greece, and EU27), 2004, 2009, 2014, and 2019 (%) </vt:lpstr>
      <vt:lpstr> Table 2 – Gender employment gap population aged 25-64 years (Portugal, Spain, Italy, Greece, and EU27), 2004, 2009, 2014, and 2019 (difference p.p.) </vt:lpstr>
      <vt:lpstr> However...</vt:lpstr>
      <vt:lpstr>Table 3 – Temporarily employed population aged 15-74 (Portugal, Spain, Italy, Greece, and EU27), 2004, 2009, 2014, and 2019 (%)</vt:lpstr>
      <vt:lpstr>Table 4 – Temporarily employed population aged 25-34 (Portugal, Spain, Italy, Greece, and EU27), 2004, 2009, 2014, and 2019 (%)</vt:lpstr>
      <vt:lpstr> Table 5 - Involuntary temporary employment population aged 15-74 (Portugal, Spain, Italy, Greece, and EU27), 2004, 2009, 2014, and 2019 (%)  </vt:lpstr>
      <vt:lpstr>Table 6 – Part-time employment rate population aged 15-74 (Portugal, Spain, Italy, Greece, and EU27), 2004, 2009, 2014, and 2019 (%) </vt:lpstr>
      <vt:lpstr> Table 7 – Involuntary part-time employment, population aged 15-74 (Portugal, Spain, Italy, Greece, and EU27), 2004, 2009, 2014, and 2019 (%) </vt:lpstr>
      <vt:lpstr> Table 8 – Self-employment rate population aged 25-49  (Portugal, Spain, Italy, Greece, and EU27), 2004, 2009, 2014, and 2019 (%) </vt:lpstr>
      <vt:lpstr>Final Remarks (i)</vt:lpstr>
      <vt:lpstr>Final Remarks (ii)</vt:lpstr>
      <vt:lpstr>Final Remarks (iii)</vt:lpstr>
      <vt:lpstr>Thank you for your attention!  susana.atalaia@ics.ulisboa.pt mafalda.leitao@ics.ulisboa.pt</vt:lpstr>
      <vt:lpstr>Atalaia, S. and Leitão, M. (in press, 2023) The impact of employment precariousness on parental leave benefits in Southern European Countries (Portugal, Spain, Italy and Greece), In  P. Michón and S. Gabel (Eds.) The effects of precarity on diversity, and work and family life (Routledge).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Trabalhadores Precários e  Elegibilidade aos Subsídios Parentais:  Uma Questão de Igualdade Social</dc:title>
  <dc:creator>susa</dc:creator>
  <cp:lastModifiedBy>susa</cp:lastModifiedBy>
  <cp:revision>250</cp:revision>
  <cp:lastPrinted>2021-03-29T23:06:54Z</cp:lastPrinted>
  <dcterms:created xsi:type="dcterms:W3CDTF">2021-03-28T23:04:22Z</dcterms:created>
  <dcterms:modified xsi:type="dcterms:W3CDTF">2023-09-12T14:58:53Z</dcterms:modified>
</cp:coreProperties>
</file>