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331" r:id="rId3"/>
    <p:sldId id="271" r:id="rId4"/>
    <p:sldId id="343" r:id="rId5"/>
    <p:sldId id="344" r:id="rId6"/>
    <p:sldId id="329" r:id="rId7"/>
    <p:sldId id="338" r:id="rId8"/>
    <p:sldId id="339" r:id="rId9"/>
    <p:sldId id="327" r:id="rId10"/>
    <p:sldId id="330" r:id="rId11"/>
    <p:sldId id="332" r:id="rId12"/>
    <p:sldId id="340" r:id="rId13"/>
    <p:sldId id="341" r:id="rId14"/>
    <p:sldId id="342" r:id="rId15"/>
    <p:sldId id="302" r:id="rId16"/>
  </p:sldIdLst>
  <p:sldSz cx="9144000" cy="6858000" type="screen4x3"/>
  <p:notesSz cx="6797675" cy="9926638"/>
  <p:defaultTextStyle>
    <a:defPPr>
      <a:defRPr lang="sl-SI"/>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8000"/>
    <a:srgbClr val="339933"/>
    <a:srgbClr val="009900"/>
  </p:clrMru>
</p:presentationPr>
</file>

<file path=ppt/tableStyles.xml><?xml version="1.0" encoding="utf-8"?>
<a:tblStyleLst xmlns:a="http://schemas.openxmlformats.org/drawingml/2006/main" def="{5C22544A-7EE6-4342-B048-85BDC9FD1C3A}">
  <a:tblStyle styleId="{284E427A-3D55-4303-BF80-6455036E1DE7}" styleName="Tematski slog 1 – poudarek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A107856-5554-42FB-B03E-39F5DBC370BA}" styleName="Srednji slog 4 – poudarek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D5ABB26-0587-4C30-8999-92F81FD0307C}" styleName="Brez sloga, brez mrež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ematski slog 1 – poudarek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ematski slog 1 – poudarek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5620" autoAdjust="0"/>
    <p:restoredTop sz="78155" autoAdjust="0"/>
  </p:normalViewPr>
  <p:slideViewPr>
    <p:cSldViewPr>
      <p:cViewPr>
        <p:scale>
          <a:sx n="120" d="100"/>
          <a:sy n="120" d="100"/>
        </p:scale>
        <p:origin x="-7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sl-SI"/>
          </a:p>
        </p:txBody>
      </p:sp>
      <p:sp>
        <p:nvSpPr>
          <p:cNvPr id="3" name="Ograda datum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21BD51DE-12D4-415F-B17E-DF09B83AD69C}" type="datetimeFigureOut">
              <a:rPr lang="sl-SI"/>
              <a:pPr>
                <a:defRPr/>
              </a:pPr>
              <a:t>28.9.2012</a:t>
            </a:fld>
            <a:endParaRPr lang="sl-SI"/>
          </a:p>
        </p:txBody>
      </p:sp>
      <p:sp>
        <p:nvSpPr>
          <p:cNvPr id="4" name="Ograda no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sl-SI"/>
          </a:p>
        </p:txBody>
      </p:sp>
      <p:sp>
        <p:nvSpPr>
          <p:cNvPr id="5" name="Ograda številke diapozitiva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0709251-0C0C-4AFB-BB68-7ACD6E18F9E7}" type="slidenum">
              <a:rPr lang="sl-SI"/>
              <a:pPr>
                <a:defRPr/>
              </a:pPr>
              <a:t>‹#›</a:t>
            </a:fld>
            <a:endParaRPr lang="sl-S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sl-SI"/>
          </a:p>
        </p:txBody>
      </p:sp>
      <p:sp>
        <p:nvSpPr>
          <p:cNvPr id="3" name="Ograda datuma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06D97CF-4221-4CE3-A85D-B7924ED10125}" type="datetimeFigureOut">
              <a:rPr lang="sl-SI"/>
              <a:pPr>
                <a:defRPr/>
              </a:pPr>
              <a:t>28.9.2012</a:t>
            </a:fld>
            <a:endParaRPr lang="sl-SI"/>
          </a:p>
        </p:txBody>
      </p:sp>
      <p:sp>
        <p:nvSpPr>
          <p:cNvPr id="4" name="Ograda stranske slik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sl-SI" noProof="0"/>
          </a:p>
        </p:txBody>
      </p:sp>
      <p:sp>
        <p:nvSpPr>
          <p:cNvPr id="5" name="Ograda opomb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sl-SI" noProof="0" smtClean="0"/>
              <a:t>Kliknite, če želite urediti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a:p>
        </p:txBody>
      </p:sp>
      <p:sp>
        <p:nvSpPr>
          <p:cNvPr id="6" name="Ograda noge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sl-SI"/>
          </a:p>
        </p:txBody>
      </p:sp>
      <p:sp>
        <p:nvSpPr>
          <p:cNvPr id="7" name="Ograda številke diapoz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2E5D5C8-9CC9-489D-8C38-50B1D96005D1}" type="slidenum">
              <a:rPr lang="sl-SI"/>
              <a:pPr>
                <a:defRPr/>
              </a:pPr>
              <a:t>‹#›</a:t>
            </a:fld>
            <a:endParaRPr lang="sl-S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p:cNvSpPr>
            <a:spLocks noGrp="1" noRot="1" noChangeAspect="1" noTextEdit="1"/>
          </p:cNvSpPr>
          <p:nvPr>
            <p:ph type="sldImg"/>
          </p:nvPr>
        </p:nvSpPr>
        <p:spPr bwMode="auto">
          <a:noFill/>
          <a:ln>
            <a:solidFill>
              <a:srgbClr val="000000"/>
            </a:solidFill>
            <a:miter lim="800000"/>
            <a:headEnd/>
            <a:tailEnd/>
          </a:ln>
        </p:spPr>
      </p:sp>
      <p:sp>
        <p:nvSpPr>
          <p:cNvPr id="24579" name="Ograda opomb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4580" name="Ograda številke diapoz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CADF056-0DB5-4170-A25C-E298BDA0DCDF}" type="slidenum">
              <a:rPr lang="sl-SI"/>
              <a:pPr fontAlgn="base">
                <a:spcBef>
                  <a:spcPct val="0"/>
                </a:spcBef>
                <a:spcAft>
                  <a:spcPct val="0"/>
                </a:spcAft>
              </a:pPr>
              <a:t>1</a:t>
            </a:fld>
            <a:endParaRPr lang="sl-S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grada stranske slike 1"/>
          <p:cNvSpPr>
            <a:spLocks noGrp="1" noRot="1" noChangeAspect="1" noTextEdit="1"/>
          </p:cNvSpPr>
          <p:nvPr>
            <p:ph type="sldImg"/>
          </p:nvPr>
        </p:nvSpPr>
        <p:spPr bwMode="auto">
          <a:noFill/>
          <a:ln>
            <a:solidFill>
              <a:srgbClr val="000000"/>
            </a:solidFill>
            <a:miter lim="800000"/>
            <a:headEnd/>
            <a:tailEnd/>
          </a:ln>
        </p:spPr>
      </p:sp>
      <p:sp>
        <p:nvSpPr>
          <p:cNvPr id="25603" name="Ograda opomb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sl-SI" smtClean="0"/>
              <a:t>V strokovni javnosti se že kar nekaj časa opaža in opozarja na vedno večje število otrok in mladostnikov, ki imajo hude čustvene in vedenjske motnje, ki so izražene v različnih stopnjah in se kažejo predvsem kot neke vrste agresivnega oziroma nasilnega obnašanja. Stroka opozarja, da je to zelo zahtevna in kompleksna problematika in da za obravnavo te skupine otrok niso primerno opremljeni (dne z vidika doktrine dela, prostorov, kadra…) in da zato ta populacija pogosto ostane brez primerne obravnave (nameščanje, usmerjanje). </a:t>
            </a:r>
          </a:p>
          <a:p>
            <a:pPr>
              <a:spcBef>
                <a:spcPct val="0"/>
              </a:spcBef>
            </a:pPr>
            <a:r>
              <a:rPr lang="sl-SI" smtClean="0"/>
              <a:t>MDDSZ je pri IRSSV naročilo raziskovalno nalogo, kjer smo to skupino otrok opredelili kot otroke in mladostnike s hudimi motnjami vedenja, ki imajo zelo specifične in različne potrebe in tako tvorijo izrazito heterogeno skupino. Torej gre v tem kontekstu za otroke, prikrajšane za normalno družinsko življenje in otroke s posebnimi potrebami. Ker zanje v sistemu ni na voljo ustrezne skrbi, so izgubljeni v sivih lisah sistema, ki zajema področje šolstva, socialnega varstva, zdravstva ter zaradi pogoste delinkventnosti tudi znotraj policijskega in sodnega sistema. </a:t>
            </a:r>
          </a:p>
        </p:txBody>
      </p:sp>
      <p:sp>
        <p:nvSpPr>
          <p:cNvPr id="25604" name="Ograda številke diapoz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7D6506-E960-4651-9179-2A97D48DCC43}" type="slidenum">
              <a:rPr lang="sl-SI"/>
              <a:pPr fontAlgn="base">
                <a:spcBef>
                  <a:spcPct val="0"/>
                </a:spcBef>
                <a:spcAft>
                  <a:spcPct val="0"/>
                </a:spcAft>
              </a:pPr>
              <a:t>3</a:t>
            </a:fld>
            <a:endParaRPr lang="sl-S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Ograda stranske slike 1"/>
          <p:cNvSpPr>
            <a:spLocks noGrp="1" noRot="1" noChangeAspect="1" noTextEdit="1"/>
          </p:cNvSpPr>
          <p:nvPr>
            <p:ph type="sldImg"/>
          </p:nvPr>
        </p:nvSpPr>
        <p:spPr bwMode="auto">
          <a:noFill/>
          <a:ln>
            <a:solidFill>
              <a:srgbClr val="000000"/>
            </a:solidFill>
            <a:miter lim="800000"/>
            <a:headEnd/>
            <a:tailEnd/>
          </a:ln>
        </p:spPr>
      </p:sp>
      <p:sp>
        <p:nvSpPr>
          <p:cNvPr id="26627" name="Ograda opomb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6628" name="Ograda številke diapoz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A196F2-469D-45E6-AFD4-4AB641487E2C}" type="slidenum">
              <a:rPr lang="sl-SI"/>
              <a:pPr fontAlgn="base">
                <a:spcBef>
                  <a:spcPct val="0"/>
                </a:spcBef>
                <a:spcAft>
                  <a:spcPct val="0"/>
                </a:spcAft>
              </a:pPr>
              <a:t>15</a:t>
            </a:fld>
            <a:endParaRPr 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4" name="Pravokotni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Pravokotnik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Pravokotnik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Pravokotnik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aven konektor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Raven konek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Raven konektor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aven konek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Raven konek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Raven konektor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Pravokotni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Elipsa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Elipsa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Elipsa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Elipsa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Naslov 7"/>
          <p:cNvSpPr>
            <a:spLocks noGrp="1"/>
          </p:cNvSpPr>
          <p:nvPr>
            <p:ph type="ctrTitle"/>
          </p:nvPr>
        </p:nvSpPr>
        <p:spPr>
          <a:xfrm>
            <a:off x="2286000" y="3124200"/>
            <a:ext cx="6172200" cy="1894362"/>
          </a:xfrm>
        </p:spPr>
        <p:txBody>
          <a:bodyPr/>
          <a:lstStyle>
            <a:lvl1pPr>
              <a:defRPr b="1"/>
            </a:lvl1pPr>
          </a:lstStyle>
          <a:p>
            <a:r>
              <a:rPr lang="sl-SI" smtClean="0"/>
              <a:t>Kliknite, če želite urediti slog naslova matrice</a:t>
            </a:r>
            <a:endParaRPr lang="en-US"/>
          </a:p>
        </p:txBody>
      </p:sp>
      <p:sp>
        <p:nvSpPr>
          <p:cNvPr id="9" name="Podnaslov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sl-SI" smtClean="0"/>
              <a:t>Kliknite, če želite urediti slog podnaslova matrice</a:t>
            </a:r>
            <a:endParaRPr lang="en-US"/>
          </a:p>
        </p:txBody>
      </p:sp>
      <p:sp>
        <p:nvSpPr>
          <p:cNvPr id="22" name="Ograda datuma 27"/>
          <p:cNvSpPr>
            <a:spLocks noGrp="1"/>
          </p:cNvSpPr>
          <p:nvPr>
            <p:ph type="dt" sz="half" idx="10"/>
          </p:nvPr>
        </p:nvSpPr>
        <p:spPr bwMode="auto">
          <a:xfrm rot="5400000">
            <a:off x="7764463" y="1174750"/>
            <a:ext cx="2286000" cy="381000"/>
          </a:xfrm>
        </p:spPr>
        <p:txBody>
          <a:bodyPr/>
          <a:lstStyle>
            <a:lvl1pPr>
              <a:defRPr/>
            </a:lvl1pPr>
          </a:lstStyle>
          <a:p>
            <a:pPr>
              <a:defRPr/>
            </a:pPr>
            <a:fld id="{3DC62B60-DD46-4A62-9EF0-AD8CCADA36F0}" type="datetimeFigureOut">
              <a:rPr lang="sl-SI"/>
              <a:pPr>
                <a:defRPr/>
              </a:pPr>
              <a:t>28.9.2012</a:t>
            </a:fld>
            <a:endParaRPr lang="sl-SI"/>
          </a:p>
        </p:txBody>
      </p:sp>
      <p:sp>
        <p:nvSpPr>
          <p:cNvPr id="23" name="Ograda noge 16"/>
          <p:cNvSpPr>
            <a:spLocks noGrp="1"/>
          </p:cNvSpPr>
          <p:nvPr>
            <p:ph type="ftr" sz="quarter" idx="11"/>
          </p:nvPr>
        </p:nvSpPr>
        <p:spPr bwMode="auto">
          <a:xfrm rot="5400000">
            <a:off x="7077076" y="4181475"/>
            <a:ext cx="3657600" cy="384175"/>
          </a:xfrm>
        </p:spPr>
        <p:txBody>
          <a:bodyPr/>
          <a:lstStyle>
            <a:lvl1pPr>
              <a:defRPr/>
            </a:lvl1pPr>
          </a:lstStyle>
          <a:p>
            <a:pPr>
              <a:defRPr/>
            </a:pPr>
            <a:endParaRPr lang="sl-SI"/>
          </a:p>
        </p:txBody>
      </p:sp>
      <p:sp>
        <p:nvSpPr>
          <p:cNvPr id="24" name="Ograda številke diapozitiva 28"/>
          <p:cNvSpPr>
            <a:spLocks noGrp="1"/>
          </p:cNvSpPr>
          <p:nvPr>
            <p:ph type="sldNum" sz="quarter" idx="12"/>
          </p:nvPr>
        </p:nvSpPr>
        <p:spPr bwMode="auto">
          <a:xfrm>
            <a:off x="1325563" y="4929188"/>
            <a:ext cx="609600" cy="517525"/>
          </a:xfrm>
        </p:spPr>
        <p:txBody>
          <a:bodyPr/>
          <a:lstStyle>
            <a:lvl1pPr>
              <a:defRPr/>
            </a:lvl1pPr>
          </a:lstStyle>
          <a:p>
            <a:pPr>
              <a:defRPr/>
            </a:pPr>
            <a:fld id="{69677F3D-6336-45E4-9D4E-DD87B62D2FEC}" type="slidenum">
              <a:rPr lang="sl-SI"/>
              <a:pPr>
                <a:defRPr/>
              </a:pPr>
              <a:t>‹#›</a:t>
            </a:fld>
            <a:endParaRPr lang="sl-SI"/>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en-US"/>
          </a:p>
        </p:txBody>
      </p:sp>
      <p:sp>
        <p:nvSpPr>
          <p:cNvPr id="3" name="Ograda navpičnega besedila 2"/>
          <p:cNvSpPr>
            <a:spLocks noGrp="1"/>
          </p:cNvSpPr>
          <p:nvPr>
            <p:ph type="body" orient="vert" idx="1"/>
          </p:nvPr>
        </p:nvSpPr>
        <p:spPr/>
        <p:txBody>
          <a:bodyPr vert="eaVer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grada datuma 13"/>
          <p:cNvSpPr>
            <a:spLocks noGrp="1"/>
          </p:cNvSpPr>
          <p:nvPr>
            <p:ph type="dt" sz="half" idx="10"/>
          </p:nvPr>
        </p:nvSpPr>
        <p:spPr/>
        <p:txBody>
          <a:bodyPr/>
          <a:lstStyle>
            <a:lvl1pPr>
              <a:defRPr/>
            </a:lvl1pPr>
          </a:lstStyle>
          <a:p>
            <a:pPr>
              <a:defRPr/>
            </a:pPr>
            <a:fld id="{726C89F8-B985-482A-B0A2-3D6308BEA63D}" type="datetimeFigureOut">
              <a:rPr lang="sl-SI"/>
              <a:pPr>
                <a:defRPr/>
              </a:pPr>
              <a:t>28.9.2012</a:t>
            </a:fld>
            <a:endParaRPr lang="sl-SI"/>
          </a:p>
        </p:txBody>
      </p:sp>
      <p:sp>
        <p:nvSpPr>
          <p:cNvPr id="5" name="Ograda noge 2"/>
          <p:cNvSpPr>
            <a:spLocks noGrp="1"/>
          </p:cNvSpPr>
          <p:nvPr>
            <p:ph type="ftr" sz="quarter" idx="11"/>
          </p:nvPr>
        </p:nvSpPr>
        <p:spPr/>
        <p:txBody>
          <a:bodyPr/>
          <a:lstStyle>
            <a:lvl1pPr>
              <a:defRPr/>
            </a:lvl1pPr>
          </a:lstStyle>
          <a:p>
            <a:pPr>
              <a:defRPr/>
            </a:pPr>
            <a:endParaRPr lang="sl-SI"/>
          </a:p>
        </p:txBody>
      </p:sp>
      <p:sp>
        <p:nvSpPr>
          <p:cNvPr id="6" name="Ograda številke diapozitiva 22"/>
          <p:cNvSpPr>
            <a:spLocks noGrp="1"/>
          </p:cNvSpPr>
          <p:nvPr>
            <p:ph type="sldNum" sz="quarter" idx="12"/>
          </p:nvPr>
        </p:nvSpPr>
        <p:spPr/>
        <p:txBody>
          <a:bodyPr/>
          <a:lstStyle>
            <a:lvl1pPr>
              <a:defRPr/>
            </a:lvl1pPr>
          </a:lstStyle>
          <a:p>
            <a:pPr>
              <a:defRPr/>
            </a:pPr>
            <a:fld id="{8D01E144-E0A1-4665-BE6C-8892049D9E5F}" type="slidenum">
              <a:rPr lang="sl-SI"/>
              <a:pPr>
                <a:defRPr/>
              </a:pPr>
              <a:t>‹#›</a:t>
            </a:fld>
            <a:endParaRPr lang="sl-SI"/>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9"/>
            <a:ext cx="1676400" cy="5851525"/>
          </a:xfrm>
        </p:spPr>
        <p:txBody>
          <a:bodyPr vert="eaVert"/>
          <a:lstStyle/>
          <a:p>
            <a:r>
              <a:rPr lang="sl-SI" smtClean="0"/>
              <a:t>Kliknite, če želite urediti slog naslova matrice</a:t>
            </a:r>
            <a:endParaRPr lang="en-US"/>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grada datuma 13"/>
          <p:cNvSpPr>
            <a:spLocks noGrp="1"/>
          </p:cNvSpPr>
          <p:nvPr>
            <p:ph type="dt" sz="half" idx="10"/>
          </p:nvPr>
        </p:nvSpPr>
        <p:spPr/>
        <p:txBody>
          <a:bodyPr/>
          <a:lstStyle>
            <a:lvl1pPr>
              <a:defRPr/>
            </a:lvl1pPr>
          </a:lstStyle>
          <a:p>
            <a:pPr>
              <a:defRPr/>
            </a:pPr>
            <a:fld id="{6AD29418-6A0E-4368-A21F-20EB279761EA}" type="datetimeFigureOut">
              <a:rPr lang="sl-SI"/>
              <a:pPr>
                <a:defRPr/>
              </a:pPr>
              <a:t>28.9.2012</a:t>
            </a:fld>
            <a:endParaRPr lang="sl-SI"/>
          </a:p>
        </p:txBody>
      </p:sp>
      <p:sp>
        <p:nvSpPr>
          <p:cNvPr id="5" name="Ograda noge 2"/>
          <p:cNvSpPr>
            <a:spLocks noGrp="1"/>
          </p:cNvSpPr>
          <p:nvPr>
            <p:ph type="ftr" sz="quarter" idx="11"/>
          </p:nvPr>
        </p:nvSpPr>
        <p:spPr/>
        <p:txBody>
          <a:bodyPr/>
          <a:lstStyle>
            <a:lvl1pPr>
              <a:defRPr/>
            </a:lvl1pPr>
          </a:lstStyle>
          <a:p>
            <a:pPr>
              <a:defRPr/>
            </a:pPr>
            <a:endParaRPr lang="sl-SI"/>
          </a:p>
        </p:txBody>
      </p:sp>
      <p:sp>
        <p:nvSpPr>
          <p:cNvPr id="6" name="Ograda številke diapozitiva 22"/>
          <p:cNvSpPr>
            <a:spLocks noGrp="1"/>
          </p:cNvSpPr>
          <p:nvPr>
            <p:ph type="sldNum" sz="quarter" idx="12"/>
          </p:nvPr>
        </p:nvSpPr>
        <p:spPr/>
        <p:txBody>
          <a:bodyPr/>
          <a:lstStyle>
            <a:lvl1pPr>
              <a:defRPr/>
            </a:lvl1pPr>
          </a:lstStyle>
          <a:p>
            <a:pPr>
              <a:defRPr/>
            </a:pPr>
            <a:fld id="{8D316666-D9A3-41C6-BEF4-D637CFE6AAE3}" type="slidenum">
              <a:rPr lang="sl-SI"/>
              <a:pPr>
                <a:defRPr/>
              </a:pPr>
              <a:t>‹#›</a:t>
            </a:fld>
            <a:endParaRPr lang="sl-SI"/>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en-US"/>
          </a:p>
        </p:txBody>
      </p:sp>
      <p:sp>
        <p:nvSpPr>
          <p:cNvPr id="8" name="Ograda vsebine 7"/>
          <p:cNvSpPr>
            <a:spLocks noGrp="1"/>
          </p:cNvSpPr>
          <p:nvPr>
            <p:ph sz="quarter" idx="1"/>
          </p:nvPr>
        </p:nvSpPr>
        <p:spPr>
          <a:xfrm>
            <a:off x="457200" y="1600200"/>
            <a:ext cx="7467600" cy="4873752"/>
          </a:xfrm>
        </p:spPr>
        <p:txBody>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grada datuma 6"/>
          <p:cNvSpPr>
            <a:spLocks noGrp="1"/>
          </p:cNvSpPr>
          <p:nvPr>
            <p:ph type="dt" sz="half" idx="10"/>
          </p:nvPr>
        </p:nvSpPr>
        <p:spPr/>
        <p:txBody>
          <a:bodyPr rtlCol="0"/>
          <a:lstStyle>
            <a:lvl1pPr>
              <a:defRPr/>
            </a:lvl1pPr>
          </a:lstStyle>
          <a:p>
            <a:pPr>
              <a:defRPr/>
            </a:pPr>
            <a:fld id="{28E03598-709C-4660-B5FA-6FDDB18ABEE9}" type="datetimeFigureOut">
              <a:rPr lang="sl-SI"/>
              <a:pPr>
                <a:defRPr/>
              </a:pPr>
              <a:t>28.9.2012</a:t>
            </a:fld>
            <a:endParaRPr lang="sl-SI"/>
          </a:p>
        </p:txBody>
      </p:sp>
      <p:sp>
        <p:nvSpPr>
          <p:cNvPr id="5" name="Ograda številke diapozitiva 8"/>
          <p:cNvSpPr>
            <a:spLocks noGrp="1"/>
          </p:cNvSpPr>
          <p:nvPr>
            <p:ph type="sldNum" sz="quarter" idx="11"/>
          </p:nvPr>
        </p:nvSpPr>
        <p:spPr/>
        <p:txBody>
          <a:bodyPr rtlCol="0"/>
          <a:lstStyle>
            <a:lvl1pPr>
              <a:defRPr/>
            </a:lvl1pPr>
          </a:lstStyle>
          <a:p>
            <a:pPr>
              <a:defRPr/>
            </a:pPr>
            <a:fld id="{43365319-2ECC-4A8F-B167-808A97DC9229}" type="slidenum">
              <a:rPr lang="sl-SI"/>
              <a:pPr>
                <a:defRPr/>
              </a:pPr>
              <a:t>‹#›</a:t>
            </a:fld>
            <a:endParaRPr lang="sl-SI"/>
          </a:p>
        </p:txBody>
      </p:sp>
      <p:sp>
        <p:nvSpPr>
          <p:cNvPr id="6" name="Ograda noge 9"/>
          <p:cNvSpPr>
            <a:spLocks noGrp="1"/>
          </p:cNvSpPr>
          <p:nvPr>
            <p:ph type="ftr" sz="quarter" idx="12"/>
          </p:nvPr>
        </p:nvSpPr>
        <p:spPr/>
        <p:txBody>
          <a:bodyPr rtlCol="0"/>
          <a:lstStyle>
            <a:lvl1pPr>
              <a:defRPr/>
            </a:lvl1pPr>
          </a:lstStyle>
          <a:p>
            <a:pPr>
              <a:defRPr/>
            </a:pPr>
            <a:endParaRPr lang="sl-SI"/>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4" name="Pravokotni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Pravokotnik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Pravokotnik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Pravokotnik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aven konektor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aven konek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aven konektor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Raven konek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Raven konek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Pravokotni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Elipsa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Elipsa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Elipsa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Elipsa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Raven konektor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Naslov 1"/>
          <p:cNvSpPr>
            <a:spLocks noGrp="1"/>
          </p:cNvSpPr>
          <p:nvPr>
            <p:ph type="title"/>
          </p:nvPr>
        </p:nvSpPr>
        <p:spPr>
          <a:xfrm>
            <a:off x="2286000" y="2895600"/>
            <a:ext cx="6172200" cy="2053590"/>
          </a:xfrm>
        </p:spPr>
        <p:txBody>
          <a:bodyPr/>
          <a:lstStyle>
            <a:lvl1pPr algn="l">
              <a:buNone/>
              <a:defRPr sz="3000" b="1" cap="small" baseline="0"/>
            </a:lvl1pPr>
          </a:lstStyle>
          <a:p>
            <a:r>
              <a:rPr lang="sl-SI" smtClean="0"/>
              <a:t>Kliknite, če želite urediti slog naslova matrice</a:t>
            </a:r>
            <a:endParaRPr lang="en-US"/>
          </a:p>
        </p:txBody>
      </p:sp>
      <p:sp>
        <p:nvSpPr>
          <p:cNvPr id="3" name="Ograda besedila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sl-SI" smtClean="0"/>
              <a:t>Kliknite, če želite urediti sloge besedila matrice</a:t>
            </a:r>
          </a:p>
        </p:txBody>
      </p:sp>
      <p:sp>
        <p:nvSpPr>
          <p:cNvPr id="20" name="Ograda datuma 3"/>
          <p:cNvSpPr>
            <a:spLocks noGrp="1"/>
          </p:cNvSpPr>
          <p:nvPr>
            <p:ph type="dt" sz="half" idx="10"/>
          </p:nvPr>
        </p:nvSpPr>
        <p:spPr bwMode="auto">
          <a:xfrm rot="5400000">
            <a:off x="7762875" y="1169988"/>
            <a:ext cx="2286000" cy="381000"/>
          </a:xfrm>
        </p:spPr>
        <p:txBody>
          <a:bodyPr/>
          <a:lstStyle>
            <a:lvl1pPr>
              <a:defRPr/>
            </a:lvl1pPr>
          </a:lstStyle>
          <a:p>
            <a:pPr>
              <a:defRPr/>
            </a:pPr>
            <a:fld id="{168CE3E4-C245-4892-889F-ADB956979E9D}" type="datetimeFigureOut">
              <a:rPr lang="sl-SI"/>
              <a:pPr>
                <a:defRPr/>
              </a:pPr>
              <a:t>28.9.2012</a:t>
            </a:fld>
            <a:endParaRPr lang="sl-SI"/>
          </a:p>
        </p:txBody>
      </p:sp>
      <p:sp>
        <p:nvSpPr>
          <p:cNvPr id="21" name="Ograda noge 4"/>
          <p:cNvSpPr>
            <a:spLocks noGrp="1"/>
          </p:cNvSpPr>
          <p:nvPr>
            <p:ph type="ftr" sz="quarter" idx="11"/>
          </p:nvPr>
        </p:nvSpPr>
        <p:spPr bwMode="auto">
          <a:xfrm rot="5400000">
            <a:off x="7077076" y="4178300"/>
            <a:ext cx="3657600" cy="384175"/>
          </a:xfrm>
        </p:spPr>
        <p:txBody>
          <a:bodyPr/>
          <a:lstStyle>
            <a:lvl1pPr>
              <a:defRPr/>
            </a:lvl1pPr>
          </a:lstStyle>
          <a:p>
            <a:pPr>
              <a:defRPr/>
            </a:pPr>
            <a:endParaRPr lang="sl-SI"/>
          </a:p>
        </p:txBody>
      </p:sp>
      <p:sp>
        <p:nvSpPr>
          <p:cNvPr id="22" name="Ograda številke diapozitiva 5"/>
          <p:cNvSpPr>
            <a:spLocks noGrp="1"/>
          </p:cNvSpPr>
          <p:nvPr>
            <p:ph type="sldNum" sz="quarter" idx="12"/>
          </p:nvPr>
        </p:nvSpPr>
        <p:spPr bwMode="auto">
          <a:xfrm>
            <a:off x="1339850" y="4929188"/>
            <a:ext cx="609600" cy="517525"/>
          </a:xfrm>
        </p:spPr>
        <p:txBody>
          <a:bodyPr/>
          <a:lstStyle>
            <a:lvl1pPr>
              <a:defRPr/>
            </a:lvl1pPr>
          </a:lstStyle>
          <a:p>
            <a:pPr>
              <a:defRPr/>
            </a:pPr>
            <a:fld id="{D7CB9889-0BB5-41FC-8D48-CFE032DAC07A}" type="slidenum">
              <a:rPr lang="sl-SI"/>
              <a:pPr>
                <a:defRPr/>
              </a:pPr>
              <a:t>‹#›</a:t>
            </a:fld>
            <a:endParaRPr lang="sl-SI"/>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en-US"/>
          </a:p>
        </p:txBody>
      </p:sp>
      <p:sp>
        <p:nvSpPr>
          <p:cNvPr id="9" name="Ograda vsebine 8"/>
          <p:cNvSpPr>
            <a:spLocks noGrp="1"/>
          </p:cNvSpPr>
          <p:nvPr>
            <p:ph sz="quarter" idx="1"/>
          </p:nvPr>
        </p:nvSpPr>
        <p:spPr>
          <a:xfrm>
            <a:off x="457200" y="1600200"/>
            <a:ext cx="3657600" cy="4572000"/>
          </a:xfrm>
        </p:spPr>
        <p:txBody>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11" name="Ograda vsebine 10"/>
          <p:cNvSpPr>
            <a:spLocks noGrp="1"/>
          </p:cNvSpPr>
          <p:nvPr>
            <p:ph sz="quarter" idx="2"/>
          </p:nvPr>
        </p:nvSpPr>
        <p:spPr>
          <a:xfrm>
            <a:off x="4270248" y="1600200"/>
            <a:ext cx="3657600" cy="4572000"/>
          </a:xfrm>
        </p:spPr>
        <p:txBody>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Ograda datuma 13"/>
          <p:cNvSpPr>
            <a:spLocks noGrp="1"/>
          </p:cNvSpPr>
          <p:nvPr>
            <p:ph type="dt" sz="half" idx="10"/>
          </p:nvPr>
        </p:nvSpPr>
        <p:spPr/>
        <p:txBody>
          <a:bodyPr/>
          <a:lstStyle>
            <a:lvl1pPr>
              <a:defRPr/>
            </a:lvl1pPr>
          </a:lstStyle>
          <a:p>
            <a:pPr>
              <a:defRPr/>
            </a:pPr>
            <a:fld id="{7A35A77F-29D3-4343-B6CB-FE935BBAB9B6}" type="datetimeFigureOut">
              <a:rPr lang="sl-SI"/>
              <a:pPr>
                <a:defRPr/>
              </a:pPr>
              <a:t>28.9.2012</a:t>
            </a:fld>
            <a:endParaRPr lang="sl-SI"/>
          </a:p>
        </p:txBody>
      </p:sp>
      <p:sp>
        <p:nvSpPr>
          <p:cNvPr id="6" name="Ograda noge 2"/>
          <p:cNvSpPr>
            <a:spLocks noGrp="1"/>
          </p:cNvSpPr>
          <p:nvPr>
            <p:ph type="ftr" sz="quarter" idx="11"/>
          </p:nvPr>
        </p:nvSpPr>
        <p:spPr/>
        <p:txBody>
          <a:bodyPr/>
          <a:lstStyle>
            <a:lvl1pPr>
              <a:defRPr/>
            </a:lvl1pPr>
          </a:lstStyle>
          <a:p>
            <a:pPr>
              <a:defRPr/>
            </a:pPr>
            <a:endParaRPr lang="sl-SI"/>
          </a:p>
        </p:txBody>
      </p:sp>
      <p:sp>
        <p:nvSpPr>
          <p:cNvPr id="7" name="Ograda številke diapozitiva 22"/>
          <p:cNvSpPr>
            <a:spLocks noGrp="1"/>
          </p:cNvSpPr>
          <p:nvPr>
            <p:ph type="sldNum" sz="quarter" idx="12"/>
          </p:nvPr>
        </p:nvSpPr>
        <p:spPr/>
        <p:txBody>
          <a:bodyPr/>
          <a:lstStyle>
            <a:lvl1pPr>
              <a:defRPr/>
            </a:lvl1pPr>
          </a:lstStyle>
          <a:p>
            <a:pPr>
              <a:defRPr/>
            </a:pPr>
            <a:fld id="{723BDCBF-2C93-4F27-846F-AB50609C454F}" type="slidenum">
              <a:rPr lang="sl-SI"/>
              <a:pPr>
                <a:defRPr/>
              </a:pPr>
              <a:t>‹#›</a:t>
            </a:fld>
            <a:endParaRPr lang="sl-SI"/>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7543800" cy="1143000"/>
          </a:xfrm>
        </p:spPr>
        <p:txBody>
          <a:bodyPr/>
          <a:lstStyle>
            <a:lvl1pPr>
              <a:defRPr/>
            </a:lvl1pPr>
          </a:lstStyle>
          <a:p>
            <a:r>
              <a:rPr lang="sl-SI" smtClean="0"/>
              <a:t>Kliknite, če želite urediti slog naslova matrice</a:t>
            </a:r>
            <a:endParaRPr lang="en-US"/>
          </a:p>
        </p:txBody>
      </p:sp>
      <p:sp>
        <p:nvSpPr>
          <p:cNvPr id="11" name="Ograda vsebine 10"/>
          <p:cNvSpPr>
            <a:spLocks noGrp="1"/>
          </p:cNvSpPr>
          <p:nvPr>
            <p:ph sz="quarter" idx="2"/>
          </p:nvPr>
        </p:nvSpPr>
        <p:spPr>
          <a:xfrm>
            <a:off x="457200" y="2362200"/>
            <a:ext cx="3657600" cy="3886200"/>
          </a:xfrm>
        </p:spPr>
        <p:txBody>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13" name="Ograda vsebine 12"/>
          <p:cNvSpPr>
            <a:spLocks noGrp="1"/>
          </p:cNvSpPr>
          <p:nvPr>
            <p:ph sz="quarter" idx="4"/>
          </p:nvPr>
        </p:nvSpPr>
        <p:spPr>
          <a:xfrm>
            <a:off x="4371975" y="2362200"/>
            <a:ext cx="3657600" cy="3886200"/>
          </a:xfrm>
        </p:spPr>
        <p:txBody>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12" name="Ograda besedila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sl-SI" smtClean="0"/>
              <a:t>Kliknite, če želite urediti sloge besedila matrice</a:t>
            </a:r>
          </a:p>
        </p:txBody>
      </p:sp>
      <p:sp>
        <p:nvSpPr>
          <p:cNvPr id="14" name="Ograda besedila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sl-SI" smtClean="0"/>
              <a:t>Kliknite, če želite urediti sloge besedila matrice</a:t>
            </a:r>
          </a:p>
        </p:txBody>
      </p:sp>
      <p:sp>
        <p:nvSpPr>
          <p:cNvPr id="7" name="Ograda datuma 13"/>
          <p:cNvSpPr>
            <a:spLocks noGrp="1"/>
          </p:cNvSpPr>
          <p:nvPr>
            <p:ph type="dt" sz="half" idx="10"/>
          </p:nvPr>
        </p:nvSpPr>
        <p:spPr/>
        <p:txBody>
          <a:bodyPr/>
          <a:lstStyle>
            <a:lvl1pPr>
              <a:defRPr/>
            </a:lvl1pPr>
          </a:lstStyle>
          <a:p>
            <a:pPr>
              <a:defRPr/>
            </a:pPr>
            <a:fld id="{855D4956-140B-4783-A597-B7F5201165D7}" type="datetimeFigureOut">
              <a:rPr lang="sl-SI"/>
              <a:pPr>
                <a:defRPr/>
              </a:pPr>
              <a:t>28.9.2012</a:t>
            </a:fld>
            <a:endParaRPr lang="sl-SI"/>
          </a:p>
        </p:txBody>
      </p:sp>
      <p:sp>
        <p:nvSpPr>
          <p:cNvPr id="8" name="Ograda noge 2"/>
          <p:cNvSpPr>
            <a:spLocks noGrp="1"/>
          </p:cNvSpPr>
          <p:nvPr>
            <p:ph type="ftr" sz="quarter" idx="11"/>
          </p:nvPr>
        </p:nvSpPr>
        <p:spPr/>
        <p:txBody>
          <a:bodyPr/>
          <a:lstStyle>
            <a:lvl1pPr>
              <a:defRPr/>
            </a:lvl1pPr>
          </a:lstStyle>
          <a:p>
            <a:pPr>
              <a:defRPr/>
            </a:pPr>
            <a:endParaRPr lang="sl-SI"/>
          </a:p>
        </p:txBody>
      </p:sp>
      <p:sp>
        <p:nvSpPr>
          <p:cNvPr id="9" name="Ograda številke diapozitiva 22"/>
          <p:cNvSpPr>
            <a:spLocks noGrp="1"/>
          </p:cNvSpPr>
          <p:nvPr>
            <p:ph type="sldNum" sz="quarter" idx="12"/>
          </p:nvPr>
        </p:nvSpPr>
        <p:spPr/>
        <p:txBody>
          <a:bodyPr/>
          <a:lstStyle>
            <a:lvl1pPr>
              <a:defRPr/>
            </a:lvl1pPr>
          </a:lstStyle>
          <a:p>
            <a:pPr>
              <a:defRPr/>
            </a:pPr>
            <a:fld id="{A82F9E3E-9E2D-4AEB-9A2C-F9AB8EF5AABE}" type="slidenum">
              <a:rPr lang="sl-SI"/>
              <a:pPr>
                <a:defRPr/>
              </a:pPr>
              <a:t>‹#›</a:t>
            </a:fld>
            <a:endParaRPr lang="sl-SI"/>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en-US"/>
          </a:p>
        </p:txBody>
      </p:sp>
      <p:sp>
        <p:nvSpPr>
          <p:cNvPr id="3" name="Ograda datuma 5"/>
          <p:cNvSpPr>
            <a:spLocks noGrp="1"/>
          </p:cNvSpPr>
          <p:nvPr>
            <p:ph type="dt" sz="half" idx="10"/>
          </p:nvPr>
        </p:nvSpPr>
        <p:spPr/>
        <p:txBody>
          <a:bodyPr rtlCol="0"/>
          <a:lstStyle>
            <a:lvl1pPr>
              <a:defRPr/>
            </a:lvl1pPr>
          </a:lstStyle>
          <a:p>
            <a:pPr>
              <a:defRPr/>
            </a:pPr>
            <a:fld id="{FC941C26-A617-4982-BD0C-EE49277E3EEF}" type="datetimeFigureOut">
              <a:rPr lang="sl-SI"/>
              <a:pPr>
                <a:defRPr/>
              </a:pPr>
              <a:t>28.9.2012</a:t>
            </a:fld>
            <a:endParaRPr lang="sl-SI"/>
          </a:p>
        </p:txBody>
      </p:sp>
      <p:sp>
        <p:nvSpPr>
          <p:cNvPr id="4" name="Ograda številke diapozitiva 6"/>
          <p:cNvSpPr>
            <a:spLocks noGrp="1"/>
          </p:cNvSpPr>
          <p:nvPr>
            <p:ph type="sldNum" sz="quarter" idx="11"/>
          </p:nvPr>
        </p:nvSpPr>
        <p:spPr/>
        <p:txBody>
          <a:bodyPr rtlCol="0"/>
          <a:lstStyle>
            <a:lvl1pPr>
              <a:defRPr/>
            </a:lvl1pPr>
          </a:lstStyle>
          <a:p>
            <a:pPr>
              <a:defRPr/>
            </a:pPr>
            <a:fld id="{CF104AAB-219C-4720-B255-6487C7601BFD}" type="slidenum">
              <a:rPr lang="sl-SI"/>
              <a:pPr>
                <a:defRPr/>
              </a:pPr>
              <a:t>‹#›</a:t>
            </a:fld>
            <a:endParaRPr lang="sl-SI"/>
          </a:p>
        </p:txBody>
      </p:sp>
      <p:sp>
        <p:nvSpPr>
          <p:cNvPr id="5" name="Ograda noge 7"/>
          <p:cNvSpPr>
            <a:spLocks noGrp="1"/>
          </p:cNvSpPr>
          <p:nvPr>
            <p:ph type="ftr" sz="quarter" idx="12"/>
          </p:nvPr>
        </p:nvSpPr>
        <p:spPr/>
        <p:txBody>
          <a:bodyPr rtlCol="0"/>
          <a:lstStyle>
            <a:lvl1pPr>
              <a:defRPr/>
            </a:lvl1pPr>
          </a:lstStyle>
          <a:p>
            <a:pPr>
              <a:defRPr/>
            </a:pPr>
            <a:endParaRPr lang="sl-SI"/>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3"/>
          <p:cNvSpPr>
            <a:spLocks noGrp="1"/>
          </p:cNvSpPr>
          <p:nvPr>
            <p:ph type="dt" sz="half" idx="10"/>
          </p:nvPr>
        </p:nvSpPr>
        <p:spPr/>
        <p:txBody>
          <a:bodyPr/>
          <a:lstStyle>
            <a:lvl1pPr>
              <a:defRPr/>
            </a:lvl1pPr>
          </a:lstStyle>
          <a:p>
            <a:pPr>
              <a:defRPr/>
            </a:pPr>
            <a:fld id="{DEAFD46A-2D63-4623-8A90-AC962F4C4D24}" type="datetimeFigureOut">
              <a:rPr lang="sl-SI"/>
              <a:pPr>
                <a:defRPr/>
              </a:pPr>
              <a:t>28.9.2012</a:t>
            </a:fld>
            <a:endParaRPr lang="sl-SI"/>
          </a:p>
        </p:txBody>
      </p:sp>
      <p:sp>
        <p:nvSpPr>
          <p:cNvPr id="3" name="Ograda noge 2"/>
          <p:cNvSpPr>
            <a:spLocks noGrp="1"/>
          </p:cNvSpPr>
          <p:nvPr>
            <p:ph type="ftr" sz="quarter" idx="11"/>
          </p:nvPr>
        </p:nvSpPr>
        <p:spPr/>
        <p:txBody>
          <a:bodyPr/>
          <a:lstStyle>
            <a:lvl1pPr>
              <a:defRPr/>
            </a:lvl1pPr>
          </a:lstStyle>
          <a:p>
            <a:pPr>
              <a:defRPr/>
            </a:pPr>
            <a:endParaRPr lang="sl-SI"/>
          </a:p>
        </p:txBody>
      </p:sp>
      <p:sp>
        <p:nvSpPr>
          <p:cNvPr id="4" name="Ograda številke diapozitiva 22"/>
          <p:cNvSpPr>
            <a:spLocks noGrp="1"/>
          </p:cNvSpPr>
          <p:nvPr>
            <p:ph type="sldNum" sz="quarter" idx="12"/>
          </p:nvPr>
        </p:nvSpPr>
        <p:spPr/>
        <p:txBody>
          <a:bodyPr/>
          <a:lstStyle>
            <a:lvl1pPr>
              <a:defRPr/>
            </a:lvl1pPr>
          </a:lstStyle>
          <a:p>
            <a:pPr>
              <a:defRPr/>
            </a:pPr>
            <a:fld id="{2995C9E5-B189-420A-8721-F87E0BC09510}" type="slidenum">
              <a:rPr lang="sl-SI"/>
              <a:pPr>
                <a:defRPr/>
              </a:pPr>
              <a:t>‹#›</a:t>
            </a:fld>
            <a:endParaRPr lang="sl-SI"/>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5" name="Raven konek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Raven konek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Raven konektor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Raven konek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Pravokotni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aven konek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Elipsa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Naslov 1"/>
          <p:cNvSpPr>
            <a:spLocks noGrp="1"/>
          </p:cNvSpPr>
          <p:nvPr>
            <p:ph type="title"/>
          </p:nvPr>
        </p:nvSpPr>
        <p:spPr>
          <a:xfrm rot="5400000">
            <a:off x="3371850" y="3200400"/>
            <a:ext cx="6309360" cy="457200"/>
          </a:xfrm>
        </p:spPr>
        <p:txBody>
          <a:bodyPr/>
          <a:lstStyle>
            <a:lvl1pPr algn="l">
              <a:buNone/>
              <a:defRPr sz="2000" b="1" cap="small" baseline="0"/>
            </a:lvl1pPr>
          </a:lstStyle>
          <a:p>
            <a:r>
              <a:rPr lang="sl-SI" smtClean="0"/>
              <a:t>Kliknite, če želite urediti slog naslova matrice</a:t>
            </a:r>
            <a:endParaRPr lang="en-US"/>
          </a:p>
        </p:txBody>
      </p:sp>
      <p:sp>
        <p:nvSpPr>
          <p:cNvPr id="3" name="Ograda besedila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sl-SI" smtClean="0"/>
              <a:t>Kliknite, če želite urediti sloge besedila matrice</a:t>
            </a:r>
          </a:p>
        </p:txBody>
      </p:sp>
      <p:sp>
        <p:nvSpPr>
          <p:cNvPr id="18" name="Ograda vsebine 17"/>
          <p:cNvSpPr>
            <a:spLocks noGrp="1"/>
          </p:cNvSpPr>
          <p:nvPr>
            <p:ph sz="quarter" idx="1"/>
          </p:nvPr>
        </p:nvSpPr>
        <p:spPr>
          <a:xfrm>
            <a:off x="304800" y="274320"/>
            <a:ext cx="5638800" cy="6327648"/>
          </a:xfrm>
        </p:spPr>
        <p:txBody>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12" name="Ograda datuma 20"/>
          <p:cNvSpPr>
            <a:spLocks noGrp="1"/>
          </p:cNvSpPr>
          <p:nvPr>
            <p:ph type="dt" sz="half" idx="10"/>
          </p:nvPr>
        </p:nvSpPr>
        <p:spPr/>
        <p:txBody>
          <a:bodyPr rtlCol="0"/>
          <a:lstStyle>
            <a:lvl1pPr>
              <a:defRPr/>
            </a:lvl1pPr>
          </a:lstStyle>
          <a:p>
            <a:pPr>
              <a:defRPr/>
            </a:pPr>
            <a:fld id="{AD618FE6-6FA7-4CE5-BD8E-E00808571A4F}" type="datetimeFigureOut">
              <a:rPr lang="sl-SI"/>
              <a:pPr>
                <a:defRPr/>
              </a:pPr>
              <a:t>28.9.2012</a:t>
            </a:fld>
            <a:endParaRPr lang="sl-SI"/>
          </a:p>
        </p:txBody>
      </p:sp>
      <p:sp>
        <p:nvSpPr>
          <p:cNvPr id="13" name="Ograda številke diapozitiva 21"/>
          <p:cNvSpPr>
            <a:spLocks noGrp="1"/>
          </p:cNvSpPr>
          <p:nvPr>
            <p:ph type="sldNum" sz="quarter" idx="11"/>
          </p:nvPr>
        </p:nvSpPr>
        <p:spPr/>
        <p:txBody>
          <a:bodyPr rtlCol="0"/>
          <a:lstStyle>
            <a:lvl1pPr>
              <a:defRPr/>
            </a:lvl1pPr>
          </a:lstStyle>
          <a:p>
            <a:pPr>
              <a:defRPr/>
            </a:pPr>
            <a:fld id="{9BB31C55-913C-4610-8C59-9459FF2A9AF6}" type="slidenum">
              <a:rPr lang="sl-SI"/>
              <a:pPr>
                <a:defRPr/>
              </a:pPr>
              <a:t>‹#›</a:t>
            </a:fld>
            <a:endParaRPr lang="sl-SI"/>
          </a:p>
        </p:txBody>
      </p:sp>
      <p:sp>
        <p:nvSpPr>
          <p:cNvPr id="14" name="Ograda noge 22"/>
          <p:cNvSpPr>
            <a:spLocks noGrp="1"/>
          </p:cNvSpPr>
          <p:nvPr>
            <p:ph type="ftr" sz="quarter" idx="12"/>
          </p:nvPr>
        </p:nvSpPr>
        <p:spPr/>
        <p:txBody>
          <a:bodyPr rtlCol="0"/>
          <a:lstStyle>
            <a:lvl1pPr>
              <a:defRPr/>
            </a:lvl1pPr>
          </a:lstStyle>
          <a:p>
            <a:pPr>
              <a:defRPr/>
            </a:pPr>
            <a:endParaRPr lang="sl-SI"/>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5" name="Raven konek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Elipsa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aven konek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Pravokotni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aven konek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aven konek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Raven konektor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Naslov 1"/>
          <p:cNvSpPr>
            <a:spLocks noGrp="1"/>
          </p:cNvSpPr>
          <p:nvPr>
            <p:ph type="title"/>
          </p:nvPr>
        </p:nvSpPr>
        <p:spPr>
          <a:xfrm rot="5400000">
            <a:off x="3350133" y="3200400"/>
            <a:ext cx="6309360" cy="457200"/>
          </a:xfrm>
        </p:spPr>
        <p:txBody>
          <a:bodyPr/>
          <a:lstStyle>
            <a:lvl1pPr algn="l">
              <a:buNone/>
              <a:defRPr sz="2000" b="1"/>
            </a:lvl1pPr>
          </a:lstStyle>
          <a:p>
            <a:r>
              <a:rPr lang="sl-SI" smtClean="0"/>
              <a:t>Kliknite, če želite urediti slog naslova matrice</a:t>
            </a:r>
            <a:endParaRPr lang="en-US"/>
          </a:p>
        </p:txBody>
      </p:sp>
      <p:sp>
        <p:nvSpPr>
          <p:cNvPr id="3" name="Ograda slik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sl-SI" noProof="0" smtClean="0"/>
              <a:t>Kliknite ikono, če želite dodati sliko</a:t>
            </a:r>
            <a:endParaRPr lang="en-US" noProof="0" dirty="0"/>
          </a:p>
        </p:txBody>
      </p:sp>
      <p:sp>
        <p:nvSpPr>
          <p:cNvPr id="4" name="Ograda besedila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sl-SI" smtClean="0"/>
              <a:t>Kliknite, če želite urediti sloge besedila matrice</a:t>
            </a:r>
          </a:p>
        </p:txBody>
      </p:sp>
      <p:sp>
        <p:nvSpPr>
          <p:cNvPr id="12" name="Ograda datuma 16"/>
          <p:cNvSpPr>
            <a:spLocks noGrp="1"/>
          </p:cNvSpPr>
          <p:nvPr>
            <p:ph type="dt" sz="half" idx="10"/>
          </p:nvPr>
        </p:nvSpPr>
        <p:spPr/>
        <p:txBody>
          <a:bodyPr rtlCol="0"/>
          <a:lstStyle>
            <a:lvl1pPr>
              <a:defRPr/>
            </a:lvl1pPr>
          </a:lstStyle>
          <a:p>
            <a:pPr>
              <a:defRPr/>
            </a:pPr>
            <a:fld id="{36B9C55F-451A-4D54-BF4F-DD494B407E4E}" type="datetimeFigureOut">
              <a:rPr lang="sl-SI"/>
              <a:pPr>
                <a:defRPr/>
              </a:pPr>
              <a:t>28.9.2012</a:t>
            </a:fld>
            <a:endParaRPr lang="sl-SI"/>
          </a:p>
        </p:txBody>
      </p:sp>
      <p:sp>
        <p:nvSpPr>
          <p:cNvPr id="13" name="Ograda številke diapozitiva 17"/>
          <p:cNvSpPr>
            <a:spLocks noGrp="1"/>
          </p:cNvSpPr>
          <p:nvPr>
            <p:ph type="sldNum" sz="quarter" idx="11"/>
          </p:nvPr>
        </p:nvSpPr>
        <p:spPr/>
        <p:txBody>
          <a:bodyPr rtlCol="0"/>
          <a:lstStyle>
            <a:lvl1pPr>
              <a:defRPr/>
            </a:lvl1pPr>
          </a:lstStyle>
          <a:p>
            <a:pPr>
              <a:defRPr/>
            </a:pPr>
            <a:fld id="{5D3CD2D8-CB63-4ED4-8E74-27CCAD38409C}" type="slidenum">
              <a:rPr lang="sl-SI"/>
              <a:pPr>
                <a:defRPr/>
              </a:pPr>
              <a:t>‹#›</a:t>
            </a:fld>
            <a:endParaRPr lang="sl-SI"/>
          </a:p>
        </p:txBody>
      </p:sp>
      <p:sp>
        <p:nvSpPr>
          <p:cNvPr id="14" name="Ograda noge 20"/>
          <p:cNvSpPr>
            <a:spLocks noGrp="1"/>
          </p:cNvSpPr>
          <p:nvPr>
            <p:ph type="ftr" sz="quarter" idx="12"/>
          </p:nvPr>
        </p:nvSpPr>
        <p:spPr/>
        <p:txBody>
          <a:bodyPr rtlCol="0"/>
          <a:lstStyle>
            <a:lvl1pPr>
              <a:defRPr/>
            </a:lvl1pPr>
          </a:lstStyle>
          <a:p>
            <a:pPr>
              <a:defRPr/>
            </a:pPr>
            <a:endParaRPr lang="sl-SI"/>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6" name="Raven konek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Ograda naslova 21"/>
          <p:cNvSpPr>
            <a:spLocks noGrp="1"/>
          </p:cNvSpPr>
          <p:nvPr>
            <p:ph type="title"/>
          </p:nvPr>
        </p:nvSpPr>
        <p:spPr>
          <a:xfrm>
            <a:off x="457200" y="274638"/>
            <a:ext cx="7467600" cy="1143000"/>
          </a:xfrm>
          <a:prstGeom prst="rect">
            <a:avLst/>
          </a:prstGeom>
        </p:spPr>
        <p:txBody>
          <a:bodyPr vert="horz" anchor="b">
            <a:normAutofit/>
          </a:bodyPr>
          <a:lstStyle/>
          <a:p>
            <a:r>
              <a:rPr lang="sl-SI" smtClean="0"/>
              <a:t>Kliknite, če želite urediti slog naslova matrice</a:t>
            </a:r>
            <a:endParaRPr lang="en-US"/>
          </a:p>
        </p:txBody>
      </p:sp>
      <p:sp>
        <p:nvSpPr>
          <p:cNvPr id="1028" name="Ograda besedila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smtClean="0"/>
          </a:p>
        </p:txBody>
      </p:sp>
      <p:sp>
        <p:nvSpPr>
          <p:cNvPr id="14" name="Ograda datuma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cs typeface="+mn-cs"/>
              </a:defRPr>
            </a:lvl1pPr>
          </a:lstStyle>
          <a:p>
            <a:pPr>
              <a:defRPr/>
            </a:pPr>
            <a:fld id="{3452154D-A35D-48D9-A070-C96A6F6E601B}" type="datetimeFigureOut">
              <a:rPr lang="sl-SI"/>
              <a:pPr>
                <a:defRPr/>
              </a:pPr>
              <a:t>28.9.2012</a:t>
            </a:fld>
            <a:endParaRPr lang="sl-SI"/>
          </a:p>
        </p:txBody>
      </p:sp>
      <p:sp>
        <p:nvSpPr>
          <p:cNvPr id="3" name="Ograda noge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sl-SI"/>
          </a:p>
        </p:txBody>
      </p:sp>
      <p:sp>
        <p:nvSpPr>
          <p:cNvPr id="7" name="Raven konek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aven konek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Pravokotni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aven konek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Elipsa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Ograda številke diapozitiva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57228419-9279-422A-884F-6DB6A221DA30}" type="slidenum">
              <a:rPr lang="sl-SI"/>
              <a:pPr>
                <a:defRPr/>
              </a:pPr>
              <a:t>‹#›</a:t>
            </a:fld>
            <a:endParaRPr lang="sl-SI"/>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78" r:id="rId4"/>
    <p:sldLayoutId id="2147483679" r:id="rId5"/>
    <p:sldLayoutId id="2147483686" r:id="rId6"/>
    <p:sldLayoutId id="2147483680" r:id="rId7"/>
    <p:sldLayoutId id="2147483687" r:id="rId8"/>
    <p:sldLayoutId id="2147483688" r:id="rId9"/>
    <p:sldLayoutId id="2147483681" r:id="rId10"/>
    <p:sldLayoutId id="2147483682" r:id="rId11"/>
  </p:sldLayoutIdLst>
  <p:transition/>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alibri" pitchFamily="34" charset="0"/>
        </a:defRPr>
      </a:lvl2pPr>
      <a:lvl3pPr algn="l" rtl="0" fontAlgn="base">
        <a:spcBef>
          <a:spcPct val="0"/>
        </a:spcBef>
        <a:spcAft>
          <a:spcPct val="0"/>
        </a:spcAft>
        <a:defRPr sz="3000">
          <a:solidFill>
            <a:schemeClr val="tx2"/>
          </a:solidFill>
          <a:latin typeface="Calibri" pitchFamily="34" charset="0"/>
        </a:defRPr>
      </a:lvl3pPr>
      <a:lvl4pPr algn="l" rtl="0" fontAlgn="base">
        <a:spcBef>
          <a:spcPct val="0"/>
        </a:spcBef>
        <a:spcAft>
          <a:spcPct val="0"/>
        </a:spcAft>
        <a:defRPr sz="3000">
          <a:solidFill>
            <a:schemeClr val="tx2"/>
          </a:solidFill>
          <a:latin typeface="Calibri" pitchFamily="34" charset="0"/>
        </a:defRPr>
      </a:lvl4pPr>
      <a:lvl5pPr algn="l" rtl="0" fontAlgn="base">
        <a:spcBef>
          <a:spcPct val="0"/>
        </a:spcBef>
        <a:spcAft>
          <a:spcPct val="0"/>
        </a:spcAft>
        <a:defRPr sz="3000">
          <a:solidFill>
            <a:schemeClr val="tx2"/>
          </a:solidFill>
          <a:latin typeface="Calibri" pitchFamily="34" charset="0"/>
        </a:defRPr>
      </a:lvl5pPr>
      <a:lvl6pPr marL="457200" algn="l" rtl="0" fontAlgn="base">
        <a:spcBef>
          <a:spcPct val="0"/>
        </a:spcBef>
        <a:spcAft>
          <a:spcPct val="0"/>
        </a:spcAft>
        <a:defRPr sz="3000">
          <a:solidFill>
            <a:schemeClr val="tx2"/>
          </a:solidFill>
          <a:latin typeface="Calibri" pitchFamily="34" charset="0"/>
        </a:defRPr>
      </a:lvl6pPr>
      <a:lvl7pPr marL="914400" algn="l" rtl="0" fontAlgn="base">
        <a:spcBef>
          <a:spcPct val="0"/>
        </a:spcBef>
        <a:spcAft>
          <a:spcPct val="0"/>
        </a:spcAft>
        <a:defRPr sz="3000">
          <a:solidFill>
            <a:schemeClr val="tx2"/>
          </a:solidFill>
          <a:latin typeface="Calibri" pitchFamily="34" charset="0"/>
        </a:defRPr>
      </a:lvl7pPr>
      <a:lvl8pPr marL="1371600" algn="l" rtl="0" fontAlgn="base">
        <a:spcBef>
          <a:spcPct val="0"/>
        </a:spcBef>
        <a:spcAft>
          <a:spcPct val="0"/>
        </a:spcAft>
        <a:defRPr sz="3000">
          <a:solidFill>
            <a:schemeClr val="tx2"/>
          </a:solidFill>
          <a:latin typeface="Calibri" pitchFamily="34" charset="0"/>
        </a:defRPr>
      </a:lvl8pPr>
      <a:lvl9pPr marL="1828800" algn="l" rtl="0" fontAlgn="base">
        <a:spcBef>
          <a:spcPct val="0"/>
        </a:spcBef>
        <a:spcAft>
          <a:spcPct val="0"/>
        </a:spcAft>
        <a:defRPr sz="3000">
          <a:solidFill>
            <a:schemeClr val="tx2"/>
          </a:solidFill>
          <a:latin typeface="Calibri" pitchFamily="34"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B5A359"/>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E3D9B8"/>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CBD4C2"/>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611560" y="1556792"/>
            <a:ext cx="7772400" cy="144016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fontAlgn="auto">
              <a:spcAft>
                <a:spcPts val="0"/>
              </a:spcAft>
              <a:defRPr/>
            </a:pPr>
            <a:r>
              <a:rPr lang="sl-SI" sz="3200" dirty="0" smtClean="0"/>
              <a:t/>
            </a:r>
            <a:br>
              <a:rPr lang="sl-SI" sz="3200" dirty="0" smtClean="0"/>
            </a:br>
            <a:r>
              <a:rPr lang="sl-SI" sz="3200" dirty="0"/>
              <a:t/>
            </a:r>
            <a:br>
              <a:rPr lang="sl-SI" sz="3200" dirty="0"/>
            </a:br>
            <a:r>
              <a:rPr lang="sl-SI" sz="3200" dirty="0" smtClean="0"/>
              <a:t/>
            </a:r>
            <a:br>
              <a:rPr lang="sl-SI" sz="3200" dirty="0" smtClean="0"/>
            </a:br>
            <a:r>
              <a:rPr lang="sl-SI" sz="3200" dirty="0"/>
              <a:t/>
            </a:r>
            <a:br>
              <a:rPr lang="sl-SI" sz="3200" dirty="0"/>
            </a:br>
            <a:r>
              <a:rPr lang="sl-SI" sz="3200" dirty="0" smtClean="0"/>
              <a:t/>
            </a:r>
            <a:br>
              <a:rPr lang="sl-SI" sz="3200" dirty="0" smtClean="0"/>
            </a:br>
            <a:r>
              <a:rPr lang="en-US" sz="3300" dirty="0" smtClean="0"/>
              <a:t>S</a:t>
            </a:r>
            <a:r>
              <a:rPr lang="en-GB" sz="3300" dirty="0" smtClean="0"/>
              <a:t>ITUATION</a:t>
            </a:r>
            <a:r>
              <a:rPr lang="sl-SI" sz="3300" dirty="0" smtClean="0"/>
              <a:t> </a:t>
            </a:r>
            <a:r>
              <a:rPr lang="en-GB" sz="3300" dirty="0" smtClean="0"/>
              <a:t>ANALYSIS</a:t>
            </a:r>
            <a:r>
              <a:rPr lang="sl-SI" sz="3300" dirty="0" smtClean="0"/>
              <a:t> </a:t>
            </a:r>
            <a:r>
              <a:rPr lang="en-GB" sz="3300" dirty="0" smtClean="0"/>
              <a:t>AND</a:t>
            </a:r>
            <a:r>
              <a:rPr lang="sl-SI" sz="3300" dirty="0" smtClean="0"/>
              <a:t> </a:t>
            </a:r>
            <a:r>
              <a:rPr lang="en-GB" sz="3300" dirty="0" smtClean="0"/>
              <a:t>IDENTIFICATION</a:t>
            </a:r>
            <a:r>
              <a:rPr lang="sl-SI" sz="3300" dirty="0" smtClean="0"/>
              <a:t> OF </a:t>
            </a:r>
            <a:r>
              <a:rPr lang="en-GB" sz="3300" dirty="0" smtClean="0"/>
              <a:t>NEEDS</a:t>
            </a:r>
            <a:r>
              <a:rPr lang="sl-SI" sz="3300" dirty="0" smtClean="0"/>
              <a:t> IN </a:t>
            </a:r>
            <a:r>
              <a:rPr lang="en-GB" sz="3300" dirty="0" smtClean="0"/>
              <a:t>THE</a:t>
            </a:r>
            <a:r>
              <a:rPr lang="sl-SI" sz="3300" dirty="0" smtClean="0"/>
              <a:t> </a:t>
            </a:r>
            <a:r>
              <a:rPr lang="en-GB" sz="3300" dirty="0" smtClean="0"/>
              <a:t>AREA</a:t>
            </a:r>
            <a:r>
              <a:rPr lang="sl-SI" sz="3300" dirty="0" smtClean="0"/>
              <a:t> OF </a:t>
            </a:r>
            <a:r>
              <a:rPr lang="en-GB" sz="3300" dirty="0" smtClean="0"/>
              <a:t>FAMILY</a:t>
            </a:r>
            <a:r>
              <a:rPr lang="sl-SI" sz="3300" dirty="0" smtClean="0"/>
              <a:t> </a:t>
            </a:r>
            <a:r>
              <a:rPr lang="en-GB" sz="3300" dirty="0" smtClean="0"/>
              <a:t>POLICY</a:t>
            </a:r>
            <a:r>
              <a:rPr lang="sl-SI" sz="3300" dirty="0" smtClean="0"/>
              <a:t> IN </a:t>
            </a:r>
            <a:r>
              <a:rPr lang="en-GB" sz="3300" dirty="0" smtClean="0"/>
              <a:t>SLOVENIA</a:t>
            </a:r>
            <a:endParaRPr lang="en-GB" sz="3300" dirty="0"/>
          </a:p>
        </p:txBody>
      </p:sp>
      <p:sp>
        <p:nvSpPr>
          <p:cNvPr id="3" name="Podnaslov 2"/>
          <p:cNvSpPr>
            <a:spLocks noGrp="1"/>
          </p:cNvSpPr>
          <p:nvPr>
            <p:ph type="subTitle" idx="1"/>
          </p:nvPr>
        </p:nvSpPr>
        <p:spPr>
          <a:xfrm>
            <a:off x="827088" y="3860800"/>
            <a:ext cx="7129462" cy="2232025"/>
          </a:xfrm>
        </p:spPr>
        <p:txBody>
          <a:bodyPr>
            <a:normAutofit/>
          </a:bodyPr>
          <a:lstStyle/>
          <a:p>
            <a:pPr fontAlgn="auto">
              <a:spcAft>
                <a:spcPts val="0"/>
              </a:spcAft>
              <a:buFont typeface="Wingdings"/>
              <a:buNone/>
              <a:defRPr/>
            </a:pPr>
            <a:r>
              <a:rPr lang="sl-SI" b="0" dirty="0" err="1" smtClean="0">
                <a:solidFill>
                  <a:schemeClr val="tx1">
                    <a:lumMod val="85000"/>
                    <a:lumOff val="15000"/>
                  </a:schemeClr>
                </a:solidFill>
              </a:rPr>
              <a:t>Ružica</a:t>
            </a:r>
            <a:r>
              <a:rPr lang="sl-SI" b="0" dirty="0" smtClean="0">
                <a:solidFill>
                  <a:schemeClr val="tx1">
                    <a:lumMod val="85000"/>
                    <a:lumOff val="15000"/>
                  </a:schemeClr>
                </a:solidFill>
              </a:rPr>
              <a:t> </a:t>
            </a:r>
            <a:r>
              <a:rPr lang="sl-SI" b="0" dirty="0" err="1" smtClean="0">
                <a:solidFill>
                  <a:schemeClr val="tx1">
                    <a:lumMod val="85000"/>
                    <a:lumOff val="15000"/>
                  </a:schemeClr>
                </a:solidFill>
              </a:rPr>
              <a:t>Boškić</a:t>
            </a:r>
            <a:endParaRPr lang="sl-SI" b="0" dirty="0" smtClean="0">
              <a:solidFill>
                <a:schemeClr val="tx1">
                  <a:lumMod val="85000"/>
                  <a:lumOff val="15000"/>
                </a:schemeClr>
              </a:solidFill>
            </a:endParaRPr>
          </a:p>
          <a:p>
            <a:pPr fontAlgn="auto">
              <a:spcAft>
                <a:spcPts val="0"/>
              </a:spcAft>
              <a:buFont typeface="Wingdings"/>
              <a:buNone/>
              <a:defRPr/>
            </a:pPr>
            <a:r>
              <a:rPr lang="sl-SI" b="0" dirty="0" err="1" smtClean="0">
                <a:solidFill>
                  <a:schemeClr val="tx1">
                    <a:lumMod val="85000"/>
                    <a:lumOff val="15000"/>
                  </a:schemeClr>
                </a:solidFill>
              </a:rPr>
              <a:t>Child</a:t>
            </a:r>
            <a:r>
              <a:rPr lang="sl-SI" b="0" dirty="0" smtClean="0">
                <a:solidFill>
                  <a:schemeClr val="tx1">
                    <a:lumMod val="85000"/>
                    <a:lumOff val="15000"/>
                  </a:schemeClr>
                </a:solidFill>
              </a:rPr>
              <a:t> </a:t>
            </a:r>
            <a:r>
              <a:rPr lang="sl-SI" b="0" dirty="0" err="1" smtClean="0">
                <a:solidFill>
                  <a:schemeClr val="tx1">
                    <a:lumMod val="85000"/>
                    <a:lumOff val="15000"/>
                  </a:schemeClr>
                </a:solidFill>
              </a:rPr>
              <a:t>Observatory</a:t>
            </a:r>
            <a:endParaRPr lang="sl-SI" b="0" dirty="0" smtClean="0">
              <a:solidFill>
                <a:schemeClr val="tx1">
                  <a:lumMod val="85000"/>
                  <a:lumOff val="15000"/>
                </a:schemeClr>
              </a:solidFill>
            </a:endParaRPr>
          </a:p>
          <a:p>
            <a:pPr fontAlgn="auto">
              <a:spcAft>
                <a:spcPts val="0"/>
              </a:spcAft>
              <a:buFont typeface="Wingdings"/>
              <a:buNone/>
              <a:defRPr/>
            </a:pPr>
            <a:r>
              <a:rPr lang="sl-SI" b="0" dirty="0" smtClean="0">
                <a:solidFill>
                  <a:schemeClr val="tx1">
                    <a:lumMod val="85000"/>
                    <a:lumOff val="15000"/>
                  </a:schemeClr>
                </a:solidFill>
              </a:rPr>
              <a:t>Social </a:t>
            </a:r>
            <a:r>
              <a:rPr lang="sl-SI" b="0" dirty="0" err="1" smtClean="0">
                <a:solidFill>
                  <a:schemeClr val="tx1">
                    <a:lumMod val="85000"/>
                    <a:lumOff val="15000"/>
                  </a:schemeClr>
                </a:solidFill>
              </a:rPr>
              <a:t>protection</a:t>
            </a:r>
            <a:r>
              <a:rPr lang="sl-SI" b="0" dirty="0" smtClean="0">
                <a:solidFill>
                  <a:schemeClr val="tx1">
                    <a:lumMod val="85000"/>
                    <a:lumOff val="15000"/>
                  </a:schemeClr>
                </a:solidFill>
              </a:rPr>
              <a:t> Institute </a:t>
            </a:r>
            <a:r>
              <a:rPr lang="sl-SI" b="0" dirty="0" err="1" smtClean="0">
                <a:solidFill>
                  <a:schemeClr val="tx1">
                    <a:lumMod val="85000"/>
                    <a:lumOff val="15000"/>
                  </a:schemeClr>
                </a:solidFill>
              </a:rPr>
              <a:t>of</a:t>
            </a:r>
            <a:r>
              <a:rPr lang="sl-SI" b="0" dirty="0" smtClean="0">
                <a:solidFill>
                  <a:schemeClr val="tx1">
                    <a:lumMod val="85000"/>
                    <a:lumOff val="15000"/>
                  </a:schemeClr>
                </a:solidFill>
              </a:rPr>
              <a:t> </a:t>
            </a:r>
            <a:r>
              <a:rPr lang="sl-SI" b="0" dirty="0" err="1" smtClean="0">
                <a:solidFill>
                  <a:schemeClr val="tx1">
                    <a:lumMod val="85000"/>
                    <a:lumOff val="15000"/>
                  </a:schemeClr>
                </a:solidFill>
              </a:rPr>
              <a:t>the</a:t>
            </a:r>
            <a:r>
              <a:rPr lang="sl-SI" b="0" dirty="0" smtClean="0">
                <a:solidFill>
                  <a:schemeClr val="tx1">
                    <a:lumMod val="85000"/>
                    <a:lumOff val="15000"/>
                  </a:schemeClr>
                </a:solidFill>
              </a:rPr>
              <a:t> </a:t>
            </a:r>
            <a:r>
              <a:rPr lang="sl-SI" b="0" dirty="0" err="1" smtClean="0">
                <a:solidFill>
                  <a:schemeClr val="tx1">
                    <a:lumMod val="85000"/>
                    <a:lumOff val="15000"/>
                  </a:schemeClr>
                </a:solidFill>
              </a:rPr>
              <a:t>Republic</a:t>
            </a:r>
            <a:r>
              <a:rPr lang="sl-SI" b="0" dirty="0" smtClean="0">
                <a:solidFill>
                  <a:schemeClr val="tx1">
                    <a:lumMod val="85000"/>
                    <a:lumOff val="15000"/>
                  </a:schemeClr>
                </a:solidFill>
              </a:rPr>
              <a:t> in </a:t>
            </a:r>
            <a:r>
              <a:rPr lang="sl-SI" b="0" dirty="0" err="1" smtClean="0">
                <a:solidFill>
                  <a:schemeClr val="tx1">
                    <a:lumMod val="85000"/>
                    <a:lumOff val="15000"/>
                  </a:schemeClr>
                </a:solidFill>
              </a:rPr>
              <a:t>Slovenia</a:t>
            </a:r>
            <a:endParaRPr lang="en-GB" b="0" dirty="0" smtClean="0">
              <a:solidFill>
                <a:schemeClr val="tx1">
                  <a:lumMod val="85000"/>
                  <a:lumOff val="15000"/>
                </a:schemeClr>
              </a:solidFill>
            </a:endParaRPr>
          </a:p>
          <a:p>
            <a:pPr algn="ctr" fontAlgn="auto">
              <a:spcAft>
                <a:spcPts val="0"/>
              </a:spcAft>
              <a:buFont typeface="Wingdings"/>
              <a:buNone/>
              <a:defRPr/>
            </a:pPr>
            <a:endParaRPr lang="sl-SI" dirty="0" smtClean="0">
              <a:solidFill>
                <a:schemeClr val="bg1">
                  <a:lumMod val="50000"/>
                </a:schemeClr>
              </a:solidFill>
            </a:endParaRPr>
          </a:p>
          <a:p>
            <a:pPr algn="ctr" fontAlgn="auto">
              <a:spcAft>
                <a:spcPts val="0"/>
              </a:spcAft>
              <a:buFont typeface="Wingdings"/>
              <a:buNone/>
              <a:defRPr/>
            </a:pPr>
            <a:endParaRPr lang="sl-SI" b="0" dirty="0" smtClean="0">
              <a:solidFill>
                <a:schemeClr val="tx1">
                  <a:lumMod val="85000"/>
                  <a:lumOff val="15000"/>
                </a:schemeClr>
              </a:solidFill>
            </a:endParaRPr>
          </a:p>
          <a:p>
            <a:pPr algn="ctr" fontAlgn="auto">
              <a:spcAft>
                <a:spcPts val="0"/>
              </a:spcAft>
              <a:buFont typeface="Wingdings"/>
              <a:buNone/>
              <a:defRPr/>
            </a:pPr>
            <a:r>
              <a:rPr lang="sl-SI" b="0" dirty="0" smtClean="0">
                <a:solidFill>
                  <a:schemeClr val="tx1">
                    <a:lumMod val="85000"/>
                    <a:lumOff val="15000"/>
                  </a:schemeClr>
                </a:solidFill>
              </a:rPr>
              <a:t>Ljubljana, 13 September, 2012</a:t>
            </a:r>
            <a:endParaRPr lang="sl-SI" b="0" dirty="0">
              <a:solidFill>
                <a:schemeClr val="tx1">
                  <a:lumMod val="85000"/>
                  <a:lumOff val="15000"/>
                </a:schemeClr>
              </a:solidFill>
            </a:endParaRPr>
          </a:p>
        </p:txBody>
      </p:sp>
      <p:pic>
        <p:nvPicPr>
          <p:cNvPr id="8198" name="Picture 4"/>
          <p:cNvPicPr>
            <a:picLocks noChangeAspect="1" noChangeArrowheads="1"/>
          </p:cNvPicPr>
          <p:nvPr/>
        </p:nvPicPr>
        <p:blipFill>
          <a:blip r:embed="rId3" cstate="print"/>
          <a:srcRect/>
          <a:stretch>
            <a:fillRect/>
          </a:stretch>
        </p:blipFill>
        <p:spPr bwMode="auto">
          <a:xfrm>
            <a:off x="7956550" y="5732463"/>
            <a:ext cx="760413" cy="530225"/>
          </a:xfrm>
          <a:prstGeom prst="rect">
            <a:avLst/>
          </a:prstGeom>
          <a:noFill/>
          <a:ln w="9525">
            <a:noFill/>
            <a:miter lim="800000"/>
            <a:headEnd/>
            <a:tailEnd/>
          </a:ln>
        </p:spPr>
      </p:pic>
      <p:pic>
        <p:nvPicPr>
          <p:cNvPr id="8199" name="Picture 4"/>
          <p:cNvPicPr>
            <a:picLocks noChangeAspect="1" noChangeArrowheads="1"/>
          </p:cNvPicPr>
          <p:nvPr/>
        </p:nvPicPr>
        <p:blipFill>
          <a:blip r:embed="rId3" cstate="print"/>
          <a:srcRect/>
          <a:stretch>
            <a:fillRect/>
          </a:stretch>
        </p:blipFill>
        <p:spPr bwMode="auto">
          <a:xfrm>
            <a:off x="755650" y="793750"/>
            <a:ext cx="863600" cy="6508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403350" y="274638"/>
            <a:ext cx="6521450" cy="706437"/>
          </a:xfrm>
        </p:spPr>
        <p:txBody>
          <a:bodyPr/>
          <a:lstStyle/>
          <a:p>
            <a:pPr algn="ctr" fontAlgn="auto">
              <a:spcAft>
                <a:spcPts val="0"/>
              </a:spcAft>
              <a:defRPr/>
            </a:pPr>
            <a:r>
              <a:rPr lang="en-GB" b="1" dirty="0" smtClean="0">
                <a:solidFill>
                  <a:schemeClr val="bg1">
                    <a:lumMod val="50000"/>
                  </a:schemeClr>
                </a:solidFill>
              </a:rPr>
              <a:t>HEALTH</a:t>
            </a:r>
            <a:endParaRPr lang="en-GB" b="1" dirty="0">
              <a:solidFill>
                <a:schemeClr val="bg1">
                  <a:lumMod val="50000"/>
                </a:schemeClr>
              </a:solidFill>
            </a:endParaRPr>
          </a:p>
        </p:txBody>
      </p:sp>
      <p:sp>
        <p:nvSpPr>
          <p:cNvPr id="3" name="Ograda vsebine 2"/>
          <p:cNvSpPr>
            <a:spLocks noGrp="1"/>
          </p:cNvSpPr>
          <p:nvPr>
            <p:ph sz="quarter" idx="1"/>
          </p:nvPr>
        </p:nvSpPr>
        <p:spPr>
          <a:xfrm>
            <a:off x="457200" y="1196975"/>
            <a:ext cx="7467600" cy="5276850"/>
          </a:xfrm>
        </p:spPr>
        <p:txBody>
          <a:bodyPr>
            <a:normAutofit/>
          </a:bodyPr>
          <a:lstStyle/>
          <a:p>
            <a:pPr marL="0" indent="0" fontAlgn="auto">
              <a:spcAft>
                <a:spcPts val="0"/>
              </a:spcAft>
              <a:buFont typeface="Wingdings"/>
              <a:buNone/>
              <a:defRPr/>
            </a:pPr>
            <a:r>
              <a:rPr lang="en-GB" sz="2000" dirty="0">
                <a:effectLst>
                  <a:outerShdw blurRad="38100" dist="38100" dir="2700000" algn="tl">
                    <a:srgbClr val="000000">
                      <a:alpha val="43137"/>
                    </a:srgbClr>
                  </a:outerShdw>
                </a:effectLst>
              </a:rPr>
              <a:t>Provision of health care staff</a:t>
            </a:r>
            <a:r>
              <a:rPr lang="en-GB" sz="2000" dirty="0"/>
              <a:t> </a:t>
            </a:r>
            <a:r>
              <a:rPr lang="sl-SI" sz="2000" dirty="0" smtClean="0"/>
              <a:t> </a:t>
            </a:r>
            <a:r>
              <a:rPr lang="en-GB" sz="2000" dirty="0" smtClean="0"/>
              <a:t>corresponds</a:t>
            </a:r>
            <a:r>
              <a:rPr lang="sl-SI" sz="2000" dirty="0" smtClean="0"/>
              <a:t> to </a:t>
            </a:r>
            <a:r>
              <a:rPr lang="en-GB" sz="2000" dirty="0" smtClean="0"/>
              <a:t>the</a:t>
            </a:r>
            <a:r>
              <a:rPr lang="sl-SI" sz="2000" dirty="0" smtClean="0"/>
              <a:t> </a:t>
            </a:r>
            <a:r>
              <a:rPr lang="en-GB" sz="2000" dirty="0" err="1" smtClean="0"/>
              <a:t>normatives</a:t>
            </a:r>
            <a:r>
              <a:rPr lang="sl-SI" sz="2000" dirty="0" smtClean="0"/>
              <a:t> </a:t>
            </a:r>
            <a:r>
              <a:rPr lang="en-GB" sz="2000" dirty="0" smtClean="0"/>
              <a:t>at </a:t>
            </a:r>
            <a:r>
              <a:rPr lang="en-GB" sz="2000" dirty="0"/>
              <a:t>the national level regarding the number of patients </a:t>
            </a:r>
            <a:r>
              <a:rPr lang="sl-SI" sz="2000" dirty="0" err="1" smtClean="0"/>
              <a:t>per</a:t>
            </a:r>
            <a:r>
              <a:rPr lang="en-GB" sz="2000" dirty="0" smtClean="0"/>
              <a:t> </a:t>
            </a:r>
            <a:r>
              <a:rPr lang="en-GB" sz="2000" dirty="0"/>
              <a:t>one personal </a:t>
            </a:r>
            <a:r>
              <a:rPr lang="en-GB" sz="2000" dirty="0" smtClean="0"/>
              <a:t>physician</a:t>
            </a:r>
            <a:endParaRPr lang="en-GB" sz="2000" dirty="0"/>
          </a:p>
          <a:p>
            <a:pPr marL="0" indent="0" fontAlgn="auto">
              <a:spcAft>
                <a:spcPts val="0"/>
              </a:spcAft>
              <a:buFont typeface="Wingdings"/>
              <a:buNone/>
              <a:defRPr/>
            </a:pPr>
            <a:endParaRPr lang="sl-SI" sz="2000" dirty="0">
              <a:effectLst>
                <a:outerShdw blurRad="38100" dist="38100" dir="2700000" algn="tl">
                  <a:srgbClr val="000000">
                    <a:alpha val="43137"/>
                  </a:srgbClr>
                </a:outerShdw>
              </a:effectLst>
            </a:endParaRPr>
          </a:p>
          <a:p>
            <a:pPr marL="0" indent="0" fontAlgn="auto">
              <a:spcAft>
                <a:spcPts val="0"/>
              </a:spcAft>
              <a:buFont typeface="Wingdings"/>
              <a:buNone/>
              <a:defRPr/>
            </a:pPr>
            <a:r>
              <a:rPr lang="en-GB" sz="2000" dirty="0" smtClean="0">
                <a:effectLst>
                  <a:outerShdw blurRad="38100" dist="38100" dir="2700000" algn="tl">
                    <a:srgbClr val="000000">
                      <a:alpha val="43137"/>
                    </a:srgbClr>
                  </a:outerShdw>
                </a:effectLst>
              </a:rPr>
              <a:t>Reproductive health</a:t>
            </a:r>
            <a:r>
              <a:rPr lang="en-GB" sz="2000" dirty="0" smtClean="0"/>
              <a:t> – poor data</a:t>
            </a:r>
            <a:r>
              <a:rPr lang="sl-SI" sz="2000" dirty="0" smtClean="0"/>
              <a:t>, no </a:t>
            </a:r>
            <a:r>
              <a:rPr lang="en-GB" sz="2000" dirty="0" smtClean="0"/>
              <a:t>national database! </a:t>
            </a:r>
            <a:endParaRPr lang="sl-SI" sz="2000" dirty="0" smtClean="0"/>
          </a:p>
          <a:p>
            <a:pPr marL="0" indent="0" fontAlgn="auto">
              <a:spcAft>
                <a:spcPts val="0"/>
              </a:spcAft>
              <a:buFont typeface="Wingdings"/>
              <a:buNone/>
              <a:defRPr/>
            </a:pPr>
            <a:r>
              <a:rPr lang="en-GB" sz="2000" dirty="0" smtClean="0"/>
              <a:t>The number of children born out of in vitro fertilization is rising:</a:t>
            </a:r>
          </a:p>
          <a:p>
            <a:pPr marL="274320" indent="-274320" fontAlgn="auto">
              <a:spcAft>
                <a:spcPts val="0"/>
              </a:spcAft>
              <a:buFont typeface="Wingdings" pitchFamily="2" charset="2"/>
              <a:buChar char="Ø"/>
              <a:defRPr/>
            </a:pPr>
            <a:r>
              <a:rPr lang="en-GB" sz="2000" dirty="0" smtClean="0"/>
              <a:t>2005 3,8 % of all born children </a:t>
            </a:r>
          </a:p>
          <a:p>
            <a:pPr marL="274320" indent="-274320" fontAlgn="auto">
              <a:spcAft>
                <a:spcPts val="0"/>
              </a:spcAft>
              <a:buFont typeface="Wingdings" pitchFamily="2" charset="2"/>
              <a:buChar char="Ø"/>
              <a:defRPr/>
            </a:pPr>
            <a:r>
              <a:rPr lang="en-GB" sz="2000" dirty="0" smtClean="0"/>
              <a:t>2007 4,6 % of all born children</a:t>
            </a:r>
          </a:p>
          <a:p>
            <a:pPr marL="0" indent="0" fontAlgn="auto">
              <a:spcAft>
                <a:spcPts val="0"/>
              </a:spcAft>
              <a:buFont typeface="Wingdings"/>
              <a:buNone/>
              <a:defRPr/>
            </a:pPr>
            <a:endParaRPr lang="sl-SI" sz="2000" dirty="0" smtClean="0">
              <a:effectLst>
                <a:outerShdw blurRad="38100" dist="38100" dir="2700000" algn="tl">
                  <a:srgbClr val="000000">
                    <a:alpha val="43137"/>
                  </a:srgbClr>
                </a:outerShdw>
              </a:effectLst>
            </a:endParaRPr>
          </a:p>
          <a:p>
            <a:pPr marL="0" indent="0" fontAlgn="auto">
              <a:spcAft>
                <a:spcPts val="0"/>
              </a:spcAft>
              <a:buFont typeface="Wingdings"/>
              <a:buNone/>
              <a:defRPr/>
            </a:pPr>
            <a:r>
              <a:rPr lang="en-GB" sz="2000" dirty="0" smtClean="0">
                <a:effectLst>
                  <a:outerShdw blurRad="38100" dist="38100" dir="2700000" algn="tl">
                    <a:srgbClr val="000000">
                      <a:alpha val="43137"/>
                    </a:srgbClr>
                  </a:outerShdw>
                </a:effectLst>
              </a:rPr>
              <a:t>Leave </a:t>
            </a:r>
            <a:r>
              <a:rPr lang="en-GB" sz="2000" dirty="0">
                <a:effectLst>
                  <a:outerShdw blurRad="38100" dist="38100" dir="2700000" algn="tl">
                    <a:srgbClr val="000000">
                      <a:alpha val="43137"/>
                    </a:srgbClr>
                  </a:outerShdw>
                </a:effectLst>
              </a:rPr>
              <a:t>for care of ill </a:t>
            </a:r>
            <a:r>
              <a:rPr lang="en-GB" sz="2000" dirty="0" smtClean="0">
                <a:effectLst>
                  <a:outerShdw blurRad="38100" dist="38100" dir="2700000" algn="tl">
                    <a:srgbClr val="000000">
                      <a:alpha val="43137"/>
                    </a:srgbClr>
                  </a:outerShdw>
                </a:effectLst>
              </a:rPr>
              <a:t>family member</a:t>
            </a:r>
            <a:r>
              <a:rPr lang="en-GB" sz="2000" dirty="0" smtClean="0"/>
              <a:t>:</a:t>
            </a:r>
            <a:endParaRPr lang="sl-SI" sz="2000" dirty="0" smtClean="0"/>
          </a:p>
          <a:p>
            <a:pPr marL="274320" indent="-274320" fontAlgn="auto">
              <a:spcAft>
                <a:spcPts val="0"/>
              </a:spcAft>
              <a:buFont typeface="Wingdings" pitchFamily="2" charset="2"/>
              <a:buChar char="Ø"/>
              <a:defRPr/>
            </a:pPr>
            <a:r>
              <a:rPr lang="sl-SI" sz="2000" dirty="0" smtClean="0"/>
              <a:t>In 2011 80,6 % </a:t>
            </a:r>
            <a:r>
              <a:rPr lang="en-GB" sz="2000" dirty="0" smtClean="0"/>
              <a:t>of women and 19,4 % of </a:t>
            </a:r>
            <a:r>
              <a:rPr lang="sl-SI" sz="2000" dirty="0" smtClean="0"/>
              <a:t>men used it.</a:t>
            </a:r>
          </a:p>
          <a:p>
            <a:pPr marL="274320" indent="-274320" fontAlgn="auto">
              <a:spcAft>
                <a:spcPts val="0"/>
              </a:spcAft>
              <a:buFont typeface="Wingdings" pitchFamily="2" charset="2"/>
              <a:buChar char="Ø"/>
              <a:defRPr/>
            </a:pPr>
            <a:r>
              <a:rPr lang="sl-SI" sz="2000" dirty="0"/>
              <a:t>W</a:t>
            </a:r>
            <a:r>
              <a:rPr lang="en-GB" sz="2000" dirty="0" smtClean="0"/>
              <a:t>omen between 20-44 years of age are most burdened category in this respect</a:t>
            </a:r>
            <a:r>
              <a:rPr lang="sl-SI" sz="2000" dirty="0" smtClean="0"/>
              <a:t>.</a:t>
            </a:r>
          </a:p>
          <a:p>
            <a:pPr marL="274320" indent="-274320" fontAlgn="auto">
              <a:spcAft>
                <a:spcPts val="0"/>
              </a:spcAft>
              <a:buFont typeface="Wingdings" pitchFamily="2" charset="2"/>
              <a:buChar char="Ø"/>
              <a:defRPr/>
            </a:pPr>
            <a:endParaRPr lang="sl-SI" sz="2000" dirty="0"/>
          </a:p>
          <a:p>
            <a:pPr marL="274320" indent="-274320" fontAlgn="auto">
              <a:spcAft>
                <a:spcPts val="0"/>
              </a:spcAft>
              <a:buFont typeface="Wingdings" pitchFamily="2" charset="2"/>
              <a:buChar char="Ø"/>
              <a:defRPr/>
            </a:pPr>
            <a:endParaRPr lang="sl-SI" sz="2000" dirty="0"/>
          </a:p>
        </p:txBody>
      </p:sp>
      <p:pic>
        <p:nvPicPr>
          <p:cNvPr id="17412" name="Picture 2"/>
          <p:cNvPicPr>
            <a:picLocks noChangeAspect="1" noChangeArrowheads="1"/>
          </p:cNvPicPr>
          <p:nvPr/>
        </p:nvPicPr>
        <p:blipFill>
          <a:blip r:embed="rId2" cstate="print"/>
          <a:srcRect/>
          <a:stretch>
            <a:fillRect/>
          </a:stretch>
        </p:blipFill>
        <p:spPr bwMode="auto">
          <a:xfrm>
            <a:off x="323850" y="333375"/>
            <a:ext cx="719138" cy="463550"/>
          </a:xfrm>
          <a:prstGeom prst="rect">
            <a:avLst/>
          </a:prstGeom>
          <a:noFill/>
          <a:ln w="9525">
            <a:noFill/>
            <a:miter lim="800000"/>
            <a:headEnd/>
            <a:tailEnd/>
          </a:ln>
        </p:spPr>
      </p:pic>
      <p:pic>
        <p:nvPicPr>
          <p:cNvPr id="17413" name="Picture 3"/>
          <p:cNvPicPr>
            <a:picLocks noChangeAspect="1" noChangeArrowheads="1"/>
          </p:cNvPicPr>
          <p:nvPr/>
        </p:nvPicPr>
        <p:blipFill>
          <a:blip r:embed="rId3" cstate="print"/>
          <a:srcRect/>
          <a:stretch>
            <a:fillRect/>
          </a:stretch>
        </p:blipFill>
        <p:spPr bwMode="auto">
          <a:xfrm>
            <a:off x="7956550" y="5732463"/>
            <a:ext cx="863600" cy="6492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706437"/>
          </a:xfrm>
        </p:spPr>
        <p:txBody>
          <a:bodyPr/>
          <a:lstStyle/>
          <a:p>
            <a:pPr algn="ctr" fontAlgn="auto">
              <a:spcAft>
                <a:spcPts val="0"/>
              </a:spcAft>
              <a:defRPr/>
            </a:pPr>
            <a:r>
              <a:rPr lang="en-GB" b="1" dirty="0" smtClean="0">
                <a:solidFill>
                  <a:schemeClr val="bg1">
                    <a:lumMod val="50000"/>
                  </a:schemeClr>
                </a:solidFill>
              </a:rPr>
              <a:t>HOUSING</a:t>
            </a:r>
            <a:endParaRPr lang="en-GB" b="1" dirty="0">
              <a:solidFill>
                <a:schemeClr val="bg1">
                  <a:lumMod val="50000"/>
                </a:schemeClr>
              </a:solidFill>
            </a:endParaRPr>
          </a:p>
        </p:txBody>
      </p:sp>
      <p:sp>
        <p:nvSpPr>
          <p:cNvPr id="3" name="Ograda vsebine 2"/>
          <p:cNvSpPr>
            <a:spLocks noGrp="1"/>
          </p:cNvSpPr>
          <p:nvPr>
            <p:ph sz="quarter" idx="1"/>
          </p:nvPr>
        </p:nvSpPr>
        <p:spPr>
          <a:xfrm>
            <a:off x="457200" y="1196975"/>
            <a:ext cx="7467600" cy="5276850"/>
          </a:xfrm>
        </p:spPr>
        <p:txBody>
          <a:bodyPr>
            <a:normAutofit/>
          </a:bodyPr>
          <a:lstStyle/>
          <a:p>
            <a:pPr marL="274320" indent="-274320" fontAlgn="auto">
              <a:spcAft>
                <a:spcPts val="0"/>
              </a:spcAft>
              <a:buFont typeface="Courier New" pitchFamily="49" charset="0"/>
              <a:buChar char="o"/>
              <a:defRPr/>
            </a:pPr>
            <a:r>
              <a:rPr lang="en-GB" sz="2000" dirty="0" smtClean="0"/>
              <a:t>Housing is the most problematic area for Slovenian families! </a:t>
            </a:r>
            <a:endParaRPr lang="sl-SI" sz="2000" dirty="0" smtClean="0"/>
          </a:p>
          <a:p>
            <a:pPr marL="274320" indent="-274320" fontAlgn="auto">
              <a:spcAft>
                <a:spcPts val="0"/>
              </a:spcAft>
              <a:buFont typeface="Courier New" pitchFamily="49" charset="0"/>
              <a:buChar char="o"/>
              <a:defRPr/>
            </a:pPr>
            <a:endParaRPr lang="en-GB" sz="1050" dirty="0" smtClean="0"/>
          </a:p>
          <a:p>
            <a:pPr marL="274320" indent="-274320" fontAlgn="auto">
              <a:spcAft>
                <a:spcPts val="0"/>
              </a:spcAft>
              <a:buFont typeface="Courier New" pitchFamily="49" charset="0"/>
              <a:buChar char="o"/>
              <a:defRPr/>
            </a:pPr>
            <a:r>
              <a:rPr lang="en-GB" sz="2000" dirty="0" smtClean="0">
                <a:effectLst>
                  <a:outerShdw blurRad="38100" dist="38100" dir="2700000" algn="tl">
                    <a:srgbClr val="000000">
                      <a:alpha val="43137"/>
                    </a:srgbClr>
                  </a:outerShdw>
                </a:effectLst>
              </a:rPr>
              <a:t>Housing as financial burden </a:t>
            </a:r>
            <a:r>
              <a:rPr lang="en-GB" sz="2000" dirty="0" smtClean="0"/>
              <a:t>– for large share of families housing costs represent heavy financial burden (in %</a:t>
            </a:r>
            <a:r>
              <a:rPr lang="sl-SI" sz="2000" dirty="0" smtClean="0"/>
              <a:t>):</a:t>
            </a:r>
          </a:p>
          <a:p>
            <a:pPr marL="274320" indent="-274320" fontAlgn="auto">
              <a:spcAft>
                <a:spcPts val="0"/>
              </a:spcAft>
              <a:buFont typeface="Courier New" pitchFamily="49" charset="0"/>
              <a:buChar char="o"/>
              <a:defRPr/>
            </a:pPr>
            <a:endParaRPr lang="sl-SI" sz="2000" dirty="0"/>
          </a:p>
        </p:txBody>
      </p:sp>
      <p:pic>
        <p:nvPicPr>
          <p:cNvPr id="18436" name="Picture 2"/>
          <p:cNvPicPr>
            <a:picLocks noChangeAspect="1" noChangeArrowheads="1"/>
          </p:cNvPicPr>
          <p:nvPr/>
        </p:nvPicPr>
        <p:blipFill>
          <a:blip r:embed="rId2" cstate="print"/>
          <a:srcRect/>
          <a:stretch>
            <a:fillRect/>
          </a:stretch>
        </p:blipFill>
        <p:spPr bwMode="auto">
          <a:xfrm>
            <a:off x="395288" y="284163"/>
            <a:ext cx="719137" cy="463550"/>
          </a:xfrm>
          <a:prstGeom prst="rect">
            <a:avLst/>
          </a:prstGeom>
          <a:noFill/>
          <a:ln w="9525">
            <a:noFill/>
            <a:miter lim="800000"/>
            <a:headEnd/>
            <a:tailEnd/>
          </a:ln>
        </p:spPr>
      </p:pic>
      <p:pic>
        <p:nvPicPr>
          <p:cNvPr id="18437" name="Picture 2"/>
          <p:cNvPicPr>
            <a:picLocks noChangeAspect="1" noChangeArrowheads="1"/>
          </p:cNvPicPr>
          <p:nvPr/>
        </p:nvPicPr>
        <p:blipFill>
          <a:blip r:embed="rId3" cstate="print"/>
          <a:srcRect/>
          <a:stretch>
            <a:fillRect/>
          </a:stretch>
        </p:blipFill>
        <p:spPr bwMode="auto">
          <a:xfrm>
            <a:off x="900113" y="2708275"/>
            <a:ext cx="6264275" cy="28082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777875"/>
          </a:xfrm>
        </p:spPr>
        <p:txBody>
          <a:bodyPr/>
          <a:lstStyle/>
          <a:p>
            <a:pPr algn="ctr" fontAlgn="auto">
              <a:spcAft>
                <a:spcPts val="0"/>
              </a:spcAft>
              <a:defRPr/>
            </a:pPr>
            <a:r>
              <a:rPr lang="en-GB" b="1" dirty="0" smtClean="0">
                <a:solidFill>
                  <a:schemeClr val="bg1">
                    <a:lumMod val="50000"/>
                  </a:schemeClr>
                </a:solidFill>
              </a:rPr>
              <a:t>HOUSING AND ENVIRONMENT</a:t>
            </a:r>
            <a:endParaRPr lang="en-GB" b="1" dirty="0">
              <a:solidFill>
                <a:schemeClr val="bg1">
                  <a:lumMod val="50000"/>
                </a:schemeClr>
              </a:solidFill>
            </a:endParaRPr>
          </a:p>
        </p:txBody>
      </p:sp>
      <p:sp>
        <p:nvSpPr>
          <p:cNvPr id="3" name="Ograda vsebine 2"/>
          <p:cNvSpPr>
            <a:spLocks noGrp="1"/>
          </p:cNvSpPr>
          <p:nvPr>
            <p:ph sz="quarter" idx="1"/>
          </p:nvPr>
        </p:nvSpPr>
        <p:spPr>
          <a:xfrm>
            <a:off x="457200" y="1052513"/>
            <a:ext cx="7859713" cy="5421312"/>
          </a:xfrm>
        </p:spPr>
        <p:txBody>
          <a:bodyPr>
            <a:normAutofit/>
          </a:bodyPr>
          <a:lstStyle/>
          <a:p>
            <a:pPr marL="274320" indent="-274320" fontAlgn="auto">
              <a:spcAft>
                <a:spcPts val="0"/>
              </a:spcAft>
              <a:buFont typeface="Wingdings"/>
              <a:buChar char=""/>
              <a:defRPr/>
            </a:pPr>
            <a:endParaRPr lang="sl-SI" sz="2000" dirty="0" smtClean="0">
              <a:effectLst>
                <a:outerShdw blurRad="38100" dist="38100" dir="2700000" algn="tl">
                  <a:srgbClr val="000000">
                    <a:alpha val="43137"/>
                  </a:srgbClr>
                </a:outerShdw>
              </a:effectLst>
            </a:endParaRPr>
          </a:p>
          <a:p>
            <a:pPr marL="274320" indent="-274320" fontAlgn="auto">
              <a:spcAft>
                <a:spcPts val="0"/>
              </a:spcAft>
              <a:buFont typeface="Wingdings"/>
              <a:buChar char=""/>
              <a:defRPr/>
            </a:pPr>
            <a:r>
              <a:rPr lang="en-GB" sz="2000" dirty="0" smtClean="0">
                <a:effectLst>
                  <a:outerShdw blurRad="38100" dist="38100" dir="2700000" algn="tl">
                    <a:srgbClr val="000000">
                      <a:alpha val="43137"/>
                    </a:srgbClr>
                  </a:outerShdw>
                </a:effectLst>
              </a:rPr>
              <a:t>Parents and adult children living together</a:t>
            </a:r>
            <a:r>
              <a:rPr lang="en-GB" sz="2000" dirty="0" smtClean="0"/>
              <a:t> (children from 25-34 years old</a:t>
            </a:r>
            <a:r>
              <a:rPr lang="sl-SI" sz="2000" dirty="0"/>
              <a:t>,</a:t>
            </a:r>
            <a:r>
              <a:rPr lang="sl-SI" sz="2000" dirty="0" smtClean="0"/>
              <a:t> in %):</a:t>
            </a:r>
          </a:p>
          <a:p>
            <a:pPr marL="274320" indent="-274320" fontAlgn="auto">
              <a:spcAft>
                <a:spcPts val="0"/>
              </a:spcAft>
              <a:buFont typeface="Wingdings"/>
              <a:buChar char=""/>
              <a:defRPr/>
            </a:pPr>
            <a:endParaRPr lang="sl-SI" sz="2000" dirty="0"/>
          </a:p>
          <a:p>
            <a:pPr marL="274320" indent="-274320" fontAlgn="auto">
              <a:spcAft>
                <a:spcPts val="0"/>
              </a:spcAft>
              <a:buFont typeface="Wingdings"/>
              <a:buChar char=""/>
              <a:defRPr/>
            </a:pPr>
            <a:endParaRPr lang="sl-SI" sz="2000" dirty="0" smtClean="0"/>
          </a:p>
          <a:p>
            <a:pPr marL="274320" indent="-274320" fontAlgn="auto">
              <a:spcAft>
                <a:spcPts val="0"/>
              </a:spcAft>
              <a:buFont typeface="Wingdings"/>
              <a:buChar char=""/>
              <a:defRPr/>
            </a:pPr>
            <a:endParaRPr lang="sl-SI" sz="2000" dirty="0"/>
          </a:p>
          <a:p>
            <a:pPr marL="274320" indent="-274320" fontAlgn="auto">
              <a:spcAft>
                <a:spcPts val="0"/>
              </a:spcAft>
              <a:buFont typeface="Wingdings"/>
              <a:buChar char=""/>
              <a:defRPr/>
            </a:pPr>
            <a:endParaRPr lang="sl-SI" sz="2000" dirty="0" smtClean="0"/>
          </a:p>
          <a:p>
            <a:pPr marL="274320" indent="-274320" fontAlgn="auto">
              <a:spcAft>
                <a:spcPts val="0"/>
              </a:spcAft>
              <a:buFont typeface="Wingdings"/>
              <a:buChar char=""/>
              <a:defRPr/>
            </a:pPr>
            <a:endParaRPr lang="sl-SI" sz="2000" dirty="0"/>
          </a:p>
          <a:p>
            <a:pPr marL="274320" indent="-274320" fontAlgn="auto">
              <a:spcAft>
                <a:spcPts val="0"/>
              </a:spcAft>
              <a:buFont typeface="Wingdings"/>
              <a:buChar char=""/>
              <a:defRPr/>
            </a:pPr>
            <a:endParaRPr lang="sl-SI" sz="2000" dirty="0" smtClean="0"/>
          </a:p>
          <a:p>
            <a:pPr marL="274320" indent="-274320" fontAlgn="auto">
              <a:spcAft>
                <a:spcPts val="0"/>
              </a:spcAft>
              <a:buFont typeface="Wingdings"/>
              <a:buChar char=""/>
              <a:defRPr/>
            </a:pPr>
            <a:endParaRPr lang="sl-SI" sz="2000" dirty="0"/>
          </a:p>
          <a:p>
            <a:pPr marL="274320" indent="-274320" fontAlgn="auto">
              <a:spcAft>
                <a:spcPts val="0"/>
              </a:spcAft>
              <a:buFont typeface="Wingdings"/>
              <a:buChar char=""/>
              <a:defRPr/>
            </a:pPr>
            <a:r>
              <a:rPr lang="en-GB" sz="2000" dirty="0" smtClean="0">
                <a:effectLst>
                  <a:outerShdw blurRad="38100" dist="38100" dir="2700000" algn="tl">
                    <a:srgbClr val="000000">
                      <a:alpha val="43137"/>
                    </a:srgbClr>
                  </a:outerShdw>
                </a:effectLst>
              </a:rPr>
              <a:t>Poor transport connections </a:t>
            </a:r>
            <a:r>
              <a:rPr lang="en-GB" sz="2000" dirty="0" smtClean="0"/>
              <a:t>in some regions</a:t>
            </a:r>
            <a:endParaRPr lang="en-GB" dirty="0"/>
          </a:p>
        </p:txBody>
      </p:sp>
      <p:pic>
        <p:nvPicPr>
          <p:cNvPr id="19460" name="Picture 2"/>
          <p:cNvPicPr>
            <a:picLocks noChangeAspect="1" noChangeArrowheads="1"/>
          </p:cNvPicPr>
          <p:nvPr/>
        </p:nvPicPr>
        <p:blipFill>
          <a:blip r:embed="rId2" cstate="print"/>
          <a:srcRect/>
          <a:stretch>
            <a:fillRect/>
          </a:stretch>
        </p:blipFill>
        <p:spPr bwMode="auto">
          <a:xfrm>
            <a:off x="785813" y="2205038"/>
            <a:ext cx="5591175" cy="2303462"/>
          </a:xfrm>
          <a:prstGeom prst="rect">
            <a:avLst/>
          </a:prstGeom>
          <a:noFill/>
          <a:ln w="9525">
            <a:noFill/>
            <a:miter lim="800000"/>
            <a:headEnd/>
            <a:tailEnd/>
          </a:ln>
        </p:spPr>
      </p:pic>
      <p:pic>
        <p:nvPicPr>
          <p:cNvPr id="19461" name="Picture 2"/>
          <p:cNvPicPr>
            <a:picLocks noChangeAspect="1" noChangeArrowheads="1"/>
          </p:cNvPicPr>
          <p:nvPr/>
        </p:nvPicPr>
        <p:blipFill>
          <a:blip r:embed="rId3" cstate="print"/>
          <a:srcRect/>
          <a:stretch>
            <a:fillRect/>
          </a:stretch>
        </p:blipFill>
        <p:spPr bwMode="auto">
          <a:xfrm>
            <a:off x="395288" y="284163"/>
            <a:ext cx="719137" cy="4635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777875"/>
          </a:xfrm>
        </p:spPr>
        <p:txBody>
          <a:bodyPr/>
          <a:lstStyle/>
          <a:p>
            <a:pPr algn="ctr" fontAlgn="auto">
              <a:spcAft>
                <a:spcPts val="0"/>
              </a:spcAft>
              <a:defRPr/>
            </a:pPr>
            <a:r>
              <a:rPr lang="en-GB" b="1" dirty="0" smtClean="0">
                <a:solidFill>
                  <a:schemeClr val="bg1">
                    <a:lumMod val="50000"/>
                  </a:schemeClr>
                </a:solidFill>
              </a:rPr>
              <a:t>EMPLOYMENT</a:t>
            </a:r>
            <a:r>
              <a:rPr lang="sl-SI" b="1" dirty="0" smtClean="0">
                <a:solidFill>
                  <a:schemeClr val="bg1">
                    <a:lumMod val="50000"/>
                  </a:schemeClr>
                </a:solidFill>
              </a:rPr>
              <a:t> </a:t>
            </a:r>
            <a:r>
              <a:rPr lang="en-GB" b="1" dirty="0" smtClean="0">
                <a:solidFill>
                  <a:schemeClr val="bg1">
                    <a:lumMod val="50000"/>
                  </a:schemeClr>
                </a:solidFill>
              </a:rPr>
              <a:t>AND</a:t>
            </a:r>
            <a:r>
              <a:rPr lang="sl-SI" b="1" dirty="0" smtClean="0">
                <a:solidFill>
                  <a:schemeClr val="bg1">
                    <a:lumMod val="50000"/>
                  </a:schemeClr>
                </a:solidFill>
              </a:rPr>
              <a:t> </a:t>
            </a:r>
            <a:r>
              <a:rPr lang="en-GB" b="1" dirty="0" smtClean="0">
                <a:solidFill>
                  <a:schemeClr val="bg1">
                    <a:lumMod val="50000"/>
                  </a:schemeClr>
                </a:solidFill>
              </a:rPr>
              <a:t>LABOUR</a:t>
            </a:r>
            <a:r>
              <a:rPr lang="sl-SI" b="1" dirty="0" smtClean="0">
                <a:solidFill>
                  <a:schemeClr val="bg1">
                    <a:lumMod val="50000"/>
                  </a:schemeClr>
                </a:solidFill>
              </a:rPr>
              <a:t> MARKET</a:t>
            </a:r>
            <a:endParaRPr lang="sl-SI" b="1" dirty="0">
              <a:solidFill>
                <a:schemeClr val="bg1">
                  <a:lumMod val="50000"/>
                </a:schemeClr>
              </a:solidFill>
            </a:endParaRPr>
          </a:p>
        </p:txBody>
      </p:sp>
      <p:sp>
        <p:nvSpPr>
          <p:cNvPr id="3" name="Ograda vsebine 2"/>
          <p:cNvSpPr>
            <a:spLocks noGrp="1"/>
          </p:cNvSpPr>
          <p:nvPr>
            <p:ph sz="quarter" idx="1"/>
          </p:nvPr>
        </p:nvSpPr>
        <p:spPr>
          <a:xfrm>
            <a:off x="457200" y="1196975"/>
            <a:ext cx="7467600" cy="5276850"/>
          </a:xfrm>
        </p:spPr>
        <p:txBody>
          <a:bodyPr>
            <a:normAutofit/>
          </a:bodyPr>
          <a:lstStyle/>
          <a:p>
            <a:pPr marL="274320" indent="-274320" fontAlgn="auto">
              <a:spcAft>
                <a:spcPts val="0"/>
              </a:spcAft>
              <a:buFont typeface="Wingdings"/>
              <a:buChar char=""/>
              <a:defRPr/>
            </a:pPr>
            <a:r>
              <a:rPr lang="en-GB" sz="2000" dirty="0" smtClean="0">
                <a:effectLst>
                  <a:outerShdw blurRad="38100" dist="38100" dir="2700000" algn="tl">
                    <a:srgbClr val="000000">
                      <a:alpha val="43137"/>
                    </a:srgbClr>
                  </a:outerShdw>
                </a:effectLst>
              </a:rPr>
              <a:t>High employment rate of women </a:t>
            </a:r>
            <a:r>
              <a:rPr lang="en-GB" sz="2000" dirty="0" smtClean="0"/>
              <a:t>– also/especially when they have children</a:t>
            </a:r>
          </a:p>
          <a:p>
            <a:pPr marL="274320" indent="-274320" fontAlgn="auto">
              <a:spcAft>
                <a:spcPts val="0"/>
              </a:spcAft>
              <a:buFont typeface="Wingdings"/>
              <a:buChar char=""/>
              <a:defRPr/>
            </a:pPr>
            <a:endParaRPr lang="sl-SI" sz="2000" dirty="0" smtClean="0"/>
          </a:p>
          <a:p>
            <a:pPr marL="274320" indent="-274320" fontAlgn="auto">
              <a:spcAft>
                <a:spcPts val="0"/>
              </a:spcAft>
              <a:buFont typeface="Wingdings"/>
              <a:buChar char=""/>
              <a:defRPr/>
            </a:pPr>
            <a:endParaRPr lang="sl-SI" sz="2000" dirty="0"/>
          </a:p>
          <a:p>
            <a:pPr marL="274320" indent="-274320" fontAlgn="auto">
              <a:spcAft>
                <a:spcPts val="0"/>
              </a:spcAft>
              <a:buFont typeface="Wingdings"/>
              <a:buChar char=""/>
              <a:defRPr/>
            </a:pPr>
            <a:endParaRPr lang="sl-SI" sz="2000" dirty="0" smtClean="0"/>
          </a:p>
          <a:p>
            <a:pPr marL="274320" indent="-274320" fontAlgn="auto">
              <a:spcAft>
                <a:spcPts val="0"/>
              </a:spcAft>
              <a:buFont typeface="Wingdings"/>
              <a:buChar char=""/>
              <a:defRPr/>
            </a:pPr>
            <a:endParaRPr lang="sl-SI" sz="2000" dirty="0"/>
          </a:p>
          <a:p>
            <a:pPr marL="274320" indent="-274320" fontAlgn="auto">
              <a:spcAft>
                <a:spcPts val="0"/>
              </a:spcAft>
              <a:buFont typeface="Wingdings"/>
              <a:buChar char=""/>
              <a:defRPr/>
            </a:pPr>
            <a:endParaRPr lang="sl-SI" sz="2000" dirty="0" smtClean="0"/>
          </a:p>
          <a:p>
            <a:pPr marL="274320" indent="-274320" fontAlgn="auto">
              <a:spcAft>
                <a:spcPts val="0"/>
              </a:spcAft>
              <a:buFont typeface="Wingdings"/>
              <a:buChar char=""/>
              <a:defRPr/>
            </a:pPr>
            <a:endParaRPr lang="sl-SI" sz="2000" dirty="0"/>
          </a:p>
          <a:p>
            <a:pPr marL="274320" indent="-274320" fontAlgn="auto">
              <a:spcAft>
                <a:spcPts val="0"/>
              </a:spcAft>
              <a:buFont typeface="Wingdings"/>
              <a:buChar char=""/>
              <a:defRPr/>
            </a:pPr>
            <a:endParaRPr lang="sl-SI" sz="2000" dirty="0" smtClean="0"/>
          </a:p>
          <a:p>
            <a:pPr marL="274320" indent="-274320" fontAlgn="auto">
              <a:spcAft>
                <a:spcPts val="0"/>
              </a:spcAft>
              <a:buFont typeface="Wingdings"/>
              <a:buChar char=""/>
              <a:defRPr/>
            </a:pPr>
            <a:endParaRPr lang="sl-SI" sz="2000" dirty="0"/>
          </a:p>
          <a:p>
            <a:pPr marL="274320" indent="-274320" fontAlgn="auto">
              <a:spcAft>
                <a:spcPts val="0"/>
              </a:spcAft>
              <a:buFont typeface="Wingdings"/>
              <a:buChar char=""/>
              <a:defRPr/>
            </a:pPr>
            <a:r>
              <a:rPr lang="en-GB" sz="2000" dirty="0" smtClean="0">
                <a:effectLst>
                  <a:outerShdw blurRad="38100" dist="38100" dir="2700000" algn="tl">
                    <a:srgbClr val="000000">
                      <a:alpha val="43137"/>
                    </a:srgbClr>
                  </a:outerShdw>
                </a:effectLst>
              </a:rPr>
              <a:t>Double burdens for women </a:t>
            </a:r>
            <a:r>
              <a:rPr lang="en-GB" sz="2000" dirty="0" smtClean="0"/>
              <a:t>– work and home obligations (unpaid and care work)</a:t>
            </a:r>
          </a:p>
          <a:p>
            <a:pPr marL="274320" indent="-274320" fontAlgn="auto">
              <a:spcAft>
                <a:spcPts val="0"/>
              </a:spcAft>
              <a:buFont typeface="Wingdings"/>
              <a:buChar char=""/>
              <a:defRPr/>
            </a:pPr>
            <a:r>
              <a:rPr lang="en-GB" sz="2000" dirty="0" smtClean="0">
                <a:effectLst>
                  <a:outerShdw blurRad="38100" dist="38100" dir="2700000" algn="tl">
                    <a:srgbClr val="000000">
                      <a:alpha val="43137"/>
                    </a:srgbClr>
                  </a:outerShdw>
                </a:effectLst>
              </a:rPr>
              <a:t>Young people and labour market</a:t>
            </a:r>
            <a:r>
              <a:rPr lang="sl-SI" sz="2000" dirty="0" smtClean="0">
                <a:effectLst>
                  <a:outerShdw blurRad="38100" dist="38100" dir="2700000" algn="tl">
                    <a:srgbClr val="000000">
                      <a:alpha val="43137"/>
                    </a:srgbClr>
                  </a:outerShdw>
                </a:effectLst>
              </a:rPr>
              <a:t> </a:t>
            </a:r>
            <a:endParaRPr lang="sl-SI" sz="2000" dirty="0">
              <a:effectLst>
                <a:outerShdw blurRad="38100" dist="38100" dir="2700000" algn="tl">
                  <a:srgbClr val="000000">
                    <a:alpha val="43137"/>
                  </a:srgbClr>
                </a:outerShdw>
              </a:effectLst>
            </a:endParaRPr>
          </a:p>
        </p:txBody>
      </p:sp>
      <p:pic>
        <p:nvPicPr>
          <p:cNvPr id="20484" name="Picture 2"/>
          <p:cNvPicPr>
            <a:picLocks noChangeAspect="1" noChangeArrowheads="1"/>
          </p:cNvPicPr>
          <p:nvPr/>
        </p:nvPicPr>
        <p:blipFill>
          <a:blip r:embed="rId2" cstate="print"/>
          <a:srcRect/>
          <a:stretch>
            <a:fillRect/>
          </a:stretch>
        </p:blipFill>
        <p:spPr bwMode="auto">
          <a:xfrm>
            <a:off x="395288" y="284163"/>
            <a:ext cx="719137" cy="463550"/>
          </a:xfrm>
          <a:prstGeom prst="rect">
            <a:avLst/>
          </a:prstGeom>
          <a:noFill/>
          <a:ln w="9525">
            <a:noFill/>
            <a:miter lim="800000"/>
            <a:headEnd/>
            <a:tailEnd/>
          </a:ln>
        </p:spPr>
      </p:pic>
      <p:pic>
        <p:nvPicPr>
          <p:cNvPr id="20485" name="Picture 3"/>
          <p:cNvPicPr>
            <a:picLocks noChangeAspect="1" noChangeArrowheads="1"/>
          </p:cNvPicPr>
          <p:nvPr/>
        </p:nvPicPr>
        <p:blipFill>
          <a:blip r:embed="rId3" cstate="print"/>
          <a:srcRect/>
          <a:stretch>
            <a:fillRect/>
          </a:stretch>
        </p:blipFill>
        <p:spPr bwMode="auto">
          <a:xfrm>
            <a:off x="755650" y="1989138"/>
            <a:ext cx="6848475" cy="26638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633412"/>
          </a:xfrm>
        </p:spPr>
        <p:txBody>
          <a:bodyPr/>
          <a:lstStyle/>
          <a:p>
            <a:pPr algn="ctr" fontAlgn="auto">
              <a:spcAft>
                <a:spcPts val="0"/>
              </a:spcAft>
              <a:defRPr/>
            </a:pPr>
            <a:r>
              <a:rPr lang="sl-SI" b="1" dirty="0" err="1" smtClean="0">
                <a:solidFill>
                  <a:schemeClr val="bg1">
                    <a:lumMod val="50000"/>
                  </a:schemeClr>
                </a:solidFill>
              </a:rPr>
              <a:t>CHILDCARE</a:t>
            </a:r>
            <a:endParaRPr lang="en-GB" b="1" dirty="0">
              <a:solidFill>
                <a:schemeClr val="bg1">
                  <a:lumMod val="50000"/>
                </a:schemeClr>
              </a:solidFill>
            </a:endParaRPr>
          </a:p>
        </p:txBody>
      </p:sp>
      <p:sp>
        <p:nvSpPr>
          <p:cNvPr id="3" name="Ograda vsebine 2"/>
          <p:cNvSpPr>
            <a:spLocks noGrp="1"/>
          </p:cNvSpPr>
          <p:nvPr>
            <p:ph sz="quarter" idx="1"/>
          </p:nvPr>
        </p:nvSpPr>
        <p:spPr>
          <a:xfrm>
            <a:off x="457200" y="1125538"/>
            <a:ext cx="7467600" cy="5348287"/>
          </a:xfrm>
        </p:spPr>
        <p:txBody>
          <a:bodyPr>
            <a:normAutofit/>
          </a:bodyPr>
          <a:lstStyle/>
          <a:p>
            <a:pPr marL="274320" indent="-274320" fontAlgn="auto">
              <a:spcAft>
                <a:spcPts val="0"/>
              </a:spcAft>
              <a:buFont typeface="Wingdings"/>
              <a:buChar char=""/>
              <a:defRPr/>
            </a:pPr>
            <a:r>
              <a:rPr lang="sl-SI" sz="2000" dirty="0" smtClean="0">
                <a:effectLst>
                  <a:outerShdw blurRad="38100" dist="38100" dir="2700000" algn="tl">
                    <a:srgbClr val="000000">
                      <a:alpha val="43137"/>
                    </a:srgbClr>
                  </a:outerShdw>
                </a:effectLst>
              </a:rPr>
              <a:t>Barcelona </a:t>
            </a:r>
            <a:r>
              <a:rPr lang="en-GB" sz="2000" dirty="0" smtClean="0">
                <a:effectLst>
                  <a:outerShdw blurRad="38100" dist="38100" dir="2700000" algn="tl">
                    <a:srgbClr val="000000">
                      <a:alpha val="43137"/>
                    </a:srgbClr>
                  </a:outerShdw>
                </a:effectLst>
              </a:rPr>
              <a:t>targets</a:t>
            </a:r>
            <a:r>
              <a:rPr lang="sl-SI" sz="2000" dirty="0" smtClean="0">
                <a:effectLst>
                  <a:outerShdw blurRad="38100" dist="38100" dir="2700000" algn="tl">
                    <a:srgbClr val="000000">
                      <a:alpha val="43137"/>
                    </a:srgbClr>
                  </a:outerShdw>
                </a:effectLst>
              </a:rPr>
              <a:t> </a:t>
            </a:r>
            <a:r>
              <a:rPr lang="en-GB" sz="2000" dirty="0" smtClean="0">
                <a:effectLst>
                  <a:outerShdw blurRad="38100" dist="38100" dir="2700000" algn="tl">
                    <a:srgbClr val="000000">
                      <a:alpha val="43137"/>
                    </a:srgbClr>
                  </a:outerShdw>
                </a:effectLst>
              </a:rPr>
              <a:t>for both age groups are nearly met</a:t>
            </a:r>
          </a:p>
          <a:p>
            <a:pPr marL="274320" indent="-274320" fontAlgn="auto">
              <a:spcAft>
                <a:spcPts val="0"/>
              </a:spcAft>
              <a:buFont typeface="Wingdings"/>
              <a:buChar char=""/>
              <a:defRPr/>
            </a:pPr>
            <a:endParaRPr lang="sl-SI" sz="2000" dirty="0">
              <a:effectLst>
                <a:outerShdw blurRad="38100" dist="38100" dir="2700000" algn="tl">
                  <a:srgbClr val="000000">
                    <a:alpha val="43137"/>
                  </a:srgbClr>
                </a:outerShdw>
              </a:effectLst>
            </a:endParaRPr>
          </a:p>
          <a:p>
            <a:pPr marL="274320" indent="-274320" fontAlgn="auto">
              <a:spcAft>
                <a:spcPts val="0"/>
              </a:spcAft>
              <a:buFont typeface="Wingdings"/>
              <a:buChar char=""/>
              <a:defRPr/>
            </a:pPr>
            <a:endParaRPr lang="sl-SI" sz="2000" dirty="0" smtClean="0">
              <a:effectLst>
                <a:outerShdw blurRad="38100" dist="38100" dir="2700000" algn="tl">
                  <a:srgbClr val="000000">
                    <a:alpha val="43137"/>
                  </a:srgbClr>
                </a:outerShdw>
              </a:effectLst>
            </a:endParaRPr>
          </a:p>
          <a:p>
            <a:pPr marL="274320" indent="-274320" fontAlgn="auto">
              <a:spcAft>
                <a:spcPts val="0"/>
              </a:spcAft>
              <a:buFont typeface="Wingdings"/>
              <a:buChar char=""/>
              <a:defRPr/>
            </a:pPr>
            <a:endParaRPr lang="sl-SI" sz="2000" dirty="0">
              <a:effectLst>
                <a:outerShdw blurRad="38100" dist="38100" dir="2700000" algn="tl">
                  <a:srgbClr val="000000">
                    <a:alpha val="43137"/>
                  </a:srgbClr>
                </a:outerShdw>
              </a:effectLst>
            </a:endParaRPr>
          </a:p>
          <a:p>
            <a:pPr marL="274320" indent="-274320" fontAlgn="auto">
              <a:spcAft>
                <a:spcPts val="0"/>
              </a:spcAft>
              <a:buFont typeface="Wingdings"/>
              <a:buChar char=""/>
              <a:defRPr/>
            </a:pPr>
            <a:endParaRPr lang="sl-SI" sz="2000" dirty="0" smtClean="0">
              <a:effectLst>
                <a:outerShdw blurRad="38100" dist="38100" dir="2700000" algn="tl">
                  <a:srgbClr val="000000">
                    <a:alpha val="43137"/>
                  </a:srgbClr>
                </a:outerShdw>
              </a:effectLst>
            </a:endParaRPr>
          </a:p>
          <a:p>
            <a:pPr marL="274320" indent="-274320" fontAlgn="auto">
              <a:spcAft>
                <a:spcPts val="0"/>
              </a:spcAft>
              <a:buFont typeface="Wingdings"/>
              <a:buChar char=""/>
              <a:defRPr/>
            </a:pPr>
            <a:endParaRPr lang="sl-SI" sz="2000" dirty="0">
              <a:effectLst>
                <a:outerShdw blurRad="38100" dist="38100" dir="2700000" algn="tl">
                  <a:srgbClr val="000000">
                    <a:alpha val="43137"/>
                  </a:srgbClr>
                </a:outerShdw>
              </a:effectLst>
            </a:endParaRPr>
          </a:p>
          <a:p>
            <a:pPr marL="274320" indent="-274320" fontAlgn="auto">
              <a:spcAft>
                <a:spcPts val="0"/>
              </a:spcAft>
              <a:buFont typeface="Wingdings"/>
              <a:buChar char=""/>
              <a:defRPr/>
            </a:pPr>
            <a:endParaRPr lang="sl-SI" sz="2000" dirty="0" smtClean="0">
              <a:effectLst>
                <a:outerShdw blurRad="38100" dist="38100" dir="2700000" algn="tl">
                  <a:srgbClr val="000000">
                    <a:alpha val="43137"/>
                  </a:srgbClr>
                </a:outerShdw>
              </a:effectLst>
            </a:endParaRPr>
          </a:p>
          <a:p>
            <a:pPr marL="274320" indent="-274320" fontAlgn="auto">
              <a:spcAft>
                <a:spcPts val="0"/>
              </a:spcAft>
              <a:buFont typeface="Wingdings"/>
              <a:buChar char=""/>
              <a:defRPr/>
            </a:pPr>
            <a:endParaRPr lang="sl-SI" sz="2000" dirty="0">
              <a:effectLst>
                <a:outerShdw blurRad="38100" dist="38100" dir="2700000" algn="tl">
                  <a:srgbClr val="000000">
                    <a:alpha val="43137"/>
                  </a:srgbClr>
                </a:outerShdw>
              </a:effectLst>
            </a:endParaRPr>
          </a:p>
          <a:p>
            <a:pPr marL="0" indent="0" fontAlgn="auto">
              <a:spcAft>
                <a:spcPts val="0"/>
              </a:spcAft>
              <a:buFont typeface="Wingdings"/>
              <a:buNone/>
              <a:defRPr/>
            </a:pPr>
            <a:endParaRPr lang="sl-SI" sz="1050" dirty="0" smtClean="0">
              <a:effectLst>
                <a:outerShdw blurRad="38100" dist="38100" dir="2700000" algn="tl">
                  <a:srgbClr val="000000">
                    <a:alpha val="43137"/>
                  </a:srgbClr>
                </a:outerShdw>
              </a:effectLst>
            </a:endParaRPr>
          </a:p>
          <a:p>
            <a:pPr marL="0" indent="0" fontAlgn="auto">
              <a:spcAft>
                <a:spcPts val="0"/>
              </a:spcAft>
              <a:buFont typeface="Wingdings"/>
              <a:buNone/>
              <a:defRPr/>
            </a:pPr>
            <a:endParaRPr lang="sl-SI" sz="2000" dirty="0" smtClean="0"/>
          </a:p>
          <a:p>
            <a:pPr marL="274320" indent="-274320" fontAlgn="auto">
              <a:spcAft>
                <a:spcPts val="0"/>
              </a:spcAft>
              <a:buFont typeface="Wingdings"/>
              <a:buChar char=""/>
              <a:defRPr/>
            </a:pPr>
            <a:r>
              <a:rPr lang="en-GB" sz="2000" dirty="0" smtClean="0"/>
              <a:t>Good public kindergarten network</a:t>
            </a:r>
            <a:endParaRPr lang="sl-SI" sz="2000" dirty="0" smtClean="0"/>
          </a:p>
          <a:p>
            <a:pPr marL="0" indent="0" fontAlgn="auto">
              <a:spcAft>
                <a:spcPts val="0"/>
              </a:spcAft>
              <a:buFont typeface="Wingdings"/>
              <a:buNone/>
              <a:defRPr/>
            </a:pPr>
            <a:endParaRPr lang="en-GB" sz="1050" dirty="0" smtClean="0"/>
          </a:p>
          <a:p>
            <a:pPr marL="274320" indent="-274320" fontAlgn="auto">
              <a:spcAft>
                <a:spcPts val="0"/>
              </a:spcAft>
              <a:buFont typeface="Wingdings"/>
              <a:buChar char=""/>
              <a:defRPr/>
            </a:pPr>
            <a:r>
              <a:rPr lang="en-GB" sz="2000" dirty="0" smtClean="0"/>
              <a:t>One of the biggest problems is preschool care when parents return to work after parental leave</a:t>
            </a:r>
            <a:endParaRPr lang="sl-SI" sz="2000" dirty="0">
              <a:effectLst>
                <a:outerShdw blurRad="38100" dist="38100" dir="2700000" algn="tl">
                  <a:srgbClr val="000000">
                    <a:alpha val="43137"/>
                  </a:srgbClr>
                </a:outerShdw>
              </a:effectLst>
            </a:endParaRPr>
          </a:p>
          <a:p>
            <a:pPr marL="0" indent="0" fontAlgn="auto">
              <a:spcAft>
                <a:spcPts val="0"/>
              </a:spcAft>
              <a:buFont typeface="Wingdings"/>
              <a:buNone/>
              <a:defRPr/>
            </a:pPr>
            <a:endParaRPr lang="sl-SI" sz="2000" dirty="0" smtClean="0">
              <a:effectLst>
                <a:outerShdw blurRad="38100" dist="38100" dir="2700000" algn="tl">
                  <a:srgbClr val="000000">
                    <a:alpha val="43137"/>
                  </a:srgbClr>
                </a:outerShdw>
              </a:effectLst>
            </a:endParaRPr>
          </a:p>
          <a:p>
            <a:pPr marL="274320" indent="-274320" fontAlgn="auto">
              <a:spcAft>
                <a:spcPts val="0"/>
              </a:spcAft>
              <a:buFont typeface="Wingdings"/>
              <a:buChar char=""/>
              <a:defRPr/>
            </a:pPr>
            <a:endParaRPr lang="sl-SI" sz="2000" dirty="0" smtClean="0">
              <a:effectLst>
                <a:outerShdw blurRad="38100" dist="38100" dir="2700000" algn="tl">
                  <a:srgbClr val="000000">
                    <a:alpha val="43137"/>
                  </a:srgbClr>
                </a:outerShdw>
              </a:effectLst>
            </a:endParaRPr>
          </a:p>
          <a:p>
            <a:pPr marL="274320" indent="-274320" fontAlgn="auto">
              <a:spcAft>
                <a:spcPts val="0"/>
              </a:spcAft>
              <a:buFont typeface="Wingdings"/>
              <a:buChar char=""/>
              <a:defRPr/>
            </a:pPr>
            <a:endParaRPr lang="sl-SI" dirty="0"/>
          </a:p>
        </p:txBody>
      </p:sp>
      <p:pic>
        <p:nvPicPr>
          <p:cNvPr id="21508" name="Picture 2"/>
          <p:cNvPicPr>
            <a:picLocks noChangeAspect="1" noChangeArrowheads="1"/>
          </p:cNvPicPr>
          <p:nvPr/>
        </p:nvPicPr>
        <p:blipFill>
          <a:blip r:embed="rId2" cstate="print"/>
          <a:srcRect/>
          <a:stretch>
            <a:fillRect/>
          </a:stretch>
        </p:blipFill>
        <p:spPr bwMode="auto">
          <a:xfrm>
            <a:off x="611188" y="1628775"/>
            <a:ext cx="6488112" cy="2592388"/>
          </a:xfrm>
          <a:prstGeom prst="rect">
            <a:avLst/>
          </a:prstGeom>
          <a:noFill/>
          <a:ln w="9525">
            <a:noFill/>
            <a:miter lim="800000"/>
            <a:headEnd/>
            <a:tailEnd/>
          </a:ln>
        </p:spPr>
      </p:pic>
      <p:pic>
        <p:nvPicPr>
          <p:cNvPr id="21509" name="Picture 2"/>
          <p:cNvPicPr>
            <a:picLocks noChangeAspect="1" noChangeArrowheads="1"/>
          </p:cNvPicPr>
          <p:nvPr/>
        </p:nvPicPr>
        <p:blipFill>
          <a:blip r:embed="rId3" cstate="print"/>
          <a:srcRect/>
          <a:stretch>
            <a:fillRect/>
          </a:stretch>
        </p:blipFill>
        <p:spPr bwMode="auto">
          <a:xfrm>
            <a:off x="323850" y="244475"/>
            <a:ext cx="719138" cy="5207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sz="quarter" idx="1"/>
          </p:nvPr>
        </p:nvSpPr>
        <p:spPr>
          <a:xfrm>
            <a:off x="468313" y="549275"/>
            <a:ext cx="8351837" cy="5759450"/>
          </a:xfrm>
        </p:spPr>
        <p:style>
          <a:lnRef idx="2">
            <a:schemeClr val="accent2"/>
          </a:lnRef>
          <a:fillRef idx="1">
            <a:schemeClr val="lt1"/>
          </a:fillRef>
          <a:effectRef idx="0">
            <a:schemeClr val="accent2"/>
          </a:effectRef>
          <a:fontRef idx="minor">
            <a:schemeClr val="dk1"/>
          </a:fontRef>
        </p:style>
        <p:txBody>
          <a:bodyPr>
            <a:normAutofit/>
          </a:bodyPr>
          <a:lstStyle/>
          <a:p>
            <a:pPr marL="274320" indent="-274320" algn="ctr" fontAlgn="auto">
              <a:spcAft>
                <a:spcPts val="0"/>
              </a:spcAft>
              <a:buFont typeface="Wingdings"/>
              <a:buNone/>
              <a:defRPr/>
            </a:pPr>
            <a:endParaRPr lang="sl-SI" dirty="0" smtClean="0"/>
          </a:p>
          <a:p>
            <a:pPr marL="274320" indent="-274320" algn="ctr" fontAlgn="auto">
              <a:spcAft>
                <a:spcPts val="0"/>
              </a:spcAft>
              <a:buFont typeface="Wingdings"/>
              <a:buNone/>
              <a:defRPr/>
            </a:pPr>
            <a:endParaRPr lang="sl-SI" dirty="0"/>
          </a:p>
          <a:p>
            <a:pPr marL="274320" indent="-274320" algn="ctr" fontAlgn="auto">
              <a:spcAft>
                <a:spcPts val="0"/>
              </a:spcAft>
              <a:buFont typeface="Wingdings"/>
              <a:buNone/>
              <a:defRPr/>
            </a:pPr>
            <a:endParaRPr lang="sl-SI" dirty="0" smtClean="0"/>
          </a:p>
          <a:p>
            <a:pPr marL="274320" indent="-274320" algn="ctr" fontAlgn="auto">
              <a:spcAft>
                <a:spcPts val="0"/>
              </a:spcAft>
              <a:buFont typeface="Wingdings"/>
              <a:buNone/>
              <a:defRPr/>
            </a:pPr>
            <a:endParaRPr lang="sl-SI" dirty="0"/>
          </a:p>
          <a:p>
            <a:pPr marL="274320" indent="-274320" algn="ctr" fontAlgn="auto">
              <a:spcAft>
                <a:spcPts val="0"/>
              </a:spcAft>
              <a:buFont typeface="Wingdings"/>
              <a:buNone/>
              <a:defRPr/>
            </a:pPr>
            <a:endParaRPr lang="sl-SI" dirty="0" smtClean="0"/>
          </a:p>
          <a:p>
            <a:pPr marL="274320" indent="-274320" algn="ctr" fontAlgn="auto">
              <a:spcAft>
                <a:spcPts val="0"/>
              </a:spcAft>
              <a:buFont typeface="Wingdings"/>
              <a:buNone/>
              <a:defRPr/>
            </a:pPr>
            <a:r>
              <a:rPr lang="sl-SI" sz="3200" b="1" dirty="0" err="1" smtClean="0">
                <a:solidFill>
                  <a:schemeClr val="bg1">
                    <a:lumMod val="50000"/>
                  </a:schemeClr>
                </a:solidFill>
              </a:rPr>
              <a:t>THANK</a:t>
            </a:r>
            <a:r>
              <a:rPr lang="sl-SI" sz="3200" b="1" dirty="0" smtClean="0">
                <a:solidFill>
                  <a:schemeClr val="bg1">
                    <a:lumMod val="50000"/>
                  </a:schemeClr>
                </a:solidFill>
              </a:rPr>
              <a:t> </a:t>
            </a:r>
            <a:r>
              <a:rPr lang="sl-SI" sz="3200" b="1" dirty="0" err="1" smtClean="0">
                <a:solidFill>
                  <a:schemeClr val="bg1">
                    <a:lumMod val="50000"/>
                  </a:schemeClr>
                </a:solidFill>
              </a:rPr>
              <a:t>YOU</a:t>
            </a:r>
            <a:r>
              <a:rPr lang="sl-SI" sz="3200" b="1" dirty="0" smtClean="0">
                <a:solidFill>
                  <a:schemeClr val="bg1">
                    <a:lumMod val="50000"/>
                  </a:schemeClr>
                </a:solidFill>
              </a:rPr>
              <a:t> </a:t>
            </a:r>
            <a:r>
              <a:rPr lang="sl-SI" sz="3200" b="1" dirty="0" err="1" smtClean="0">
                <a:solidFill>
                  <a:schemeClr val="bg1">
                    <a:lumMod val="50000"/>
                  </a:schemeClr>
                </a:solidFill>
              </a:rPr>
              <a:t>FOR</a:t>
            </a:r>
            <a:r>
              <a:rPr lang="sl-SI" sz="3200" b="1" dirty="0" smtClean="0">
                <a:solidFill>
                  <a:schemeClr val="bg1">
                    <a:lumMod val="50000"/>
                  </a:schemeClr>
                </a:solidFill>
              </a:rPr>
              <a:t> </a:t>
            </a:r>
            <a:r>
              <a:rPr lang="sl-SI" sz="3200" b="1" dirty="0" err="1" smtClean="0">
                <a:solidFill>
                  <a:schemeClr val="bg1">
                    <a:lumMod val="50000"/>
                  </a:schemeClr>
                </a:solidFill>
              </a:rPr>
              <a:t>YOUR</a:t>
            </a:r>
            <a:r>
              <a:rPr lang="sl-SI" sz="3200" b="1" dirty="0" smtClean="0">
                <a:solidFill>
                  <a:schemeClr val="bg1">
                    <a:lumMod val="50000"/>
                  </a:schemeClr>
                </a:solidFill>
              </a:rPr>
              <a:t> </a:t>
            </a:r>
            <a:r>
              <a:rPr lang="sl-SI" sz="3200" b="1" dirty="0" err="1" smtClean="0">
                <a:solidFill>
                  <a:schemeClr val="bg1">
                    <a:lumMod val="50000"/>
                  </a:schemeClr>
                </a:solidFill>
              </a:rPr>
              <a:t>ATTENTION</a:t>
            </a:r>
            <a:r>
              <a:rPr lang="sl-SI" sz="3200" b="1" dirty="0" smtClean="0">
                <a:solidFill>
                  <a:schemeClr val="bg1">
                    <a:lumMod val="50000"/>
                  </a:schemeClr>
                </a:solidFill>
              </a:rPr>
              <a:t>!</a:t>
            </a:r>
          </a:p>
          <a:p>
            <a:pPr marL="274320" indent="-274320" algn="ctr" fontAlgn="auto">
              <a:spcAft>
                <a:spcPts val="0"/>
              </a:spcAft>
              <a:buFont typeface="Wingdings"/>
              <a:buNone/>
              <a:defRPr/>
            </a:pPr>
            <a:endParaRPr lang="sl-SI" sz="3200" b="1" dirty="0">
              <a:solidFill>
                <a:schemeClr val="bg1">
                  <a:lumMod val="50000"/>
                </a:schemeClr>
              </a:solidFill>
            </a:endParaRPr>
          </a:p>
          <a:p>
            <a:pPr marL="274320" indent="-274320" algn="ctr" fontAlgn="auto">
              <a:spcAft>
                <a:spcPts val="0"/>
              </a:spcAft>
              <a:buFont typeface="Wingdings"/>
              <a:buNone/>
              <a:defRPr/>
            </a:pPr>
            <a:r>
              <a:rPr lang="sl-SI" dirty="0" err="1" smtClean="0">
                <a:solidFill>
                  <a:schemeClr val="bg1">
                    <a:lumMod val="50000"/>
                  </a:schemeClr>
                </a:solidFill>
              </a:rPr>
              <a:t>www.irssv.si</a:t>
            </a:r>
            <a:endParaRPr lang="sl-SI" dirty="0">
              <a:solidFill>
                <a:schemeClr val="bg1">
                  <a:lumMod val="50000"/>
                </a:schemeClr>
              </a:solidFill>
            </a:endParaRPr>
          </a:p>
        </p:txBody>
      </p:sp>
      <p:pic>
        <p:nvPicPr>
          <p:cNvPr id="22531" name="Picture 2"/>
          <p:cNvPicPr>
            <a:picLocks noChangeAspect="1" noChangeArrowheads="1"/>
          </p:cNvPicPr>
          <p:nvPr/>
        </p:nvPicPr>
        <p:blipFill>
          <a:blip r:embed="rId3" cstate="print"/>
          <a:srcRect/>
          <a:stretch>
            <a:fillRect/>
          </a:stretch>
        </p:blipFill>
        <p:spPr bwMode="auto">
          <a:xfrm>
            <a:off x="468313" y="549275"/>
            <a:ext cx="863600" cy="6477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706437"/>
          </a:xfrm>
        </p:spPr>
        <p:txBody>
          <a:bodyPr/>
          <a:lstStyle/>
          <a:p>
            <a:pPr algn="ctr" fontAlgn="auto">
              <a:spcAft>
                <a:spcPts val="0"/>
              </a:spcAft>
              <a:defRPr/>
            </a:pPr>
            <a:endParaRPr lang="en-GB" b="1" dirty="0">
              <a:solidFill>
                <a:schemeClr val="bg1">
                  <a:lumMod val="50000"/>
                </a:schemeClr>
              </a:solidFill>
            </a:endParaRPr>
          </a:p>
        </p:txBody>
      </p:sp>
      <p:sp>
        <p:nvSpPr>
          <p:cNvPr id="3" name="Ograda vsebine 2"/>
          <p:cNvSpPr>
            <a:spLocks noGrp="1"/>
          </p:cNvSpPr>
          <p:nvPr>
            <p:ph sz="quarter" idx="1"/>
          </p:nvPr>
        </p:nvSpPr>
        <p:spPr>
          <a:xfrm>
            <a:off x="457200" y="1196975"/>
            <a:ext cx="7467600" cy="5276850"/>
          </a:xfrm>
        </p:spPr>
        <p:txBody>
          <a:bodyPr>
            <a:normAutofit/>
          </a:bodyPr>
          <a:lstStyle/>
          <a:p>
            <a:pPr marL="274320" indent="-274320" fontAlgn="auto">
              <a:spcAft>
                <a:spcPts val="0"/>
              </a:spcAft>
              <a:buFont typeface="Wingdings"/>
              <a:buChar char=""/>
              <a:defRPr/>
            </a:pPr>
            <a:r>
              <a:rPr lang="en-GB" dirty="0" smtClean="0"/>
              <a:t>Data are taken from the analysis: </a:t>
            </a:r>
            <a:endParaRPr lang="sl-SI" dirty="0" smtClean="0"/>
          </a:p>
          <a:p>
            <a:pPr marL="0" indent="0" algn="ctr" fontAlgn="auto">
              <a:spcAft>
                <a:spcPts val="0"/>
              </a:spcAft>
              <a:buFont typeface="Wingdings"/>
              <a:buNone/>
              <a:defRPr/>
            </a:pPr>
            <a:r>
              <a:rPr lang="en-GB" dirty="0" smtClean="0"/>
              <a:t>„</a:t>
            </a:r>
            <a:r>
              <a:rPr lang="sl-SI" i="1" dirty="0" smtClean="0"/>
              <a:t>B</a:t>
            </a:r>
            <a:r>
              <a:rPr lang="en-GB" i="1" dirty="0" err="1" smtClean="0"/>
              <a:t>ackground</a:t>
            </a:r>
            <a:r>
              <a:rPr lang="en-GB" i="1" dirty="0" smtClean="0"/>
              <a:t> for the new resolution on family policy</a:t>
            </a:r>
            <a:r>
              <a:rPr lang="en-GB" dirty="0" smtClean="0"/>
              <a:t>“</a:t>
            </a:r>
          </a:p>
          <a:p>
            <a:pPr marL="274320" indent="-274320" fontAlgn="auto">
              <a:spcAft>
                <a:spcPts val="0"/>
              </a:spcAft>
              <a:buFont typeface="Wingdings"/>
              <a:buChar char=""/>
              <a:defRPr/>
            </a:pPr>
            <a:endParaRPr lang="sl-SI" dirty="0" smtClean="0"/>
          </a:p>
          <a:p>
            <a:pPr marL="274320" indent="-274320" fontAlgn="auto">
              <a:spcAft>
                <a:spcPts val="0"/>
              </a:spcAft>
              <a:buFont typeface="Wingdings"/>
              <a:buChar char=""/>
              <a:defRPr/>
            </a:pPr>
            <a:r>
              <a:rPr lang="en-GB" dirty="0" smtClean="0"/>
              <a:t>6 areas were analysed:</a:t>
            </a:r>
          </a:p>
          <a:p>
            <a:pPr marL="640080" lvl="1" indent="-274320" fontAlgn="auto">
              <a:spcAft>
                <a:spcPts val="0"/>
              </a:spcAft>
              <a:buFont typeface="Wingdings 2"/>
              <a:buChar char=""/>
              <a:defRPr/>
            </a:pPr>
            <a:r>
              <a:rPr lang="en-GB" dirty="0" smtClean="0"/>
              <a:t>family;</a:t>
            </a:r>
          </a:p>
          <a:p>
            <a:pPr marL="640080" lvl="1" indent="-274320" fontAlgn="auto">
              <a:spcAft>
                <a:spcPts val="0"/>
              </a:spcAft>
              <a:buFont typeface="Wingdings 2"/>
              <a:buChar char=""/>
              <a:defRPr/>
            </a:pPr>
            <a:r>
              <a:rPr lang="en-GB" dirty="0" smtClean="0"/>
              <a:t>family allowances and parental care;</a:t>
            </a:r>
          </a:p>
          <a:p>
            <a:pPr marL="640080" lvl="1" indent="-274320" fontAlgn="auto">
              <a:spcAft>
                <a:spcPts val="0"/>
              </a:spcAft>
              <a:buFont typeface="Wingdings 2"/>
              <a:buChar char=""/>
              <a:defRPr/>
            </a:pPr>
            <a:r>
              <a:rPr lang="en-GB" dirty="0" smtClean="0"/>
              <a:t>health;</a:t>
            </a:r>
          </a:p>
          <a:p>
            <a:pPr marL="640080" lvl="1" indent="-274320" fontAlgn="auto">
              <a:spcAft>
                <a:spcPts val="0"/>
              </a:spcAft>
              <a:buFont typeface="Wingdings 2"/>
              <a:buChar char=""/>
              <a:defRPr/>
            </a:pPr>
            <a:r>
              <a:rPr lang="en-GB" dirty="0" smtClean="0"/>
              <a:t>labour market and employment;</a:t>
            </a:r>
          </a:p>
          <a:p>
            <a:pPr marL="640080" lvl="1" indent="-274320" fontAlgn="auto">
              <a:spcAft>
                <a:spcPts val="0"/>
              </a:spcAft>
              <a:buFont typeface="Wingdings 2"/>
              <a:buChar char=""/>
              <a:defRPr/>
            </a:pPr>
            <a:r>
              <a:rPr lang="en-GB" dirty="0" smtClean="0"/>
              <a:t>housing;</a:t>
            </a:r>
          </a:p>
          <a:p>
            <a:pPr marL="640080" lvl="1" indent="-274320" fontAlgn="auto">
              <a:spcAft>
                <a:spcPts val="0"/>
              </a:spcAft>
              <a:buFont typeface="Wingdings 2"/>
              <a:buChar char=""/>
              <a:defRPr/>
            </a:pPr>
            <a:r>
              <a:rPr lang="en-GB" dirty="0" smtClean="0"/>
              <a:t>preschool education.</a:t>
            </a:r>
            <a:endParaRPr lang="sl-SI" dirty="0" smtClean="0"/>
          </a:p>
          <a:p>
            <a:pPr marL="365760" lvl="1" indent="0" fontAlgn="auto">
              <a:spcAft>
                <a:spcPts val="0"/>
              </a:spcAft>
              <a:buFont typeface="Wingdings 2"/>
              <a:buNone/>
              <a:defRPr/>
            </a:pPr>
            <a:endParaRPr lang="en-GB" dirty="0" smtClean="0"/>
          </a:p>
        </p:txBody>
      </p:sp>
      <p:pic>
        <p:nvPicPr>
          <p:cNvPr id="9220" name="Picture 4"/>
          <p:cNvPicPr>
            <a:picLocks noChangeAspect="1" noChangeArrowheads="1"/>
          </p:cNvPicPr>
          <p:nvPr/>
        </p:nvPicPr>
        <p:blipFill>
          <a:blip r:embed="rId2" cstate="print"/>
          <a:srcRect/>
          <a:stretch>
            <a:fillRect/>
          </a:stretch>
        </p:blipFill>
        <p:spPr bwMode="auto">
          <a:xfrm>
            <a:off x="447675" y="260350"/>
            <a:ext cx="615950" cy="4635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23850" y="274638"/>
            <a:ext cx="7600950" cy="1138237"/>
          </a:xfrm>
        </p:spPr>
        <p:txBody>
          <a:bodyPr>
            <a:noAutofit/>
          </a:bodyPr>
          <a:lstStyle/>
          <a:p>
            <a:pPr algn="ctr" fontAlgn="auto">
              <a:spcAft>
                <a:spcPts val="0"/>
              </a:spcAft>
              <a:defRPr/>
            </a:pPr>
            <a:r>
              <a:rPr lang="en-GB" b="1" cap="none" dirty="0" smtClean="0">
                <a:solidFill>
                  <a:schemeClr val="bg1">
                    <a:lumMod val="50000"/>
                  </a:schemeClr>
                </a:solidFill>
              </a:rPr>
              <a:t>BASIC INFORMATION ABOUT FAMILIES </a:t>
            </a:r>
            <a:r>
              <a:rPr lang="sl-SI" b="1" cap="none" dirty="0" smtClean="0">
                <a:solidFill>
                  <a:schemeClr val="bg1">
                    <a:lumMod val="50000"/>
                  </a:schemeClr>
                </a:solidFill>
              </a:rPr>
              <a:t/>
            </a:r>
            <a:br>
              <a:rPr lang="sl-SI" b="1" cap="none" dirty="0" smtClean="0">
                <a:solidFill>
                  <a:schemeClr val="bg1">
                    <a:lumMod val="50000"/>
                  </a:schemeClr>
                </a:solidFill>
              </a:rPr>
            </a:br>
            <a:r>
              <a:rPr lang="sl-SI" b="1" cap="none" dirty="0" smtClean="0">
                <a:solidFill>
                  <a:schemeClr val="bg1">
                    <a:lumMod val="50000"/>
                  </a:schemeClr>
                </a:solidFill>
              </a:rPr>
              <a:t>IN SL</a:t>
            </a:r>
            <a:r>
              <a:rPr lang="en-GB" b="1" cap="none" dirty="0" err="1" smtClean="0">
                <a:solidFill>
                  <a:schemeClr val="bg1">
                    <a:lumMod val="50000"/>
                  </a:schemeClr>
                </a:solidFill>
              </a:rPr>
              <a:t>OVENIA</a:t>
            </a:r>
            <a:endParaRPr lang="en-GB" b="1" cap="none" dirty="0">
              <a:solidFill>
                <a:schemeClr val="bg1">
                  <a:lumMod val="50000"/>
                </a:schemeClr>
              </a:solidFill>
            </a:endParaRPr>
          </a:p>
        </p:txBody>
      </p:sp>
      <p:sp>
        <p:nvSpPr>
          <p:cNvPr id="3" name="Ograda vsebine 2"/>
          <p:cNvSpPr>
            <a:spLocks noGrp="1"/>
          </p:cNvSpPr>
          <p:nvPr>
            <p:ph sz="quarter" idx="1"/>
          </p:nvPr>
        </p:nvSpPr>
        <p:spPr>
          <a:xfrm>
            <a:off x="457200" y="1412875"/>
            <a:ext cx="7499350" cy="5111750"/>
          </a:xfrm>
        </p:spPr>
        <p:style>
          <a:lnRef idx="2">
            <a:schemeClr val="accent2"/>
          </a:lnRef>
          <a:fillRef idx="1">
            <a:schemeClr val="lt1"/>
          </a:fillRef>
          <a:effectRef idx="0">
            <a:schemeClr val="accent2"/>
          </a:effectRef>
          <a:fontRef idx="minor">
            <a:schemeClr val="dk1"/>
          </a:fontRef>
        </p:style>
        <p:txBody>
          <a:bodyPr>
            <a:noAutofit/>
          </a:bodyPr>
          <a:lstStyle/>
          <a:p>
            <a:pPr marL="274320" indent="-274320" algn="just" fontAlgn="auto">
              <a:spcAft>
                <a:spcPts val="0"/>
              </a:spcAft>
              <a:buFont typeface="Courier New" pitchFamily="49" charset="0"/>
              <a:buChar char="o"/>
              <a:defRPr/>
            </a:pPr>
            <a:r>
              <a:rPr lang="en-GB" sz="2000" dirty="0" smtClean="0"/>
              <a:t>Population census 2011</a:t>
            </a:r>
            <a:r>
              <a:rPr lang="sl-SI" sz="2000" dirty="0"/>
              <a:t> </a:t>
            </a:r>
            <a:r>
              <a:rPr lang="sl-SI" sz="2000" dirty="0" smtClean="0"/>
              <a:t>–</a:t>
            </a:r>
            <a:r>
              <a:rPr lang="en-GB" sz="2000" dirty="0" smtClean="0"/>
              <a:t> </a:t>
            </a:r>
            <a:r>
              <a:rPr lang="sl-SI" sz="2000" dirty="0" smtClean="0">
                <a:effectLst>
                  <a:outerShdw blurRad="38100" dist="38100" dir="2700000" algn="tl">
                    <a:srgbClr val="000000">
                      <a:alpha val="43137"/>
                    </a:srgbClr>
                  </a:outerShdw>
                </a:effectLst>
              </a:rPr>
              <a:t>567.347 </a:t>
            </a:r>
            <a:r>
              <a:rPr lang="en-GB" sz="2000" dirty="0" smtClean="0">
                <a:effectLst>
                  <a:outerShdw blurRad="38100" dist="38100" dir="2700000" algn="tl">
                    <a:srgbClr val="000000">
                      <a:alpha val="43137"/>
                    </a:srgbClr>
                  </a:outerShdw>
                </a:effectLst>
              </a:rPr>
              <a:t>families</a:t>
            </a:r>
            <a:r>
              <a:rPr lang="sl-SI" sz="2000" dirty="0" smtClean="0"/>
              <a:t> (1991 – </a:t>
            </a:r>
            <a:r>
              <a:rPr lang="sl-SI" sz="2000" dirty="0" smtClean="0">
                <a:solidFill>
                  <a:srgbClr val="000000"/>
                </a:solidFill>
              </a:rPr>
              <a:t>551.899 </a:t>
            </a:r>
            <a:r>
              <a:rPr lang="en-GB" sz="2000" dirty="0" smtClean="0">
                <a:solidFill>
                  <a:srgbClr val="000000"/>
                </a:solidFill>
              </a:rPr>
              <a:t>families, 2002 – 555.945 families)</a:t>
            </a:r>
            <a:endParaRPr lang="en-GB" sz="2000" dirty="0" smtClean="0"/>
          </a:p>
          <a:p>
            <a:pPr marL="0" indent="0" algn="just" fontAlgn="auto">
              <a:spcAft>
                <a:spcPts val="0"/>
              </a:spcAft>
              <a:buFont typeface="Wingdings"/>
              <a:buNone/>
              <a:defRPr/>
            </a:pPr>
            <a:r>
              <a:rPr lang="en-GB" sz="2000" dirty="0" smtClean="0"/>
              <a:t>Trends in family composition – the last three censuses</a:t>
            </a:r>
            <a:r>
              <a:rPr lang="sl-SI" sz="2000" dirty="0" smtClean="0"/>
              <a:t> (in %)</a:t>
            </a:r>
          </a:p>
          <a:p>
            <a:pPr marL="274320" indent="-274320" algn="just" fontAlgn="auto">
              <a:spcAft>
                <a:spcPts val="0"/>
              </a:spcAft>
              <a:buFont typeface="Courier New" pitchFamily="49" charset="0"/>
              <a:buChar char="o"/>
              <a:defRPr/>
            </a:pPr>
            <a:endParaRPr lang="sl-SI" sz="2000" dirty="0"/>
          </a:p>
          <a:p>
            <a:pPr marL="274320" indent="-274320" algn="just" fontAlgn="auto">
              <a:spcAft>
                <a:spcPts val="0"/>
              </a:spcAft>
              <a:buFont typeface="Courier New" pitchFamily="49" charset="0"/>
              <a:buChar char="o"/>
              <a:defRPr/>
            </a:pPr>
            <a:endParaRPr lang="sl-SI" sz="2000" dirty="0" smtClean="0"/>
          </a:p>
          <a:p>
            <a:pPr marL="274320" indent="-274320" algn="just" fontAlgn="auto">
              <a:spcAft>
                <a:spcPts val="0"/>
              </a:spcAft>
              <a:buFont typeface="Courier New" pitchFamily="49" charset="0"/>
              <a:buChar char="o"/>
              <a:defRPr/>
            </a:pPr>
            <a:endParaRPr lang="sl-SI" sz="2000" dirty="0"/>
          </a:p>
          <a:p>
            <a:pPr marL="274320" indent="-274320" algn="just" fontAlgn="auto">
              <a:spcAft>
                <a:spcPts val="0"/>
              </a:spcAft>
              <a:buFont typeface="Courier New" pitchFamily="49" charset="0"/>
              <a:buChar char="o"/>
              <a:defRPr/>
            </a:pPr>
            <a:endParaRPr lang="sl-SI" sz="2000" dirty="0" smtClean="0"/>
          </a:p>
          <a:p>
            <a:pPr marL="274320" indent="-274320" algn="just" fontAlgn="auto">
              <a:spcAft>
                <a:spcPts val="0"/>
              </a:spcAft>
              <a:buFont typeface="Courier New" pitchFamily="49" charset="0"/>
              <a:buChar char="o"/>
              <a:defRPr/>
            </a:pPr>
            <a:endParaRPr lang="sl-SI" sz="2000" dirty="0" smtClean="0"/>
          </a:p>
          <a:p>
            <a:pPr marL="274320" indent="-274320" algn="just" fontAlgn="auto">
              <a:spcAft>
                <a:spcPts val="0"/>
              </a:spcAft>
              <a:buFont typeface="Courier New" pitchFamily="49" charset="0"/>
              <a:buChar char="o"/>
              <a:defRPr/>
            </a:pPr>
            <a:endParaRPr lang="sl-SI" sz="2000" dirty="0" smtClean="0"/>
          </a:p>
          <a:p>
            <a:pPr marL="274320" indent="-274320" algn="just" fontAlgn="auto">
              <a:spcAft>
                <a:spcPts val="0"/>
              </a:spcAft>
              <a:buFont typeface="Courier New" pitchFamily="49" charset="0"/>
              <a:buChar char="o"/>
              <a:defRPr/>
            </a:pPr>
            <a:endParaRPr lang="sl-SI" sz="2000" dirty="0" smtClean="0"/>
          </a:p>
          <a:p>
            <a:pPr marL="274320" indent="-274320" algn="just" fontAlgn="auto">
              <a:spcAft>
                <a:spcPts val="0"/>
              </a:spcAft>
              <a:buFont typeface="Courier New" pitchFamily="49" charset="0"/>
              <a:buChar char="o"/>
              <a:defRPr/>
            </a:pPr>
            <a:endParaRPr lang="sl-SI" sz="2000" dirty="0" smtClean="0"/>
          </a:p>
          <a:p>
            <a:pPr marL="274320" indent="-274320" algn="just" fontAlgn="auto">
              <a:spcAft>
                <a:spcPts val="0"/>
              </a:spcAft>
              <a:buFont typeface="Courier New" pitchFamily="49" charset="0"/>
              <a:buChar char="o"/>
              <a:defRPr/>
            </a:pPr>
            <a:r>
              <a:rPr lang="en-GB" sz="2000" dirty="0" smtClean="0"/>
              <a:t>Average age of first time </a:t>
            </a:r>
            <a:r>
              <a:rPr lang="en-GB" sz="2000" dirty="0" smtClean="0">
                <a:effectLst>
                  <a:outerShdw blurRad="38100" dist="38100" dir="2700000" algn="tl">
                    <a:srgbClr val="000000">
                      <a:alpha val="43137"/>
                    </a:srgbClr>
                  </a:outerShdw>
                </a:effectLst>
              </a:rPr>
              <a:t>mother</a:t>
            </a:r>
            <a:r>
              <a:rPr lang="en-GB" sz="2000" dirty="0" smtClean="0"/>
              <a:t>: in 1991 </a:t>
            </a:r>
            <a:r>
              <a:rPr lang="en-GB" sz="2000" b="1" dirty="0" smtClean="0"/>
              <a:t>25</a:t>
            </a:r>
            <a:r>
              <a:rPr lang="en-GB" sz="2000" dirty="0" smtClean="0"/>
              <a:t>, in 2010 </a:t>
            </a:r>
            <a:r>
              <a:rPr lang="en-GB" sz="2000" b="1" dirty="0" smtClean="0"/>
              <a:t>28,7</a:t>
            </a:r>
            <a:r>
              <a:rPr lang="en-GB" sz="2000" dirty="0" smtClean="0"/>
              <a:t> </a:t>
            </a:r>
          </a:p>
          <a:p>
            <a:pPr marL="274320" indent="-274320" algn="just" fontAlgn="auto">
              <a:spcAft>
                <a:spcPts val="0"/>
              </a:spcAft>
              <a:buFont typeface="Courier New" pitchFamily="49" charset="0"/>
              <a:buChar char="o"/>
              <a:defRPr/>
            </a:pPr>
            <a:r>
              <a:rPr lang="en-GB" sz="2000" dirty="0" smtClean="0"/>
              <a:t>Average age of the first time </a:t>
            </a:r>
            <a:r>
              <a:rPr lang="en-GB" sz="2000" dirty="0" smtClean="0">
                <a:effectLst>
                  <a:outerShdw blurRad="38100" dist="38100" dir="2700000" algn="tl">
                    <a:srgbClr val="000000">
                      <a:alpha val="43137"/>
                    </a:srgbClr>
                  </a:outerShdw>
                </a:effectLst>
              </a:rPr>
              <a:t>father</a:t>
            </a:r>
            <a:r>
              <a:rPr lang="en-GB" sz="2000" dirty="0" smtClean="0"/>
              <a:t>: in 1991 </a:t>
            </a:r>
            <a:r>
              <a:rPr lang="en-GB" sz="2000" b="1" dirty="0" smtClean="0"/>
              <a:t>29,5</a:t>
            </a:r>
            <a:r>
              <a:rPr lang="en-GB" sz="2000" dirty="0" smtClean="0"/>
              <a:t> in 2010 </a:t>
            </a:r>
            <a:r>
              <a:rPr lang="sl-SI" sz="2000" b="1" dirty="0" smtClean="0"/>
              <a:t>32,5</a:t>
            </a:r>
            <a:endParaRPr lang="en-GB" sz="2000" b="1" dirty="0" smtClean="0"/>
          </a:p>
          <a:p>
            <a:pPr marL="274320" indent="-274320" algn="just" fontAlgn="auto">
              <a:spcAft>
                <a:spcPts val="0"/>
              </a:spcAft>
              <a:buFont typeface="Courier New" pitchFamily="49" charset="0"/>
              <a:buChar char="o"/>
              <a:defRPr/>
            </a:pPr>
            <a:endParaRPr lang="sl-SI" sz="2000" dirty="0"/>
          </a:p>
          <a:p>
            <a:pPr marL="274320" indent="-274320" algn="just" fontAlgn="auto">
              <a:spcAft>
                <a:spcPts val="0"/>
              </a:spcAft>
              <a:buFont typeface="Courier New" pitchFamily="49" charset="0"/>
              <a:buChar char="o"/>
              <a:defRPr/>
            </a:pPr>
            <a:endParaRPr lang="sl-SI" sz="2000" dirty="0" smtClean="0"/>
          </a:p>
        </p:txBody>
      </p:sp>
      <p:pic>
        <p:nvPicPr>
          <p:cNvPr id="10244" name="Picture 2"/>
          <p:cNvPicPr>
            <a:picLocks noChangeAspect="1" noChangeArrowheads="1"/>
          </p:cNvPicPr>
          <p:nvPr/>
        </p:nvPicPr>
        <p:blipFill>
          <a:blip r:embed="rId3" cstate="print"/>
          <a:srcRect/>
          <a:stretch>
            <a:fillRect/>
          </a:stretch>
        </p:blipFill>
        <p:spPr bwMode="auto">
          <a:xfrm>
            <a:off x="323850" y="244475"/>
            <a:ext cx="719138" cy="520700"/>
          </a:xfrm>
          <a:prstGeom prst="rect">
            <a:avLst/>
          </a:prstGeom>
          <a:noFill/>
          <a:ln w="9525">
            <a:noFill/>
            <a:miter lim="800000"/>
            <a:headEnd/>
            <a:tailEnd/>
          </a:ln>
        </p:spPr>
      </p:pic>
      <p:graphicFrame>
        <p:nvGraphicFramePr>
          <p:cNvPr id="4" name="Tabela 3"/>
          <p:cNvGraphicFramePr>
            <a:graphicFrameLocks noGrp="1"/>
          </p:cNvGraphicFramePr>
          <p:nvPr/>
        </p:nvGraphicFramePr>
        <p:xfrm>
          <a:off x="611188" y="2565400"/>
          <a:ext cx="7272809" cy="2448273"/>
        </p:xfrm>
        <a:graphic>
          <a:graphicData uri="http://schemas.openxmlformats.org/drawingml/2006/table">
            <a:tbl>
              <a:tblPr firstRow="1" firstCol="1" bandRow="1">
                <a:tableStyleId>{5C22544A-7EE6-4342-B048-85BDC9FD1C3A}</a:tableStyleId>
              </a:tblPr>
              <a:tblGrid>
                <a:gridCol w="776708"/>
                <a:gridCol w="1550591"/>
                <a:gridCol w="1600018"/>
                <a:gridCol w="1236377"/>
                <a:gridCol w="1018194"/>
                <a:gridCol w="1090921"/>
              </a:tblGrid>
              <a:tr h="1081176">
                <a:tc>
                  <a:txBody>
                    <a:bodyPr/>
                    <a:lstStyle/>
                    <a:p>
                      <a:pPr>
                        <a:spcAft>
                          <a:spcPts val="0"/>
                        </a:spcAft>
                      </a:pPr>
                      <a:r>
                        <a:rPr lang="en-GB" sz="1800" noProof="0" dirty="0" smtClean="0">
                          <a:effectLst>
                            <a:outerShdw blurRad="38100" dist="38100" dir="2700000" algn="tl">
                              <a:srgbClr val="000000">
                                <a:alpha val="43137"/>
                              </a:srgbClr>
                            </a:outerShdw>
                          </a:effectLst>
                        </a:rPr>
                        <a:t>Year</a:t>
                      </a:r>
                      <a:endParaRPr lang="en-GB" sz="1800" noProof="0" dirty="0">
                        <a:effectLst>
                          <a:outerShdw blurRad="38100" dist="38100" dir="2700000" algn="tl">
                            <a:srgbClr val="000000">
                              <a:alpha val="43137"/>
                            </a:srgbClr>
                          </a:outerShdw>
                        </a:effectLst>
                        <a:latin typeface="Calibri"/>
                        <a:ea typeface="Calibri"/>
                        <a:cs typeface="Times New Roman"/>
                      </a:endParaRPr>
                    </a:p>
                  </a:txBody>
                  <a:tcPr marL="44450" marR="44450" marT="0" marB="0" anchor="b"/>
                </a:tc>
                <a:tc>
                  <a:txBody>
                    <a:bodyPr/>
                    <a:lstStyle/>
                    <a:p>
                      <a:pPr>
                        <a:spcAft>
                          <a:spcPts val="0"/>
                        </a:spcAft>
                      </a:pPr>
                      <a:r>
                        <a:rPr lang="en-GB" sz="1800" noProof="0" dirty="0" smtClean="0">
                          <a:effectLst>
                            <a:outerShdw blurRad="38100" dist="38100" dir="2700000" algn="tl">
                              <a:srgbClr val="000000">
                                <a:alpha val="43137"/>
                              </a:srgbClr>
                            </a:outerShdw>
                          </a:effectLst>
                        </a:rPr>
                        <a:t>Married couples with children </a:t>
                      </a:r>
                      <a:endParaRPr lang="en-GB" sz="1800" noProof="0" dirty="0">
                        <a:effectLst>
                          <a:outerShdw blurRad="38100" dist="38100" dir="2700000" algn="tl">
                            <a:srgbClr val="000000">
                              <a:alpha val="43137"/>
                            </a:srgbClr>
                          </a:outerShdw>
                        </a:effectLst>
                        <a:latin typeface="Calibri"/>
                        <a:ea typeface="Calibri"/>
                        <a:cs typeface="Times New Roman"/>
                      </a:endParaRPr>
                    </a:p>
                  </a:txBody>
                  <a:tcPr marL="44450" marR="44450" marT="0" marB="0" anchor="b"/>
                </a:tc>
                <a:tc>
                  <a:txBody>
                    <a:bodyPr/>
                    <a:lstStyle/>
                    <a:p>
                      <a:pPr>
                        <a:spcAft>
                          <a:spcPts val="0"/>
                        </a:spcAft>
                      </a:pPr>
                      <a:r>
                        <a:rPr lang="en-GB" sz="1800" noProof="0" dirty="0" smtClean="0">
                          <a:effectLst>
                            <a:outerShdw blurRad="38100" dist="38100" dir="2700000" algn="tl">
                              <a:srgbClr val="000000">
                                <a:alpha val="43137"/>
                              </a:srgbClr>
                            </a:outerShdw>
                          </a:effectLst>
                        </a:rPr>
                        <a:t>Couples not married</a:t>
                      </a:r>
                      <a:r>
                        <a:rPr lang="en-GB" sz="1800" baseline="0" noProof="0" dirty="0" smtClean="0">
                          <a:effectLst>
                            <a:outerShdw blurRad="38100" dist="38100" dir="2700000" algn="tl">
                              <a:srgbClr val="000000">
                                <a:alpha val="43137"/>
                              </a:srgbClr>
                            </a:outerShdw>
                          </a:effectLst>
                        </a:rPr>
                        <a:t> </a:t>
                      </a:r>
                      <a:r>
                        <a:rPr lang="en-GB" sz="1800" noProof="0" dirty="0" smtClean="0">
                          <a:effectLst>
                            <a:outerShdw blurRad="38100" dist="38100" dir="2700000" algn="tl">
                              <a:srgbClr val="000000">
                                <a:alpha val="43137"/>
                              </a:srgbClr>
                            </a:outerShdw>
                          </a:effectLst>
                        </a:rPr>
                        <a:t>with children </a:t>
                      </a:r>
                      <a:endParaRPr lang="en-GB" sz="1800" noProof="0" dirty="0">
                        <a:effectLst>
                          <a:outerShdw blurRad="38100" dist="38100" dir="2700000" algn="tl">
                            <a:srgbClr val="000000">
                              <a:alpha val="43137"/>
                            </a:srgbClr>
                          </a:outerShdw>
                        </a:effectLst>
                        <a:latin typeface="+mn-lt"/>
                        <a:ea typeface="Calibri"/>
                        <a:cs typeface="Times New Roman"/>
                      </a:endParaRPr>
                    </a:p>
                  </a:txBody>
                  <a:tcPr marL="44450" marR="44450" marT="0" marB="0" anchor="b"/>
                </a:tc>
                <a:tc>
                  <a:txBody>
                    <a:bodyPr/>
                    <a:lstStyle/>
                    <a:p>
                      <a:pPr>
                        <a:spcAft>
                          <a:spcPts val="0"/>
                        </a:spcAft>
                      </a:pPr>
                      <a:r>
                        <a:rPr lang="en-GB" sz="1800" noProof="0" dirty="0" smtClean="0">
                          <a:effectLst>
                            <a:outerShdw blurRad="38100" dist="38100" dir="2700000" algn="tl">
                              <a:srgbClr val="000000">
                                <a:alpha val="43137"/>
                              </a:srgbClr>
                            </a:outerShdw>
                          </a:effectLst>
                        </a:rPr>
                        <a:t>Single parent families</a:t>
                      </a:r>
                      <a:endParaRPr lang="en-GB" sz="1800" noProof="0" dirty="0">
                        <a:effectLst>
                          <a:outerShdw blurRad="38100" dist="38100" dir="2700000" algn="tl">
                            <a:srgbClr val="000000">
                              <a:alpha val="43137"/>
                            </a:srgbClr>
                          </a:outerShdw>
                        </a:effectLst>
                        <a:latin typeface="Calibri"/>
                        <a:ea typeface="Calibri"/>
                        <a:cs typeface="Times New Roman"/>
                      </a:endParaRPr>
                    </a:p>
                  </a:txBody>
                  <a:tcPr marL="44450" marR="44450" marT="0" marB="0" anchor="b"/>
                </a:tc>
                <a:tc>
                  <a:txBody>
                    <a:bodyPr/>
                    <a:lstStyle/>
                    <a:p>
                      <a:pPr>
                        <a:spcAft>
                          <a:spcPts val="0"/>
                        </a:spcAft>
                      </a:pPr>
                      <a:r>
                        <a:rPr lang="en-GB" sz="1600" noProof="0" dirty="0" smtClean="0">
                          <a:effectLst/>
                          <a:latin typeface="+mn-lt"/>
                          <a:ea typeface="+mn-ea"/>
                          <a:cs typeface="+mn-cs"/>
                        </a:rPr>
                        <a:t>Single</a:t>
                      </a:r>
                      <a:r>
                        <a:rPr lang="en-GB" sz="1600" baseline="0" noProof="0" dirty="0" smtClean="0">
                          <a:effectLst/>
                          <a:latin typeface="+mn-lt"/>
                          <a:ea typeface="+mn-ea"/>
                          <a:cs typeface="+mn-cs"/>
                        </a:rPr>
                        <a:t> mother with children</a:t>
                      </a:r>
                      <a:endParaRPr lang="en-GB" sz="1600" noProof="0" dirty="0">
                        <a:effectLst/>
                        <a:latin typeface="Calibri"/>
                        <a:ea typeface="Calibri"/>
                        <a:cs typeface="Times New Roman"/>
                      </a:endParaRPr>
                    </a:p>
                  </a:txBody>
                  <a:tcPr marL="44450" marR="44450" marT="0" marB="0" anchor="b"/>
                </a:tc>
                <a:tc>
                  <a:txBody>
                    <a:bodyPr/>
                    <a:lstStyle/>
                    <a:p>
                      <a:pPr>
                        <a:spcAft>
                          <a:spcPts val="0"/>
                        </a:spcAft>
                      </a:pPr>
                      <a:r>
                        <a:rPr lang="en-GB" sz="1600" noProof="0" dirty="0" smtClean="0">
                          <a:effectLst/>
                        </a:rPr>
                        <a:t>Single father with children</a:t>
                      </a:r>
                      <a:endParaRPr lang="en-GB" sz="1600" noProof="0" dirty="0">
                        <a:effectLst/>
                        <a:latin typeface="Calibri"/>
                        <a:ea typeface="Calibri"/>
                        <a:cs typeface="Times New Roman"/>
                      </a:endParaRPr>
                    </a:p>
                  </a:txBody>
                  <a:tcPr marL="44450" marR="44450" marT="0" marB="0" anchor="b"/>
                </a:tc>
              </a:tr>
              <a:tr h="455699">
                <a:tc>
                  <a:txBody>
                    <a:bodyPr/>
                    <a:lstStyle/>
                    <a:p>
                      <a:pPr>
                        <a:spcAft>
                          <a:spcPts val="0"/>
                        </a:spcAft>
                      </a:pPr>
                      <a:r>
                        <a:rPr lang="en-GB" sz="1800" noProof="0" dirty="0" smtClean="0">
                          <a:effectLst>
                            <a:outerShdw blurRad="38100" dist="38100" dir="2700000" algn="tl">
                              <a:srgbClr val="000000">
                                <a:alpha val="43137"/>
                              </a:srgbClr>
                            </a:outerShdw>
                          </a:effectLst>
                        </a:rPr>
                        <a:t>1991</a:t>
                      </a:r>
                      <a:endParaRPr lang="en-GB" sz="1800" noProof="0" dirty="0">
                        <a:effectLst>
                          <a:outerShdw blurRad="38100" dist="38100" dir="2700000" algn="tl">
                            <a:srgbClr val="000000">
                              <a:alpha val="43137"/>
                            </a:srgbClr>
                          </a:outerShdw>
                        </a:effectLst>
                        <a:latin typeface="Calibri"/>
                        <a:ea typeface="Calibri"/>
                        <a:cs typeface="Times New Roman"/>
                      </a:endParaRPr>
                    </a:p>
                  </a:txBody>
                  <a:tcPr marL="44450" marR="44450" marT="0" marB="0" anchor="b"/>
                </a:tc>
                <a:tc>
                  <a:txBody>
                    <a:bodyPr/>
                    <a:lstStyle/>
                    <a:p>
                      <a:pPr>
                        <a:spcAft>
                          <a:spcPts val="0"/>
                        </a:spcAft>
                      </a:pPr>
                      <a:r>
                        <a:rPr lang="en-GB" sz="1800" noProof="0" smtClean="0">
                          <a:effectLst/>
                        </a:rPr>
                        <a:t>59,0</a:t>
                      </a:r>
                      <a:endParaRPr lang="en-GB" sz="1800" noProof="0">
                        <a:effectLst/>
                        <a:latin typeface="Calibri"/>
                        <a:ea typeface="Calibri"/>
                        <a:cs typeface="Times New Roman"/>
                      </a:endParaRPr>
                    </a:p>
                  </a:txBody>
                  <a:tcPr marL="44450" marR="44450" marT="0" marB="0" anchor="b"/>
                </a:tc>
                <a:tc>
                  <a:txBody>
                    <a:bodyPr/>
                    <a:lstStyle/>
                    <a:p>
                      <a:pPr>
                        <a:spcAft>
                          <a:spcPts val="0"/>
                        </a:spcAft>
                      </a:pPr>
                      <a:r>
                        <a:rPr lang="en-GB" sz="1800" noProof="0" dirty="0" smtClean="0">
                          <a:effectLst/>
                        </a:rPr>
                        <a:t>2,2</a:t>
                      </a:r>
                      <a:endParaRPr lang="en-GB" sz="1800" noProof="0" dirty="0">
                        <a:effectLst/>
                        <a:latin typeface="Calibri"/>
                        <a:ea typeface="Calibri"/>
                        <a:cs typeface="Times New Roman"/>
                      </a:endParaRPr>
                    </a:p>
                  </a:txBody>
                  <a:tcPr marL="44450" marR="44450" marT="0" marB="0" anchor="b"/>
                </a:tc>
                <a:tc>
                  <a:txBody>
                    <a:bodyPr/>
                    <a:lstStyle/>
                    <a:p>
                      <a:pPr>
                        <a:spcAft>
                          <a:spcPts val="0"/>
                        </a:spcAft>
                      </a:pPr>
                      <a:r>
                        <a:rPr lang="en-GB" sz="1800" noProof="0" dirty="0" smtClean="0">
                          <a:effectLst/>
                        </a:rPr>
                        <a:t>18,0</a:t>
                      </a:r>
                      <a:endParaRPr lang="en-GB" sz="1800" noProof="0" dirty="0">
                        <a:effectLst/>
                        <a:latin typeface="Calibri"/>
                        <a:ea typeface="Calibri"/>
                        <a:cs typeface="Times New Roman"/>
                      </a:endParaRPr>
                    </a:p>
                  </a:txBody>
                  <a:tcPr marL="44450" marR="44450" marT="0" marB="0" anchor="b"/>
                </a:tc>
                <a:tc>
                  <a:txBody>
                    <a:bodyPr/>
                    <a:lstStyle/>
                    <a:p>
                      <a:pPr>
                        <a:spcAft>
                          <a:spcPts val="0"/>
                        </a:spcAft>
                      </a:pPr>
                      <a:r>
                        <a:rPr lang="en-GB" sz="1600" noProof="0" smtClean="0">
                          <a:effectLst/>
                        </a:rPr>
                        <a:t>15,4</a:t>
                      </a:r>
                      <a:endParaRPr lang="en-GB" sz="1600" noProof="0">
                        <a:effectLst/>
                        <a:latin typeface="Calibri"/>
                        <a:ea typeface="Calibri"/>
                        <a:cs typeface="Times New Roman"/>
                      </a:endParaRPr>
                    </a:p>
                  </a:txBody>
                  <a:tcPr marL="44450" marR="44450" marT="0" marB="0" anchor="b"/>
                </a:tc>
                <a:tc>
                  <a:txBody>
                    <a:bodyPr/>
                    <a:lstStyle/>
                    <a:p>
                      <a:pPr>
                        <a:spcAft>
                          <a:spcPts val="0"/>
                        </a:spcAft>
                      </a:pPr>
                      <a:r>
                        <a:rPr lang="en-GB" sz="1600" noProof="0" dirty="0" smtClean="0">
                          <a:effectLst/>
                        </a:rPr>
                        <a:t>2,6</a:t>
                      </a:r>
                      <a:endParaRPr lang="en-GB" sz="1600" noProof="0" dirty="0">
                        <a:effectLst/>
                        <a:latin typeface="Calibri"/>
                        <a:ea typeface="Calibri"/>
                        <a:cs typeface="Times New Roman"/>
                      </a:endParaRPr>
                    </a:p>
                  </a:txBody>
                  <a:tcPr marL="44450" marR="44450" marT="0" marB="0" anchor="b"/>
                </a:tc>
              </a:tr>
              <a:tr h="455699">
                <a:tc>
                  <a:txBody>
                    <a:bodyPr/>
                    <a:lstStyle/>
                    <a:p>
                      <a:pPr>
                        <a:spcAft>
                          <a:spcPts val="0"/>
                        </a:spcAft>
                      </a:pPr>
                      <a:r>
                        <a:rPr lang="en-GB" sz="1800" noProof="0" dirty="0" smtClean="0">
                          <a:effectLst>
                            <a:outerShdw blurRad="38100" dist="38100" dir="2700000" algn="tl">
                              <a:srgbClr val="000000">
                                <a:alpha val="43137"/>
                              </a:srgbClr>
                            </a:outerShdw>
                          </a:effectLst>
                        </a:rPr>
                        <a:t>2002</a:t>
                      </a:r>
                      <a:endParaRPr lang="en-GB" sz="1800" noProof="0" dirty="0">
                        <a:effectLst>
                          <a:outerShdw blurRad="38100" dist="38100" dir="2700000" algn="tl">
                            <a:srgbClr val="000000">
                              <a:alpha val="43137"/>
                            </a:srgbClr>
                          </a:outerShdw>
                        </a:effectLst>
                        <a:latin typeface="Calibri"/>
                        <a:ea typeface="Calibri"/>
                        <a:cs typeface="Times New Roman"/>
                      </a:endParaRPr>
                    </a:p>
                  </a:txBody>
                  <a:tcPr marL="44450" marR="44450" marT="0" marB="0" anchor="b"/>
                </a:tc>
                <a:tc>
                  <a:txBody>
                    <a:bodyPr/>
                    <a:lstStyle/>
                    <a:p>
                      <a:pPr>
                        <a:spcAft>
                          <a:spcPts val="0"/>
                        </a:spcAft>
                      </a:pPr>
                      <a:r>
                        <a:rPr lang="en-GB" sz="1800" noProof="0" smtClean="0">
                          <a:effectLst/>
                        </a:rPr>
                        <a:t>53,0</a:t>
                      </a:r>
                      <a:endParaRPr lang="en-GB" sz="1800" noProof="0">
                        <a:effectLst/>
                        <a:latin typeface="Calibri"/>
                        <a:ea typeface="Calibri"/>
                        <a:cs typeface="Times New Roman"/>
                      </a:endParaRPr>
                    </a:p>
                  </a:txBody>
                  <a:tcPr marL="44450" marR="44450" marT="0" marB="0" anchor="b"/>
                </a:tc>
                <a:tc>
                  <a:txBody>
                    <a:bodyPr/>
                    <a:lstStyle/>
                    <a:p>
                      <a:pPr>
                        <a:spcAft>
                          <a:spcPts val="0"/>
                        </a:spcAft>
                      </a:pPr>
                      <a:r>
                        <a:rPr lang="en-GB" sz="1800" noProof="0" dirty="0" smtClean="0">
                          <a:effectLst/>
                        </a:rPr>
                        <a:t>5,3</a:t>
                      </a:r>
                      <a:endParaRPr lang="en-GB" sz="1800" noProof="0" dirty="0">
                        <a:effectLst/>
                        <a:latin typeface="Calibri"/>
                        <a:ea typeface="Calibri"/>
                        <a:cs typeface="Times New Roman"/>
                      </a:endParaRPr>
                    </a:p>
                  </a:txBody>
                  <a:tcPr marL="44450" marR="44450" marT="0" marB="0" anchor="b"/>
                </a:tc>
                <a:tc>
                  <a:txBody>
                    <a:bodyPr/>
                    <a:lstStyle/>
                    <a:p>
                      <a:pPr>
                        <a:spcAft>
                          <a:spcPts val="0"/>
                        </a:spcAft>
                      </a:pPr>
                      <a:r>
                        <a:rPr lang="en-GB" sz="1800" noProof="0" dirty="0" smtClean="0">
                          <a:effectLst/>
                        </a:rPr>
                        <a:t>18,8</a:t>
                      </a:r>
                      <a:endParaRPr lang="en-GB" sz="1800" noProof="0" dirty="0">
                        <a:effectLst/>
                        <a:latin typeface="Calibri"/>
                        <a:ea typeface="Calibri"/>
                        <a:cs typeface="Times New Roman"/>
                      </a:endParaRPr>
                    </a:p>
                  </a:txBody>
                  <a:tcPr marL="44450" marR="44450" marT="0" marB="0" anchor="b"/>
                </a:tc>
                <a:tc>
                  <a:txBody>
                    <a:bodyPr/>
                    <a:lstStyle/>
                    <a:p>
                      <a:pPr>
                        <a:spcAft>
                          <a:spcPts val="0"/>
                        </a:spcAft>
                      </a:pPr>
                      <a:r>
                        <a:rPr lang="en-GB" sz="1600" noProof="0" dirty="0" smtClean="0">
                          <a:effectLst/>
                        </a:rPr>
                        <a:t>16,</a:t>
                      </a:r>
                      <a:r>
                        <a:rPr lang="sl-SI" sz="1600" noProof="0" dirty="0" smtClean="0">
                          <a:effectLst/>
                        </a:rPr>
                        <a:t>2</a:t>
                      </a:r>
                      <a:endParaRPr lang="en-GB" sz="1600" noProof="0" dirty="0">
                        <a:effectLst/>
                        <a:latin typeface="Calibri"/>
                        <a:ea typeface="Calibri"/>
                        <a:cs typeface="Times New Roman"/>
                      </a:endParaRPr>
                    </a:p>
                  </a:txBody>
                  <a:tcPr marL="44450" marR="44450" marT="0" marB="0" anchor="b"/>
                </a:tc>
                <a:tc>
                  <a:txBody>
                    <a:bodyPr/>
                    <a:lstStyle/>
                    <a:p>
                      <a:pPr>
                        <a:spcAft>
                          <a:spcPts val="0"/>
                        </a:spcAft>
                      </a:pPr>
                      <a:r>
                        <a:rPr lang="en-GB" sz="1600" noProof="0" dirty="0" smtClean="0">
                          <a:effectLst/>
                        </a:rPr>
                        <a:t>2,6</a:t>
                      </a:r>
                      <a:endParaRPr lang="en-GB" sz="1600" noProof="0" dirty="0">
                        <a:effectLst/>
                        <a:latin typeface="Calibri"/>
                        <a:ea typeface="Calibri"/>
                        <a:cs typeface="Times New Roman"/>
                      </a:endParaRPr>
                    </a:p>
                  </a:txBody>
                  <a:tcPr marL="44450" marR="44450" marT="0" marB="0" anchor="b"/>
                </a:tc>
              </a:tr>
              <a:tr h="455699">
                <a:tc>
                  <a:txBody>
                    <a:bodyPr/>
                    <a:lstStyle/>
                    <a:p>
                      <a:pPr>
                        <a:spcAft>
                          <a:spcPts val="0"/>
                        </a:spcAft>
                      </a:pPr>
                      <a:r>
                        <a:rPr lang="en-GB" sz="1800" noProof="0" dirty="0" smtClean="0">
                          <a:effectLst>
                            <a:outerShdw blurRad="38100" dist="38100" dir="2700000" algn="tl">
                              <a:srgbClr val="000000">
                                <a:alpha val="43137"/>
                              </a:srgbClr>
                            </a:outerShdw>
                          </a:effectLst>
                        </a:rPr>
                        <a:t>2011</a:t>
                      </a:r>
                      <a:endParaRPr lang="en-GB" sz="1800" noProof="0" dirty="0">
                        <a:effectLst>
                          <a:outerShdw blurRad="38100" dist="38100" dir="2700000" algn="tl">
                            <a:srgbClr val="000000">
                              <a:alpha val="43137"/>
                            </a:srgbClr>
                          </a:outerShdw>
                        </a:effectLst>
                        <a:latin typeface="Calibri"/>
                        <a:ea typeface="Calibri"/>
                        <a:cs typeface="Times New Roman"/>
                      </a:endParaRPr>
                    </a:p>
                  </a:txBody>
                  <a:tcPr marL="44450" marR="44450" marT="0" marB="0" anchor="b"/>
                </a:tc>
                <a:tc>
                  <a:txBody>
                    <a:bodyPr/>
                    <a:lstStyle/>
                    <a:p>
                      <a:pPr>
                        <a:spcAft>
                          <a:spcPts val="0"/>
                        </a:spcAft>
                      </a:pPr>
                      <a:r>
                        <a:rPr lang="en-GB" sz="1800" noProof="0" smtClean="0">
                          <a:effectLst/>
                        </a:rPr>
                        <a:t>41,9</a:t>
                      </a:r>
                      <a:endParaRPr lang="en-GB" sz="1800" noProof="0">
                        <a:effectLst/>
                        <a:latin typeface="Calibri"/>
                        <a:ea typeface="Calibri"/>
                        <a:cs typeface="Times New Roman"/>
                      </a:endParaRPr>
                    </a:p>
                  </a:txBody>
                  <a:tcPr marL="44450" marR="44450" marT="0" marB="0" anchor="b"/>
                </a:tc>
                <a:tc>
                  <a:txBody>
                    <a:bodyPr/>
                    <a:lstStyle/>
                    <a:p>
                      <a:pPr>
                        <a:spcAft>
                          <a:spcPts val="0"/>
                        </a:spcAft>
                      </a:pPr>
                      <a:r>
                        <a:rPr lang="en-GB" sz="1800" noProof="0" dirty="0" smtClean="0">
                          <a:effectLst/>
                        </a:rPr>
                        <a:t>8,7</a:t>
                      </a:r>
                      <a:endParaRPr lang="en-GB" sz="1800" noProof="0" dirty="0">
                        <a:effectLst/>
                        <a:latin typeface="Calibri"/>
                        <a:ea typeface="Calibri"/>
                        <a:cs typeface="Times New Roman"/>
                      </a:endParaRPr>
                    </a:p>
                  </a:txBody>
                  <a:tcPr marL="44450" marR="44450" marT="0" marB="0" anchor="b"/>
                </a:tc>
                <a:tc>
                  <a:txBody>
                    <a:bodyPr/>
                    <a:lstStyle/>
                    <a:p>
                      <a:pPr>
                        <a:spcAft>
                          <a:spcPts val="0"/>
                        </a:spcAft>
                      </a:pPr>
                      <a:r>
                        <a:rPr lang="en-GB" sz="1800" noProof="0" dirty="0" smtClean="0">
                          <a:effectLst/>
                        </a:rPr>
                        <a:t>25,2</a:t>
                      </a:r>
                      <a:endParaRPr lang="en-GB" sz="1800" noProof="0" dirty="0">
                        <a:effectLst/>
                        <a:latin typeface="Calibri"/>
                        <a:ea typeface="Calibri"/>
                        <a:cs typeface="Times New Roman"/>
                      </a:endParaRPr>
                    </a:p>
                  </a:txBody>
                  <a:tcPr marL="44450" marR="44450" marT="0" marB="0" anchor="b"/>
                </a:tc>
                <a:tc>
                  <a:txBody>
                    <a:bodyPr/>
                    <a:lstStyle/>
                    <a:p>
                      <a:pPr>
                        <a:spcAft>
                          <a:spcPts val="0"/>
                        </a:spcAft>
                      </a:pPr>
                      <a:r>
                        <a:rPr lang="en-GB" sz="1600" noProof="0" dirty="0" smtClean="0">
                          <a:effectLst/>
                        </a:rPr>
                        <a:t>21,1</a:t>
                      </a:r>
                      <a:endParaRPr lang="en-GB" sz="1600" noProof="0" dirty="0">
                        <a:effectLst/>
                        <a:latin typeface="Calibri"/>
                        <a:ea typeface="Calibri"/>
                        <a:cs typeface="Times New Roman"/>
                      </a:endParaRPr>
                    </a:p>
                  </a:txBody>
                  <a:tcPr marL="44450" marR="44450" marT="0" marB="0" anchor="b"/>
                </a:tc>
                <a:tc>
                  <a:txBody>
                    <a:bodyPr/>
                    <a:lstStyle/>
                    <a:p>
                      <a:pPr>
                        <a:spcAft>
                          <a:spcPts val="0"/>
                        </a:spcAft>
                      </a:pPr>
                      <a:r>
                        <a:rPr lang="en-GB" sz="1600" noProof="0" dirty="0" smtClean="0">
                          <a:effectLst/>
                        </a:rPr>
                        <a:t>4,1</a:t>
                      </a:r>
                      <a:endParaRPr lang="en-GB" sz="1600" noProof="0" dirty="0">
                        <a:effectLst/>
                        <a:latin typeface="Calibri"/>
                        <a:ea typeface="Calibri"/>
                        <a:cs typeface="Times New Roman"/>
                      </a:endParaRPr>
                    </a:p>
                  </a:txBody>
                  <a:tcPr marL="44450" marR="44450" marT="0" marB="0" anchor="b"/>
                </a:tc>
              </a:tr>
            </a:tbl>
          </a:graphicData>
        </a:graphic>
      </p:graphicFrame>
      <p:graphicFrame>
        <p:nvGraphicFramePr>
          <p:cNvPr id="6" name="Tabela 5"/>
          <p:cNvGraphicFramePr>
            <a:graphicFrameLocks noGrp="1"/>
          </p:cNvGraphicFramePr>
          <p:nvPr/>
        </p:nvGraphicFramePr>
        <p:xfrm>
          <a:off x="3581400" y="3656013"/>
          <a:ext cx="1219200" cy="283845"/>
        </p:xfrm>
        <a:graphic>
          <a:graphicData uri="http://schemas.openxmlformats.org/drawingml/2006/table">
            <a:tbl>
              <a:tblPr/>
              <a:tblGrid>
                <a:gridCol w="609600"/>
                <a:gridCol w="609600"/>
              </a:tblGrid>
              <a:tr h="190500">
                <a:tc>
                  <a:txBody>
                    <a:bodyPr/>
                    <a:lstStyle/>
                    <a:p>
                      <a:endParaRPr lang="sl-SI" dirty="0"/>
                    </a:p>
                  </a:txBody>
                  <a:tcPr marL="9525" marR="9525" marT="9525" marB="0" anchor="b">
                    <a:lnL>
                      <a:noFill/>
                    </a:lnL>
                    <a:lnR>
                      <a:noFill/>
                    </a:lnR>
                    <a:lnT>
                      <a:noFill/>
                    </a:lnT>
                    <a:lnB>
                      <a:noFill/>
                    </a:lnB>
                  </a:tcPr>
                </a:tc>
                <a:tc>
                  <a:txBody>
                    <a:bodyPr/>
                    <a:lstStyle/>
                    <a:p>
                      <a:endParaRPr lang="sl-SI" dirty="0"/>
                    </a:p>
                  </a:txBody>
                  <a:tcPr marL="9525" marR="9525" marT="9525" marB="0" anchor="b">
                    <a:lnL>
                      <a:noFill/>
                    </a:lnL>
                    <a:lnR>
                      <a:noFill/>
                    </a:lnR>
                    <a:lnT>
                      <a:noFill/>
                    </a:lnT>
                    <a:lnB>
                      <a:noFill/>
                    </a:lnB>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777875"/>
          </a:xfrm>
        </p:spPr>
        <p:txBody>
          <a:bodyPr/>
          <a:lstStyle/>
          <a:p>
            <a:pPr algn="ctr" fontAlgn="auto">
              <a:spcAft>
                <a:spcPts val="0"/>
              </a:spcAft>
              <a:defRPr/>
            </a:pPr>
            <a:r>
              <a:rPr lang="en-GB" b="1" dirty="0" smtClean="0">
                <a:solidFill>
                  <a:schemeClr val="bg1">
                    <a:lumMod val="50000"/>
                  </a:schemeClr>
                </a:solidFill>
              </a:rPr>
              <a:t>CHILDREN</a:t>
            </a:r>
            <a:endParaRPr lang="en-GB" dirty="0">
              <a:solidFill>
                <a:schemeClr val="bg1">
                  <a:lumMod val="50000"/>
                </a:schemeClr>
              </a:solidFill>
            </a:endParaRPr>
          </a:p>
        </p:txBody>
      </p:sp>
      <p:sp>
        <p:nvSpPr>
          <p:cNvPr id="3" name="Ograda vsebine 2"/>
          <p:cNvSpPr>
            <a:spLocks noGrp="1"/>
          </p:cNvSpPr>
          <p:nvPr>
            <p:ph sz="quarter" idx="1"/>
          </p:nvPr>
        </p:nvSpPr>
        <p:spPr>
          <a:xfrm>
            <a:off x="457200" y="1125538"/>
            <a:ext cx="7467600" cy="5348287"/>
          </a:xfrm>
        </p:spPr>
        <p:txBody>
          <a:bodyPr>
            <a:normAutofit/>
          </a:bodyPr>
          <a:lstStyle/>
          <a:p>
            <a:pPr marL="274320" indent="-274320" fontAlgn="auto">
              <a:spcAft>
                <a:spcPts val="0"/>
              </a:spcAft>
              <a:buFont typeface="Wingdings"/>
              <a:buChar char=""/>
              <a:defRPr/>
            </a:pPr>
            <a:r>
              <a:rPr lang="en-GB" dirty="0"/>
              <a:t>Number of children in Slovenian </a:t>
            </a:r>
            <a:r>
              <a:rPr lang="en-GB" dirty="0" smtClean="0"/>
              <a:t>families</a:t>
            </a:r>
            <a:endParaRPr lang="sl-SI" dirty="0" smtClean="0"/>
          </a:p>
          <a:p>
            <a:pPr marL="274320" indent="-274320" fontAlgn="auto">
              <a:spcAft>
                <a:spcPts val="0"/>
              </a:spcAft>
              <a:buFont typeface="Wingdings"/>
              <a:buChar char=""/>
              <a:defRPr/>
            </a:pPr>
            <a:endParaRPr lang="sl-SI" dirty="0" smtClean="0"/>
          </a:p>
          <a:p>
            <a:pPr marL="274320" indent="-274320" fontAlgn="auto">
              <a:spcAft>
                <a:spcPts val="0"/>
              </a:spcAft>
              <a:buFont typeface="Wingdings"/>
              <a:buChar char=""/>
              <a:defRPr/>
            </a:pPr>
            <a:endParaRPr lang="sl-SI" dirty="0" smtClean="0"/>
          </a:p>
          <a:p>
            <a:pPr marL="274320" indent="-274320" fontAlgn="auto">
              <a:spcAft>
                <a:spcPts val="0"/>
              </a:spcAft>
              <a:buFont typeface="Wingdings"/>
              <a:buChar char=""/>
              <a:defRPr/>
            </a:pPr>
            <a:endParaRPr lang="sl-SI" dirty="0" smtClean="0"/>
          </a:p>
          <a:p>
            <a:pPr marL="274320" indent="-274320" fontAlgn="auto">
              <a:spcAft>
                <a:spcPts val="0"/>
              </a:spcAft>
              <a:buFont typeface="Wingdings"/>
              <a:buChar char=""/>
              <a:defRPr/>
            </a:pPr>
            <a:endParaRPr lang="sl-SI" dirty="0" smtClean="0"/>
          </a:p>
          <a:p>
            <a:pPr marL="274320" indent="-274320" fontAlgn="auto">
              <a:spcAft>
                <a:spcPts val="0"/>
              </a:spcAft>
              <a:buFont typeface="Wingdings"/>
              <a:buChar char=""/>
              <a:defRPr/>
            </a:pPr>
            <a:r>
              <a:rPr lang="sl-SI" dirty="0" smtClean="0"/>
              <a:t>S</a:t>
            </a:r>
            <a:r>
              <a:rPr lang="en-GB" dirty="0"/>
              <a:t>hare o</a:t>
            </a:r>
            <a:r>
              <a:rPr lang="sl-SI" dirty="0"/>
              <a:t>f</a:t>
            </a:r>
            <a:r>
              <a:rPr lang="en-GB" dirty="0"/>
              <a:t> children in Slovenian population</a:t>
            </a:r>
          </a:p>
          <a:p>
            <a:pPr marL="0" indent="0" fontAlgn="auto">
              <a:spcAft>
                <a:spcPts val="0"/>
              </a:spcAft>
              <a:buFont typeface="Wingdings"/>
              <a:buNone/>
              <a:defRPr/>
            </a:pPr>
            <a:endParaRPr lang="sl-SI" dirty="0"/>
          </a:p>
        </p:txBody>
      </p:sp>
      <p:graphicFrame>
        <p:nvGraphicFramePr>
          <p:cNvPr id="4" name="Tabela 3"/>
          <p:cNvGraphicFramePr>
            <a:graphicFrameLocks noGrp="1"/>
          </p:cNvGraphicFramePr>
          <p:nvPr/>
        </p:nvGraphicFramePr>
        <p:xfrm>
          <a:off x="900113" y="1700213"/>
          <a:ext cx="7056780" cy="1224135"/>
        </p:xfrm>
        <a:graphic>
          <a:graphicData uri="http://schemas.openxmlformats.org/drawingml/2006/table">
            <a:tbl>
              <a:tblPr firstRow="1" bandRow="1">
                <a:tableStyleId>{5C22544A-7EE6-4342-B048-85BDC9FD1C3A}</a:tableStyleId>
              </a:tblPr>
              <a:tblGrid>
                <a:gridCol w="864094"/>
                <a:gridCol w="1296144"/>
                <a:gridCol w="1152128"/>
                <a:gridCol w="1224136"/>
                <a:gridCol w="1224136"/>
                <a:gridCol w="1296142"/>
              </a:tblGrid>
              <a:tr h="803861">
                <a:tc>
                  <a:txBody>
                    <a:bodyPr/>
                    <a:lstStyle/>
                    <a:p>
                      <a:pPr algn="l" fontAlgn="b"/>
                      <a:r>
                        <a:rPr kumimoji="0" lang="en-GB" sz="2000" b="0" i="0" u="none" strike="noStrike" kern="1200" noProof="0" dirty="0" smtClean="0">
                          <a:solidFill>
                            <a:srgbClr val="000000"/>
                          </a:solidFill>
                          <a:effectLst/>
                          <a:latin typeface="Calibri"/>
                          <a:ea typeface="+mn-ea"/>
                          <a:cs typeface="+mn-cs"/>
                        </a:rPr>
                        <a:t>Year</a:t>
                      </a:r>
                      <a:endParaRPr kumimoji="0" lang="en-GB" sz="2000" b="0" i="0" u="none" strike="noStrike" kern="1200" noProof="0" dirty="0">
                        <a:solidFill>
                          <a:srgbClr val="000000"/>
                        </a:solidFill>
                        <a:effectLst/>
                        <a:latin typeface="Calibri"/>
                        <a:ea typeface="+mn-ea"/>
                        <a:cs typeface="+mn-cs"/>
                      </a:endParaRPr>
                    </a:p>
                  </a:txBody>
                  <a:tcPr marL="9525" marR="9525" marT="9525" marB="0" anchor="b"/>
                </a:tc>
                <a:tc>
                  <a:txBody>
                    <a:bodyPr/>
                    <a:lstStyle/>
                    <a:p>
                      <a:pPr algn="l" fontAlgn="b"/>
                      <a:r>
                        <a:rPr kumimoji="0" lang="en-GB" sz="2000" b="0" i="0" u="none" strike="noStrike" kern="1200" noProof="0" smtClean="0">
                          <a:solidFill>
                            <a:srgbClr val="000000"/>
                          </a:solidFill>
                          <a:effectLst/>
                          <a:latin typeface="Calibri"/>
                          <a:ea typeface="+mn-ea"/>
                          <a:cs typeface="+mn-cs"/>
                        </a:rPr>
                        <a:t>All families</a:t>
                      </a:r>
                      <a:endParaRPr kumimoji="0" lang="en-GB" sz="2000" b="0" i="0" u="none" strike="noStrike" kern="1200" noProof="0">
                        <a:solidFill>
                          <a:srgbClr val="000000"/>
                        </a:solidFill>
                        <a:effectLst/>
                        <a:latin typeface="Calibri"/>
                        <a:ea typeface="+mn-ea"/>
                        <a:cs typeface="+mn-cs"/>
                      </a:endParaRPr>
                    </a:p>
                  </a:txBody>
                  <a:tcPr marL="9525" marR="9525" marT="9525" marB="0" anchor="b"/>
                </a:tc>
                <a:tc>
                  <a:txBody>
                    <a:bodyPr/>
                    <a:lstStyle/>
                    <a:p>
                      <a:pPr algn="l" fontAlgn="b"/>
                      <a:r>
                        <a:rPr kumimoji="0" lang="en-GB" sz="2000" b="0" i="0" u="none" strike="noStrike" kern="1200" noProof="0" smtClean="0">
                          <a:solidFill>
                            <a:srgbClr val="000000"/>
                          </a:solidFill>
                          <a:effectLst/>
                          <a:latin typeface="Calibri"/>
                          <a:ea typeface="+mn-ea"/>
                          <a:cs typeface="+mn-cs"/>
                        </a:rPr>
                        <a:t>1 child</a:t>
                      </a:r>
                      <a:endParaRPr kumimoji="0" lang="en-GB" sz="2000" b="0" i="0" u="none" strike="noStrike" kern="1200" noProof="0">
                        <a:solidFill>
                          <a:srgbClr val="000000"/>
                        </a:solidFill>
                        <a:effectLst/>
                        <a:latin typeface="Calibri"/>
                        <a:ea typeface="+mn-ea"/>
                        <a:cs typeface="+mn-cs"/>
                      </a:endParaRPr>
                    </a:p>
                  </a:txBody>
                  <a:tcPr marL="9525" marR="9525" marT="9525" marB="0" anchor="b"/>
                </a:tc>
                <a:tc>
                  <a:txBody>
                    <a:bodyPr/>
                    <a:lstStyle/>
                    <a:p>
                      <a:pPr algn="l" fontAlgn="b"/>
                      <a:r>
                        <a:rPr kumimoji="0" lang="en-GB" sz="2000" b="0" i="0" u="none" strike="noStrike" kern="1200" noProof="0" smtClean="0">
                          <a:solidFill>
                            <a:srgbClr val="000000"/>
                          </a:solidFill>
                          <a:effectLst/>
                          <a:latin typeface="Calibri"/>
                          <a:ea typeface="+mn-ea"/>
                          <a:cs typeface="+mn-cs"/>
                        </a:rPr>
                        <a:t>2 children</a:t>
                      </a:r>
                      <a:endParaRPr kumimoji="0" lang="en-GB" sz="2000" b="0" i="0" u="none" strike="noStrike" kern="1200" noProof="0">
                        <a:solidFill>
                          <a:srgbClr val="000000"/>
                        </a:solidFill>
                        <a:effectLst/>
                        <a:latin typeface="Calibri"/>
                        <a:ea typeface="+mn-ea"/>
                        <a:cs typeface="+mn-cs"/>
                      </a:endParaRPr>
                    </a:p>
                  </a:txBody>
                  <a:tcPr marL="9525" marR="9525" marT="9525" marB="0" anchor="b"/>
                </a:tc>
                <a:tc>
                  <a:txBody>
                    <a:bodyPr/>
                    <a:lstStyle/>
                    <a:p>
                      <a:pPr algn="l" fontAlgn="b"/>
                      <a:r>
                        <a:rPr kumimoji="0" lang="en-GB" sz="2000" b="0" i="0" u="none" strike="noStrike" kern="1200" noProof="0" smtClean="0">
                          <a:solidFill>
                            <a:srgbClr val="000000"/>
                          </a:solidFill>
                          <a:effectLst/>
                          <a:latin typeface="Calibri"/>
                          <a:ea typeface="+mn-ea"/>
                          <a:cs typeface="+mn-cs"/>
                        </a:rPr>
                        <a:t>3 children</a:t>
                      </a:r>
                      <a:endParaRPr kumimoji="0" lang="en-GB" sz="2000" b="0" i="0" u="none" strike="noStrike" kern="1200" noProof="0">
                        <a:solidFill>
                          <a:srgbClr val="000000"/>
                        </a:solidFill>
                        <a:effectLst/>
                        <a:latin typeface="Calibri"/>
                        <a:ea typeface="+mn-ea"/>
                        <a:cs typeface="+mn-cs"/>
                      </a:endParaRPr>
                    </a:p>
                  </a:txBody>
                  <a:tcPr marL="9525" marR="9525" marT="9525" marB="0" anchor="b"/>
                </a:tc>
                <a:tc>
                  <a:txBody>
                    <a:bodyPr/>
                    <a:lstStyle/>
                    <a:p>
                      <a:pPr algn="l" fontAlgn="b"/>
                      <a:r>
                        <a:rPr kumimoji="0" lang="en-GB" sz="2000" b="0" i="0" u="none" strike="noStrike" kern="1200" noProof="0" dirty="0" smtClean="0">
                          <a:solidFill>
                            <a:srgbClr val="000000"/>
                          </a:solidFill>
                          <a:effectLst/>
                          <a:latin typeface="Calibri"/>
                          <a:ea typeface="+mn-ea"/>
                          <a:cs typeface="+mn-cs"/>
                        </a:rPr>
                        <a:t>4 and more children</a:t>
                      </a:r>
                      <a:endParaRPr kumimoji="0" lang="en-GB" sz="2000" b="0" i="0" u="none" strike="noStrike" kern="1200" noProof="0" dirty="0">
                        <a:solidFill>
                          <a:srgbClr val="000000"/>
                        </a:solidFill>
                        <a:effectLst/>
                        <a:latin typeface="Calibri"/>
                        <a:ea typeface="+mn-ea"/>
                        <a:cs typeface="+mn-cs"/>
                      </a:endParaRPr>
                    </a:p>
                  </a:txBody>
                  <a:tcPr marL="9525" marR="9525" marT="9525" marB="0" anchor="b"/>
                </a:tc>
              </a:tr>
              <a:tr h="420274">
                <a:tc>
                  <a:txBody>
                    <a:bodyPr/>
                    <a:lstStyle/>
                    <a:p>
                      <a:pPr algn="l" fontAlgn="b"/>
                      <a:r>
                        <a:rPr kumimoji="0" lang="sl-SI" sz="2000" b="0" i="0" u="none" strike="noStrike" kern="1200" dirty="0" smtClean="0">
                          <a:solidFill>
                            <a:srgbClr val="000000"/>
                          </a:solidFill>
                          <a:effectLst/>
                          <a:latin typeface="Calibri"/>
                          <a:ea typeface="+mn-ea"/>
                          <a:cs typeface="+mn-cs"/>
                        </a:rPr>
                        <a:t>2011</a:t>
                      </a:r>
                      <a:endParaRPr kumimoji="0" lang="sl-SI" sz="2000" b="0" i="0" u="none" strike="noStrike" kern="1200" dirty="0">
                        <a:solidFill>
                          <a:srgbClr val="000000"/>
                        </a:solidFill>
                        <a:effectLst/>
                        <a:latin typeface="Calibri"/>
                        <a:ea typeface="+mn-ea"/>
                        <a:cs typeface="+mn-cs"/>
                      </a:endParaRPr>
                    </a:p>
                  </a:txBody>
                  <a:tcPr marL="9525" marR="9525" marT="9525" marB="0" anchor="b">
                    <a:solidFill>
                      <a:schemeClr val="accent1">
                        <a:lumMod val="40000"/>
                        <a:lumOff val="60000"/>
                      </a:schemeClr>
                    </a:solidFill>
                  </a:tcPr>
                </a:tc>
                <a:tc>
                  <a:txBody>
                    <a:bodyPr/>
                    <a:lstStyle/>
                    <a:p>
                      <a:pPr algn="l" fontAlgn="b"/>
                      <a:r>
                        <a:rPr kumimoji="0" lang="sl-SI" sz="2000" b="0" i="0" u="none" strike="noStrike" kern="1200" dirty="0">
                          <a:solidFill>
                            <a:srgbClr val="000000"/>
                          </a:solidFill>
                          <a:effectLst/>
                          <a:latin typeface="Calibri"/>
                          <a:ea typeface="+mn-ea"/>
                          <a:cs typeface="+mn-cs"/>
                        </a:rPr>
                        <a:t>567 347</a:t>
                      </a:r>
                    </a:p>
                  </a:txBody>
                  <a:tcPr marL="9525" marR="9525" marT="9525" marB="0" anchor="b">
                    <a:solidFill>
                      <a:schemeClr val="accent1">
                        <a:lumMod val="40000"/>
                        <a:lumOff val="60000"/>
                      </a:schemeClr>
                    </a:solidFill>
                  </a:tcPr>
                </a:tc>
                <a:tc>
                  <a:txBody>
                    <a:bodyPr/>
                    <a:lstStyle/>
                    <a:p>
                      <a:pPr algn="l" fontAlgn="b"/>
                      <a:r>
                        <a:rPr kumimoji="0" lang="sl-SI" sz="2000" b="0" i="0" u="none" strike="noStrike" kern="1200" dirty="0">
                          <a:solidFill>
                            <a:srgbClr val="000000"/>
                          </a:solidFill>
                          <a:effectLst/>
                          <a:latin typeface="Calibri"/>
                          <a:ea typeface="+mn-ea"/>
                          <a:cs typeface="+mn-cs"/>
                        </a:rPr>
                        <a:t>233 084</a:t>
                      </a:r>
                    </a:p>
                  </a:txBody>
                  <a:tcPr marL="9525" marR="9525" marT="9525" marB="0" anchor="b">
                    <a:solidFill>
                      <a:schemeClr val="accent1">
                        <a:lumMod val="40000"/>
                        <a:lumOff val="60000"/>
                      </a:schemeClr>
                    </a:solidFill>
                  </a:tcPr>
                </a:tc>
                <a:tc>
                  <a:txBody>
                    <a:bodyPr/>
                    <a:lstStyle/>
                    <a:p>
                      <a:pPr algn="l" fontAlgn="b"/>
                      <a:r>
                        <a:rPr kumimoji="0" lang="sl-SI" sz="2000" b="0" i="0" u="none" strike="noStrike" kern="1200" dirty="0">
                          <a:solidFill>
                            <a:srgbClr val="000000"/>
                          </a:solidFill>
                          <a:effectLst/>
                          <a:latin typeface="Calibri"/>
                          <a:ea typeface="+mn-ea"/>
                          <a:cs typeface="+mn-cs"/>
                        </a:rPr>
                        <a:t>159 555</a:t>
                      </a:r>
                    </a:p>
                  </a:txBody>
                  <a:tcPr marL="9525" marR="9525" marT="9525" marB="0" anchor="b">
                    <a:solidFill>
                      <a:schemeClr val="accent1">
                        <a:lumMod val="40000"/>
                        <a:lumOff val="60000"/>
                      </a:schemeClr>
                    </a:solidFill>
                  </a:tcPr>
                </a:tc>
                <a:tc>
                  <a:txBody>
                    <a:bodyPr/>
                    <a:lstStyle/>
                    <a:p>
                      <a:pPr algn="l" fontAlgn="b"/>
                      <a:r>
                        <a:rPr kumimoji="0" lang="sl-SI" sz="2000" b="0" i="0" u="none" strike="noStrike" kern="1200" dirty="0">
                          <a:solidFill>
                            <a:srgbClr val="000000"/>
                          </a:solidFill>
                          <a:effectLst/>
                          <a:latin typeface="Calibri"/>
                          <a:ea typeface="+mn-ea"/>
                          <a:cs typeface="+mn-cs"/>
                        </a:rPr>
                        <a:t>30 633</a:t>
                      </a:r>
                    </a:p>
                  </a:txBody>
                  <a:tcPr marL="9525" marR="9525" marT="9525" marB="0" anchor="b">
                    <a:solidFill>
                      <a:schemeClr val="accent1">
                        <a:lumMod val="40000"/>
                        <a:lumOff val="60000"/>
                      </a:schemeClr>
                    </a:solidFill>
                  </a:tcPr>
                </a:tc>
                <a:tc>
                  <a:txBody>
                    <a:bodyPr/>
                    <a:lstStyle/>
                    <a:p>
                      <a:pPr algn="l" fontAlgn="b"/>
                      <a:r>
                        <a:rPr kumimoji="0" lang="sl-SI" sz="2000" b="0" i="0" u="none" strike="noStrike" kern="1200" dirty="0">
                          <a:solidFill>
                            <a:srgbClr val="000000"/>
                          </a:solidFill>
                          <a:effectLst/>
                          <a:latin typeface="Calibri"/>
                          <a:ea typeface="+mn-ea"/>
                          <a:cs typeface="+mn-cs"/>
                        </a:rPr>
                        <a:t>6 401</a:t>
                      </a:r>
                    </a:p>
                  </a:txBody>
                  <a:tcPr marL="9525" marR="9525" marT="9525" marB="0" anchor="b">
                    <a:solidFill>
                      <a:schemeClr val="accent1">
                        <a:lumMod val="40000"/>
                        <a:lumOff val="60000"/>
                      </a:schemeClr>
                    </a:solidFill>
                  </a:tcPr>
                </a:tc>
              </a:tr>
            </a:tbl>
          </a:graphicData>
        </a:graphic>
      </p:graphicFrame>
      <p:graphicFrame>
        <p:nvGraphicFramePr>
          <p:cNvPr id="5" name="Tabela 4"/>
          <p:cNvGraphicFramePr>
            <a:graphicFrameLocks noGrp="1"/>
          </p:cNvGraphicFramePr>
          <p:nvPr/>
        </p:nvGraphicFramePr>
        <p:xfrm>
          <a:off x="900113" y="3860800"/>
          <a:ext cx="6192687" cy="2467613"/>
        </p:xfrm>
        <a:graphic>
          <a:graphicData uri="http://schemas.openxmlformats.org/drawingml/2006/table">
            <a:tbl>
              <a:tblPr/>
              <a:tblGrid>
                <a:gridCol w="864096"/>
                <a:gridCol w="2664296"/>
                <a:gridCol w="2664295"/>
              </a:tblGrid>
              <a:tr h="458341">
                <a:tc>
                  <a:txBody>
                    <a:bodyPr/>
                    <a:lstStyle/>
                    <a:p>
                      <a:pPr algn="l" fontAlgn="b"/>
                      <a:r>
                        <a:rPr lang="en-GB" sz="2000" b="0" i="0" u="none" strike="noStrike" noProof="0" dirty="0" smtClean="0">
                          <a:solidFill>
                            <a:srgbClr val="000000"/>
                          </a:solidFill>
                          <a:effectLst/>
                          <a:latin typeface="Calibri"/>
                        </a:rPr>
                        <a:t>Year</a:t>
                      </a:r>
                      <a:endParaRPr lang="en-GB" sz="2000" b="0" i="0" u="none" strike="noStrike" noProof="0" dirty="0">
                        <a:solidFill>
                          <a:srgbClr val="000000"/>
                        </a:solidFill>
                        <a:effectLst/>
                        <a:latin typeface="Calibri"/>
                      </a:endParaRPr>
                    </a:p>
                  </a:txBody>
                  <a:tcPr marL="9525" marR="9525" marT="9525" marB="0" anchor="b">
                    <a:lnL>
                      <a:noFill/>
                    </a:lnL>
                    <a:lnR>
                      <a:noFill/>
                    </a:lnR>
                    <a:lnT>
                      <a:noFill/>
                    </a:lnT>
                    <a:lnB>
                      <a:noFill/>
                    </a:lnB>
                    <a:solidFill>
                      <a:schemeClr val="bg1">
                        <a:lumMod val="75000"/>
                      </a:schemeClr>
                    </a:solidFill>
                  </a:tcPr>
                </a:tc>
                <a:tc>
                  <a:txBody>
                    <a:bodyPr/>
                    <a:lstStyle/>
                    <a:p>
                      <a:pPr algn="ctr" fontAlgn="b"/>
                      <a:r>
                        <a:rPr lang="en-GB" sz="2000" b="0" i="0" u="none" strike="noStrike" noProof="0" dirty="0" smtClean="0">
                          <a:solidFill>
                            <a:srgbClr val="000000"/>
                          </a:solidFill>
                          <a:effectLst/>
                          <a:latin typeface="Calibri"/>
                        </a:rPr>
                        <a:t>0–14 years old</a:t>
                      </a:r>
                      <a:endParaRPr lang="en-GB" sz="2000" b="0" i="0" u="none" strike="noStrike" noProof="0" dirty="0">
                        <a:solidFill>
                          <a:srgbClr val="000000"/>
                        </a:solidFill>
                        <a:effectLst/>
                        <a:latin typeface="Calibri"/>
                      </a:endParaRPr>
                    </a:p>
                  </a:txBody>
                  <a:tcPr marL="9525" marR="9525" marT="9525" marB="0" anchor="b">
                    <a:lnL>
                      <a:noFill/>
                    </a:lnL>
                    <a:lnR>
                      <a:noFill/>
                    </a:lnR>
                    <a:lnT>
                      <a:noFill/>
                    </a:lnT>
                    <a:lnB>
                      <a:noFill/>
                    </a:lnB>
                    <a:solidFill>
                      <a:schemeClr val="bg1">
                        <a:lumMod val="75000"/>
                      </a:schemeClr>
                    </a:solidFill>
                  </a:tcPr>
                </a:tc>
                <a:tc>
                  <a:txBody>
                    <a:bodyPr/>
                    <a:lstStyle/>
                    <a:p>
                      <a:pPr algn="ctr" fontAlgn="b"/>
                      <a:r>
                        <a:rPr lang="en-GB" sz="2000" b="0" i="0" u="none" strike="noStrike" noProof="0" dirty="0" smtClean="0">
                          <a:solidFill>
                            <a:srgbClr val="000000"/>
                          </a:solidFill>
                          <a:effectLst/>
                          <a:latin typeface="Calibri"/>
                        </a:rPr>
                        <a:t>0–18 years old</a:t>
                      </a:r>
                      <a:endParaRPr lang="en-GB" sz="2000" b="0" i="0" u="none" strike="noStrike" noProof="0" dirty="0">
                        <a:solidFill>
                          <a:srgbClr val="000000"/>
                        </a:solidFill>
                        <a:effectLst/>
                        <a:latin typeface="Calibri"/>
                      </a:endParaRPr>
                    </a:p>
                  </a:txBody>
                  <a:tcPr marL="9525" marR="9525" marT="9525" marB="0" anchor="b">
                    <a:lnL>
                      <a:noFill/>
                    </a:lnL>
                    <a:lnR>
                      <a:noFill/>
                    </a:lnR>
                    <a:lnT>
                      <a:noFill/>
                    </a:lnT>
                    <a:lnB>
                      <a:noFill/>
                    </a:lnB>
                    <a:solidFill>
                      <a:schemeClr val="bg1">
                        <a:lumMod val="75000"/>
                      </a:schemeClr>
                    </a:solidFill>
                  </a:tcPr>
                </a:tc>
              </a:tr>
              <a:tr h="551705">
                <a:tc>
                  <a:txBody>
                    <a:bodyPr/>
                    <a:lstStyle/>
                    <a:p>
                      <a:pPr algn="r" fontAlgn="b"/>
                      <a:r>
                        <a:rPr lang="sl-SI" sz="2000" b="0" i="0" u="none" strike="noStrike" dirty="0">
                          <a:solidFill>
                            <a:srgbClr val="000000"/>
                          </a:solidFill>
                          <a:effectLst/>
                          <a:latin typeface="Calibri"/>
                        </a:rPr>
                        <a:t>1995</a:t>
                      </a:r>
                    </a:p>
                  </a:txBody>
                  <a:tcPr marL="9525" marR="9525" marT="9525" marB="0" anchor="b">
                    <a:lnL>
                      <a:noFill/>
                    </a:lnL>
                    <a:lnR>
                      <a:noFill/>
                    </a:lnR>
                    <a:lnT>
                      <a:noFill/>
                    </a:lnT>
                    <a:lnB>
                      <a:noFill/>
                    </a:lnB>
                    <a:solidFill>
                      <a:schemeClr val="accent1">
                        <a:lumMod val="40000"/>
                        <a:lumOff val="60000"/>
                      </a:schemeClr>
                    </a:solidFill>
                  </a:tcPr>
                </a:tc>
                <a:tc>
                  <a:txBody>
                    <a:bodyPr/>
                    <a:lstStyle/>
                    <a:p>
                      <a:pPr algn="ctr" fontAlgn="b"/>
                      <a:r>
                        <a:rPr lang="sl-SI" sz="2000" b="0" i="0" u="none" strike="noStrike" dirty="0" smtClean="0">
                          <a:solidFill>
                            <a:srgbClr val="000000"/>
                          </a:solidFill>
                          <a:effectLst/>
                          <a:latin typeface="Calibri"/>
                        </a:rPr>
                        <a:t>18,5</a:t>
                      </a:r>
                      <a:endParaRPr lang="sl-SI" sz="2000" b="0" i="0" u="none" strike="noStrike" dirty="0">
                        <a:solidFill>
                          <a:srgbClr val="000000"/>
                        </a:solidFill>
                        <a:effectLst/>
                        <a:latin typeface="Calibri"/>
                      </a:endParaRPr>
                    </a:p>
                  </a:txBody>
                  <a:tcPr marL="9525" marR="9525" marT="9525" marB="0" anchor="b">
                    <a:lnL>
                      <a:noFill/>
                    </a:lnL>
                    <a:lnR>
                      <a:noFill/>
                    </a:lnR>
                    <a:lnT>
                      <a:noFill/>
                    </a:lnT>
                    <a:lnB>
                      <a:noFill/>
                    </a:lnB>
                    <a:solidFill>
                      <a:schemeClr val="accent1">
                        <a:lumMod val="40000"/>
                        <a:lumOff val="60000"/>
                      </a:schemeClr>
                    </a:solidFill>
                  </a:tcPr>
                </a:tc>
                <a:tc>
                  <a:txBody>
                    <a:bodyPr/>
                    <a:lstStyle/>
                    <a:p>
                      <a:pPr algn="ctr" fontAlgn="b"/>
                      <a:r>
                        <a:rPr lang="sl-SI" sz="2000" b="0" i="0" u="none" strike="noStrike" dirty="0">
                          <a:solidFill>
                            <a:srgbClr val="000000"/>
                          </a:solidFill>
                          <a:effectLst/>
                          <a:latin typeface="Calibri"/>
                        </a:rPr>
                        <a:t>24,2</a:t>
                      </a:r>
                    </a:p>
                  </a:txBody>
                  <a:tcPr marL="9525" marR="9525" marT="9525" marB="0" anchor="b">
                    <a:lnL>
                      <a:noFill/>
                    </a:lnL>
                    <a:lnR>
                      <a:noFill/>
                    </a:lnR>
                    <a:lnT>
                      <a:noFill/>
                    </a:lnT>
                    <a:lnB>
                      <a:noFill/>
                    </a:lnB>
                    <a:solidFill>
                      <a:schemeClr val="accent1">
                        <a:lumMod val="40000"/>
                        <a:lumOff val="60000"/>
                      </a:schemeClr>
                    </a:solidFill>
                  </a:tcPr>
                </a:tc>
              </a:tr>
              <a:tr h="551705">
                <a:tc>
                  <a:txBody>
                    <a:bodyPr/>
                    <a:lstStyle/>
                    <a:p>
                      <a:pPr algn="r" fontAlgn="b"/>
                      <a:r>
                        <a:rPr lang="sl-SI" sz="2000" b="0" i="0" u="none" strike="noStrike">
                          <a:solidFill>
                            <a:srgbClr val="000000"/>
                          </a:solidFill>
                          <a:effectLst/>
                          <a:latin typeface="Calibri"/>
                        </a:rPr>
                        <a:t>2000</a:t>
                      </a:r>
                    </a:p>
                  </a:txBody>
                  <a:tcPr marL="9525" marR="9525" marT="9525" marB="0" anchor="b">
                    <a:lnL>
                      <a:noFill/>
                    </a:lnL>
                    <a:lnR>
                      <a:noFill/>
                    </a:lnR>
                    <a:lnT>
                      <a:noFill/>
                    </a:lnT>
                    <a:lnB>
                      <a:noFill/>
                    </a:lnB>
                    <a:solidFill>
                      <a:schemeClr val="accent1">
                        <a:lumMod val="40000"/>
                        <a:lumOff val="60000"/>
                      </a:schemeClr>
                    </a:solidFill>
                  </a:tcPr>
                </a:tc>
                <a:tc>
                  <a:txBody>
                    <a:bodyPr/>
                    <a:lstStyle/>
                    <a:p>
                      <a:pPr algn="ctr" fontAlgn="b"/>
                      <a:r>
                        <a:rPr lang="sl-SI" sz="2000" b="0" i="0" u="none" strike="noStrike" dirty="0" smtClean="0">
                          <a:solidFill>
                            <a:srgbClr val="000000"/>
                          </a:solidFill>
                          <a:effectLst/>
                          <a:latin typeface="Calibri"/>
                        </a:rPr>
                        <a:t>16,1</a:t>
                      </a:r>
                      <a:endParaRPr lang="sl-SI" sz="2000" b="0" i="0" u="none" strike="noStrike" dirty="0">
                        <a:solidFill>
                          <a:srgbClr val="000000"/>
                        </a:solidFill>
                        <a:effectLst/>
                        <a:latin typeface="Calibri"/>
                      </a:endParaRPr>
                    </a:p>
                  </a:txBody>
                  <a:tcPr marL="9525" marR="9525" marT="9525" marB="0" anchor="b">
                    <a:lnL>
                      <a:noFill/>
                    </a:lnL>
                    <a:lnR>
                      <a:noFill/>
                    </a:lnR>
                    <a:lnT>
                      <a:noFill/>
                    </a:lnT>
                    <a:lnB>
                      <a:noFill/>
                    </a:lnB>
                    <a:solidFill>
                      <a:schemeClr val="accent1">
                        <a:lumMod val="40000"/>
                        <a:lumOff val="60000"/>
                      </a:schemeClr>
                    </a:solidFill>
                  </a:tcPr>
                </a:tc>
                <a:tc>
                  <a:txBody>
                    <a:bodyPr/>
                    <a:lstStyle/>
                    <a:p>
                      <a:pPr algn="ctr" fontAlgn="b"/>
                      <a:r>
                        <a:rPr lang="sl-SI" sz="2000" b="0" i="0" u="none" strike="noStrike" dirty="0">
                          <a:solidFill>
                            <a:srgbClr val="000000"/>
                          </a:solidFill>
                          <a:effectLst/>
                          <a:latin typeface="Calibri"/>
                        </a:rPr>
                        <a:t>21,7</a:t>
                      </a:r>
                    </a:p>
                  </a:txBody>
                  <a:tcPr marL="9525" marR="9525" marT="9525" marB="0" anchor="b">
                    <a:lnL>
                      <a:noFill/>
                    </a:lnL>
                    <a:lnR>
                      <a:noFill/>
                    </a:lnR>
                    <a:lnT>
                      <a:noFill/>
                    </a:lnT>
                    <a:lnB>
                      <a:noFill/>
                    </a:lnB>
                    <a:solidFill>
                      <a:schemeClr val="accent1">
                        <a:lumMod val="40000"/>
                        <a:lumOff val="60000"/>
                      </a:schemeClr>
                    </a:solidFill>
                  </a:tcPr>
                </a:tc>
              </a:tr>
              <a:tr h="551705">
                <a:tc>
                  <a:txBody>
                    <a:bodyPr/>
                    <a:lstStyle/>
                    <a:p>
                      <a:pPr algn="r" fontAlgn="b"/>
                      <a:r>
                        <a:rPr lang="sl-SI" sz="2000" b="0" i="0" u="none" strike="noStrike" dirty="0">
                          <a:solidFill>
                            <a:srgbClr val="000000"/>
                          </a:solidFill>
                          <a:effectLst/>
                          <a:latin typeface="Calibri"/>
                        </a:rPr>
                        <a:t>2005</a:t>
                      </a:r>
                    </a:p>
                  </a:txBody>
                  <a:tcPr marL="9525" marR="9525" marT="9525" marB="0" anchor="b">
                    <a:lnL>
                      <a:noFill/>
                    </a:lnL>
                    <a:lnR>
                      <a:noFill/>
                    </a:lnR>
                    <a:lnT>
                      <a:noFill/>
                    </a:lnT>
                    <a:lnB>
                      <a:noFill/>
                    </a:lnB>
                    <a:solidFill>
                      <a:schemeClr val="accent1">
                        <a:lumMod val="40000"/>
                        <a:lumOff val="60000"/>
                      </a:schemeClr>
                    </a:solidFill>
                  </a:tcPr>
                </a:tc>
                <a:tc>
                  <a:txBody>
                    <a:bodyPr/>
                    <a:lstStyle/>
                    <a:p>
                      <a:pPr algn="ctr" fontAlgn="b"/>
                      <a:r>
                        <a:rPr lang="sl-SI" sz="2000" b="0" i="0" u="none" strike="noStrike" dirty="0" smtClean="0">
                          <a:solidFill>
                            <a:srgbClr val="000000"/>
                          </a:solidFill>
                          <a:effectLst/>
                          <a:latin typeface="Calibri"/>
                        </a:rPr>
                        <a:t>14,4</a:t>
                      </a:r>
                      <a:endParaRPr lang="sl-SI" sz="2000" b="0" i="0" u="none" strike="noStrike" dirty="0">
                        <a:solidFill>
                          <a:srgbClr val="000000"/>
                        </a:solidFill>
                        <a:effectLst/>
                        <a:latin typeface="Calibri"/>
                      </a:endParaRPr>
                    </a:p>
                  </a:txBody>
                  <a:tcPr marL="9525" marR="9525" marT="9525" marB="0" anchor="b">
                    <a:lnL>
                      <a:noFill/>
                    </a:lnL>
                    <a:lnR>
                      <a:noFill/>
                    </a:lnR>
                    <a:lnT>
                      <a:noFill/>
                    </a:lnT>
                    <a:lnB>
                      <a:noFill/>
                    </a:lnB>
                    <a:solidFill>
                      <a:schemeClr val="accent1">
                        <a:lumMod val="40000"/>
                        <a:lumOff val="60000"/>
                      </a:schemeClr>
                    </a:solidFill>
                  </a:tcPr>
                </a:tc>
                <a:tc>
                  <a:txBody>
                    <a:bodyPr/>
                    <a:lstStyle/>
                    <a:p>
                      <a:pPr algn="ctr" fontAlgn="b"/>
                      <a:r>
                        <a:rPr lang="sl-SI" sz="2000" b="0" i="0" u="none" strike="noStrike" dirty="0">
                          <a:solidFill>
                            <a:srgbClr val="000000"/>
                          </a:solidFill>
                          <a:effectLst/>
                          <a:latin typeface="Calibri"/>
                        </a:rPr>
                        <a:t>19,3</a:t>
                      </a:r>
                    </a:p>
                  </a:txBody>
                  <a:tcPr marL="9525" marR="9525" marT="9525" marB="0" anchor="b">
                    <a:lnL>
                      <a:noFill/>
                    </a:lnL>
                    <a:lnR>
                      <a:noFill/>
                    </a:lnR>
                    <a:lnT>
                      <a:noFill/>
                    </a:lnT>
                    <a:lnB>
                      <a:noFill/>
                    </a:lnB>
                    <a:solidFill>
                      <a:schemeClr val="accent1">
                        <a:lumMod val="40000"/>
                        <a:lumOff val="60000"/>
                      </a:schemeClr>
                    </a:solidFill>
                  </a:tcPr>
                </a:tc>
              </a:tr>
              <a:tr h="354157">
                <a:tc>
                  <a:txBody>
                    <a:bodyPr/>
                    <a:lstStyle/>
                    <a:p>
                      <a:pPr algn="r" fontAlgn="b"/>
                      <a:r>
                        <a:rPr lang="sl-SI" sz="2000" b="0" i="0" u="none" strike="noStrike" dirty="0">
                          <a:solidFill>
                            <a:srgbClr val="000000"/>
                          </a:solidFill>
                          <a:effectLst/>
                          <a:latin typeface="Calibri"/>
                        </a:rPr>
                        <a:t>2010</a:t>
                      </a:r>
                    </a:p>
                  </a:txBody>
                  <a:tcPr marL="9525" marR="9525" marT="9525" marB="0" anchor="b">
                    <a:lnL>
                      <a:noFill/>
                    </a:lnL>
                    <a:lnR>
                      <a:noFill/>
                    </a:lnR>
                    <a:lnT>
                      <a:noFill/>
                    </a:lnT>
                    <a:lnB>
                      <a:noFill/>
                    </a:lnB>
                    <a:solidFill>
                      <a:schemeClr val="accent1">
                        <a:lumMod val="40000"/>
                        <a:lumOff val="60000"/>
                      </a:schemeClr>
                    </a:solidFill>
                  </a:tcPr>
                </a:tc>
                <a:tc>
                  <a:txBody>
                    <a:bodyPr/>
                    <a:lstStyle/>
                    <a:p>
                      <a:pPr algn="ctr" fontAlgn="b"/>
                      <a:r>
                        <a:rPr lang="sl-SI" sz="2000" b="0" i="0" u="none" strike="noStrike" dirty="0" smtClean="0">
                          <a:solidFill>
                            <a:srgbClr val="000000"/>
                          </a:solidFill>
                          <a:effectLst/>
                          <a:latin typeface="Calibri"/>
                        </a:rPr>
                        <a:t>14</a:t>
                      </a:r>
                      <a:endParaRPr lang="sl-SI" sz="2000" b="0" i="0" u="none" strike="noStrike" dirty="0">
                        <a:solidFill>
                          <a:srgbClr val="000000"/>
                        </a:solidFill>
                        <a:effectLst/>
                        <a:latin typeface="Calibri"/>
                      </a:endParaRPr>
                    </a:p>
                  </a:txBody>
                  <a:tcPr marL="9525" marR="9525" marT="9525" marB="0" anchor="b">
                    <a:lnL>
                      <a:noFill/>
                    </a:lnL>
                    <a:lnR>
                      <a:noFill/>
                    </a:lnR>
                    <a:lnT>
                      <a:noFill/>
                    </a:lnT>
                    <a:lnB>
                      <a:noFill/>
                    </a:lnB>
                    <a:solidFill>
                      <a:schemeClr val="accent1">
                        <a:lumMod val="40000"/>
                        <a:lumOff val="60000"/>
                      </a:schemeClr>
                    </a:solidFill>
                  </a:tcPr>
                </a:tc>
                <a:tc>
                  <a:txBody>
                    <a:bodyPr/>
                    <a:lstStyle/>
                    <a:p>
                      <a:pPr algn="ctr" fontAlgn="b"/>
                      <a:r>
                        <a:rPr lang="sl-SI" sz="2000" b="0" i="0" u="none" strike="noStrike" dirty="0">
                          <a:solidFill>
                            <a:srgbClr val="000000"/>
                          </a:solidFill>
                          <a:effectLst/>
                          <a:latin typeface="Calibri"/>
                        </a:rPr>
                        <a:t>18,1</a:t>
                      </a:r>
                    </a:p>
                  </a:txBody>
                  <a:tcPr marL="9525" marR="9525" marT="9525" marB="0" anchor="b">
                    <a:lnL>
                      <a:noFill/>
                    </a:lnL>
                    <a:lnR>
                      <a:noFill/>
                    </a:lnR>
                    <a:lnT>
                      <a:noFill/>
                    </a:lnT>
                    <a:lnB>
                      <a:noFill/>
                    </a:lnB>
                    <a:solidFill>
                      <a:schemeClr val="accent1">
                        <a:lumMod val="40000"/>
                        <a:lumOff val="60000"/>
                      </a:schemeClr>
                    </a:solidFill>
                  </a:tcPr>
                </a:tc>
              </a:tr>
            </a:tbl>
          </a:graphicData>
        </a:graphic>
      </p:graphicFrame>
      <p:pic>
        <p:nvPicPr>
          <p:cNvPr id="11307" name="Picture 2"/>
          <p:cNvPicPr>
            <a:picLocks noChangeAspect="1" noChangeArrowheads="1"/>
          </p:cNvPicPr>
          <p:nvPr/>
        </p:nvPicPr>
        <p:blipFill>
          <a:blip r:embed="rId2" cstate="print"/>
          <a:srcRect/>
          <a:stretch>
            <a:fillRect/>
          </a:stretch>
        </p:blipFill>
        <p:spPr bwMode="auto">
          <a:xfrm>
            <a:off x="323850" y="244475"/>
            <a:ext cx="719138" cy="5207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850900"/>
          </a:xfrm>
        </p:spPr>
        <p:txBody>
          <a:bodyPr/>
          <a:lstStyle/>
          <a:p>
            <a:pPr algn="ctr" fontAlgn="auto">
              <a:spcAft>
                <a:spcPts val="0"/>
              </a:spcAft>
              <a:defRPr/>
            </a:pPr>
            <a:r>
              <a:rPr lang="en-GB" b="1" dirty="0" smtClean="0">
                <a:solidFill>
                  <a:schemeClr val="bg1">
                    <a:lumMod val="50000"/>
                  </a:schemeClr>
                </a:solidFill>
              </a:rPr>
              <a:t>MATERNITY AND PATERNITY LEAVE</a:t>
            </a:r>
            <a:endParaRPr lang="en-GB" b="1" dirty="0">
              <a:solidFill>
                <a:schemeClr val="bg1">
                  <a:lumMod val="50000"/>
                </a:schemeClr>
              </a:solidFill>
            </a:endParaRPr>
          </a:p>
        </p:txBody>
      </p:sp>
      <p:sp>
        <p:nvSpPr>
          <p:cNvPr id="3" name="Ograda vsebine 2"/>
          <p:cNvSpPr>
            <a:spLocks noGrp="1"/>
          </p:cNvSpPr>
          <p:nvPr>
            <p:ph sz="quarter" idx="1"/>
          </p:nvPr>
        </p:nvSpPr>
        <p:spPr>
          <a:xfrm>
            <a:off x="457200" y="1341438"/>
            <a:ext cx="7467600" cy="5132387"/>
          </a:xfrm>
        </p:spPr>
        <p:txBody>
          <a:bodyPr>
            <a:normAutofit/>
          </a:bodyPr>
          <a:lstStyle/>
          <a:p>
            <a:pPr marL="274320" indent="-274320" fontAlgn="auto">
              <a:spcAft>
                <a:spcPts val="0"/>
              </a:spcAft>
              <a:buFont typeface="Wingdings"/>
              <a:buChar char=""/>
              <a:defRPr/>
            </a:pPr>
            <a:r>
              <a:rPr lang="en-GB" sz="2000" dirty="0">
                <a:effectLst>
                  <a:outerShdw blurRad="38100" dist="38100" dir="2700000" algn="tl">
                    <a:srgbClr val="000000">
                      <a:alpha val="43137"/>
                    </a:srgbClr>
                  </a:outerShdw>
                </a:effectLst>
              </a:rPr>
              <a:t>Maternity leave</a:t>
            </a:r>
            <a:r>
              <a:rPr lang="sl-SI" sz="2000" dirty="0"/>
              <a:t>: 105 </a:t>
            </a:r>
            <a:r>
              <a:rPr lang="en-US" sz="2000" dirty="0"/>
              <a:t>days </a:t>
            </a:r>
            <a:r>
              <a:rPr lang="sl-SI" sz="2000" dirty="0"/>
              <a:t>(28</a:t>
            </a:r>
            <a:r>
              <a:rPr lang="en-US" sz="2000" dirty="0"/>
              <a:t> </a:t>
            </a:r>
            <a:r>
              <a:rPr lang="en-GB" sz="2000" dirty="0"/>
              <a:t>days</a:t>
            </a:r>
            <a:r>
              <a:rPr lang="en-US" sz="2000" dirty="0"/>
              <a:t> before birth</a:t>
            </a:r>
            <a:r>
              <a:rPr lang="sl-SI" sz="2000" dirty="0"/>
              <a:t>);</a:t>
            </a:r>
            <a:r>
              <a:rPr lang="en-US" sz="2000" dirty="0"/>
              <a:t> </a:t>
            </a:r>
            <a:endParaRPr lang="sl-SI" sz="2000" dirty="0"/>
          </a:p>
          <a:p>
            <a:pPr marL="274320" indent="-274320" fontAlgn="auto">
              <a:spcAft>
                <a:spcPts val="0"/>
              </a:spcAft>
              <a:buFont typeface="Wingdings"/>
              <a:buChar char=""/>
              <a:defRPr/>
            </a:pPr>
            <a:r>
              <a:rPr lang="en-GB" sz="2000" dirty="0">
                <a:effectLst>
                  <a:outerShdw blurRad="38100" dist="38100" dir="2700000" algn="tl">
                    <a:srgbClr val="000000">
                      <a:alpha val="43137"/>
                    </a:srgbClr>
                  </a:outerShdw>
                </a:effectLst>
              </a:rPr>
              <a:t>Paternity leave</a:t>
            </a:r>
            <a:r>
              <a:rPr lang="en-GB" sz="2000" dirty="0"/>
              <a:t>: 90 days </a:t>
            </a:r>
            <a:r>
              <a:rPr lang="en-GB" sz="2000" dirty="0" smtClean="0"/>
              <a:t>(</a:t>
            </a:r>
            <a:r>
              <a:rPr lang="sl-SI" sz="2000" dirty="0" smtClean="0"/>
              <a:t>of which </a:t>
            </a:r>
            <a:r>
              <a:rPr lang="en-GB" sz="2000" dirty="0" smtClean="0"/>
              <a:t>15 paid</a:t>
            </a:r>
            <a:r>
              <a:rPr lang="sl-SI" sz="2000" dirty="0"/>
              <a:t>;</a:t>
            </a:r>
            <a:r>
              <a:rPr lang="en-GB" sz="2000" dirty="0" smtClean="0"/>
              <a:t> social </a:t>
            </a:r>
            <a:r>
              <a:rPr lang="en-GB" sz="2000" dirty="0"/>
              <a:t>security contributions are </a:t>
            </a:r>
            <a:r>
              <a:rPr lang="en-GB" sz="2000" dirty="0" smtClean="0"/>
              <a:t>covered</a:t>
            </a:r>
            <a:r>
              <a:rPr lang="sl-SI" sz="2000" dirty="0"/>
              <a:t> for </a:t>
            </a:r>
            <a:r>
              <a:rPr lang="en-GB" sz="2000" dirty="0"/>
              <a:t>the </a:t>
            </a:r>
            <a:r>
              <a:rPr lang="en-GB" sz="2000" dirty="0" smtClean="0"/>
              <a:t>rest</a:t>
            </a:r>
            <a:r>
              <a:rPr lang="sl-SI" sz="2000" dirty="0" smtClean="0"/>
              <a:t>);</a:t>
            </a:r>
            <a:endParaRPr lang="sl-SI" sz="2000" dirty="0"/>
          </a:p>
          <a:p>
            <a:pPr marL="0" indent="0" fontAlgn="auto">
              <a:spcAft>
                <a:spcPts val="0"/>
              </a:spcAft>
              <a:buFont typeface="Wingdings"/>
              <a:buNone/>
              <a:defRPr/>
            </a:pPr>
            <a:endParaRPr lang="sl-SI" sz="1050" dirty="0"/>
          </a:p>
          <a:p>
            <a:pPr marL="0" indent="0" fontAlgn="auto">
              <a:spcAft>
                <a:spcPts val="0"/>
              </a:spcAft>
              <a:buFont typeface="Wingdings"/>
              <a:buNone/>
              <a:defRPr/>
            </a:pPr>
            <a:r>
              <a:rPr lang="en-GB" sz="2000" dirty="0" smtClean="0"/>
              <a:t>Fathers</a:t>
            </a:r>
            <a:r>
              <a:rPr lang="sl-SI" sz="2000" dirty="0" smtClean="0"/>
              <a:t> that </a:t>
            </a:r>
            <a:r>
              <a:rPr lang="en-GB" sz="2000" dirty="0" smtClean="0"/>
              <a:t>have</a:t>
            </a:r>
            <a:r>
              <a:rPr lang="sl-SI" sz="2000" dirty="0" smtClean="0"/>
              <a:t> </a:t>
            </a:r>
            <a:r>
              <a:rPr lang="en-GB" sz="2000" dirty="0" smtClean="0"/>
              <a:t>taken</a:t>
            </a:r>
            <a:r>
              <a:rPr lang="sl-SI" sz="2000" dirty="0" smtClean="0"/>
              <a:t> </a:t>
            </a:r>
            <a:r>
              <a:rPr lang="en-GB" sz="2000" dirty="0" smtClean="0"/>
              <a:t>the </a:t>
            </a:r>
            <a:r>
              <a:rPr lang="en-GB" sz="2000" dirty="0"/>
              <a:t>paternity </a:t>
            </a:r>
            <a:r>
              <a:rPr lang="en-GB" sz="2000" dirty="0" smtClean="0"/>
              <a:t>leave</a:t>
            </a:r>
            <a:endParaRPr lang="sl-SI" sz="2000" dirty="0" smtClean="0"/>
          </a:p>
          <a:p>
            <a:pPr marL="0" indent="0" fontAlgn="auto">
              <a:spcAft>
                <a:spcPts val="0"/>
              </a:spcAft>
              <a:buFont typeface="Wingdings"/>
              <a:buNone/>
              <a:defRPr/>
            </a:pPr>
            <a:endParaRPr lang="sl-SI" sz="2000" dirty="0"/>
          </a:p>
        </p:txBody>
      </p:sp>
      <p:pic>
        <p:nvPicPr>
          <p:cNvPr id="12292" name="Picture 2"/>
          <p:cNvPicPr>
            <a:picLocks noChangeAspect="1" noChangeArrowheads="1"/>
          </p:cNvPicPr>
          <p:nvPr/>
        </p:nvPicPr>
        <p:blipFill>
          <a:blip r:embed="rId2" cstate="print"/>
          <a:srcRect/>
          <a:stretch>
            <a:fillRect/>
          </a:stretch>
        </p:blipFill>
        <p:spPr bwMode="auto">
          <a:xfrm>
            <a:off x="323850" y="244475"/>
            <a:ext cx="719138" cy="520700"/>
          </a:xfrm>
          <a:prstGeom prst="rect">
            <a:avLst/>
          </a:prstGeom>
          <a:noFill/>
          <a:ln w="9525">
            <a:noFill/>
            <a:miter lim="800000"/>
            <a:headEnd/>
            <a:tailEnd/>
          </a:ln>
        </p:spPr>
      </p:pic>
      <p:pic>
        <p:nvPicPr>
          <p:cNvPr id="12293" name="Picture 2"/>
          <p:cNvPicPr>
            <a:picLocks noChangeAspect="1" noChangeArrowheads="1"/>
          </p:cNvPicPr>
          <p:nvPr/>
        </p:nvPicPr>
        <p:blipFill>
          <a:blip r:embed="rId3" cstate="print"/>
          <a:srcRect/>
          <a:stretch>
            <a:fillRect/>
          </a:stretch>
        </p:blipFill>
        <p:spPr bwMode="auto">
          <a:xfrm>
            <a:off x="635000" y="3141663"/>
            <a:ext cx="6024563" cy="27559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258888" y="225425"/>
            <a:ext cx="6378575" cy="571500"/>
          </a:xfrm>
        </p:spPr>
        <p:txBody>
          <a:bodyPr/>
          <a:lstStyle/>
          <a:p>
            <a:pPr algn="ctr" fontAlgn="auto">
              <a:spcAft>
                <a:spcPts val="0"/>
              </a:spcAft>
              <a:defRPr/>
            </a:pPr>
            <a:r>
              <a:rPr lang="en-GB" b="1" dirty="0" smtClean="0">
                <a:solidFill>
                  <a:schemeClr val="bg1">
                    <a:lumMod val="50000"/>
                  </a:schemeClr>
                </a:solidFill>
              </a:rPr>
              <a:t>PARENTAL LEAVE</a:t>
            </a:r>
            <a:endParaRPr lang="en-GB" sz="2400" b="1" dirty="0">
              <a:solidFill>
                <a:schemeClr val="bg1">
                  <a:lumMod val="50000"/>
                </a:schemeClr>
              </a:solidFill>
            </a:endParaRPr>
          </a:p>
        </p:txBody>
      </p:sp>
      <p:sp>
        <p:nvSpPr>
          <p:cNvPr id="3" name="Ograda vsebine 2"/>
          <p:cNvSpPr>
            <a:spLocks noGrp="1"/>
          </p:cNvSpPr>
          <p:nvPr>
            <p:ph sz="quarter" idx="1"/>
          </p:nvPr>
        </p:nvSpPr>
        <p:spPr>
          <a:xfrm>
            <a:off x="457200" y="908050"/>
            <a:ext cx="7894638" cy="5834063"/>
          </a:xfrm>
        </p:spPr>
        <p:txBody>
          <a:bodyPr>
            <a:normAutofit fontScale="92500" lnSpcReduction="10000"/>
          </a:bodyPr>
          <a:lstStyle/>
          <a:p>
            <a:pPr marL="274320" indent="-274320" fontAlgn="auto">
              <a:spcAft>
                <a:spcPts val="0"/>
              </a:spcAft>
              <a:buFont typeface="Wingdings"/>
              <a:buChar char=""/>
              <a:defRPr/>
            </a:pPr>
            <a:r>
              <a:rPr lang="en-GB" sz="2200" dirty="0" smtClean="0">
                <a:effectLst>
                  <a:outerShdw blurRad="38100" dist="38100" dir="2700000" algn="tl">
                    <a:srgbClr val="000000">
                      <a:alpha val="43137"/>
                    </a:srgbClr>
                  </a:outerShdw>
                </a:effectLst>
              </a:rPr>
              <a:t>Parental leave</a:t>
            </a:r>
            <a:r>
              <a:rPr lang="en-GB" sz="2200" dirty="0" smtClean="0"/>
              <a:t>: 260 days per family</a:t>
            </a:r>
          </a:p>
          <a:p>
            <a:pPr marL="0" indent="0" fontAlgn="auto">
              <a:spcAft>
                <a:spcPts val="0"/>
              </a:spcAft>
              <a:buFont typeface="Wingdings"/>
              <a:buNone/>
              <a:defRPr/>
            </a:pPr>
            <a:endParaRPr lang="sl-SI" sz="1050" dirty="0" smtClean="0"/>
          </a:p>
          <a:p>
            <a:pPr marL="0" indent="0" fontAlgn="auto">
              <a:spcAft>
                <a:spcPts val="0"/>
              </a:spcAft>
              <a:buFont typeface="Wingdings"/>
              <a:buNone/>
              <a:defRPr/>
            </a:pPr>
            <a:r>
              <a:rPr lang="en-GB" sz="2200" dirty="0" smtClean="0"/>
              <a:t>Parental leave taken by fathers</a:t>
            </a:r>
            <a:r>
              <a:rPr lang="sl-SI" sz="2000" dirty="0" smtClean="0"/>
              <a:t>:</a:t>
            </a:r>
            <a:endParaRPr lang="sl-SI" sz="2000" dirty="0"/>
          </a:p>
          <a:p>
            <a:pPr marL="0" indent="0" fontAlgn="auto">
              <a:spcAft>
                <a:spcPts val="0"/>
              </a:spcAft>
              <a:buFont typeface="Wingdings"/>
              <a:buNone/>
              <a:defRPr/>
            </a:pPr>
            <a:endParaRPr lang="sl-SI" dirty="0"/>
          </a:p>
          <a:p>
            <a:pPr marL="274320" indent="-274320" fontAlgn="auto">
              <a:spcAft>
                <a:spcPts val="0"/>
              </a:spcAft>
              <a:buFont typeface="Wingdings"/>
              <a:buChar char=""/>
              <a:defRPr/>
            </a:pPr>
            <a:endParaRPr lang="sl-SI" dirty="0" smtClean="0">
              <a:effectLst>
                <a:outerShdw blurRad="38100" dist="38100" dir="2700000" algn="tl">
                  <a:srgbClr val="000000">
                    <a:alpha val="43137"/>
                  </a:srgbClr>
                </a:outerShdw>
              </a:effectLst>
            </a:endParaRPr>
          </a:p>
          <a:p>
            <a:pPr marL="0" indent="0" fontAlgn="auto">
              <a:spcAft>
                <a:spcPts val="0"/>
              </a:spcAft>
              <a:buFont typeface="Wingdings"/>
              <a:buNone/>
              <a:defRPr/>
            </a:pPr>
            <a:endParaRPr lang="sl-SI" dirty="0">
              <a:effectLst>
                <a:outerShdw blurRad="38100" dist="38100" dir="2700000" algn="tl">
                  <a:srgbClr val="000000">
                    <a:alpha val="43137"/>
                  </a:srgbClr>
                </a:outerShdw>
              </a:effectLst>
            </a:endParaRPr>
          </a:p>
          <a:p>
            <a:pPr marL="274320" indent="-274320" fontAlgn="auto">
              <a:spcAft>
                <a:spcPts val="0"/>
              </a:spcAft>
              <a:buFont typeface="Wingdings"/>
              <a:buChar char=""/>
              <a:defRPr/>
            </a:pPr>
            <a:endParaRPr lang="sl-SI" dirty="0" smtClean="0">
              <a:effectLst>
                <a:outerShdw blurRad="38100" dist="38100" dir="2700000" algn="tl">
                  <a:srgbClr val="000000">
                    <a:alpha val="43137"/>
                  </a:srgbClr>
                </a:outerShdw>
              </a:effectLst>
            </a:endParaRPr>
          </a:p>
          <a:p>
            <a:pPr marL="274320" indent="-274320" fontAlgn="auto">
              <a:spcAft>
                <a:spcPts val="0"/>
              </a:spcAft>
              <a:buFont typeface="Wingdings"/>
              <a:buChar char=""/>
              <a:defRPr/>
            </a:pPr>
            <a:endParaRPr lang="sl-SI" dirty="0">
              <a:effectLst>
                <a:outerShdw blurRad="38100" dist="38100" dir="2700000" algn="tl">
                  <a:srgbClr val="000000">
                    <a:alpha val="43137"/>
                  </a:srgbClr>
                </a:outerShdw>
              </a:effectLst>
            </a:endParaRPr>
          </a:p>
          <a:p>
            <a:pPr marL="0" indent="0" fontAlgn="auto">
              <a:spcAft>
                <a:spcPts val="0"/>
              </a:spcAft>
              <a:buFont typeface="Wingdings"/>
              <a:buNone/>
              <a:defRPr/>
            </a:pPr>
            <a:endParaRPr lang="sl-SI" sz="2000" dirty="0"/>
          </a:p>
          <a:p>
            <a:pPr marL="274320" indent="-274320" fontAlgn="auto">
              <a:spcAft>
                <a:spcPts val="0"/>
              </a:spcAft>
              <a:buFont typeface="Wingdings" pitchFamily="2" charset="2"/>
              <a:buChar char="Ø"/>
              <a:defRPr/>
            </a:pPr>
            <a:endParaRPr lang="sl-SI" sz="2000" dirty="0" smtClean="0"/>
          </a:p>
          <a:p>
            <a:pPr marL="274320" indent="-274320" fontAlgn="auto">
              <a:spcAft>
                <a:spcPts val="0"/>
              </a:spcAft>
              <a:buFont typeface="Wingdings" pitchFamily="2" charset="2"/>
              <a:buChar char="Ø"/>
              <a:defRPr/>
            </a:pPr>
            <a:r>
              <a:rPr lang="en-GB" sz="2200" dirty="0" smtClean="0"/>
              <a:t>Almost 1/3 persons in survey </a:t>
            </a:r>
            <a:r>
              <a:rPr lang="sl-SI" sz="2200" dirty="0" smtClean="0"/>
              <a:t>in 2010 </a:t>
            </a:r>
            <a:r>
              <a:rPr lang="en-GB" sz="2200" dirty="0" smtClean="0"/>
              <a:t>(20-49; representative sample) did not know that parental leave in Slovenia can be taken by any parent, not by mothers</a:t>
            </a:r>
            <a:r>
              <a:rPr lang="sl-SI" sz="2200" dirty="0" smtClean="0"/>
              <a:t>!</a:t>
            </a:r>
          </a:p>
          <a:p>
            <a:pPr marL="274320" indent="-274320" fontAlgn="auto">
              <a:spcAft>
                <a:spcPts val="0"/>
              </a:spcAft>
              <a:buFont typeface="Wingdings" pitchFamily="2" charset="2"/>
              <a:buChar char="Ø"/>
              <a:defRPr/>
            </a:pPr>
            <a:r>
              <a:rPr lang="en-GB" sz="2200" dirty="0" smtClean="0"/>
              <a:t>If father would </a:t>
            </a:r>
            <a:r>
              <a:rPr lang="sl-SI" sz="2200" dirty="0" smtClean="0"/>
              <a:t>take</a:t>
            </a:r>
            <a:r>
              <a:rPr lang="en-GB" sz="2200" dirty="0" smtClean="0"/>
              <a:t> at least 3 months of parental leave, then 9 % women would decide</a:t>
            </a:r>
            <a:r>
              <a:rPr lang="sl-SI" sz="2200" dirty="0" smtClean="0"/>
              <a:t> to </a:t>
            </a:r>
            <a:r>
              <a:rPr lang="en-GB" sz="2200" dirty="0" smtClean="0"/>
              <a:t>have another child</a:t>
            </a:r>
            <a:endParaRPr lang="sl-SI" sz="2200" dirty="0" smtClean="0"/>
          </a:p>
          <a:p>
            <a:pPr marL="274320" indent="-274320" fontAlgn="auto">
              <a:spcAft>
                <a:spcPts val="0"/>
              </a:spcAft>
              <a:buFont typeface="Wingdings" pitchFamily="2" charset="2"/>
              <a:buChar char="Ø"/>
              <a:defRPr/>
            </a:pPr>
            <a:r>
              <a:rPr lang="en-GB" sz="2200" dirty="0" smtClean="0"/>
              <a:t>68 % of all persons in a survey in 2009 think that 1 year </a:t>
            </a:r>
            <a:r>
              <a:rPr lang="sl-SI" sz="2200" dirty="0" smtClean="0"/>
              <a:t>l</a:t>
            </a:r>
            <a:r>
              <a:rPr lang="en-GB" sz="2200" dirty="0" smtClean="0"/>
              <a:t>eave (maternity + parental) is long enough</a:t>
            </a:r>
            <a:endParaRPr lang="en-GB" sz="2200" dirty="0"/>
          </a:p>
        </p:txBody>
      </p:sp>
      <p:pic>
        <p:nvPicPr>
          <p:cNvPr id="13316" name="Picture 2"/>
          <p:cNvPicPr>
            <a:picLocks noChangeAspect="1" noChangeArrowheads="1"/>
          </p:cNvPicPr>
          <p:nvPr/>
        </p:nvPicPr>
        <p:blipFill>
          <a:blip r:embed="rId2" cstate="print"/>
          <a:srcRect/>
          <a:stretch>
            <a:fillRect/>
          </a:stretch>
        </p:blipFill>
        <p:spPr bwMode="auto">
          <a:xfrm>
            <a:off x="395288" y="333375"/>
            <a:ext cx="719137" cy="463550"/>
          </a:xfrm>
          <a:prstGeom prst="rect">
            <a:avLst/>
          </a:prstGeom>
          <a:noFill/>
          <a:ln w="9525">
            <a:noFill/>
            <a:miter lim="800000"/>
            <a:headEnd/>
            <a:tailEnd/>
          </a:ln>
        </p:spPr>
      </p:pic>
      <p:pic>
        <p:nvPicPr>
          <p:cNvPr id="13317" name="Picture 2"/>
          <p:cNvPicPr>
            <a:picLocks noChangeAspect="1" noChangeArrowheads="1"/>
          </p:cNvPicPr>
          <p:nvPr/>
        </p:nvPicPr>
        <p:blipFill>
          <a:blip r:embed="rId3" cstate="print"/>
          <a:srcRect/>
          <a:stretch>
            <a:fillRect/>
          </a:stretch>
        </p:blipFill>
        <p:spPr bwMode="auto">
          <a:xfrm>
            <a:off x="827088" y="1773238"/>
            <a:ext cx="6265862" cy="251936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706437"/>
          </a:xfrm>
        </p:spPr>
        <p:txBody>
          <a:bodyPr/>
          <a:lstStyle/>
          <a:p>
            <a:pPr algn="ctr" fontAlgn="auto">
              <a:spcAft>
                <a:spcPts val="0"/>
              </a:spcAft>
              <a:defRPr/>
            </a:pPr>
            <a:r>
              <a:rPr lang="en-GB" b="1" dirty="0" smtClean="0">
                <a:solidFill>
                  <a:schemeClr val="bg1">
                    <a:lumMod val="50000"/>
                  </a:schemeClr>
                </a:solidFill>
              </a:rPr>
              <a:t>CHILD ALLOWANCE</a:t>
            </a:r>
            <a:endParaRPr lang="en-GB" b="1" dirty="0">
              <a:solidFill>
                <a:schemeClr val="bg1">
                  <a:lumMod val="50000"/>
                </a:schemeClr>
              </a:solidFill>
            </a:endParaRPr>
          </a:p>
        </p:txBody>
      </p:sp>
      <p:pic>
        <p:nvPicPr>
          <p:cNvPr id="14339" name="Picture 2"/>
          <p:cNvPicPr>
            <a:picLocks noChangeAspect="1" noChangeArrowheads="1"/>
          </p:cNvPicPr>
          <p:nvPr/>
        </p:nvPicPr>
        <p:blipFill>
          <a:blip r:embed="rId2" cstate="print"/>
          <a:srcRect/>
          <a:stretch>
            <a:fillRect/>
          </a:stretch>
        </p:blipFill>
        <p:spPr bwMode="auto">
          <a:xfrm>
            <a:off x="468313" y="260350"/>
            <a:ext cx="719137" cy="463550"/>
          </a:xfrm>
          <a:prstGeom prst="rect">
            <a:avLst/>
          </a:prstGeom>
          <a:noFill/>
          <a:ln w="9525">
            <a:noFill/>
            <a:miter lim="800000"/>
            <a:headEnd/>
            <a:tailEnd/>
          </a:ln>
        </p:spPr>
      </p:pic>
      <p:sp>
        <p:nvSpPr>
          <p:cNvPr id="6" name="Ograda vsebine 5"/>
          <p:cNvSpPr>
            <a:spLocks noGrp="1"/>
          </p:cNvSpPr>
          <p:nvPr>
            <p:ph sz="quarter" idx="1"/>
          </p:nvPr>
        </p:nvSpPr>
        <p:spPr>
          <a:xfrm>
            <a:off x="457200" y="1196975"/>
            <a:ext cx="7467600" cy="5276850"/>
          </a:xfrm>
          <a:solidFill>
            <a:schemeClr val="accent1">
              <a:lumMod val="40000"/>
              <a:lumOff val="60000"/>
            </a:schemeClr>
          </a:solidFill>
        </p:spPr>
        <p:txBody>
          <a:bodyPr>
            <a:normAutofit/>
          </a:bodyPr>
          <a:lstStyle/>
          <a:p>
            <a:pPr marL="274320" indent="-274320" fontAlgn="auto">
              <a:spcAft>
                <a:spcPts val="0"/>
              </a:spcAft>
              <a:buFont typeface="Wingdings"/>
              <a:buChar char=""/>
              <a:defRPr/>
            </a:pPr>
            <a:endParaRPr lang="sl-SI" sz="2000" dirty="0" smtClean="0">
              <a:effectLst>
                <a:outerShdw blurRad="38100" dist="38100" dir="2700000" algn="tl">
                  <a:srgbClr val="000000">
                    <a:alpha val="43137"/>
                  </a:srgbClr>
                </a:outerShdw>
              </a:effectLst>
            </a:endParaRPr>
          </a:p>
          <a:p>
            <a:pPr marL="0" indent="0" fontAlgn="auto">
              <a:spcAft>
                <a:spcPts val="0"/>
              </a:spcAft>
              <a:buFont typeface="Wingdings"/>
              <a:buNone/>
              <a:defRPr/>
            </a:pPr>
            <a:r>
              <a:rPr lang="en-GB" sz="2000" dirty="0" smtClean="0">
                <a:effectLst>
                  <a:outerShdw blurRad="38100" dist="38100" dir="2700000" algn="tl">
                    <a:srgbClr val="000000">
                      <a:alpha val="43137"/>
                    </a:srgbClr>
                  </a:outerShdw>
                </a:effectLst>
              </a:rPr>
              <a:t>Child allowance</a:t>
            </a:r>
            <a:r>
              <a:rPr lang="sl-SI" sz="2000" dirty="0" smtClean="0"/>
              <a:t>: in 2010 79 % </a:t>
            </a:r>
            <a:r>
              <a:rPr lang="en-GB" sz="2000" dirty="0" smtClean="0"/>
              <a:t>persons</a:t>
            </a:r>
            <a:r>
              <a:rPr lang="sl-SI" sz="2000" dirty="0" smtClean="0"/>
              <a:t> in </a:t>
            </a:r>
            <a:r>
              <a:rPr lang="en-GB" sz="2000" dirty="0" smtClean="0"/>
              <a:t>survey</a:t>
            </a:r>
            <a:r>
              <a:rPr lang="sl-SI" sz="2000" dirty="0" smtClean="0"/>
              <a:t>; </a:t>
            </a:r>
          </a:p>
          <a:p>
            <a:pPr marL="0" indent="0" fontAlgn="auto">
              <a:spcAft>
                <a:spcPts val="0"/>
              </a:spcAft>
              <a:buFont typeface="Wingdings"/>
              <a:buNone/>
              <a:defRPr/>
            </a:pPr>
            <a:r>
              <a:rPr lang="sl-SI" sz="2000" dirty="0"/>
              <a:t>	</a:t>
            </a:r>
            <a:r>
              <a:rPr lang="sl-SI" sz="2000" dirty="0" smtClean="0"/>
              <a:t>2/3 – </a:t>
            </a:r>
            <a:r>
              <a:rPr lang="en-GB" sz="2000" dirty="0" smtClean="0"/>
              <a:t>child allowance is low</a:t>
            </a:r>
          </a:p>
          <a:p>
            <a:pPr marL="0" indent="0" fontAlgn="auto">
              <a:spcAft>
                <a:spcPts val="0"/>
              </a:spcAft>
              <a:buFont typeface="Wingdings"/>
              <a:buNone/>
              <a:defRPr/>
            </a:pPr>
            <a:r>
              <a:rPr lang="en-GB" sz="2000" dirty="0" smtClean="0"/>
              <a:t>	1/3 – child allowance is high enough</a:t>
            </a:r>
          </a:p>
          <a:p>
            <a:pPr marL="0" indent="0" fontAlgn="auto">
              <a:spcAft>
                <a:spcPts val="0"/>
              </a:spcAft>
              <a:buFont typeface="Wingdings"/>
              <a:buNone/>
              <a:defRPr/>
            </a:pPr>
            <a:endParaRPr lang="sl-SI" sz="2000" dirty="0" smtClean="0"/>
          </a:p>
          <a:p>
            <a:pPr marL="0" indent="0" fontAlgn="auto">
              <a:spcAft>
                <a:spcPts val="0"/>
              </a:spcAft>
              <a:buFont typeface="Wingdings"/>
              <a:buNone/>
              <a:defRPr/>
            </a:pPr>
            <a:r>
              <a:rPr lang="sl-SI" sz="2000" dirty="0" smtClean="0"/>
              <a:t>In 2010 </a:t>
            </a:r>
            <a:r>
              <a:rPr lang="sl-SI" sz="2000" dirty="0" err="1" smtClean="0"/>
              <a:t>survey</a:t>
            </a:r>
            <a:r>
              <a:rPr lang="sl-SI" sz="2000" dirty="0" smtClean="0"/>
              <a:t> m</a:t>
            </a:r>
            <a:r>
              <a:rPr lang="en-GB" sz="2000" dirty="0" err="1" smtClean="0"/>
              <a:t>ost</a:t>
            </a:r>
            <a:r>
              <a:rPr lang="en-GB" sz="2000" dirty="0" smtClean="0"/>
              <a:t> people (55 %) prefer</a:t>
            </a:r>
            <a:r>
              <a:rPr lang="sl-SI" sz="2000" dirty="0" smtClean="0"/>
              <a:t>red</a:t>
            </a:r>
            <a:r>
              <a:rPr lang="en-GB" sz="2000" dirty="0" smtClean="0"/>
              <a:t> child allowance that is based on the family income </a:t>
            </a:r>
            <a:endParaRPr lang="sl-SI" sz="2000" dirty="0" smtClean="0"/>
          </a:p>
          <a:p>
            <a:pPr marL="0" indent="0" fontAlgn="auto">
              <a:spcAft>
                <a:spcPts val="0"/>
              </a:spcAft>
              <a:buFont typeface="Wingdings"/>
              <a:buNone/>
              <a:defRPr/>
            </a:pPr>
            <a:r>
              <a:rPr lang="en-GB" sz="2000" dirty="0" smtClean="0"/>
              <a:t>(25 % equal child allowance for all; 18 % only for families with low income)</a:t>
            </a:r>
          </a:p>
          <a:p>
            <a:pPr marL="0" indent="0" fontAlgn="auto">
              <a:spcAft>
                <a:spcPts val="0"/>
              </a:spcAft>
              <a:buFont typeface="Wingdings"/>
              <a:buNone/>
              <a:defRPr/>
            </a:pPr>
            <a:r>
              <a:rPr lang="sl-SI" sz="2000" dirty="0" smtClean="0"/>
              <a:t>	</a:t>
            </a:r>
          </a:p>
          <a:p>
            <a:pPr marL="0" indent="0" fontAlgn="auto">
              <a:spcAft>
                <a:spcPts val="0"/>
              </a:spcAft>
              <a:buFont typeface="Wingdings"/>
              <a:buNone/>
              <a:defRPr/>
            </a:pPr>
            <a:r>
              <a:rPr lang="sl-SI" sz="2000" dirty="0" smtClean="0"/>
              <a:t>                 </a:t>
            </a:r>
            <a:r>
              <a:rPr lang="en-GB" sz="2000" dirty="0" smtClean="0"/>
              <a:t>new legislation (</a:t>
            </a:r>
            <a:r>
              <a:rPr lang="sl-SI" sz="2000" dirty="0" smtClean="0"/>
              <a:t>2 </a:t>
            </a:r>
            <a:r>
              <a:rPr lang="en-GB" sz="2000" dirty="0" smtClean="0"/>
              <a:t>acts; impact assessment is needed)</a:t>
            </a:r>
            <a:endParaRPr lang="sl-SI" sz="2000" dirty="0" smtClean="0"/>
          </a:p>
          <a:p>
            <a:pPr marL="0" indent="0" fontAlgn="auto">
              <a:spcAft>
                <a:spcPts val="0"/>
              </a:spcAft>
              <a:buFont typeface="Wingdings"/>
              <a:buNone/>
              <a:defRPr/>
            </a:pPr>
            <a:endParaRPr lang="sl-SI" sz="2000" dirty="0"/>
          </a:p>
        </p:txBody>
      </p:sp>
      <p:cxnSp>
        <p:nvCxnSpPr>
          <p:cNvPr id="8" name="Raven puščični povezovalnik 7"/>
          <p:cNvCxnSpPr/>
          <p:nvPr/>
        </p:nvCxnSpPr>
        <p:spPr>
          <a:xfrm>
            <a:off x="827088" y="5084763"/>
            <a:ext cx="5048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4342" name="Picture 2"/>
          <p:cNvPicPr>
            <a:picLocks noChangeAspect="1" noChangeArrowheads="1"/>
          </p:cNvPicPr>
          <p:nvPr/>
        </p:nvPicPr>
        <p:blipFill>
          <a:blip r:embed="rId2" cstate="print"/>
          <a:srcRect/>
          <a:stretch>
            <a:fillRect/>
          </a:stretch>
        </p:blipFill>
        <p:spPr bwMode="auto">
          <a:xfrm>
            <a:off x="8027988" y="5732463"/>
            <a:ext cx="719137" cy="5365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850900"/>
          </a:xfrm>
        </p:spPr>
        <p:txBody>
          <a:bodyPr/>
          <a:lstStyle/>
          <a:p>
            <a:pPr algn="ctr" fontAlgn="auto">
              <a:spcAft>
                <a:spcPts val="0"/>
              </a:spcAft>
              <a:defRPr/>
            </a:pPr>
            <a:r>
              <a:rPr lang="sl-SI" b="1" dirty="0" smtClean="0">
                <a:solidFill>
                  <a:schemeClr val="bg1">
                    <a:lumMod val="50000"/>
                  </a:schemeClr>
                </a:solidFill>
              </a:rPr>
              <a:t>MATERIAL STATUS</a:t>
            </a:r>
            <a:endParaRPr lang="sl-SI" dirty="0"/>
          </a:p>
        </p:txBody>
      </p:sp>
      <p:sp>
        <p:nvSpPr>
          <p:cNvPr id="3" name="Ograda vsebine 2"/>
          <p:cNvSpPr>
            <a:spLocks noGrp="1"/>
          </p:cNvSpPr>
          <p:nvPr>
            <p:ph sz="quarter" idx="1"/>
          </p:nvPr>
        </p:nvSpPr>
        <p:spPr>
          <a:xfrm>
            <a:off x="323850" y="1196975"/>
            <a:ext cx="7600950" cy="5400675"/>
          </a:xfrm>
        </p:spPr>
        <p:txBody>
          <a:bodyPr>
            <a:normAutofit fontScale="62500" lnSpcReduction="20000"/>
          </a:bodyPr>
          <a:lstStyle/>
          <a:p>
            <a:pPr marL="0" indent="0" fontAlgn="auto">
              <a:spcAft>
                <a:spcPts val="0"/>
              </a:spcAft>
              <a:buFont typeface="Wingdings"/>
              <a:buNone/>
              <a:defRPr/>
            </a:pPr>
            <a:r>
              <a:rPr lang="en-GB" sz="3200" dirty="0" smtClean="0">
                <a:effectLst>
                  <a:outerShdw blurRad="38100" dist="38100" dir="2700000" algn="tl">
                    <a:srgbClr val="000000">
                      <a:alpha val="43137"/>
                    </a:srgbClr>
                  </a:outerShdw>
                </a:effectLst>
              </a:rPr>
              <a:t>Poverty</a:t>
            </a:r>
            <a:r>
              <a:rPr lang="en-GB" sz="3200" dirty="0" smtClean="0"/>
              <a:t>: in 2010 </a:t>
            </a:r>
          </a:p>
          <a:p>
            <a:pPr marL="274320" indent="-274320" fontAlgn="auto">
              <a:spcAft>
                <a:spcPts val="0"/>
              </a:spcAft>
              <a:buFontTx/>
              <a:buChar char="-"/>
              <a:defRPr/>
            </a:pPr>
            <a:r>
              <a:rPr lang="en-GB" sz="3200" dirty="0" smtClean="0"/>
              <a:t>10,5 % households with children lived in poverty; </a:t>
            </a:r>
          </a:p>
          <a:p>
            <a:pPr marL="274320" indent="-274320" fontAlgn="auto">
              <a:spcAft>
                <a:spcPts val="0"/>
              </a:spcAft>
              <a:buFontTx/>
              <a:buChar char="-"/>
              <a:defRPr/>
            </a:pPr>
            <a:r>
              <a:rPr lang="en-GB" sz="3200" dirty="0" smtClean="0"/>
              <a:t>12,6 % children lived in poverty</a:t>
            </a:r>
          </a:p>
          <a:p>
            <a:pPr marL="0" indent="0" fontAlgn="auto">
              <a:spcAft>
                <a:spcPts val="0"/>
              </a:spcAft>
              <a:buFont typeface="Wingdings"/>
              <a:buNone/>
              <a:defRPr/>
            </a:pPr>
            <a:endParaRPr lang="en-GB" sz="1700" dirty="0" smtClean="0"/>
          </a:p>
          <a:p>
            <a:pPr marL="0" indent="0" fontAlgn="auto">
              <a:spcAft>
                <a:spcPts val="0"/>
              </a:spcAft>
              <a:buFont typeface="Wingdings"/>
              <a:buNone/>
              <a:defRPr/>
            </a:pPr>
            <a:r>
              <a:rPr lang="sl-SI" sz="3200" dirty="0" smtClean="0"/>
              <a:t>A</a:t>
            </a:r>
            <a:r>
              <a:rPr lang="en-GB" sz="3200" dirty="0" smtClean="0"/>
              <a:t>t</a:t>
            </a:r>
            <a:r>
              <a:rPr lang="sl-SI" sz="3200" dirty="0" smtClean="0"/>
              <a:t>-</a:t>
            </a:r>
            <a:r>
              <a:rPr lang="en-GB" sz="3200" dirty="0" smtClean="0"/>
              <a:t>risk</a:t>
            </a:r>
            <a:r>
              <a:rPr lang="sl-SI" sz="3200" dirty="0" smtClean="0"/>
              <a:t>-</a:t>
            </a:r>
            <a:r>
              <a:rPr lang="en-GB" sz="3200" dirty="0" smtClean="0"/>
              <a:t>of</a:t>
            </a:r>
            <a:r>
              <a:rPr lang="sl-SI" sz="3200" dirty="0" smtClean="0"/>
              <a:t>-</a:t>
            </a:r>
            <a:r>
              <a:rPr lang="en-GB" sz="3200" dirty="0" smtClean="0"/>
              <a:t>poverty rate</a:t>
            </a:r>
            <a:r>
              <a:rPr lang="sl-SI" sz="3200" dirty="0" smtClean="0"/>
              <a:t> (in %)</a:t>
            </a:r>
            <a:r>
              <a:rPr lang="en-GB" sz="3200" dirty="0" smtClean="0"/>
              <a:t>:</a:t>
            </a:r>
          </a:p>
          <a:p>
            <a:pPr marL="0" indent="0" fontAlgn="auto">
              <a:spcAft>
                <a:spcPts val="0"/>
              </a:spcAft>
              <a:buFont typeface="Wingdings"/>
              <a:buNone/>
              <a:defRPr/>
            </a:pPr>
            <a:endParaRPr lang="sl-SI" dirty="0" smtClean="0"/>
          </a:p>
          <a:p>
            <a:pPr marL="0" indent="0" fontAlgn="auto">
              <a:spcAft>
                <a:spcPts val="0"/>
              </a:spcAft>
              <a:buFont typeface="Wingdings"/>
              <a:buNone/>
              <a:defRPr/>
            </a:pPr>
            <a:endParaRPr lang="sl-SI" dirty="0"/>
          </a:p>
          <a:p>
            <a:pPr marL="0" indent="0" fontAlgn="auto">
              <a:spcAft>
                <a:spcPts val="0"/>
              </a:spcAft>
              <a:buFont typeface="Wingdings"/>
              <a:buNone/>
              <a:defRPr/>
            </a:pPr>
            <a:endParaRPr lang="en-GB" dirty="0"/>
          </a:p>
          <a:p>
            <a:pPr marL="274320" indent="-274320" fontAlgn="auto">
              <a:spcAft>
                <a:spcPts val="0"/>
              </a:spcAft>
              <a:buFont typeface="Wingdings"/>
              <a:buChar char=""/>
              <a:defRPr/>
            </a:pPr>
            <a:endParaRPr lang="sl-SI" dirty="0" smtClean="0"/>
          </a:p>
          <a:p>
            <a:pPr marL="274320" indent="-274320" fontAlgn="auto">
              <a:spcAft>
                <a:spcPts val="0"/>
              </a:spcAft>
              <a:buFont typeface="Wingdings"/>
              <a:buChar char=""/>
              <a:defRPr/>
            </a:pPr>
            <a:endParaRPr lang="sl-SI" dirty="0"/>
          </a:p>
          <a:p>
            <a:pPr marL="274320" indent="-274320" fontAlgn="auto">
              <a:spcAft>
                <a:spcPts val="0"/>
              </a:spcAft>
              <a:buFont typeface="Wingdings"/>
              <a:buChar char=""/>
              <a:defRPr/>
            </a:pPr>
            <a:endParaRPr lang="sl-SI" dirty="0" smtClean="0"/>
          </a:p>
          <a:p>
            <a:pPr marL="274320" indent="-274320" fontAlgn="auto">
              <a:spcAft>
                <a:spcPts val="0"/>
              </a:spcAft>
              <a:buFont typeface="Wingdings"/>
              <a:buChar char=""/>
              <a:defRPr/>
            </a:pPr>
            <a:endParaRPr lang="sl-SI" dirty="0"/>
          </a:p>
          <a:p>
            <a:pPr marL="274320" indent="-274320" fontAlgn="auto">
              <a:spcAft>
                <a:spcPts val="0"/>
              </a:spcAft>
              <a:buFont typeface="Wingdings"/>
              <a:buChar char=""/>
              <a:defRPr/>
            </a:pPr>
            <a:endParaRPr lang="sl-SI" dirty="0" smtClean="0"/>
          </a:p>
          <a:p>
            <a:pPr marL="274320" indent="-274320" fontAlgn="auto">
              <a:spcAft>
                <a:spcPts val="0"/>
              </a:spcAft>
              <a:buFont typeface="Wingdings"/>
              <a:buChar char=""/>
              <a:defRPr/>
            </a:pPr>
            <a:endParaRPr lang="sl-SI" dirty="0"/>
          </a:p>
          <a:p>
            <a:pPr marL="365760" lvl="1" indent="0" fontAlgn="auto">
              <a:spcAft>
                <a:spcPts val="0"/>
              </a:spcAft>
              <a:buFont typeface="Wingdings 2"/>
              <a:buNone/>
              <a:defRPr/>
            </a:pPr>
            <a:endParaRPr lang="sl-SI" sz="2000" dirty="0"/>
          </a:p>
          <a:p>
            <a:pPr marL="365760" lvl="1" indent="0" fontAlgn="auto">
              <a:spcAft>
                <a:spcPts val="0"/>
              </a:spcAft>
              <a:buFont typeface="Wingdings 2"/>
              <a:buNone/>
              <a:defRPr/>
            </a:pPr>
            <a:endParaRPr lang="sl-SI" sz="2000" dirty="0" smtClean="0"/>
          </a:p>
          <a:p>
            <a:pPr marL="365760" lvl="1" indent="0" fontAlgn="auto">
              <a:spcAft>
                <a:spcPts val="0"/>
              </a:spcAft>
              <a:buFont typeface="Wingdings 2"/>
              <a:buNone/>
              <a:defRPr/>
            </a:pPr>
            <a:r>
              <a:rPr lang="sl-SI" sz="2400" dirty="0" smtClean="0"/>
              <a:t>   </a:t>
            </a:r>
          </a:p>
          <a:p>
            <a:pPr marL="365760" lvl="1" indent="0" fontAlgn="auto">
              <a:spcAft>
                <a:spcPts val="0"/>
              </a:spcAft>
              <a:buFont typeface="Wingdings 2"/>
              <a:buNone/>
              <a:defRPr/>
            </a:pPr>
            <a:r>
              <a:rPr lang="sl-SI" sz="2400" dirty="0" smtClean="0"/>
              <a:t>    </a:t>
            </a:r>
          </a:p>
          <a:p>
            <a:pPr marL="365760" lvl="1" indent="0" fontAlgn="auto">
              <a:spcAft>
                <a:spcPts val="0"/>
              </a:spcAft>
              <a:buFont typeface="Wingdings 2"/>
              <a:buNone/>
              <a:defRPr/>
            </a:pPr>
            <a:r>
              <a:rPr lang="sl-SI" sz="2900" dirty="0" smtClean="0"/>
              <a:t>  </a:t>
            </a:r>
            <a:endParaRPr lang="en-GB" sz="3200" dirty="0"/>
          </a:p>
        </p:txBody>
      </p:sp>
      <p:pic>
        <p:nvPicPr>
          <p:cNvPr id="15364" name="Picture 4"/>
          <p:cNvPicPr>
            <a:picLocks noChangeAspect="1" noChangeArrowheads="1"/>
          </p:cNvPicPr>
          <p:nvPr/>
        </p:nvPicPr>
        <p:blipFill>
          <a:blip r:embed="rId2" cstate="print"/>
          <a:srcRect/>
          <a:stretch>
            <a:fillRect/>
          </a:stretch>
        </p:blipFill>
        <p:spPr bwMode="auto">
          <a:xfrm>
            <a:off x="539750" y="2781300"/>
            <a:ext cx="6754813" cy="3232150"/>
          </a:xfrm>
          <a:prstGeom prst="rect">
            <a:avLst/>
          </a:prstGeom>
          <a:noFill/>
          <a:ln w="9525">
            <a:noFill/>
            <a:miter lim="800000"/>
            <a:headEnd/>
            <a:tailEnd/>
          </a:ln>
        </p:spPr>
      </p:pic>
      <p:pic>
        <p:nvPicPr>
          <p:cNvPr id="15365" name="Picture 2"/>
          <p:cNvPicPr>
            <a:picLocks noChangeAspect="1" noChangeArrowheads="1"/>
          </p:cNvPicPr>
          <p:nvPr/>
        </p:nvPicPr>
        <p:blipFill>
          <a:blip r:embed="rId3" cstate="print"/>
          <a:srcRect/>
          <a:stretch>
            <a:fillRect/>
          </a:stretch>
        </p:blipFill>
        <p:spPr bwMode="auto">
          <a:xfrm>
            <a:off x="468313" y="260350"/>
            <a:ext cx="719137" cy="463550"/>
          </a:xfrm>
          <a:prstGeom prst="rect">
            <a:avLst/>
          </a:prstGeom>
          <a:noFill/>
          <a:ln w="9525">
            <a:noFill/>
            <a:miter lim="800000"/>
            <a:headEnd/>
            <a:tailEnd/>
          </a:ln>
        </p:spPr>
      </p:pic>
      <p:pic>
        <p:nvPicPr>
          <p:cNvPr id="15366" name="Picture 2"/>
          <p:cNvPicPr>
            <a:picLocks noChangeAspect="1" noChangeArrowheads="1"/>
          </p:cNvPicPr>
          <p:nvPr/>
        </p:nvPicPr>
        <p:blipFill>
          <a:blip r:embed="rId3" cstate="print"/>
          <a:srcRect/>
          <a:stretch>
            <a:fillRect/>
          </a:stretch>
        </p:blipFill>
        <p:spPr bwMode="auto">
          <a:xfrm>
            <a:off x="8101013" y="5732463"/>
            <a:ext cx="719137" cy="561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331913" y="188913"/>
            <a:ext cx="6592887" cy="719137"/>
          </a:xfrm>
        </p:spPr>
        <p:txBody>
          <a:bodyPr/>
          <a:lstStyle/>
          <a:p>
            <a:pPr algn="ctr" fontAlgn="auto">
              <a:spcAft>
                <a:spcPts val="0"/>
              </a:spcAft>
              <a:defRPr/>
            </a:pPr>
            <a:r>
              <a:rPr lang="en-GB" b="1" dirty="0" smtClean="0">
                <a:solidFill>
                  <a:schemeClr val="bg1">
                    <a:lumMod val="50000"/>
                  </a:schemeClr>
                </a:solidFill>
              </a:rPr>
              <a:t>HEALTH</a:t>
            </a:r>
            <a:endParaRPr lang="en-GB" b="1" dirty="0">
              <a:solidFill>
                <a:schemeClr val="bg1">
                  <a:lumMod val="50000"/>
                </a:schemeClr>
              </a:solidFill>
            </a:endParaRPr>
          </a:p>
        </p:txBody>
      </p:sp>
      <p:pic>
        <p:nvPicPr>
          <p:cNvPr id="16387" name="Picture 2"/>
          <p:cNvPicPr>
            <a:picLocks noChangeAspect="1" noChangeArrowheads="1"/>
          </p:cNvPicPr>
          <p:nvPr/>
        </p:nvPicPr>
        <p:blipFill>
          <a:blip r:embed="rId2" cstate="print"/>
          <a:srcRect/>
          <a:stretch>
            <a:fillRect/>
          </a:stretch>
        </p:blipFill>
        <p:spPr bwMode="auto">
          <a:xfrm>
            <a:off x="250825" y="260350"/>
            <a:ext cx="719138" cy="463550"/>
          </a:xfrm>
          <a:prstGeom prst="rect">
            <a:avLst/>
          </a:prstGeom>
          <a:noFill/>
          <a:ln w="9525">
            <a:noFill/>
            <a:miter lim="800000"/>
            <a:headEnd/>
            <a:tailEnd/>
          </a:ln>
        </p:spPr>
      </p:pic>
      <p:sp>
        <p:nvSpPr>
          <p:cNvPr id="5" name="Ograda vsebine 4"/>
          <p:cNvSpPr>
            <a:spLocks noGrp="1"/>
          </p:cNvSpPr>
          <p:nvPr>
            <p:ph sz="quarter" idx="1"/>
          </p:nvPr>
        </p:nvSpPr>
        <p:spPr>
          <a:xfrm>
            <a:off x="457200" y="908050"/>
            <a:ext cx="7467600" cy="5761038"/>
          </a:xfrm>
        </p:spPr>
        <p:txBody>
          <a:bodyPr>
            <a:normAutofit/>
          </a:bodyPr>
          <a:lstStyle/>
          <a:p>
            <a:pPr marL="274320" indent="-274320" fontAlgn="auto">
              <a:spcAft>
                <a:spcPts val="0"/>
              </a:spcAft>
              <a:buFont typeface="Wingdings"/>
              <a:buChar char=""/>
              <a:defRPr/>
            </a:pPr>
            <a:r>
              <a:rPr lang="en-GB" sz="2000" dirty="0" smtClean="0"/>
              <a:t>Most health indicators show positive overall health status of families in Slovenia</a:t>
            </a:r>
            <a:endParaRPr lang="sl-SI" sz="2000" dirty="0" smtClean="0"/>
          </a:p>
          <a:p>
            <a:pPr marL="0" indent="0" fontAlgn="auto">
              <a:spcAft>
                <a:spcPts val="0"/>
              </a:spcAft>
              <a:buFont typeface="Wingdings"/>
              <a:buNone/>
              <a:defRPr/>
            </a:pPr>
            <a:endParaRPr lang="en-GB" sz="2000" dirty="0" smtClean="0"/>
          </a:p>
          <a:p>
            <a:pPr marL="274320" indent="-274320" fontAlgn="auto">
              <a:spcAft>
                <a:spcPts val="0"/>
              </a:spcAft>
              <a:buFont typeface="Wingdings"/>
              <a:buChar char=""/>
              <a:defRPr/>
            </a:pPr>
            <a:r>
              <a:rPr lang="en-GB" sz="2000" dirty="0" smtClean="0"/>
              <a:t>Especially </a:t>
            </a:r>
            <a:r>
              <a:rPr lang="en-GB" sz="2000" dirty="0" smtClean="0">
                <a:effectLst>
                  <a:outerShdw blurRad="38100" dist="38100" dir="2700000" algn="tl">
                    <a:srgbClr val="000000">
                      <a:alpha val="43137"/>
                    </a:srgbClr>
                  </a:outerShdw>
                </a:effectLst>
              </a:rPr>
              <a:t>data about </a:t>
            </a:r>
            <a:r>
              <a:rPr lang="en-US" sz="2000" dirty="0" smtClean="0"/>
              <a:t>Infant </a:t>
            </a:r>
            <a:r>
              <a:rPr lang="en-US" sz="2000" dirty="0"/>
              <a:t>mortality rate </a:t>
            </a:r>
            <a:endParaRPr lang="sl-SI" sz="2000" dirty="0" smtClean="0"/>
          </a:p>
          <a:p>
            <a:pPr marL="0" indent="0" fontAlgn="auto">
              <a:spcAft>
                <a:spcPts val="0"/>
              </a:spcAft>
              <a:buFont typeface="Wingdings"/>
              <a:buNone/>
              <a:defRPr/>
            </a:pPr>
            <a:r>
              <a:rPr lang="sl-SI" sz="2000" dirty="0"/>
              <a:t>	</a:t>
            </a:r>
            <a:r>
              <a:rPr lang="sl-SI" sz="2000" dirty="0" smtClean="0"/>
              <a:t>(</a:t>
            </a:r>
            <a:r>
              <a:rPr lang="en-US" sz="1600" dirty="0" smtClean="0"/>
              <a:t>the </a:t>
            </a:r>
            <a:r>
              <a:rPr lang="en-US" sz="1600" dirty="0"/>
              <a:t>number of infant deaths (aged 0-365 days) per 1000 live </a:t>
            </a:r>
            <a:r>
              <a:rPr lang="en-US" sz="1600" dirty="0" smtClean="0"/>
              <a:t>births</a:t>
            </a:r>
            <a:r>
              <a:rPr lang="sl-SI" sz="2000" dirty="0" smtClean="0"/>
              <a:t>)</a:t>
            </a:r>
          </a:p>
          <a:p>
            <a:pPr marL="274320" indent="-274320" fontAlgn="auto">
              <a:spcAft>
                <a:spcPts val="0"/>
              </a:spcAft>
              <a:buFont typeface="Wingdings"/>
              <a:buChar char=""/>
              <a:defRPr/>
            </a:pPr>
            <a:endParaRPr lang="sl-SI" sz="2000" dirty="0" smtClean="0"/>
          </a:p>
          <a:p>
            <a:pPr marL="0" indent="0" fontAlgn="auto">
              <a:spcAft>
                <a:spcPts val="0"/>
              </a:spcAft>
              <a:buFont typeface="Wingdings"/>
              <a:buNone/>
              <a:defRPr/>
            </a:pPr>
            <a:r>
              <a:rPr lang="sl-SI" sz="2000" dirty="0" smtClean="0"/>
              <a:t> </a:t>
            </a:r>
          </a:p>
          <a:p>
            <a:pPr marL="274320" indent="-274320" fontAlgn="auto">
              <a:spcAft>
                <a:spcPts val="0"/>
              </a:spcAft>
              <a:buFont typeface="Wingdings"/>
              <a:buChar char=""/>
              <a:defRPr/>
            </a:pPr>
            <a:endParaRPr lang="sl-SI" sz="2000" dirty="0" smtClean="0">
              <a:effectLst>
                <a:outerShdw blurRad="38100" dist="38100" dir="2700000" algn="tl">
                  <a:srgbClr val="000000">
                    <a:alpha val="43137"/>
                  </a:srgbClr>
                </a:outerShdw>
              </a:effectLst>
            </a:endParaRPr>
          </a:p>
          <a:p>
            <a:pPr marL="274320" indent="-274320" fontAlgn="auto">
              <a:spcAft>
                <a:spcPts val="0"/>
              </a:spcAft>
              <a:buFont typeface="Wingdings"/>
              <a:buChar char=""/>
              <a:defRPr/>
            </a:pPr>
            <a:endParaRPr lang="sl-SI" sz="2000" dirty="0">
              <a:effectLst>
                <a:outerShdw blurRad="38100" dist="38100" dir="2700000" algn="tl">
                  <a:srgbClr val="000000">
                    <a:alpha val="43137"/>
                  </a:srgbClr>
                </a:outerShdw>
              </a:effectLst>
            </a:endParaRPr>
          </a:p>
          <a:p>
            <a:pPr marL="274320" indent="-274320" fontAlgn="auto">
              <a:spcAft>
                <a:spcPts val="0"/>
              </a:spcAft>
              <a:buFont typeface="Wingdings"/>
              <a:buChar char=""/>
              <a:defRPr/>
            </a:pPr>
            <a:endParaRPr lang="sl-SI" sz="2000" dirty="0" smtClean="0">
              <a:effectLst>
                <a:outerShdw blurRad="38100" dist="38100" dir="2700000" algn="tl">
                  <a:srgbClr val="000000">
                    <a:alpha val="43137"/>
                  </a:srgbClr>
                </a:outerShdw>
              </a:effectLst>
            </a:endParaRPr>
          </a:p>
          <a:p>
            <a:pPr marL="274320" indent="-274320" fontAlgn="auto">
              <a:spcAft>
                <a:spcPts val="0"/>
              </a:spcAft>
              <a:buFont typeface="Wingdings"/>
              <a:buChar char=""/>
              <a:defRPr/>
            </a:pPr>
            <a:endParaRPr lang="sl-SI" sz="2000" dirty="0">
              <a:effectLst>
                <a:outerShdw blurRad="38100" dist="38100" dir="2700000" algn="tl">
                  <a:srgbClr val="000000">
                    <a:alpha val="43137"/>
                  </a:srgbClr>
                </a:outerShdw>
              </a:effectLst>
            </a:endParaRPr>
          </a:p>
          <a:p>
            <a:pPr marL="0" indent="0" fontAlgn="auto">
              <a:spcAft>
                <a:spcPts val="0"/>
              </a:spcAft>
              <a:buFont typeface="Wingdings"/>
              <a:buNone/>
              <a:defRPr/>
            </a:pPr>
            <a:endParaRPr lang="sl-SI" sz="2000" dirty="0" smtClean="0">
              <a:effectLst>
                <a:outerShdw blurRad="38100" dist="38100" dir="2700000" algn="tl">
                  <a:srgbClr val="000000">
                    <a:alpha val="43137"/>
                  </a:srgbClr>
                </a:outerShdw>
              </a:effectLst>
            </a:endParaRPr>
          </a:p>
        </p:txBody>
      </p:sp>
      <p:pic>
        <p:nvPicPr>
          <p:cNvPr id="16389" name="Picture 4"/>
          <p:cNvPicPr>
            <a:picLocks noChangeAspect="1" noChangeArrowheads="1"/>
          </p:cNvPicPr>
          <p:nvPr/>
        </p:nvPicPr>
        <p:blipFill>
          <a:blip r:embed="rId3" cstate="print"/>
          <a:srcRect/>
          <a:stretch>
            <a:fillRect/>
          </a:stretch>
        </p:blipFill>
        <p:spPr bwMode="auto">
          <a:xfrm>
            <a:off x="8027988" y="5732463"/>
            <a:ext cx="792162" cy="576262"/>
          </a:xfrm>
          <a:prstGeom prst="rect">
            <a:avLst/>
          </a:prstGeom>
          <a:noFill/>
          <a:ln w="9525">
            <a:noFill/>
            <a:miter lim="800000"/>
            <a:headEnd/>
            <a:tailEnd/>
          </a:ln>
        </p:spPr>
      </p:pic>
      <p:pic>
        <p:nvPicPr>
          <p:cNvPr id="16390" name="Picture 2"/>
          <p:cNvPicPr>
            <a:picLocks noChangeAspect="1" noChangeArrowheads="1"/>
          </p:cNvPicPr>
          <p:nvPr/>
        </p:nvPicPr>
        <p:blipFill>
          <a:blip r:embed="rId4" cstate="print"/>
          <a:srcRect/>
          <a:stretch>
            <a:fillRect/>
          </a:stretch>
        </p:blipFill>
        <p:spPr bwMode="auto">
          <a:xfrm>
            <a:off x="755650" y="2781300"/>
            <a:ext cx="5781675" cy="23145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ltana">
  <a:themeElements>
    <a:clrScheme name="Po meri 3">
      <a:dk1>
        <a:sysClr val="windowText" lastClr="000000"/>
      </a:dk1>
      <a:lt1>
        <a:srgbClr val="EBE3C1"/>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ltan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o meri 3">
    <a:dk1>
      <a:sysClr val="windowText" lastClr="000000"/>
    </a:dk1>
    <a:lt1>
      <a:srgbClr val="EBE3C1"/>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docProps/app.xml><?xml version="1.0" encoding="utf-8"?>
<Properties xmlns="http://schemas.openxmlformats.org/officeDocument/2006/extended-properties" xmlns:vt="http://schemas.openxmlformats.org/officeDocument/2006/docPropsVTypes">
  <Template>predloga, template IRSSV_ENG</Template>
  <TotalTime>2757</TotalTime>
  <Words>836</Words>
  <Application>Microsoft Office PowerPoint</Application>
  <PresentationFormat>On-screen Show (4:3)</PresentationFormat>
  <Paragraphs>213</Paragraphs>
  <Slides>15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Calibri</vt:lpstr>
      <vt:lpstr>Arial</vt:lpstr>
      <vt:lpstr>Wingdings</vt:lpstr>
      <vt:lpstr>Wingdings 2</vt:lpstr>
      <vt:lpstr>Courier New</vt:lpstr>
      <vt:lpstr>Times New Roman</vt:lpstr>
      <vt:lpstr>Altana</vt:lpstr>
      <vt:lpstr>     SITUATION ANALYSIS AND IDENTIFICATION OF NEEDS IN THE AREA OF FAMILY POLICY IN SLOVENIA</vt:lpstr>
      <vt:lpstr>Slide 2</vt:lpstr>
      <vt:lpstr>BASIC INFORMATION ABOUT FAMILIES  IN SLOVENIA</vt:lpstr>
      <vt:lpstr>CHILDREN</vt:lpstr>
      <vt:lpstr>MATERNITY AND PATERNITY LEAVE</vt:lpstr>
      <vt:lpstr>PARENTAL LEAVE</vt:lpstr>
      <vt:lpstr>CHILD ALLOWANCE</vt:lpstr>
      <vt:lpstr>MATERIAL STATUS</vt:lpstr>
      <vt:lpstr>HEALTH</vt:lpstr>
      <vt:lpstr>HEALTH</vt:lpstr>
      <vt:lpstr>HOUSING</vt:lpstr>
      <vt:lpstr>HOUSING AND ENVIRONMENT</vt:lpstr>
      <vt:lpstr>EMPLOYMENT AND LABOUR MARKET</vt:lpstr>
      <vt:lpstr>CHILDCARE</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Diapozitiv 1</dc:title>
  <dc:creator>Nadja</dc:creator>
  <cp:lastModifiedBy>moss</cp:lastModifiedBy>
  <cp:revision>308</cp:revision>
  <dcterms:created xsi:type="dcterms:W3CDTF">2011-06-02T06:47:10Z</dcterms:created>
  <dcterms:modified xsi:type="dcterms:W3CDTF">2012-09-28T10:51:57Z</dcterms:modified>
</cp:coreProperties>
</file>