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334" r:id="rId2"/>
    <p:sldId id="311" r:id="rId3"/>
    <p:sldId id="319" r:id="rId4"/>
    <p:sldId id="320" r:id="rId5"/>
    <p:sldId id="321" r:id="rId6"/>
    <p:sldId id="336" r:id="rId7"/>
    <p:sldId id="335" r:id="rId8"/>
    <p:sldId id="322" r:id="rId9"/>
    <p:sldId id="329" r:id="rId10"/>
    <p:sldId id="330" r:id="rId11"/>
    <p:sldId id="332" r:id="rId12"/>
    <p:sldId id="333" r:id="rId13"/>
  </p:sldIdLst>
  <p:sldSz cx="9144000" cy="6858000" type="screen4x3"/>
  <p:notesSz cx="6662738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  <a:srgbClr val="FF3300"/>
    <a:srgbClr val="FF0066"/>
    <a:srgbClr val="008000"/>
    <a:srgbClr val="FFCCFF"/>
    <a:srgbClr val="FF99FF"/>
    <a:srgbClr val="FFFF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9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6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403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886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403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10700"/>
            <a:ext cx="2886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512D0EA0-4926-4E0C-A98D-FABEE2CB7B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86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4075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705350"/>
            <a:ext cx="4887912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886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10700"/>
            <a:ext cx="2886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5F568C50-CAC9-414B-BD55-8E6015B934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21145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1912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9243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39243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aapictur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00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29" name="Picture 9" descr="fdv-univerza A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3335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0" descr="CPOČVa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943600" y="0"/>
            <a:ext cx="3200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Garamond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Garamond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Garamond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Garamond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4"/>
          <p:cNvSpPr>
            <a:spLocks noGrp="1"/>
          </p:cNvSpPr>
          <p:nvPr>
            <p:ph type="subTitle" idx="1"/>
          </p:nvPr>
        </p:nvSpPr>
        <p:spPr>
          <a:xfrm>
            <a:off x="1042988" y="2997200"/>
            <a:ext cx="6624637" cy="1001713"/>
          </a:xfrm>
        </p:spPr>
        <p:txBody>
          <a:bodyPr/>
          <a:lstStyle/>
          <a:p>
            <a:r>
              <a:rPr lang="sl-SI" sz="2000" smtClean="0">
                <a:solidFill>
                  <a:srgbClr val="000099"/>
                </a:solidFill>
              </a:rPr>
              <a:t>Aleksandra Kanjuo Mrčela  and Nevenka Černigoj Sadar</a:t>
            </a:r>
          </a:p>
          <a:p>
            <a:r>
              <a:rPr lang="sl-SI" sz="2000" smtClean="0">
                <a:solidFill>
                  <a:srgbClr val="000099"/>
                </a:solidFill>
              </a:rPr>
              <a:t>Faculty for Social Sciences, University of Ljubljana</a:t>
            </a:r>
          </a:p>
          <a:p>
            <a:endParaRPr lang="sl-SI" sz="2000" smtClean="0">
              <a:solidFill>
                <a:srgbClr val="000099"/>
              </a:solidFill>
            </a:endParaRPr>
          </a:p>
          <a:p>
            <a:endParaRPr lang="sl-SI" sz="2000" smtClean="0">
              <a:solidFill>
                <a:srgbClr val="000099"/>
              </a:solidFill>
            </a:endParaRPr>
          </a:p>
          <a:p>
            <a:r>
              <a:rPr lang="sl-SI" sz="2000" smtClean="0">
                <a:solidFill>
                  <a:srgbClr val="000099"/>
                </a:solidFill>
              </a:rPr>
              <a:t>9th International Network on Leave Policies  and Research (LPR) annual seminar</a:t>
            </a:r>
          </a:p>
          <a:p>
            <a:r>
              <a:rPr lang="sl-SI" sz="2000" smtClean="0">
                <a:solidFill>
                  <a:srgbClr val="000099"/>
                </a:solidFill>
              </a:rPr>
              <a:t>Ljubljana</a:t>
            </a:r>
          </a:p>
          <a:p>
            <a:r>
              <a:rPr lang="sl-SI" sz="2000" smtClean="0">
                <a:solidFill>
                  <a:srgbClr val="000099"/>
                </a:solidFill>
              </a:rPr>
              <a:t> September 13th  2012</a:t>
            </a:r>
          </a:p>
          <a:p>
            <a:endParaRPr lang="en-US" sz="2000" smtClean="0">
              <a:solidFill>
                <a:srgbClr val="000099"/>
              </a:solidFill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827088" y="1770063"/>
            <a:ext cx="70564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Times New Roman" pitchFamily="18" charset="0"/>
              </a:rPr>
              <a:t>»Practices of work-life balancing in Slovenia«</a:t>
            </a:r>
            <a:endParaRPr lang="sl-SI" sz="2800" b="1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61925" y="908050"/>
            <a:ext cx="8728075" cy="6140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2400" b="1">
                <a:solidFill>
                  <a:srgbClr val="000099"/>
                </a:solidFill>
              </a:rPr>
              <a:t>L</a:t>
            </a:r>
            <a:r>
              <a:rPr lang="sl-SI" sz="2400" b="1">
                <a:solidFill>
                  <a:srgbClr val="000099"/>
                </a:solidFill>
                <a:latin typeface="AGaramond" pitchFamily="18" charset="0"/>
              </a:rPr>
              <a:t>ack of choice for mothers and fathers:</a:t>
            </a:r>
          </a:p>
          <a:p>
            <a:endParaRPr lang="sl-SI" sz="2400" b="1">
              <a:solidFill>
                <a:srgbClr val="000099"/>
              </a:solidFill>
              <a:latin typeface="AGaramond" pitchFamily="18" charset="0"/>
            </a:endParaRPr>
          </a:p>
          <a:p>
            <a:pPr>
              <a:buFont typeface="Arial" charset="0"/>
              <a:buChar char="•"/>
            </a:pP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workplace </a:t>
            </a:r>
            <a:r>
              <a:rPr lang="sl-SI" b="1">
                <a:solidFill>
                  <a:srgbClr val="000099"/>
                </a:solidFill>
                <a:latin typeface="AGaramond" pitchFamily="18" charset="0"/>
              </a:rPr>
              <a:t>discrimination and  mistreatment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  because of parenthood</a:t>
            </a:r>
          </a:p>
          <a:p>
            <a:endParaRPr lang="sl-SI" sz="900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„My wife is highly educated, but many employers said „Two young children? No, thank you!“ (father, IT industry)</a:t>
            </a:r>
          </a:p>
          <a:p>
            <a:endParaRPr lang="sl-SI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„When I was pregnant with a second child, they withdrew a proposed promotion“ (mother, retail)  </a:t>
            </a:r>
          </a:p>
          <a:p>
            <a:endParaRPr lang="sl-SI">
              <a:solidFill>
                <a:srgbClr val="000099"/>
              </a:solidFill>
              <a:latin typeface="AGaramond" pitchFamily="18" charset="0"/>
            </a:endParaRPr>
          </a:p>
          <a:p>
            <a:endParaRPr lang="sl-SI" b="1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sl-SI" b="1">
                <a:solidFill>
                  <a:srgbClr val="000099"/>
                </a:solidFill>
                <a:latin typeface="AGaramond" pitchFamily="18" charset="0"/>
              </a:rPr>
              <a:t>and gendered expectations:</a:t>
            </a:r>
          </a:p>
          <a:p>
            <a:endParaRPr lang="sl-SI" b="1">
              <a:solidFill>
                <a:srgbClr val="000099"/>
              </a:solidFill>
              <a:latin typeface="AGaramond" pitchFamily="18" charset="0"/>
            </a:endParaRPr>
          </a:p>
          <a:p>
            <a:endParaRPr lang="en-US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en-US">
                <a:solidFill>
                  <a:srgbClr val="000099"/>
                </a:solidFill>
                <a:latin typeface="AGaramond" pitchFamily="18" charset="0"/>
              </a:rPr>
              <a:t>„They frowned at me even when I took just these two days after the childbirth, so I did not take any more“ (father in retail)</a:t>
            </a:r>
          </a:p>
          <a:p>
            <a:endParaRPr lang="sl-SI" b="1">
              <a:solidFill>
                <a:srgbClr val="000099"/>
              </a:solidFill>
              <a:latin typeface="AGaramond" pitchFamily="18" charset="0"/>
            </a:endParaRPr>
          </a:p>
          <a:p>
            <a:endParaRPr lang="sl-SI" b="1">
              <a:solidFill>
                <a:srgbClr val="000099"/>
              </a:solidFill>
              <a:latin typeface="AGaramond" pitchFamily="18" charset="0"/>
            </a:endParaRPr>
          </a:p>
          <a:p>
            <a:endParaRPr lang="sl-SI">
              <a:solidFill>
                <a:srgbClr val="000099"/>
              </a:solidFill>
              <a:latin typeface="AGaramond" pitchFamily="18" charset="0"/>
            </a:endParaRPr>
          </a:p>
          <a:p>
            <a:pPr>
              <a:buFont typeface="Arial" charset="0"/>
              <a:buChar char="•"/>
            </a:pPr>
            <a:endParaRPr lang="sl-SI" b="1">
              <a:solidFill>
                <a:srgbClr val="000099"/>
              </a:solidFill>
              <a:latin typeface="AGaramond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43000"/>
            <a:ext cx="8353425" cy="4806950"/>
          </a:xfrm>
        </p:spPr>
        <p:txBody>
          <a:bodyPr/>
          <a:lstStyle/>
          <a:p>
            <a:pPr>
              <a:buFontTx/>
              <a:buNone/>
            </a:pPr>
            <a:r>
              <a:rPr lang="sl-SI" b="1" smtClean="0">
                <a:solidFill>
                  <a:srgbClr val="000099"/>
                </a:solidFill>
              </a:rPr>
              <a:t>Conclusions:</a:t>
            </a:r>
          </a:p>
          <a:p>
            <a:pPr>
              <a:buFontTx/>
              <a:buNone/>
            </a:pPr>
            <a:endParaRPr lang="sl-SI" b="1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sl-SI" sz="2400" smtClean="0">
                <a:solidFill>
                  <a:srgbClr val="000099"/>
                </a:solidFill>
              </a:rPr>
              <a:t>- </a:t>
            </a:r>
            <a:r>
              <a:rPr lang="sl-SI" sz="2400" b="1" smtClean="0">
                <a:solidFill>
                  <a:srgbClr val="C00000"/>
                </a:solidFill>
              </a:rPr>
              <a:t>importance of economic situation</a:t>
            </a:r>
            <a:r>
              <a:rPr lang="sl-SI" sz="2400" smtClean="0">
                <a:solidFill>
                  <a:srgbClr val="000099"/>
                </a:solidFill>
              </a:rPr>
              <a:t>: intensification of working lives , </a:t>
            </a:r>
            <a:r>
              <a:rPr lang="sl-SI" sz="2400" b="1" smtClean="0">
                <a:solidFill>
                  <a:srgbClr val="000099"/>
                </a:solidFill>
              </a:rPr>
              <a:t>pressures</a:t>
            </a:r>
            <a:r>
              <a:rPr lang="sl-SI" sz="2400" smtClean="0">
                <a:solidFill>
                  <a:srgbClr val="000099"/>
                </a:solidFill>
              </a:rPr>
              <a:t>  especially </a:t>
            </a:r>
            <a:r>
              <a:rPr lang="sl-SI" sz="2400" b="1" smtClean="0">
                <a:solidFill>
                  <a:srgbClr val="000099"/>
                </a:solidFill>
              </a:rPr>
              <a:t>strong for parents with small children and these pressures are gender specific</a:t>
            </a:r>
            <a:r>
              <a:rPr lang="sl-SI" sz="2400" b="1" smtClean="0">
                <a:solidFill>
                  <a:srgbClr val="000099"/>
                </a:solidFill>
                <a:latin typeface="Arial" charset="0"/>
              </a:rPr>
              <a:t>;</a:t>
            </a:r>
          </a:p>
          <a:p>
            <a:pPr>
              <a:buFontTx/>
              <a:buNone/>
            </a:pPr>
            <a:endParaRPr lang="sl-SI" sz="2400" b="1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sl-SI" sz="2400" b="1" smtClean="0">
                <a:solidFill>
                  <a:srgbClr val="000099"/>
                </a:solidFill>
              </a:rPr>
              <a:t>- </a:t>
            </a:r>
            <a:r>
              <a:rPr lang="sl-SI" sz="2400" b="1" smtClean="0">
                <a:solidFill>
                  <a:srgbClr val="C00000"/>
                </a:solidFill>
              </a:rPr>
              <a:t>importance of social policies and social expectations</a:t>
            </a:r>
            <a:r>
              <a:rPr lang="sl-SI" sz="2400" b="1" smtClean="0">
                <a:solidFill>
                  <a:srgbClr val="000099"/>
                </a:solidFill>
              </a:rPr>
              <a:t> – </a:t>
            </a:r>
            <a:r>
              <a:rPr lang="sl-SI" sz="2400" smtClean="0">
                <a:solidFill>
                  <a:srgbClr val="000099"/>
                </a:solidFill>
              </a:rPr>
              <a:t>(eg. Parental and paternal leave – cognitive shifts at individual and collective level)</a:t>
            </a:r>
            <a:r>
              <a:rPr lang="sl-SI" sz="2400" smtClean="0">
                <a:solidFill>
                  <a:srgbClr val="000099"/>
                </a:solidFill>
                <a:latin typeface="Arial" charset="0"/>
              </a:rPr>
              <a:t>.</a:t>
            </a:r>
          </a:p>
          <a:p>
            <a:pPr>
              <a:buFontTx/>
              <a:buNone/>
            </a:pPr>
            <a:endParaRPr lang="sl-SI" sz="2400" b="1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643937" cy="49291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sl-SI" sz="28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smtClean="0">
                <a:solidFill>
                  <a:srgbClr val="000099"/>
                </a:solidFill>
              </a:rPr>
              <a:t>dominance of paid work over other parts of life and a double burden of paid and unpaid work for women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sz="24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smtClean="0">
                <a:solidFill>
                  <a:srgbClr val="000099"/>
                </a:solidFill>
              </a:rPr>
              <a:t>increase in flexibility/uncertainty of employment 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sz="2400" b="1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sz="24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smtClean="0">
                <a:solidFill>
                  <a:srgbClr val="000099"/>
                </a:solidFill>
              </a:rPr>
              <a:t>social policies +  economic situation + social norms and expectations</a:t>
            </a:r>
            <a:r>
              <a:rPr lang="sl-SI" sz="2400" smtClean="0">
                <a:solidFill>
                  <a:srgbClr val="000099"/>
                </a:solidFill>
                <a:latin typeface="Arial" charset="0"/>
              </a:rPr>
              <a:t>=</a:t>
            </a:r>
            <a:r>
              <a:rPr lang="sl-SI" sz="2400" smtClean="0">
                <a:solidFill>
                  <a:srgbClr val="000099"/>
                </a:solidFill>
              </a:rPr>
              <a:t>capabilities of Slovenian parents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sz="2400" b="1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b="1" smtClean="0">
                <a:solidFill>
                  <a:srgbClr val="000099"/>
                </a:solidFill>
              </a:rPr>
              <a:t>       interplay</a:t>
            </a:r>
            <a:r>
              <a:rPr lang="sl-SI" sz="2400" smtClean="0">
                <a:solidFill>
                  <a:srgbClr val="000099"/>
                </a:solidFill>
              </a:rPr>
              <a:t> between individual agency gap to make claims for WLB,  and institutional context</a:t>
            </a:r>
            <a:r>
              <a:rPr lang="sl-SI" sz="2400" smtClean="0">
                <a:solidFill>
                  <a:srgbClr val="000099"/>
                </a:solidFill>
                <a:latin typeface="Arial" charset="0"/>
              </a:rPr>
              <a:t>,</a:t>
            </a:r>
            <a:r>
              <a:rPr lang="sl-SI" sz="2400" smtClean="0">
                <a:solidFill>
                  <a:srgbClr val="000099"/>
                </a:solidFill>
              </a:rPr>
              <a:t> organisational work cultures that reflect widespread assumptions about gender roles</a:t>
            </a:r>
            <a:endParaRPr lang="sl-SI" sz="2400" smtClean="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sz="2400" smtClean="0">
              <a:solidFill>
                <a:srgbClr val="000099"/>
              </a:solidFill>
            </a:endParaRPr>
          </a:p>
        </p:txBody>
      </p:sp>
      <p:sp>
        <p:nvSpPr>
          <p:cNvPr id="13315" name="Right Arrow 1"/>
          <p:cNvSpPr>
            <a:spLocks noChangeArrowheads="1"/>
          </p:cNvSpPr>
          <p:nvPr/>
        </p:nvSpPr>
        <p:spPr bwMode="auto">
          <a:xfrm>
            <a:off x="179388" y="4868863"/>
            <a:ext cx="360362" cy="215900"/>
          </a:xfrm>
          <a:prstGeom prst="rightArrow">
            <a:avLst>
              <a:gd name="adj1" fmla="val 50000"/>
              <a:gd name="adj2" fmla="val 50073"/>
            </a:avLst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sl-SI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175625" cy="48037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sz="2400" b="1" smtClean="0">
                <a:solidFill>
                  <a:srgbClr val="000099"/>
                </a:solidFill>
                <a:latin typeface="Arial" charset="0"/>
              </a:rPr>
              <a:t>The purpose of the analysis</a:t>
            </a:r>
            <a:r>
              <a:rPr lang="sl-SI" sz="2400" smtClean="0">
                <a:solidFill>
                  <a:srgbClr val="000099"/>
                </a:solidFill>
                <a:latin typeface="Arial" charset="0"/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sz="24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smtClean="0">
                <a:solidFill>
                  <a:srgbClr val="000099"/>
                </a:solidFill>
              </a:rPr>
              <a:t>understanding capabilities of individuals for reconciling paid  work and parenthood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sz="240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smtClean="0">
                <a:solidFill>
                  <a:srgbClr val="C00000"/>
                </a:solidFill>
              </a:rPr>
              <a:t>economic context</a:t>
            </a:r>
            <a:r>
              <a:rPr lang="sl-SI" sz="2400" smtClean="0">
                <a:solidFill>
                  <a:srgbClr val="000099"/>
                </a:solidFill>
              </a:rPr>
              <a:t>: transition to capitalism + cr</a:t>
            </a:r>
            <a:r>
              <a:rPr lang="sl-SI" sz="2400" smtClean="0">
                <a:solidFill>
                  <a:srgbClr val="000099"/>
                </a:solidFill>
                <a:latin typeface="Arial" charset="0"/>
              </a:rPr>
              <a:t>i</a:t>
            </a:r>
            <a:r>
              <a:rPr lang="sl-SI" sz="2400" smtClean="0">
                <a:solidFill>
                  <a:srgbClr val="000099"/>
                </a:solidFill>
              </a:rPr>
              <a:t>sis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smtClean="0">
                <a:solidFill>
                  <a:srgbClr val="C00000"/>
                </a:solidFill>
              </a:rPr>
              <a:t>gender context</a:t>
            </a:r>
            <a:r>
              <a:rPr lang="sl-SI" sz="2400" smtClean="0">
                <a:solidFill>
                  <a:srgbClr val="000099"/>
                </a:solidFill>
              </a:rPr>
              <a:t>: </a:t>
            </a:r>
            <a:r>
              <a:rPr lang="en-US" sz="2400" smtClean="0">
                <a:solidFill>
                  <a:srgbClr val="000099"/>
                </a:solidFill>
              </a:rPr>
              <a:t> declaration of equality and the objective of women’s emancipation</a:t>
            </a:r>
            <a:r>
              <a:rPr lang="sl-SI" sz="2400" smtClean="0">
                <a:solidFill>
                  <a:srgbClr val="000099"/>
                </a:solidFill>
              </a:rPr>
              <a:t>, still gender </a:t>
            </a:r>
            <a:r>
              <a:rPr lang="en-US" sz="2400" smtClean="0">
                <a:solidFill>
                  <a:srgbClr val="000099"/>
                </a:solidFill>
              </a:rPr>
              <a:t>segregat</a:t>
            </a:r>
            <a:r>
              <a:rPr lang="sl-SI" sz="2400" smtClean="0">
                <a:solidFill>
                  <a:srgbClr val="000099"/>
                </a:solidFill>
              </a:rPr>
              <a:t>ion and overburden of unpaid work</a:t>
            </a:r>
            <a:r>
              <a:rPr lang="en-US" sz="2400" smtClean="0">
                <a:solidFill>
                  <a:srgbClr val="000099"/>
                </a:solidFill>
              </a:rPr>
              <a:t> </a:t>
            </a:r>
            <a:endParaRPr lang="sl-SI" sz="24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143000"/>
            <a:ext cx="8110537" cy="47148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sz="2400" b="1" smtClean="0">
                <a:solidFill>
                  <a:srgbClr val="000099"/>
                </a:solidFill>
              </a:rPr>
              <a:t>Conceptual frames of reference: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sz="2400" b="1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smtClean="0">
                <a:solidFill>
                  <a:srgbClr val="000099"/>
                </a:solidFill>
              </a:rPr>
              <a:t>- Capability approach (Sen, 1995, 1999; Agarwal et al., 2005; Hobson &amp; Fahlen, 2009)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smtClean="0">
                <a:solidFill>
                  <a:srgbClr val="000099"/>
                </a:solidFill>
              </a:rPr>
              <a:t>- Changing gender roles/experiences in private and public spheres of life and cultural/policy contexts (Fagan 2004; Crompton, 2006; Hobson et al, 2002, Pfau-Effinger, 2005)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sz="2400" smtClean="0">
                <a:solidFill>
                  <a:srgbClr val="000099"/>
                </a:solidFill>
              </a:rPr>
              <a:t>-  Organisational values/culture (Thompson et al, 1999); Flexibility and organisational/social changes (Pollert, 1991, Bradley, 2000, Hochschild, 2003)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sz="24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l-SI" b="1" smtClean="0">
                <a:solidFill>
                  <a:srgbClr val="000099"/>
                </a:solidFill>
              </a:rPr>
              <a:t>Research assumption</a:t>
            </a:r>
            <a:r>
              <a:rPr lang="sl-SI" smtClean="0">
                <a:solidFill>
                  <a:srgbClr val="000099"/>
                </a:solidFill>
              </a:rPr>
              <a:t>:</a:t>
            </a:r>
          </a:p>
          <a:p>
            <a:pPr>
              <a:buFontTx/>
              <a:buNone/>
            </a:pPr>
            <a:endParaRPr lang="sl-SI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sl-SI" smtClean="0">
                <a:solidFill>
                  <a:srgbClr val="000099"/>
                </a:solidFill>
              </a:rPr>
              <a:t>	</a:t>
            </a:r>
            <a:r>
              <a:rPr lang="sl-SI" sz="2800" smtClean="0">
                <a:solidFill>
                  <a:srgbClr val="000099"/>
                </a:solidFill>
              </a:rPr>
              <a:t>Capabilities of employed parents for balancing out paid work and parenthood are embeded in</a:t>
            </a:r>
            <a:r>
              <a:rPr lang="sl-SI" sz="2800" smtClean="0">
                <a:solidFill>
                  <a:srgbClr val="000099"/>
                </a:solidFill>
                <a:latin typeface="Arial" charset="0"/>
              </a:rPr>
              <a:t> the</a:t>
            </a:r>
            <a:r>
              <a:rPr lang="sl-SI" sz="2800" smtClean="0">
                <a:solidFill>
                  <a:srgbClr val="000099"/>
                </a:solidFill>
              </a:rPr>
              <a:t> inte</a:t>
            </a:r>
            <a:r>
              <a:rPr lang="sl-SI" sz="2800" smtClean="0">
                <a:solidFill>
                  <a:srgbClr val="000099"/>
                </a:solidFill>
                <a:latin typeface="Arial" charset="0"/>
              </a:rPr>
              <a:t>r</a:t>
            </a:r>
            <a:r>
              <a:rPr lang="sl-SI" sz="2800" smtClean="0">
                <a:solidFill>
                  <a:srgbClr val="000099"/>
                </a:solidFill>
              </a:rPr>
              <a:t>play of resources at the individual, organisational, institutional and normative/societal levels.</a:t>
            </a:r>
            <a:endParaRPr lang="sl-SI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181975" cy="4419600"/>
          </a:xfrm>
        </p:spPr>
        <p:txBody>
          <a:bodyPr/>
          <a:lstStyle/>
          <a:p>
            <a:pPr>
              <a:buFontTx/>
              <a:buNone/>
            </a:pPr>
            <a:r>
              <a:rPr lang="sl-SI" sz="2800" b="1" smtClean="0">
                <a:solidFill>
                  <a:srgbClr val="000099"/>
                </a:solidFill>
              </a:rPr>
              <a:t>Methodology:</a:t>
            </a:r>
          </a:p>
          <a:p>
            <a:pPr>
              <a:buFontTx/>
              <a:buNone/>
            </a:pPr>
            <a:endParaRPr lang="sl-SI" sz="1600" b="1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sl-SI" sz="2800" smtClean="0">
                <a:solidFill>
                  <a:srgbClr val="000099"/>
                </a:solidFill>
              </a:rPr>
              <a:t>- Analysis of policies related to parenthood</a:t>
            </a:r>
          </a:p>
          <a:p>
            <a:pPr>
              <a:buFontTx/>
              <a:buNone/>
            </a:pPr>
            <a:r>
              <a:rPr lang="sl-SI" sz="2800" smtClean="0">
                <a:solidFill>
                  <a:srgbClr val="000099"/>
                </a:solidFill>
              </a:rPr>
              <a:t>- Analysis of statistical data</a:t>
            </a:r>
          </a:p>
          <a:p>
            <a:pPr>
              <a:buFontTx/>
              <a:buNone/>
            </a:pPr>
            <a:r>
              <a:rPr lang="sl-SI" sz="2800" smtClean="0">
                <a:solidFill>
                  <a:srgbClr val="000099"/>
                </a:solidFill>
              </a:rPr>
              <a:t>- Rich surveys data (parents of small children and young people)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l-SI" sz="2800" b="1" dirty="0" err="1" smtClean="0">
                <a:solidFill>
                  <a:srgbClr val="000099"/>
                </a:solidFill>
              </a:rPr>
              <a:t>Slovenian</a:t>
            </a:r>
            <a:r>
              <a:rPr lang="sl-SI" sz="2800" b="1" dirty="0" smtClean="0">
                <a:solidFill>
                  <a:srgbClr val="000099"/>
                </a:solidFill>
              </a:rPr>
              <a:t> </a:t>
            </a:r>
            <a:r>
              <a:rPr lang="sl-SI" sz="2800" b="1" dirty="0" err="1" smtClean="0">
                <a:solidFill>
                  <a:srgbClr val="000099"/>
                </a:solidFill>
              </a:rPr>
              <a:t>context</a:t>
            </a:r>
            <a:r>
              <a:rPr lang="sl-SI" sz="2800" b="1" dirty="0" smtClean="0">
                <a:solidFill>
                  <a:srgbClr val="000099"/>
                </a:solidFill>
              </a:rPr>
              <a:t> </a:t>
            </a:r>
          </a:p>
          <a:p>
            <a:pPr>
              <a:defRPr/>
            </a:pPr>
            <a:endParaRPr lang="sl-SI" sz="2800" dirty="0" smtClean="0">
              <a:solidFill>
                <a:srgbClr val="000099"/>
              </a:solidFill>
            </a:endParaRPr>
          </a:p>
          <a:p>
            <a:pPr lvl="1">
              <a:defRPr/>
            </a:pPr>
            <a:r>
              <a:rPr lang="sl-SI" sz="2400" dirty="0" err="1" smtClean="0">
                <a:solidFill>
                  <a:srgbClr val="000099"/>
                </a:solidFill>
              </a:rPr>
              <a:t>Dual</a:t>
            </a:r>
            <a:r>
              <a:rPr lang="sl-SI" sz="2400" dirty="0" smtClean="0">
                <a:solidFill>
                  <a:srgbClr val="000099"/>
                </a:solidFill>
              </a:rPr>
              <a:t>-</a:t>
            </a:r>
            <a:r>
              <a:rPr lang="sl-SI" sz="2400" dirty="0" err="1" smtClean="0">
                <a:solidFill>
                  <a:srgbClr val="000099"/>
                </a:solidFill>
              </a:rPr>
              <a:t>earner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family</a:t>
            </a:r>
            <a:r>
              <a:rPr lang="sl-SI" sz="2400" dirty="0" smtClean="0">
                <a:solidFill>
                  <a:srgbClr val="000099"/>
                </a:solidFill>
              </a:rPr>
              <a:t> model</a:t>
            </a:r>
          </a:p>
          <a:p>
            <a:pPr lvl="1">
              <a:defRPr/>
            </a:pPr>
            <a:r>
              <a:rPr lang="sl-SI" sz="2400" dirty="0" err="1" smtClean="0">
                <a:solidFill>
                  <a:srgbClr val="000099"/>
                </a:solidFill>
              </a:rPr>
              <a:t>Legacy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of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state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support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for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parental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leave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and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childcare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arrangements</a:t>
            </a:r>
            <a:endParaRPr lang="sl-SI" sz="2400" dirty="0" smtClean="0">
              <a:solidFill>
                <a:srgbClr val="000099"/>
              </a:solidFill>
            </a:endParaRPr>
          </a:p>
          <a:p>
            <a:pPr lvl="1">
              <a:defRPr/>
            </a:pPr>
            <a:r>
              <a:rPr lang="sl-SI" sz="2400" dirty="0" err="1" smtClean="0">
                <a:solidFill>
                  <a:srgbClr val="000099"/>
                </a:solidFill>
              </a:rPr>
              <a:t>Still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high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labour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force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participation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of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women</a:t>
            </a:r>
            <a:r>
              <a:rPr lang="sl-SI" sz="2400" dirty="0" smtClean="0">
                <a:solidFill>
                  <a:srgbClr val="000099"/>
                </a:solidFill>
              </a:rPr>
              <a:t> (60.9 % in 2011)</a:t>
            </a:r>
          </a:p>
          <a:p>
            <a:pPr lvl="1">
              <a:defRPr/>
            </a:pPr>
            <a:r>
              <a:rPr lang="sl-SI" sz="2400" dirty="0" err="1" smtClean="0">
                <a:solidFill>
                  <a:srgbClr val="000099"/>
                </a:solidFill>
              </a:rPr>
              <a:t>Women</a:t>
            </a:r>
            <a:r>
              <a:rPr lang="sl-SI" sz="2400" dirty="0" smtClean="0">
                <a:solidFill>
                  <a:srgbClr val="000099"/>
                </a:solidFill>
              </a:rPr>
              <a:t>  are in </a:t>
            </a:r>
            <a:r>
              <a:rPr lang="sl-SI" sz="2400" dirty="0" err="1" smtClean="0">
                <a:solidFill>
                  <a:srgbClr val="000099"/>
                </a:solidFill>
              </a:rPr>
              <a:t>full</a:t>
            </a:r>
            <a:r>
              <a:rPr lang="sl-SI" sz="2400" dirty="0" smtClean="0">
                <a:solidFill>
                  <a:srgbClr val="000099"/>
                </a:solidFill>
              </a:rPr>
              <a:t>-time </a:t>
            </a:r>
            <a:r>
              <a:rPr lang="sl-SI" sz="2400" dirty="0" err="1" smtClean="0">
                <a:solidFill>
                  <a:srgbClr val="000099"/>
                </a:solidFill>
              </a:rPr>
              <a:t>employment</a:t>
            </a:r>
            <a:r>
              <a:rPr lang="sl-SI" sz="2400" dirty="0" smtClean="0">
                <a:solidFill>
                  <a:srgbClr val="000099"/>
                </a:solidFill>
              </a:rPr>
              <a:t> (</a:t>
            </a:r>
            <a:r>
              <a:rPr lang="sl-SI" sz="2400" dirty="0" err="1" smtClean="0">
                <a:solidFill>
                  <a:srgbClr val="000099"/>
                </a:solidFill>
              </a:rPr>
              <a:t>only</a:t>
            </a:r>
            <a:r>
              <a:rPr lang="sl-SI" sz="2400" dirty="0" smtClean="0">
                <a:solidFill>
                  <a:srgbClr val="000099"/>
                </a:solidFill>
              </a:rPr>
              <a:t> 13.3 % PTE in 2011; FTE </a:t>
            </a:r>
            <a:r>
              <a:rPr lang="sl-SI" sz="2400" dirty="0" err="1" smtClean="0">
                <a:solidFill>
                  <a:srgbClr val="000099"/>
                </a:solidFill>
              </a:rPr>
              <a:t>employment</a:t>
            </a:r>
            <a:r>
              <a:rPr lang="sl-SI" sz="2400" dirty="0" smtClean="0">
                <a:solidFill>
                  <a:srgbClr val="000099"/>
                </a:solidFill>
              </a:rPr>
              <a:t> </a:t>
            </a:r>
            <a:r>
              <a:rPr lang="sl-SI" sz="2400" dirty="0" err="1" smtClean="0">
                <a:solidFill>
                  <a:srgbClr val="000099"/>
                </a:solidFill>
              </a:rPr>
              <a:t>rate</a:t>
            </a:r>
            <a:r>
              <a:rPr lang="sl-SI" sz="2400" dirty="0" smtClean="0">
                <a:solidFill>
                  <a:srgbClr val="000099"/>
                </a:solidFill>
              </a:rPr>
              <a:t> 59.0 % in 2011)</a:t>
            </a:r>
            <a:endParaRPr lang="sl-SI" sz="2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l-SI" sz="2800" b="1" smtClean="0">
                <a:solidFill>
                  <a:srgbClr val="000099"/>
                </a:solidFill>
              </a:rPr>
              <a:t>Gender (in)equality in paid work and care work</a:t>
            </a:r>
          </a:p>
          <a:p>
            <a:pPr>
              <a:buFontTx/>
              <a:buNone/>
            </a:pPr>
            <a:endParaRPr lang="sl-SI" sz="3600" b="1" smtClean="0">
              <a:solidFill>
                <a:srgbClr val="000099"/>
              </a:solidFill>
            </a:endParaRPr>
          </a:p>
          <a:p>
            <a:r>
              <a:rPr lang="sl-SI" sz="2400" smtClean="0">
                <a:solidFill>
                  <a:srgbClr val="000099"/>
                </a:solidFill>
              </a:rPr>
              <a:t>Public discourse – dual-earning family, but women primary responsible for small children </a:t>
            </a:r>
          </a:p>
          <a:p>
            <a:r>
              <a:rPr lang="sl-SI" sz="2400" smtClean="0">
                <a:solidFill>
                  <a:srgbClr val="000099"/>
                </a:solidFill>
              </a:rPr>
              <a:t>Economic situation worsening after transition, but positive developments of social policies - paternal leave+Barcelona targets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9388" y="1009650"/>
            <a:ext cx="4392612" cy="5273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>
                <a:solidFill>
                  <a:srgbClr val="C00000"/>
                </a:solidFill>
                <a:latin typeface="AGaramond" pitchFamily="18" charset="0"/>
              </a:rPr>
              <a:t>Legislative</a:t>
            </a:r>
          </a:p>
          <a:p>
            <a:endParaRPr lang="sl-SI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subsidised public child care</a:t>
            </a:r>
          </a:p>
          <a:p>
            <a:endParaRPr lang="sl-SI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Maternity leave: 15 weeks (100%)</a:t>
            </a: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Paternity leave: 15 days (100 %) – used by majority of fathers</a:t>
            </a: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+ 75 days (basic insurance paid)</a:t>
            </a: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Parental leave: 260 days (100%</a:t>
            </a:r>
            <a:r>
              <a:rPr lang="sl-SI">
                <a:solidFill>
                  <a:srgbClr val="000099"/>
                </a:solidFill>
              </a:rPr>
              <a:t>,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 </a:t>
            </a:r>
            <a:r>
              <a:rPr lang="sl-SI">
                <a:solidFill>
                  <a:srgbClr val="FF0000"/>
                </a:solidFill>
                <a:latin typeface="AGaramond" pitchFamily="18" charset="0"/>
              </a:rPr>
              <a:t>reduction to 90%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) – used by mothers</a:t>
            </a:r>
          </a:p>
          <a:p>
            <a:endParaRPr lang="sl-SI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Part time work for parents –right exists  - rarely used</a:t>
            </a:r>
          </a:p>
          <a:p>
            <a:endParaRPr lang="sl-SI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en-US">
                <a:solidFill>
                  <a:srgbClr val="000099"/>
                </a:solidFill>
                <a:latin typeface="AGaramond" pitchFamily="18" charset="0"/>
              </a:rPr>
              <a:t>The impact of motherhood on women’s employment 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-1.9 pp (2011)</a:t>
            </a:r>
          </a:p>
          <a:p>
            <a:endParaRPr lang="sl-SI">
              <a:solidFill>
                <a:srgbClr val="000099"/>
              </a:solidFill>
              <a:latin typeface="AGaramond" pitchFamily="18" charset="0"/>
            </a:endParaRPr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2263775" y="962025"/>
            <a:ext cx="3887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b="1">
                <a:solidFill>
                  <a:srgbClr val="000099"/>
                </a:solidFill>
              </a:rPr>
              <a:t>Policies related to parenthood</a:t>
            </a:r>
          </a:p>
        </p:txBody>
      </p:sp>
      <p:sp>
        <p:nvSpPr>
          <p:cNvPr id="9220" name="TextBox 2"/>
          <p:cNvSpPr txBox="1">
            <a:spLocks noChangeArrowheads="1"/>
          </p:cNvSpPr>
          <p:nvPr/>
        </p:nvSpPr>
        <p:spPr bwMode="auto">
          <a:xfrm>
            <a:off x="4787900" y="977900"/>
            <a:ext cx="424815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>
                <a:solidFill>
                  <a:srgbClr val="000099"/>
                </a:solidFill>
              </a:rPr>
              <a:t>		</a:t>
            </a:r>
            <a:r>
              <a:rPr lang="sl-SI">
                <a:solidFill>
                  <a:srgbClr val="C00000"/>
                </a:solidFill>
              </a:rPr>
              <a:t>Organisation level</a:t>
            </a:r>
          </a:p>
          <a:p>
            <a:endParaRPr lang="sl-SI">
              <a:solidFill>
                <a:srgbClr val="000099"/>
              </a:solidFill>
            </a:endParaRP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T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he certificate ‘Family Friendly Enterprise’ in Slovenia</a:t>
            </a:r>
            <a:endParaRPr lang="sl-SI">
              <a:solidFill>
                <a:srgbClr val="000099"/>
              </a:solidFill>
              <a:latin typeface="AGaramond" pitchFamily="18" charset="0"/>
            </a:endParaRPr>
          </a:p>
          <a:p>
            <a:endParaRPr lang="sl-SI" sz="1000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f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amily friendly measures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 (e.g. time, space and w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ork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 o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rganization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 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 flexibility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; i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nformation and communication policies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; changes in o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rganisational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; f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inancial and other benefits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; 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 family 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 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support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 s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ervices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).</a:t>
            </a:r>
          </a:p>
          <a:p>
            <a:endParaRPr lang="sl-SI" sz="1100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N</a:t>
            </a:r>
            <a:r>
              <a:rPr lang="sl-SI">
                <a:solidFill>
                  <a:srgbClr val="000099"/>
                </a:solidFill>
              </a:rPr>
              <a:t>.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 of organisations obtained the basic certificate: 3</a:t>
            </a:r>
            <a:r>
              <a:rPr lang="sl-SI">
                <a:solidFill>
                  <a:srgbClr val="000099"/>
                </a:solidFill>
              </a:rPr>
              <a:t>2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 (2007),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 17 (2008), 11 (2009), 4 (2010), 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3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3 (2011), 13 (2012)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;</a:t>
            </a:r>
            <a:endParaRPr lang="en-US">
              <a:solidFill>
                <a:srgbClr val="000099"/>
              </a:solidFill>
              <a:latin typeface="AGaramond" pitchFamily="18" charset="0"/>
            </a:endParaRPr>
          </a:p>
          <a:p>
            <a:r>
              <a:rPr lang="sl-SI">
                <a:solidFill>
                  <a:srgbClr val="000099"/>
                </a:solidFill>
                <a:latin typeface="AGaramond" pitchFamily="18" charset="0"/>
              </a:rPr>
              <a:t>u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ntil May 2012 2</a:t>
            </a:r>
            <a:r>
              <a:rPr lang="sl-SI">
                <a:solidFill>
                  <a:srgbClr val="000099"/>
                </a:solidFill>
              </a:rPr>
              <a:t>7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 organization</a:t>
            </a:r>
            <a:r>
              <a:rPr lang="sl-SI">
                <a:solidFill>
                  <a:srgbClr val="000099"/>
                </a:solidFill>
                <a:latin typeface="AGaramond" pitchFamily="18" charset="0"/>
              </a:rPr>
              <a:t>s</a:t>
            </a:r>
            <a:r>
              <a:rPr lang="en-US">
                <a:solidFill>
                  <a:srgbClr val="000099"/>
                </a:solidFill>
                <a:latin typeface="AGaramond" pitchFamily="18" charset="0"/>
              </a:rPr>
              <a:t> got full certificate</a:t>
            </a:r>
            <a:endParaRPr lang="sl-SI">
              <a:solidFill>
                <a:srgbClr val="000099"/>
              </a:solidFill>
              <a:latin typeface="AGaramond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43000"/>
            <a:ext cx="8713787" cy="4419600"/>
          </a:xfrm>
        </p:spPr>
        <p:txBody>
          <a:bodyPr/>
          <a:lstStyle/>
          <a:p>
            <a:pPr>
              <a:buFontTx/>
              <a:buNone/>
            </a:pPr>
            <a:r>
              <a:rPr lang="sl-SI" sz="2400" b="1" smtClean="0">
                <a:solidFill>
                  <a:srgbClr val="000099"/>
                </a:solidFill>
                <a:latin typeface="Arial" charset="0"/>
              </a:rPr>
              <a:t>Forced choices</a:t>
            </a:r>
            <a:r>
              <a:rPr lang="sl-SI" sz="2400" b="1" smtClean="0">
                <a:solidFill>
                  <a:srgbClr val="000099"/>
                </a:solidFill>
              </a:rPr>
              <a:t>: acceptance of high intensity of work and low quality of work organisation …</a:t>
            </a:r>
            <a:endParaRPr lang="sl-SI" sz="240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endParaRPr lang="sl-SI" sz="180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sl-SI" sz="2400" smtClean="0">
                <a:solidFill>
                  <a:srgbClr val="000099"/>
                </a:solidFill>
              </a:rPr>
              <a:t>‘</a:t>
            </a:r>
            <a:r>
              <a:rPr lang="sl-SI" sz="2000" smtClean="0">
                <a:solidFill>
                  <a:srgbClr val="000099"/>
                </a:solidFill>
              </a:rPr>
              <a:t>Work must be done...mostly you put work in the first place, other things are not so important’ (father, 34, retail)</a:t>
            </a:r>
          </a:p>
          <a:p>
            <a:pPr>
              <a:buFontTx/>
              <a:buNone/>
            </a:pPr>
            <a:endParaRPr lang="sl-SI" sz="200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endParaRPr lang="sl-SI" sz="200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sl-SI" sz="2000" smtClean="0">
                <a:solidFill>
                  <a:srgbClr val="000099"/>
                </a:solidFill>
              </a:rPr>
              <a:t>‘Work must be done, it is your problem how much time you need for it</a:t>
            </a:r>
            <a:r>
              <a:rPr lang="sl-SI" sz="2000" smtClean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sl-SI" sz="2000" smtClean="0">
                <a:solidFill>
                  <a:srgbClr val="000099"/>
                </a:solidFill>
              </a:rPr>
              <a:t> (woman, 28, computer industry) </a:t>
            </a:r>
          </a:p>
          <a:p>
            <a:pPr>
              <a:buFontTx/>
              <a:buNone/>
            </a:pPr>
            <a:endParaRPr lang="sl-SI" sz="200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endParaRPr lang="sl-SI" sz="20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POČVnov_ang">
  <a:themeElements>
    <a:clrScheme name="CPOČVnov_ang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POČVnov_ang.pot">
      <a:majorFont>
        <a:latin typeface="AGaramond"/>
        <a:ea typeface=""/>
        <a:cs typeface=""/>
      </a:majorFont>
      <a:minorFont>
        <a:latin typeface="A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POČVnov_ang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OČVnov_ang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POČVnov_ang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OČVnov_ang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OČVnov_ang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OČVnov_ang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OČVnov_ang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C:\WINDOWS\TEMPOR~1\CONTENT.IE5\QPMZYXYP\CPOČVN~2.POT</Template>
  <TotalTime>1371</TotalTime>
  <Words>654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AGaramond</vt:lpstr>
      <vt:lpstr>Times New Roman</vt:lpstr>
      <vt:lpstr>CPOČVnov_ang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FDV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Kanjuo-Mrcela</dc:creator>
  <cp:lastModifiedBy>moss</cp:lastModifiedBy>
  <cp:revision>80</cp:revision>
  <cp:lastPrinted>2001-04-25T12:09:43Z</cp:lastPrinted>
  <dcterms:created xsi:type="dcterms:W3CDTF">2002-10-09T09:04:02Z</dcterms:created>
  <dcterms:modified xsi:type="dcterms:W3CDTF">2012-09-28T10:52:27Z</dcterms:modified>
</cp:coreProperties>
</file>