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84" r:id="rId3"/>
    <p:sldId id="301" r:id="rId4"/>
    <p:sldId id="309" r:id="rId5"/>
    <p:sldId id="310" r:id="rId6"/>
    <p:sldId id="313" r:id="rId7"/>
    <p:sldId id="294" r:id="rId8"/>
    <p:sldId id="311" r:id="rId9"/>
    <p:sldId id="312" r:id="rId10"/>
    <p:sldId id="281" r:id="rId11"/>
    <p:sldId id="307" r:id="rId12"/>
  </p:sldIdLst>
  <p:sldSz cx="9144000" cy="6858000" type="screen4x3"/>
  <p:notesSz cx="6797675" cy="9928225"/>
  <p:defaultTextStyle>
    <a:defPPr>
      <a:defRPr lang="sl-S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1" autoAdjust="0"/>
    <p:restoredTop sz="94671" autoAdjust="0"/>
  </p:normalViewPr>
  <p:slideViewPr>
    <p:cSldViewPr>
      <p:cViewPr varScale="1">
        <p:scale>
          <a:sx n="40" d="100"/>
          <a:sy n="40" d="100"/>
        </p:scale>
        <p:origin x="-14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l-SI"/>
          </a:p>
        </p:txBody>
      </p:sp>
      <p:sp>
        <p:nvSpPr>
          <p:cNvPr id="4" name="Date Placeholder 3"/>
          <p:cNvSpPr>
            <a:spLocks noGrp="1"/>
          </p:cNvSpPr>
          <p:nvPr>
            <p:ph type="dt" sz="half" idx="10"/>
          </p:nvPr>
        </p:nvSpPr>
        <p:spPr/>
        <p:txBody>
          <a:bodyPr/>
          <a:lstStyle>
            <a:lvl1pPr>
              <a:defRPr/>
            </a:lvl1pPr>
          </a:lstStyle>
          <a:p>
            <a:pPr>
              <a:defRPr/>
            </a:pPr>
            <a:fld id="{EB593299-C298-4EEA-B259-FD8AD74A372A}" type="datetimeFigureOut">
              <a:rPr lang="sl-SI"/>
              <a:pPr>
                <a:defRPr/>
              </a:pPr>
              <a:t>28.9.2012</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3885C0C7-87A9-45EC-8740-FA37FAF1971D}" type="slidenum">
              <a:rPr lang="sl-SI"/>
              <a:pPr>
                <a:defRPr/>
              </a:pPr>
              <a:t>‹#›</a:t>
            </a:fld>
            <a:endParaRPr lang="sl-SI"/>
          </a:p>
        </p:txBody>
      </p:sp>
    </p:spTree>
    <p:extLst>
      <p:ext uri="{BB962C8B-B14F-4D97-AF65-F5344CB8AC3E}">
        <p14:creationId xmlns:p14="http://schemas.microsoft.com/office/powerpoint/2010/main" xmlns="" val="2671294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lvl1pPr>
              <a:defRPr/>
            </a:lvl1pPr>
          </a:lstStyle>
          <a:p>
            <a:pPr>
              <a:defRPr/>
            </a:pPr>
            <a:fld id="{E7D84EAF-D6C4-4D03-92C4-5E6E1B374CDD}" type="datetimeFigureOut">
              <a:rPr lang="sl-SI"/>
              <a:pPr>
                <a:defRPr/>
              </a:pPr>
              <a:t>28.9.2012</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02BCE371-52B9-461F-AC70-FBB8FA68A35F}" type="slidenum">
              <a:rPr lang="sl-SI"/>
              <a:pPr>
                <a:defRPr/>
              </a:pPr>
              <a:t>‹#›</a:t>
            </a:fld>
            <a:endParaRPr lang="sl-SI"/>
          </a:p>
        </p:txBody>
      </p:sp>
    </p:spTree>
    <p:extLst>
      <p:ext uri="{BB962C8B-B14F-4D97-AF65-F5344CB8AC3E}">
        <p14:creationId xmlns:p14="http://schemas.microsoft.com/office/powerpoint/2010/main" xmlns="" val="3720133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lvl1pPr>
              <a:defRPr/>
            </a:lvl1pPr>
          </a:lstStyle>
          <a:p>
            <a:pPr>
              <a:defRPr/>
            </a:pPr>
            <a:fld id="{1B0BC40B-7CE4-4449-86EC-67EA6FE72EB8}" type="datetimeFigureOut">
              <a:rPr lang="sl-SI"/>
              <a:pPr>
                <a:defRPr/>
              </a:pPr>
              <a:t>28.9.2012</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E3486010-542B-4E0D-8901-D8B0DC0B732B}" type="slidenum">
              <a:rPr lang="sl-SI"/>
              <a:pPr>
                <a:defRPr/>
              </a:pPr>
              <a:t>‹#›</a:t>
            </a:fld>
            <a:endParaRPr lang="sl-SI"/>
          </a:p>
        </p:txBody>
      </p:sp>
    </p:spTree>
    <p:extLst>
      <p:ext uri="{BB962C8B-B14F-4D97-AF65-F5344CB8AC3E}">
        <p14:creationId xmlns:p14="http://schemas.microsoft.com/office/powerpoint/2010/main" xmlns="" val="107474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lvl1pPr>
              <a:defRPr/>
            </a:lvl1pPr>
          </a:lstStyle>
          <a:p>
            <a:pPr>
              <a:defRPr/>
            </a:pPr>
            <a:fld id="{047D3853-B83C-49B8-A688-83A6B12A1C8C}" type="datetimeFigureOut">
              <a:rPr lang="sl-SI"/>
              <a:pPr>
                <a:defRPr/>
              </a:pPr>
              <a:t>28.9.2012</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96470EA4-19F7-412D-8DCC-BCAA8D109138}" type="slidenum">
              <a:rPr lang="sl-SI"/>
              <a:pPr>
                <a:defRPr/>
              </a:pPr>
              <a:t>‹#›</a:t>
            </a:fld>
            <a:endParaRPr lang="sl-SI"/>
          </a:p>
        </p:txBody>
      </p:sp>
    </p:spTree>
    <p:extLst>
      <p:ext uri="{BB962C8B-B14F-4D97-AF65-F5344CB8AC3E}">
        <p14:creationId xmlns:p14="http://schemas.microsoft.com/office/powerpoint/2010/main" xmlns="" val="349915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7EAFACD-1248-4E88-B564-7FFC30D76A25}" type="datetimeFigureOut">
              <a:rPr lang="sl-SI"/>
              <a:pPr>
                <a:defRPr/>
              </a:pPr>
              <a:t>28.9.2012</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72576D74-A475-439B-AFB3-C43B44B1B882}" type="slidenum">
              <a:rPr lang="sl-SI"/>
              <a:pPr>
                <a:defRPr/>
              </a:pPr>
              <a:t>‹#›</a:t>
            </a:fld>
            <a:endParaRPr lang="sl-SI"/>
          </a:p>
        </p:txBody>
      </p:sp>
    </p:spTree>
    <p:extLst>
      <p:ext uri="{BB962C8B-B14F-4D97-AF65-F5344CB8AC3E}">
        <p14:creationId xmlns:p14="http://schemas.microsoft.com/office/powerpoint/2010/main" xmlns="" val="1173291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3"/>
          <p:cNvSpPr>
            <a:spLocks noGrp="1"/>
          </p:cNvSpPr>
          <p:nvPr>
            <p:ph type="dt" sz="half" idx="10"/>
          </p:nvPr>
        </p:nvSpPr>
        <p:spPr/>
        <p:txBody>
          <a:bodyPr/>
          <a:lstStyle>
            <a:lvl1pPr>
              <a:defRPr/>
            </a:lvl1pPr>
          </a:lstStyle>
          <a:p>
            <a:pPr>
              <a:defRPr/>
            </a:pPr>
            <a:fld id="{71605DA3-E062-46DC-8741-4987CB0409FD}" type="datetimeFigureOut">
              <a:rPr lang="sl-SI"/>
              <a:pPr>
                <a:defRPr/>
              </a:pPr>
              <a:t>28.9.2012</a:t>
            </a:fld>
            <a:endParaRPr lang="sl-SI"/>
          </a:p>
        </p:txBody>
      </p:sp>
      <p:sp>
        <p:nvSpPr>
          <p:cNvPr id="6" name="Footer Placeholder 4"/>
          <p:cNvSpPr>
            <a:spLocks noGrp="1"/>
          </p:cNvSpPr>
          <p:nvPr>
            <p:ph type="ftr" sz="quarter" idx="11"/>
          </p:nvPr>
        </p:nvSpPr>
        <p:spPr/>
        <p:txBody>
          <a:bodyPr/>
          <a:lstStyle>
            <a:lvl1pPr>
              <a:defRPr/>
            </a:lvl1pPr>
          </a:lstStyle>
          <a:p>
            <a:pPr>
              <a:defRPr/>
            </a:pPr>
            <a:endParaRPr lang="sl-SI"/>
          </a:p>
        </p:txBody>
      </p:sp>
      <p:sp>
        <p:nvSpPr>
          <p:cNvPr id="7" name="Slide Number Placeholder 5"/>
          <p:cNvSpPr>
            <a:spLocks noGrp="1"/>
          </p:cNvSpPr>
          <p:nvPr>
            <p:ph type="sldNum" sz="quarter" idx="12"/>
          </p:nvPr>
        </p:nvSpPr>
        <p:spPr/>
        <p:txBody>
          <a:bodyPr/>
          <a:lstStyle>
            <a:lvl1pPr>
              <a:defRPr/>
            </a:lvl1pPr>
          </a:lstStyle>
          <a:p>
            <a:pPr>
              <a:defRPr/>
            </a:pPr>
            <a:fld id="{359B05DE-1FB8-449D-A839-61ECC8C46315}" type="slidenum">
              <a:rPr lang="sl-SI"/>
              <a:pPr>
                <a:defRPr/>
              </a:pPr>
              <a:t>‹#›</a:t>
            </a:fld>
            <a:endParaRPr lang="sl-SI"/>
          </a:p>
        </p:txBody>
      </p:sp>
    </p:spTree>
    <p:extLst>
      <p:ext uri="{BB962C8B-B14F-4D97-AF65-F5344CB8AC3E}">
        <p14:creationId xmlns:p14="http://schemas.microsoft.com/office/powerpoint/2010/main" xmlns="" val="2481674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Date Placeholder 3"/>
          <p:cNvSpPr>
            <a:spLocks noGrp="1"/>
          </p:cNvSpPr>
          <p:nvPr>
            <p:ph type="dt" sz="half" idx="10"/>
          </p:nvPr>
        </p:nvSpPr>
        <p:spPr/>
        <p:txBody>
          <a:bodyPr/>
          <a:lstStyle>
            <a:lvl1pPr>
              <a:defRPr/>
            </a:lvl1pPr>
          </a:lstStyle>
          <a:p>
            <a:pPr>
              <a:defRPr/>
            </a:pPr>
            <a:fld id="{8A9F4BF4-EB56-43ED-AD0D-FDA239993E54}" type="datetimeFigureOut">
              <a:rPr lang="sl-SI"/>
              <a:pPr>
                <a:defRPr/>
              </a:pPr>
              <a:t>28.9.2012</a:t>
            </a:fld>
            <a:endParaRPr lang="sl-SI"/>
          </a:p>
        </p:txBody>
      </p:sp>
      <p:sp>
        <p:nvSpPr>
          <p:cNvPr id="8" name="Footer Placeholder 4"/>
          <p:cNvSpPr>
            <a:spLocks noGrp="1"/>
          </p:cNvSpPr>
          <p:nvPr>
            <p:ph type="ftr" sz="quarter" idx="11"/>
          </p:nvPr>
        </p:nvSpPr>
        <p:spPr/>
        <p:txBody>
          <a:bodyPr/>
          <a:lstStyle>
            <a:lvl1pPr>
              <a:defRPr/>
            </a:lvl1pPr>
          </a:lstStyle>
          <a:p>
            <a:pPr>
              <a:defRPr/>
            </a:pPr>
            <a:endParaRPr lang="sl-SI"/>
          </a:p>
        </p:txBody>
      </p:sp>
      <p:sp>
        <p:nvSpPr>
          <p:cNvPr id="9" name="Slide Number Placeholder 5"/>
          <p:cNvSpPr>
            <a:spLocks noGrp="1"/>
          </p:cNvSpPr>
          <p:nvPr>
            <p:ph type="sldNum" sz="quarter" idx="12"/>
          </p:nvPr>
        </p:nvSpPr>
        <p:spPr/>
        <p:txBody>
          <a:bodyPr/>
          <a:lstStyle>
            <a:lvl1pPr>
              <a:defRPr/>
            </a:lvl1pPr>
          </a:lstStyle>
          <a:p>
            <a:pPr>
              <a:defRPr/>
            </a:pPr>
            <a:fld id="{C15F705E-BBDC-4DDA-BDC2-F2F1479F0DB0}" type="slidenum">
              <a:rPr lang="sl-SI"/>
              <a:pPr>
                <a:defRPr/>
              </a:pPr>
              <a:t>‹#›</a:t>
            </a:fld>
            <a:endParaRPr lang="sl-SI"/>
          </a:p>
        </p:txBody>
      </p:sp>
    </p:spTree>
    <p:extLst>
      <p:ext uri="{BB962C8B-B14F-4D97-AF65-F5344CB8AC3E}">
        <p14:creationId xmlns:p14="http://schemas.microsoft.com/office/powerpoint/2010/main" xmlns="" val="3430025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Date Placeholder 3"/>
          <p:cNvSpPr>
            <a:spLocks noGrp="1"/>
          </p:cNvSpPr>
          <p:nvPr>
            <p:ph type="dt" sz="half" idx="10"/>
          </p:nvPr>
        </p:nvSpPr>
        <p:spPr/>
        <p:txBody>
          <a:bodyPr/>
          <a:lstStyle>
            <a:lvl1pPr>
              <a:defRPr/>
            </a:lvl1pPr>
          </a:lstStyle>
          <a:p>
            <a:pPr>
              <a:defRPr/>
            </a:pPr>
            <a:fld id="{D1C3B376-C994-4C0C-AC65-5D0017FA692B}" type="datetimeFigureOut">
              <a:rPr lang="sl-SI"/>
              <a:pPr>
                <a:defRPr/>
              </a:pPr>
              <a:t>28.9.2012</a:t>
            </a:fld>
            <a:endParaRPr lang="sl-SI"/>
          </a:p>
        </p:txBody>
      </p:sp>
      <p:sp>
        <p:nvSpPr>
          <p:cNvPr id="4" name="Footer Placeholder 4"/>
          <p:cNvSpPr>
            <a:spLocks noGrp="1"/>
          </p:cNvSpPr>
          <p:nvPr>
            <p:ph type="ftr" sz="quarter" idx="11"/>
          </p:nvPr>
        </p:nvSpPr>
        <p:spPr/>
        <p:txBody>
          <a:bodyPr/>
          <a:lstStyle>
            <a:lvl1pPr>
              <a:defRPr/>
            </a:lvl1pPr>
          </a:lstStyle>
          <a:p>
            <a:pPr>
              <a:defRPr/>
            </a:pPr>
            <a:endParaRPr lang="sl-SI"/>
          </a:p>
        </p:txBody>
      </p:sp>
      <p:sp>
        <p:nvSpPr>
          <p:cNvPr id="5" name="Slide Number Placeholder 5"/>
          <p:cNvSpPr>
            <a:spLocks noGrp="1"/>
          </p:cNvSpPr>
          <p:nvPr>
            <p:ph type="sldNum" sz="quarter" idx="12"/>
          </p:nvPr>
        </p:nvSpPr>
        <p:spPr/>
        <p:txBody>
          <a:bodyPr/>
          <a:lstStyle>
            <a:lvl1pPr>
              <a:defRPr/>
            </a:lvl1pPr>
          </a:lstStyle>
          <a:p>
            <a:pPr>
              <a:defRPr/>
            </a:pPr>
            <a:fld id="{83D85B1D-0533-4481-B8EF-232EC7938026}" type="slidenum">
              <a:rPr lang="sl-SI"/>
              <a:pPr>
                <a:defRPr/>
              </a:pPr>
              <a:t>‹#›</a:t>
            </a:fld>
            <a:endParaRPr lang="sl-SI"/>
          </a:p>
        </p:txBody>
      </p:sp>
    </p:spTree>
    <p:extLst>
      <p:ext uri="{BB962C8B-B14F-4D97-AF65-F5344CB8AC3E}">
        <p14:creationId xmlns:p14="http://schemas.microsoft.com/office/powerpoint/2010/main" xmlns="" val="3053744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6B0314D-F3BF-4BEE-B46E-1222EC2B22CB}" type="datetimeFigureOut">
              <a:rPr lang="sl-SI"/>
              <a:pPr>
                <a:defRPr/>
              </a:pPr>
              <a:t>28.9.2012</a:t>
            </a:fld>
            <a:endParaRPr lang="sl-SI"/>
          </a:p>
        </p:txBody>
      </p:sp>
      <p:sp>
        <p:nvSpPr>
          <p:cNvPr id="3" name="Footer Placeholder 4"/>
          <p:cNvSpPr>
            <a:spLocks noGrp="1"/>
          </p:cNvSpPr>
          <p:nvPr>
            <p:ph type="ftr" sz="quarter" idx="11"/>
          </p:nvPr>
        </p:nvSpPr>
        <p:spPr/>
        <p:txBody>
          <a:bodyPr/>
          <a:lstStyle>
            <a:lvl1pPr>
              <a:defRPr/>
            </a:lvl1pPr>
          </a:lstStyle>
          <a:p>
            <a:pPr>
              <a:defRPr/>
            </a:pPr>
            <a:endParaRPr lang="sl-SI"/>
          </a:p>
        </p:txBody>
      </p:sp>
      <p:sp>
        <p:nvSpPr>
          <p:cNvPr id="4" name="Slide Number Placeholder 5"/>
          <p:cNvSpPr>
            <a:spLocks noGrp="1"/>
          </p:cNvSpPr>
          <p:nvPr>
            <p:ph type="sldNum" sz="quarter" idx="12"/>
          </p:nvPr>
        </p:nvSpPr>
        <p:spPr/>
        <p:txBody>
          <a:bodyPr/>
          <a:lstStyle>
            <a:lvl1pPr>
              <a:defRPr/>
            </a:lvl1pPr>
          </a:lstStyle>
          <a:p>
            <a:pPr>
              <a:defRPr/>
            </a:pPr>
            <a:fld id="{D8CC6832-8D9E-4AE1-B69E-3DA959DEA981}" type="slidenum">
              <a:rPr lang="sl-SI"/>
              <a:pPr>
                <a:defRPr/>
              </a:pPr>
              <a:t>‹#›</a:t>
            </a:fld>
            <a:endParaRPr lang="sl-SI"/>
          </a:p>
        </p:txBody>
      </p:sp>
    </p:spTree>
    <p:extLst>
      <p:ext uri="{BB962C8B-B14F-4D97-AF65-F5344CB8AC3E}">
        <p14:creationId xmlns:p14="http://schemas.microsoft.com/office/powerpoint/2010/main" xmlns="" val="3662055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9093A81-B6DC-4378-B562-01DF4A014516}" type="datetimeFigureOut">
              <a:rPr lang="sl-SI"/>
              <a:pPr>
                <a:defRPr/>
              </a:pPr>
              <a:t>28.9.2012</a:t>
            </a:fld>
            <a:endParaRPr lang="sl-SI"/>
          </a:p>
        </p:txBody>
      </p:sp>
      <p:sp>
        <p:nvSpPr>
          <p:cNvPr id="6" name="Footer Placeholder 4"/>
          <p:cNvSpPr>
            <a:spLocks noGrp="1"/>
          </p:cNvSpPr>
          <p:nvPr>
            <p:ph type="ftr" sz="quarter" idx="11"/>
          </p:nvPr>
        </p:nvSpPr>
        <p:spPr/>
        <p:txBody>
          <a:bodyPr/>
          <a:lstStyle>
            <a:lvl1pPr>
              <a:defRPr/>
            </a:lvl1pPr>
          </a:lstStyle>
          <a:p>
            <a:pPr>
              <a:defRPr/>
            </a:pPr>
            <a:endParaRPr lang="sl-SI"/>
          </a:p>
        </p:txBody>
      </p:sp>
      <p:sp>
        <p:nvSpPr>
          <p:cNvPr id="7" name="Slide Number Placeholder 5"/>
          <p:cNvSpPr>
            <a:spLocks noGrp="1"/>
          </p:cNvSpPr>
          <p:nvPr>
            <p:ph type="sldNum" sz="quarter" idx="12"/>
          </p:nvPr>
        </p:nvSpPr>
        <p:spPr/>
        <p:txBody>
          <a:bodyPr/>
          <a:lstStyle>
            <a:lvl1pPr>
              <a:defRPr/>
            </a:lvl1pPr>
          </a:lstStyle>
          <a:p>
            <a:pPr>
              <a:defRPr/>
            </a:pPr>
            <a:fld id="{1EBB99E1-68B7-46FA-82FD-EECE405E2A0E}" type="slidenum">
              <a:rPr lang="sl-SI"/>
              <a:pPr>
                <a:defRPr/>
              </a:pPr>
              <a:t>‹#›</a:t>
            </a:fld>
            <a:endParaRPr lang="sl-SI"/>
          </a:p>
        </p:txBody>
      </p:sp>
    </p:spTree>
    <p:extLst>
      <p:ext uri="{BB962C8B-B14F-4D97-AF65-F5344CB8AC3E}">
        <p14:creationId xmlns:p14="http://schemas.microsoft.com/office/powerpoint/2010/main" xmlns="" val="2456288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8E0C79-D366-4FB9-A3A9-B501AB412F57}" type="datetimeFigureOut">
              <a:rPr lang="sl-SI"/>
              <a:pPr>
                <a:defRPr/>
              </a:pPr>
              <a:t>28.9.2012</a:t>
            </a:fld>
            <a:endParaRPr lang="sl-SI"/>
          </a:p>
        </p:txBody>
      </p:sp>
      <p:sp>
        <p:nvSpPr>
          <p:cNvPr id="6" name="Footer Placeholder 4"/>
          <p:cNvSpPr>
            <a:spLocks noGrp="1"/>
          </p:cNvSpPr>
          <p:nvPr>
            <p:ph type="ftr" sz="quarter" idx="11"/>
          </p:nvPr>
        </p:nvSpPr>
        <p:spPr/>
        <p:txBody>
          <a:bodyPr/>
          <a:lstStyle>
            <a:lvl1pPr>
              <a:defRPr/>
            </a:lvl1pPr>
          </a:lstStyle>
          <a:p>
            <a:pPr>
              <a:defRPr/>
            </a:pPr>
            <a:endParaRPr lang="sl-SI"/>
          </a:p>
        </p:txBody>
      </p:sp>
      <p:sp>
        <p:nvSpPr>
          <p:cNvPr id="7" name="Slide Number Placeholder 5"/>
          <p:cNvSpPr>
            <a:spLocks noGrp="1"/>
          </p:cNvSpPr>
          <p:nvPr>
            <p:ph type="sldNum" sz="quarter" idx="12"/>
          </p:nvPr>
        </p:nvSpPr>
        <p:spPr/>
        <p:txBody>
          <a:bodyPr/>
          <a:lstStyle>
            <a:lvl1pPr>
              <a:defRPr/>
            </a:lvl1pPr>
          </a:lstStyle>
          <a:p>
            <a:pPr>
              <a:defRPr/>
            </a:pPr>
            <a:fld id="{4DB791BC-42A5-480C-A951-79041FEC04BB}" type="slidenum">
              <a:rPr lang="sl-SI"/>
              <a:pPr>
                <a:defRPr/>
              </a:pPr>
              <a:t>‹#›</a:t>
            </a:fld>
            <a:endParaRPr lang="sl-SI"/>
          </a:p>
        </p:txBody>
      </p:sp>
    </p:spTree>
    <p:extLst>
      <p:ext uri="{BB962C8B-B14F-4D97-AF65-F5344CB8AC3E}">
        <p14:creationId xmlns:p14="http://schemas.microsoft.com/office/powerpoint/2010/main" xmlns="" val="199729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sl-SI" smtClean="0"/>
          </a:p>
        </p:txBody>
      </p:sp>
      <p:sp>
        <p:nvSpPr>
          <p:cNvPr id="1945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56FD022-EA30-43EA-9036-F3DC558A1E7D}" type="datetimeFigureOut">
              <a:rPr lang="sl-SI"/>
              <a:pPr>
                <a:defRPr/>
              </a:pPr>
              <a:t>28.9.2012</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8FFE591-A6E2-4071-AB63-3A43E9DCC7A7}" type="slidenum">
              <a:rPr lang="sl-SI"/>
              <a:pPr>
                <a:defRPr/>
              </a:pPr>
              <a:t>‹#›</a:t>
            </a:fld>
            <a:endParaRPr lang="sl-SI"/>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11.v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package" Target="../embeddings/Word_2007_Document1.docx"/></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80728"/>
            <a:ext cx="7772400" cy="3671888"/>
          </a:xfrm>
        </p:spPr>
        <p:txBody>
          <a:bodyPr rtlCol="0">
            <a:normAutofit fontScale="90000"/>
          </a:bodyPr>
          <a:lstStyle/>
          <a:p>
            <a:pPr algn="l" eaLnBrk="1" hangingPunct="1">
              <a:lnSpc>
                <a:spcPct val="150000"/>
              </a:lnSpc>
              <a:spcBef>
                <a:spcPct val="20000"/>
              </a:spcBef>
              <a:defRPr/>
            </a:pPr>
            <a:r>
              <a:rPr lang="sl-SI" sz="1800" b="1" kern="0" dirty="0" smtClean="0">
                <a:solidFill>
                  <a:srgbClr val="000000"/>
                </a:solidFill>
                <a:latin typeface="Arial"/>
              </a:rPr>
              <a:t/>
            </a:r>
            <a:br>
              <a:rPr lang="sl-SI" sz="1800" b="1" kern="0" dirty="0" smtClean="0">
                <a:solidFill>
                  <a:srgbClr val="000000"/>
                </a:solidFill>
                <a:latin typeface="Arial"/>
              </a:rPr>
            </a:br>
            <a:r>
              <a:rPr lang="sl-SI" sz="1800" b="1" kern="0" dirty="0">
                <a:solidFill>
                  <a:srgbClr val="000000"/>
                </a:solidFill>
                <a:latin typeface="Arial"/>
              </a:rPr>
              <a:t/>
            </a:r>
            <a:br>
              <a:rPr lang="sl-SI" sz="1800" b="1" kern="0" dirty="0">
                <a:solidFill>
                  <a:srgbClr val="000000"/>
                </a:solidFill>
                <a:latin typeface="Arial"/>
              </a:rPr>
            </a:br>
            <a:r>
              <a:rPr lang="sl-SI" sz="1800" b="1" kern="0" dirty="0" smtClean="0">
                <a:solidFill>
                  <a:srgbClr val="000000"/>
                </a:solidFill>
                <a:latin typeface="Arial"/>
              </a:rPr>
              <a:t/>
            </a:r>
            <a:br>
              <a:rPr lang="sl-SI" sz="1800" b="1" kern="0" dirty="0" smtClean="0">
                <a:solidFill>
                  <a:srgbClr val="000000"/>
                </a:solidFill>
                <a:latin typeface="Arial"/>
              </a:rPr>
            </a:br>
            <a:r>
              <a:rPr lang="en-GB" sz="1800" b="1" kern="0" dirty="0" smtClean="0">
                <a:solidFill>
                  <a:srgbClr val="000000"/>
                </a:solidFill>
                <a:latin typeface="Arial"/>
              </a:rPr>
              <a:t>Nada Stropnik</a:t>
            </a:r>
            <a:r>
              <a:rPr lang="en-GB" sz="1800" kern="0" dirty="0" smtClean="0">
                <a:solidFill>
                  <a:srgbClr val="000000"/>
                </a:solidFill>
                <a:latin typeface="Arial"/>
              </a:rPr>
              <a:t> and </a:t>
            </a:r>
            <a:r>
              <a:rPr lang="en-GB" sz="1800" b="1" kern="0" dirty="0" smtClean="0">
                <a:solidFill>
                  <a:srgbClr val="000000"/>
                </a:solidFill>
                <a:latin typeface="Arial"/>
              </a:rPr>
              <a:t>Nataša Kump</a:t>
            </a:r>
            <a:br>
              <a:rPr lang="en-GB" sz="1800" b="1" kern="0" dirty="0" smtClean="0">
                <a:solidFill>
                  <a:srgbClr val="000000"/>
                </a:solidFill>
                <a:latin typeface="Arial"/>
              </a:rPr>
            </a:br>
            <a:r>
              <a:rPr lang="en-GB" sz="1800" kern="0" dirty="0" smtClean="0">
                <a:solidFill>
                  <a:srgbClr val="000000"/>
                </a:solidFill>
                <a:latin typeface="Arial"/>
              </a:rPr>
              <a:t>Institute for Economic Research, Ljubljana, Slovenia</a:t>
            </a:r>
            <a:br>
              <a:rPr lang="en-GB" sz="1800" kern="0" dirty="0" smtClean="0">
                <a:solidFill>
                  <a:srgbClr val="000000"/>
                </a:solidFill>
                <a:latin typeface="Arial"/>
              </a:rPr>
            </a:br>
            <a:r>
              <a:rPr lang="en-GB" sz="1800" kern="0" dirty="0" smtClean="0">
                <a:solidFill>
                  <a:srgbClr val="000000"/>
                </a:solidFill>
                <a:latin typeface="Arial"/>
              </a:rPr>
              <a:t>stropnikn@ier.si, kumpn@ier.si</a:t>
            </a:r>
            <a:br>
              <a:rPr lang="en-GB" sz="1800" kern="0" dirty="0" smtClean="0">
                <a:solidFill>
                  <a:srgbClr val="000000"/>
                </a:solidFill>
                <a:latin typeface="Arial"/>
              </a:rPr>
            </a:br>
            <a:r>
              <a:rPr lang="sl-SI" sz="1800" kern="0" dirty="0">
                <a:solidFill>
                  <a:srgbClr val="000000"/>
                </a:solidFill>
                <a:latin typeface="Arial"/>
              </a:rPr>
              <a:t/>
            </a:r>
            <a:br>
              <a:rPr lang="sl-SI" sz="1800" kern="0" dirty="0">
                <a:solidFill>
                  <a:srgbClr val="000000"/>
                </a:solidFill>
                <a:latin typeface="Arial"/>
              </a:rPr>
            </a:br>
            <a:r>
              <a:rPr lang="sl-SI" sz="1800" kern="0" dirty="0">
                <a:solidFill>
                  <a:srgbClr val="000000"/>
                </a:solidFill>
                <a:latin typeface="Arial"/>
              </a:rPr>
              <a:t/>
            </a:r>
            <a:br>
              <a:rPr lang="sl-SI" sz="1800" kern="0" dirty="0">
                <a:solidFill>
                  <a:srgbClr val="000000"/>
                </a:solidFill>
                <a:latin typeface="Arial"/>
              </a:rPr>
            </a:br>
            <a:r>
              <a:rPr lang="en-US" sz="2200" b="1" kern="0" dirty="0">
                <a:solidFill>
                  <a:srgbClr val="C00000"/>
                </a:solidFill>
                <a:latin typeface="Arial"/>
              </a:rPr>
              <a:t>Fathers' take-up of leave in Slovenia</a:t>
            </a:r>
            <a:r>
              <a:rPr lang="sl-SI" sz="2200" b="1" kern="0" dirty="0">
                <a:solidFill>
                  <a:srgbClr val="000000"/>
                </a:solidFill>
                <a:latin typeface="Arial"/>
              </a:rPr>
              <a:t/>
            </a:r>
            <a:br>
              <a:rPr lang="sl-SI" sz="2200" b="1" kern="0" dirty="0">
                <a:solidFill>
                  <a:srgbClr val="000000"/>
                </a:solidFill>
                <a:latin typeface="Arial"/>
              </a:rPr>
            </a:br>
            <a:r>
              <a:rPr lang="sl-SI" sz="2200" b="1" kern="0" dirty="0">
                <a:solidFill>
                  <a:srgbClr val="000000"/>
                </a:solidFill>
                <a:latin typeface="Arial"/>
              </a:rPr>
              <a:t/>
            </a:r>
            <a:br>
              <a:rPr lang="sl-SI" sz="2200" b="1" kern="0" dirty="0">
                <a:solidFill>
                  <a:srgbClr val="000000"/>
                </a:solidFill>
                <a:latin typeface="Arial"/>
              </a:rPr>
            </a:br>
            <a:r>
              <a:rPr lang="en-US" sz="2000" b="1" i="1" dirty="0" smtClean="0"/>
              <a:t>9th </a:t>
            </a:r>
            <a:r>
              <a:rPr lang="en-US" sz="2000" b="1" i="1" dirty="0"/>
              <a:t>LPR annual seminar</a:t>
            </a:r>
            <a:br>
              <a:rPr lang="en-US" sz="2000" b="1" i="1" dirty="0"/>
            </a:br>
            <a:r>
              <a:rPr lang="en-US" sz="2000" b="1" i="1" dirty="0" smtClean="0"/>
              <a:t>Ljubljana</a:t>
            </a:r>
            <a:r>
              <a:rPr lang="sl-SI" sz="2000" b="1" i="1" dirty="0" smtClean="0"/>
              <a:t>,</a:t>
            </a:r>
            <a:r>
              <a:rPr lang="en-US" sz="2000" b="1" i="1" dirty="0" smtClean="0"/>
              <a:t> 13-14 </a:t>
            </a:r>
            <a:r>
              <a:rPr lang="en-US" sz="2000" b="1" i="1" dirty="0"/>
              <a:t>September 2012</a:t>
            </a:r>
            <a:br>
              <a:rPr lang="en-US" sz="2000" b="1" i="1" dirty="0"/>
            </a:br>
            <a:r>
              <a:rPr lang="sl-SI" sz="2000" kern="0" dirty="0">
                <a:solidFill>
                  <a:srgbClr val="000000"/>
                </a:solidFill>
                <a:latin typeface="Arial"/>
              </a:rPr>
              <a:t/>
            </a:r>
            <a:br>
              <a:rPr lang="sl-SI" sz="2000" kern="0" dirty="0">
                <a:solidFill>
                  <a:srgbClr val="000000"/>
                </a:solidFill>
                <a:latin typeface="Arial"/>
              </a:rPr>
            </a:br>
            <a:endParaRPr lang="sl-SI" sz="2000" dirty="0"/>
          </a:p>
        </p:txBody>
      </p:sp>
      <p:sp>
        <p:nvSpPr>
          <p:cNvPr id="3" name="Subtitle 2"/>
          <p:cNvSpPr>
            <a:spLocks noGrp="1"/>
          </p:cNvSpPr>
          <p:nvPr>
            <p:ph type="subTitle" idx="1"/>
          </p:nvPr>
        </p:nvSpPr>
        <p:spPr>
          <a:xfrm>
            <a:off x="395288" y="5589240"/>
            <a:ext cx="8280400" cy="792510"/>
          </a:xfrm>
        </p:spPr>
        <p:txBody>
          <a:bodyPr rtlCol="0">
            <a:normAutofit/>
          </a:bodyPr>
          <a:lstStyle/>
          <a:p>
            <a:pPr algn="l" eaLnBrk="1" fontAlgn="auto" hangingPunct="1">
              <a:lnSpc>
                <a:spcPct val="120000"/>
              </a:lnSpc>
              <a:spcAft>
                <a:spcPts val="0"/>
              </a:spcAft>
              <a:buFont typeface="Arial" pitchFamily="34" charset="0"/>
              <a:buNone/>
              <a:defRPr/>
            </a:pPr>
            <a:r>
              <a:rPr lang="en-GB" sz="1200" b="1" i="1" dirty="0" smtClean="0">
                <a:solidFill>
                  <a:schemeClr val="tx1"/>
                </a:solidFill>
              </a:rPr>
              <a:t>Acknowledgement: </a:t>
            </a:r>
          </a:p>
          <a:p>
            <a:pPr algn="l" eaLnBrk="1" fontAlgn="auto" hangingPunct="1">
              <a:lnSpc>
                <a:spcPct val="120000"/>
              </a:lnSpc>
              <a:spcAft>
                <a:spcPts val="0"/>
              </a:spcAft>
              <a:buFont typeface="Arial" pitchFamily="34" charset="0"/>
              <a:buNone/>
              <a:defRPr/>
            </a:pPr>
            <a:r>
              <a:rPr lang="en-GB" sz="1200" i="1" dirty="0" smtClean="0">
                <a:solidFill>
                  <a:schemeClr val="tx1"/>
                </a:solidFill>
              </a:rPr>
              <a:t>This </a:t>
            </a:r>
            <a:r>
              <a:rPr lang="sl-SI" sz="1200" i="1" dirty="0" smtClean="0">
                <a:solidFill>
                  <a:schemeClr val="tx1"/>
                </a:solidFill>
              </a:rPr>
              <a:t>presentation</a:t>
            </a:r>
            <a:r>
              <a:rPr lang="en-GB" sz="1200" i="1" dirty="0" smtClean="0">
                <a:solidFill>
                  <a:schemeClr val="tx1"/>
                </a:solidFill>
              </a:rPr>
              <a:t> uses the database of the “Research Project  on the </a:t>
            </a:r>
            <a:r>
              <a:rPr lang="sl-SI" sz="1200" i="1" dirty="0" smtClean="0">
                <a:solidFill>
                  <a:schemeClr val="tx1"/>
                </a:solidFill>
              </a:rPr>
              <a:t>In</a:t>
            </a:r>
            <a:r>
              <a:rPr lang="en-GB" sz="1200" i="1" dirty="0" smtClean="0">
                <a:solidFill>
                  <a:schemeClr val="tx1"/>
                </a:solidFill>
              </a:rPr>
              <a:t>fluence of </a:t>
            </a:r>
            <a:r>
              <a:rPr lang="sl-SI" sz="1200" i="1" dirty="0" smtClean="0">
                <a:solidFill>
                  <a:schemeClr val="tx1"/>
                </a:solidFill>
              </a:rPr>
              <a:t>C</a:t>
            </a:r>
            <a:r>
              <a:rPr lang="en-GB" sz="1200" i="1" dirty="0" smtClean="0">
                <a:solidFill>
                  <a:schemeClr val="tx1"/>
                </a:solidFill>
              </a:rPr>
              <a:t>urrent </a:t>
            </a:r>
            <a:r>
              <a:rPr lang="sl-SI" sz="1200" i="1" dirty="0" smtClean="0">
                <a:solidFill>
                  <a:schemeClr val="tx1"/>
                </a:solidFill>
              </a:rPr>
              <a:t>F</a:t>
            </a:r>
            <a:r>
              <a:rPr lang="en-GB" sz="1200" i="1" dirty="0" smtClean="0">
                <a:solidFill>
                  <a:schemeClr val="tx1"/>
                </a:solidFill>
              </a:rPr>
              <a:t>amily </a:t>
            </a:r>
            <a:r>
              <a:rPr lang="sl-SI" sz="1200" i="1" dirty="0" smtClean="0">
                <a:solidFill>
                  <a:schemeClr val="tx1"/>
                </a:solidFill>
              </a:rPr>
              <a:t>P</a:t>
            </a:r>
            <a:r>
              <a:rPr lang="en-GB" sz="1200" i="1" dirty="0" smtClean="0">
                <a:solidFill>
                  <a:schemeClr val="tx1"/>
                </a:solidFill>
              </a:rPr>
              <a:t>olicy Measures </a:t>
            </a:r>
            <a:r>
              <a:rPr lang="sl-SI" sz="1200" i="1" dirty="0" smtClean="0">
                <a:solidFill>
                  <a:schemeClr val="tx1"/>
                </a:solidFill>
              </a:rPr>
              <a:t>on Deciding to Have Children”, financed in 2010 by </a:t>
            </a:r>
            <a:r>
              <a:rPr lang="en-GB" sz="1200" i="1" dirty="0" smtClean="0">
                <a:solidFill>
                  <a:schemeClr val="tx1"/>
                </a:solidFill>
              </a:rPr>
              <a:t>the Ministry of Labour, Family and Social Affairs of the Republic of Slovenia.</a:t>
            </a:r>
            <a:r>
              <a:rPr lang="sl-SI" sz="1200" i="1" dirty="0" smtClean="0">
                <a:solidFill>
                  <a:schemeClr val="tx1"/>
                </a:solidFill>
              </a:rPr>
              <a:t> </a:t>
            </a:r>
            <a:endParaRPr lang="sl-SI" sz="1200" dirty="0">
              <a:solidFill>
                <a:schemeClr val="tx1"/>
              </a:solidFill>
            </a:endParaRPr>
          </a:p>
        </p:txBody>
      </p:sp>
      <p:graphicFrame>
        <p:nvGraphicFramePr>
          <p:cNvPr id="1026" name="Object 2"/>
          <p:cNvGraphicFramePr>
            <a:graphicFrameLocks noChangeAspect="1"/>
          </p:cNvGraphicFramePr>
          <p:nvPr/>
        </p:nvGraphicFramePr>
        <p:xfrm>
          <a:off x="5724525" y="190500"/>
          <a:ext cx="3111500" cy="439738"/>
        </p:xfrm>
        <a:graphic>
          <a:graphicData uri="http://schemas.openxmlformats.org/presentationml/2006/ole">
            <p:oleObj spid="_x0000_s1043" name="Photo Editor fotografija" r:id="rId3" imgW="7666667" imgH="1085714" progId="">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1125538"/>
            <a:ext cx="8229600" cy="292100"/>
          </a:xfrm>
        </p:spPr>
        <p:txBody>
          <a:bodyPr/>
          <a:lstStyle/>
          <a:p>
            <a:pPr eaLnBrk="1" hangingPunct="1"/>
            <a:r>
              <a:rPr lang="sl-SI" sz="2400" b="1" smtClean="0">
                <a:solidFill>
                  <a:srgbClr val="C00000"/>
                </a:solidFill>
              </a:rPr>
              <a:t>A non-answered question</a:t>
            </a:r>
          </a:p>
        </p:txBody>
      </p:sp>
      <p:sp>
        <p:nvSpPr>
          <p:cNvPr id="16388" name="Content Placeholder 2"/>
          <p:cNvSpPr>
            <a:spLocks noGrp="1"/>
          </p:cNvSpPr>
          <p:nvPr>
            <p:ph idx="1"/>
          </p:nvPr>
        </p:nvSpPr>
        <p:spPr/>
        <p:txBody>
          <a:bodyPr/>
          <a:lstStyle/>
          <a:p>
            <a:pPr eaLnBrk="1" hangingPunct="1">
              <a:lnSpc>
                <a:spcPct val="80000"/>
              </a:lnSpc>
              <a:buFont typeface="Arial" charset="0"/>
              <a:buNone/>
            </a:pPr>
            <a:endParaRPr lang="en-GB" sz="2200" smtClean="0"/>
          </a:p>
          <a:p>
            <a:pPr eaLnBrk="1" hangingPunct="1">
              <a:lnSpc>
                <a:spcPct val="80000"/>
              </a:lnSpc>
              <a:buFont typeface="Arial" charset="0"/>
              <a:buNone/>
            </a:pPr>
            <a:r>
              <a:rPr lang="en-GB" sz="2200" b="1" smtClean="0"/>
              <a:t>How many mothers were/are indeed willing to share (some of) the leave </a:t>
            </a:r>
            <a:r>
              <a:rPr lang="en-GB" sz="2200" smtClean="0"/>
              <a:t>that is family entitlement </a:t>
            </a:r>
            <a:r>
              <a:rPr lang="en-GB" sz="2200" b="1" smtClean="0"/>
              <a:t>with the child’s father? </a:t>
            </a:r>
          </a:p>
          <a:p>
            <a:pPr eaLnBrk="1" hangingPunct="1">
              <a:lnSpc>
                <a:spcPct val="80000"/>
              </a:lnSpc>
              <a:buFont typeface="Arial" charset="0"/>
              <a:buNone/>
            </a:pPr>
            <a:r>
              <a:rPr lang="en-GB" sz="2200" smtClean="0"/>
              <a:t>This is particularly rarely probable in the countries where the whole of the mother's and family entitlement is less than about half a year. </a:t>
            </a:r>
          </a:p>
          <a:p>
            <a:pPr eaLnBrk="1" hangingPunct="1">
              <a:lnSpc>
                <a:spcPct val="80000"/>
              </a:lnSpc>
              <a:buFont typeface="Arial" charset="0"/>
              <a:buNone/>
            </a:pPr>
            <a:r>
              <a:rPr lang="en-GB" sz="2200" smtClean="0"/>
              <a:t>The same question was raised by Sundstrom and Duvander (2002) (and also brought out by Lappegard 2008) who argued that the father's parental leave is residual to the mother's. Consequently, the father is allowed or persuaded to use some leave when the mother chooses to return to work. </a:t>
            </a:r>
          </a:p>
          <a:p>
            <a:pPr eaLnBrk="1" hangingPunct="1">
              <a:lnSpc>
                <a:spcPct val="80000"/>
              </a:lnSpc>
              <a:buFont typeface="Arial" charset="0"/>
              <a:buNone/>
            </a:pPr>
            <a:endParaRPr lang="en-GB" sz="2200" smtClean="0"/>
          </a:p>
          <a:p>
            <a:pPr eaLnBrk="1" hangingPunct="1">
              <a:lnSpc>
                <a:spcPct val="80000"/>
              </a:lnSpc>
              <a:buFont typeface="Arial" charset="0"/>
              <a:buNone/>
            </a:pPr>
            <a:r>
              <a:rPr lang="en-GB" sz="2200" smtClean="0"/>
              <a:t>This is the issue to investigate before we blame fathers for not taking parental leave.</a:t>
            </a:r>
          </a:p>
        </p:txBody>
      </p:sp>
      <p:graphicFrame>
        <p:nvGraphicFramePr>
          <p:cNvPr id="16386" name="Object 2"/>
          <p:cNvGraphicFramePr>
            <a:graphicFrameLocks noChangeAspect="1"/>
          </p:cNvGraphicFramePr>
          <p:nvPr/>
        </p:nvGraphicFramePr>
        <p:xfrm>
          <a:off x="5724525" y="190500"/>
          <a:ext cx="3111500" cy="439738"/>
        </p:xfrm>
        <a:graphic>
          <a:graphicData uri="http://schemas.openxmlformats.org/presentationml/2006/ole">
            <p:oleObj spid="_x0000_s16403" name="Photo Editor fotografija" r:id="rId3" imgW="7666667" imgH="1085714" progId="">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subTitle" idx="1"/>
          </p:nvPr>
        </p:nvSpPr>
        <p:spPr>
          <a:xfrm>
            <a:off x="250825" y="1052513"/>
            <a:ext cx="8497888" cy="5113337"/>
          </a:xfrm>
          <a:solidFill>
            <a:srgbClr val="C00000"/>
          </a:solidFill>
        </p:spPr>
        <p:style>
          <a:lnRef idx="0">
            <a:scrgbClr r="0" g="0" b="0"/>
          </a:lnRef>
          <a:fillRef idx="1002">
            <a:schemeClr val="dk1"/>
          </a:fillRef>
          <a:effectRef idx="0">
            <a:scrgbClr r="0" g="0" b="0"/>
          </a:effectRef>
          <a:fontRef idx="major"/>
        </p:style>
        <p:txBody>
          <a:bodyPr rtlCol="0">
            <a:normAutofit/>
          </a:bodyPr>
          <a:lstStyle/>
          <a:p>
            <a:pPr algn="l" eaLnBrk="1" fontAlgn="auto" hangingPunct="1">
              <a:spcAft>
                <a:spcPts val="0"/>
              </a:spcAft>
              <a:buFont typeface="Arial" pitchFamily="34" charset="0"/>
              <a:buNone/>
              <a:defRPr/>
            </a:pPr>
            <a:endParaRPr lang="sl-SI" b="1">
              <a:solidFill>
                <a:srgbClr val="FFFF00"/>
              </a:solidFill>
            </a:endParaRPr>
          </a:p>
          <a:p>
            <a:pPr algn="l" eaLnBrk="1" fontAlgn="auto" hangingPunct="1">
              <a:spcAft>
                <a:spcPts val="0"/>
              </a:spcAft>
              <a:buFont typeface="Arial" pitchFamily="34" charset="0"/>
              <a:buNone/>
              <a:defRPr/>
            </a:pPr>
            <a:endParaRPr lang="sl-SI" b="1" smtClean="0">
              <a:solidFill>
                <a:srgbClr val="FFFF00"/>
              </a:solidFill>
            </a:endParaRPr>
          </a:p>
          <a:p>
            <a:pPr algn="l" eaLnBrk="1" fontAlgn="auto" hangingPunct="1">
              <a:spcAft>
                <a:spcPts val="0"/>
              </a:spcAft>
              <a:buFont typeface="Arial" pitchFamily="34" charset="0"/>
              <a:buNone/>
              <a:defRPr/>
            </a:pPr>
            <a:r>
              <a:rPr lang="sl-SI" b="1" smtClean="0">
                <a:solidFill>
                  <a:srgbClr val="FFFF00"/>
                </a:solidFill>
              </a:rPr>
              <a:t>“</a:t>
            </a:r>
            <a:r>
              <a:rPr lang="sl-SI" b="1">
                <a:solidFill>
                  <a:srgbClr val="FFFF00"/>
                </a:solidFill>
              </a:rPr>
              <a:t>Fathers are men, whose children have mothers”</a:t>
            </a:r>
          </a:p>
          <a:p>
            <a:pPr algn="l" eaLnBrk="1" fontAlgn="auto" hangingPunct="1">
              <a:spcAft>
                <a:spcPts val="0"/>
              </a:spcAft>
              <a:buFont typeface="Arial" pitchFamily="34" charset="0"/>
              <a:buNone/>
              <a:defRPr/>
            </a:pPr>
            <a:endParaRPr lang="sl-SI" b="1">
              <a:solidFill>
                <a:srgbClr val="FFFF00"/>
              </a:solidFill>
            </a:endParaRPr>
          </a:p>
          <a:p>
            <a:pPr algn="l" eaLnBrk="1" fontAlgn="auto" hangingPunct="1">
              <a:spcAft>
                <a:spcPts val="0"/>
              </a:spcAft>
              <a:buFont typeface="Arial" pitchFamily="34" charset="0"/>
              <a:buNone/>
              <a:defRPr/>
            </a:pPr>
            <a:r>
              <a:rPr lang="en-GB" b="1">
                <a:solidFill>
                  <a:srgbClr val="FFFF00"/>
                </a:solidFill>
              </a:rPr>
              <a:t>(Højgaard, 2001)</a:t>
            </a:r>
            <a:endParaRPr lang="sl-SI" b="1">
              <a:solidFill>
                <a:srgbClr val="FFFF00"/>
              </a:solidFill>
            </a:endParaRPr>
          </a:p>
        </p:txBody>
      </p:sp>
      <p:graphicFrame>
        <p:nvGraphicFramePr>
          <p:cNvPr id="17410" name="Object 2"/>
          <p:cNvGraphicFramePr>
            <a:graphicFrameLocks noGrp="1" noChangeAspect="1"/>
          </p:cNvGraphicFramePr>
          <p:nvPr>
            <p:ph type="ctrTitle"/>
          </p:nvPr>
        </p:nvGraphicFramePr>
        <p:xfrm>
          <a:off x="5724525" y="190500"/>
          <a:ext cx="3111500" cy="439738"/>
        </p:xfrm>
        <a:graphic>
          <a:graphicData uri="http://schemas.openxmlformats.org/presentationml/2006/ole">
            <p:oleObj spid="_x0000_s17426" name="Photo Editor fotografija" r:id="rId3" imgW="7666667" imgH="1085714"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539750" y="1196975"/>
            <a:ext cx="8229600" cy="292100"/>
          </a:xfrm>
        </p:spPr>
        <p:txBody>
          <a:bodyPr/>
          <a:lstStyle/>
          <a:p>
            <a:pPr eaLnBrk="1" hangingPunct="1"/>
            <a:r>
              <a:rPr lang="sl-SI" sz="2400" b="1" smtClean="0">
                <a:solidFill>
                  <a:srgbClr val="C00000"/>
                </a:solidFill>
              </a:rPr>
              <a:t>Research questions</a:t>
            </a:r>
          </a:p>
        </p:txBody>
      </p:sp>
      <p:sp>
        <p:nvSpPr>
          <p:cNvPr id="5124" name="Content Placeholder 2"/>
          <p:cNvSpPr>
            <a:spLocks noGrp="1"/>
          </p:cNvSpPr>
          <p:nvPr>
            <p:ph idx="1"/>
          </p:nvPr>
        </p:nvSpPr>
        <p:spPr>
          <a:xfrm>
            <a:off x="395288" y="1989138"/>
            <a:ext cx="8229600" cy="4137025"/>
          </a:xfrm>
        </p:spPr>
        <p:txBody>
          <a:bodyPr/>
          <a:lstStyle/>
          <a:p>
            <a:pPr eaLnBrk="1" hangingPunct="1"/>
            <a:r>
              <a:rPr lang="en-GB" sz="2200" dirty="0" smtClean="0"/>
              <a:t>Which factors/characteristics increase the likelihood that fathers will take paternity leave?</a:t>
            </a:r>
          </a:p>
          <a:p>
            <a:pPr eaLnBrk="1" hangingPunct="1"/>
            <a:endParaRPr lang="en-GB" sz="2200" dirty="0" smtClean="0"/>
          </a:p>
          <a:p>
            <a:pPr eaLnBrk="1" hangingPunct="1"/>
            <a:r>
              <a:rPr lang="en-GB" sz="2200" dirty="0" smtClean="0"/>
              <a:t>What are the reasons for not having taken more days of paternity leave?</a:t>
            </a:r>
          </a:p>
        </p:txBody>
      </p:sp>
      <p:graphicFrame>
        <p:nvGraphicFramePr>
          <p:cNvPr id="5122" name="Object 2"/>
          <p:cNvGraphicFramePr>
            <a:graphicFrameLocks noChangeAspect="1"/>
          </p:cNvGraphicFramePr>
          <p:nvPr/>
        </p:nvGraphicFramePr>
        <p:xfrm>
          <a:off x="5724525" y="190500"/>
          <a:ext cx="3111500" cy="439738"/>
        </p:xfrm>
        <a:graphic>
          <a:graphicData uri="http://schemas.openxmlformats.org/presentationml/2006/ole">
            <p:oleObj spid="_x0000_s5139" name="Photo Editor fotografija" r:id="rId3" imgW="7666667" imgH="1085714" progId="">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a:xfrm>
            <a:off x="468313" y="1125538"/>
            <a:ext cx="8229600" cy="292100"/>
          </a:xfrm>
        </p:spPr>
        <p:txBody>
          <a:bodyPr/>
          <a:lstStyle/>
          <a:p>
            <a:pPr eaLnBrk="1" hangingPunct="1"/>
            <a:r>
              <a:rPr lang="sl-SI" sz="2400" b="1" smtClean="0">
                <a:solidFill>
                  <a:srgbClr val="C00000"/>
                </a:solidFill>
              </a:rPr>
              <a:t>Data</a:t>
            </a:r>
          </a:p>
        </p:txBody>
      </p:sp>
      <p:sp>
        <p:nvSpPr>
          <p:cNvPr id="8196" name="Content Placeholder 2"/>
          <p:cNvSpPr>
            <a:spLocks noGrp="1"/>
          </p:cNvSpPr>
          <p:nvPr>
            <p:ph idx="1"/>
          </p:nvPr>
        </p:nvSpPr>
        <p:spPr>
          <a:xfrm>
            <a:off x="457200" y="1844675"/>
            <a:ext cx="8229600" cy="4281488"/>
          </a:xfrm>
        </p:spPr>
        <p:txBody>
          <a:bodyPr/>
          <a:lstStyle/>
          <a:p>
            <a:pPr eaLnBrk="1" hangingPunct="1">
              <a:buFont typeface="Arial" charset="0"/>
              <a:buNone/>
            </a:pPr>
            <a:r>
              <a:rPr lang="sl-SI" sz="2200" b="1" smtClean="0"/>
              <a:t>Survey </a:t>
            </a:r>
            <a:r>
              <a:rPr lang="en-GB" sz="2200" b="1" smtClean="0"/>
              <a:t>on the impact of family policy measures</a:t>
            </a:r>
            <a:r>
              <a:rPr lang="sl-SI" sz="2200" b="1" smtClean="0"/>
              <a:t> on deciding to have children</a:t>
            </a:r>
          </a:p>
          <a:p>
            <a:pPr eaLnBrk="1" hangingPunct="1">
              <a:buFont typeface="Arial" charset="0"/>
              <a:buNone/>
            </a:pPr>
            <a:endParaRPr lang="sl-SI" sz="2200" b="1" smtClean="0"/>
          </a:p>
          <a:p>
            <a:pPr eaLnBrk="1" hangingPunct="1"/>
            <a:r>
              <a:rPr lang="sl-SI" sz="2200" smtClean="0"/>
              <a:t>Conducted in Slovenia in June 2010 </a:t>
            </a:r>
          </a:p>
          <a:p>
            <a:pPr eaLnBrk="1" hangingPunct="1"/>
            <a:r>
              <a:rPr lang="sl-SI" sz="2200" smtClean="0"/>
              <a:t>F</a:t>
            </a:r>
            <a:r>
              <a:rPr lang="en-GB" sz="2200" smtClean="0"/>
              <a:t>ocused on gender issues and parental/paternity leave</a:t>
            </a:r>
            <a:endParaRPr lang="sl-SI" sz="2200" smtClean="0"/>
          </a:p>
          <a:p>
            <a:pPr eaLnBrk="1" hangingPunct="1"/>
            <a:r>
              <a:rPr lang="sl-SI" sz="2200" smtClean="0"/>
              <a:t>Computer supported telephone survey</a:t>
            </a:r>
          </a:p>
          <a:p>
            <a:pPr eaLnBrk="1" hangingPunct="1"/>
            <a:r>
              <a:rPr lang="sl-SI" sz="2200" smtClean="0"/>
              <a:t>1,013 persons aged 20-49 years </a:t>
            </a:r>
          </a:p>
          <a:p>
            <a:pPr eaLnBrk="1" hangingPunct="1">
              <a:buFont typeface="Arial" charset="0"/>
              <a:buNone/>
            </a:pPr>
            <a:r>
              <a:rPr lang="sl-SI" sz="2200" smtClean="0"/>
              <a:t>	(sample representative by sex/age, education, statistical region)</a:t>
            </a:r>
          </a:p>
        </p:txBody>
      </p:sp>
      <p:graphicFrame>
        <p:nvGraphicFramePr>
          <p:cNvPr id="8194" name="Object 2"/>
          <p:cNvGraphicFramePr>
            <a:graphicFrameLocks noChangeAspect="1"/>
          </p:cNvGraphicFramePr>
          <p:nvPr/>
        </p:nvGraphicFramePr>
        <p:xfrm>
          <a:off x="5724525" y="190500"/>
          <a:ext cx="3111500" cy="439738"/>
        </p:xfrm>
        <a:graphic>
          <a:graphicData uri="http://schemas.openxmlformats.org/presentationml/2006/ole">
            <p:oleObj spid="_x0000_s8211" name="Photo Editor fotografija" r:id="rId3" imgW="7666667" imgH="1085714" progId="">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765175"/>
            <a:ext cx="8229600" cy="287338"/>
          </a:xfrm>
        </p:spPr>
        <p:txBody>
          <a:bodyPr/>
          <a:lstStyle/>
          <a:p>
            <a:pPr algn="l" eaLnBrk="1" hangingPunct="1"/>
            <a:r>
              <a:rPr lang="en-GB" sz="2400" b="1" dirty="0" smtClean="0">
                <a:solidFill>
                  <a:srgbClr val="A50021"/>
                </a:solidFill>
              </a:rPr>
              <a:t>Determinants of the take-up </a:t>
            </a:r>
            <a:br>
              <a:rPr lang="en-GB" sz="2400" b="1" dirty="0" smtClean="0">
                <a:solidFill>
                  <a:srgbClr val="A50021"/>
                </a:solidFill>
              </a:rPr>
            </a:br>
            <a:r>
              <a:rPr lang="en-GB" sz="2400" b="1" dirty="0" smtClean="0">
                <a:solidFill>
                  <a:srgbClr val="A50021"/>
                </a:solidFill>
              </a:rPr>
              <a:t>of paternity</a:t>
            </a:r>
            <a:r>
              <a:rPr lang="sl-SI" sz="2400" b="1" dirty="0" smtClean="0">
                <a:solidFill>
                  <a:srgbClr val="A50021"/>
                </a:solidFill>
              </a:rPr>
              <a:t> </a:t>
            </a:r>
            <a:r>
              <a:rPr lang="en-GB" sz="2400" b="1" dirty="0" smtClean="0">
                <a:solidFill>
                  <a:srgbClr val="A50021"/>
                </a:solidFill>
              </a:rPr>
              <a:t>leave</a:t>
            </a:r>
            <a:r>
              <a:rPr lang="sl-SI" sz="2400" b="1" dirty="0" smtClean="0">
                <a:solidFill>
                  <a:srgbClr val="A50021"/>
                </a:solidFill>
              </a:rPr>
              <a:t/>
            </a:r>
            <a:br>
              <a:rPr lang="sl-SI" sz="2400" b="1" dirty="0" smtClean="0">
                <a:solidFill>
                  <a:srgbClr val="A50021"/>
                </a:solidFill>
              </a:rPr>
            </a:br>
            <a:r>
              <a:rPr lang="sl-SI" sz="2400" b="1" dirty="0">
                <a:solidFill>
                  <a:srgbClr val="A50021"/>
                </a:solidFill>
              </a:rPr>
              <a:t/>
            </a:r>
            <a:br>
              <a:rPr lang="sl-SI" sz="2400" b="1" dirty="0">
                <a:solidFill>
                  <a:srgbClr val="A50021"/>
                </a:solidFill>
              </a:rPr>
            </a:br>
            <a:r>
              <a:rPr lang="sl-SI" sz="2400" b="1" dirty="0" smtClean="0">
                <a:solidFill>
                  <a:srgbClr val="A50021"/>
                </a:solidFill>
              </a:rPr>
              <a:t/>
            </a:r>
            <a:br>
              <a:rPr lang="sl-SI" sz="2400" b="1" dirty="0" smtClean="0">
                <a:solidFill>
                  <a:srgbClr val="A50021"/>
                </a:solidFill>
              </a:rPr>
            </a:br>
            <a:endParaRPr lang="de-AT" sz="2400" b="1" dirty="0" smtClean="0">
              <a:solidFill>
                <a:srgbClr val="A50021"/>
              </a:solidFill>
            </a:endParaRPr>
          </a:p>
        </p:txBody>
      </p:sp>
      <p:graphicFrame>
        <p:nvGraphicFramePr>
          <p:cNvPr id="31748" name="Object 2"/>
          <p:cNvGraphicFramePr>
            <a:graphicFrameLocks noChangeAspect="1"/>
          </p:cNvGraphicFramePr>
          <p:nvPr/>
        </p:nvGraphicFramePr>
        <p:xfrm>
          <a:off x="5724525" y="190500"/>
          <a:ext cx="3111500" cy="439738"/>
        </p:xfrm>
        <a:graphic>
          <a:graphicData uri="http://schemas.openxmlformats.org/presentationml/2006/ole">
            <p:oleObj spid="_x0000_s31770" name="Photo Editor fotografija" r:id="rId3" imgW="7666667" imgH="1085714" progId="">
              <p:embed/>
            </p:oleObj>
          </a:graphicData>
        </a:graphic>
      </p:graphicFrame>
      <p:graphicFrame>
        <p:nvGraphicFramePr>
          <p:cNvPr id="4" name="Predmet 3"/>
          <p:cNvGraphicFramePr>
            <a:graphicFrameLocks noChangeAspect="1"/>
          </p:cNvGraphicFramePr>
          <p:nvPr>
            <p:extLst>
              <p:ext uri="{D42A27DB-BD31-4B8C-83A1-F6EECF244321}">
                <p14:modId xmlns:p14="http://schemas.microsoft.com/office/powerpoint/2010/main" xmlns="" val="1088845052"/>
              </p:ext>
            </p:extLst>
          </p:nvPr>
        </p:nvGraphicFramePr>
        <p:xfrm>
          <a:off x="899592" y="764704"/>
          <a:ext cx="7992888" cy="6228857"/>
        </p:xfrm>
        <a:graphic>
          <a:graphicData uri="http://schemas.openxmlformats.org/presentationml/2006/ole">
            <p:oleObj spid="_x0000_s31771" name="Dokument" r:id="rId4" imgW="9621470" imgH="7499176" progId="Word.Document.12">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539750" y="908719"/>
            <a:ext cx="8229600" cy="360041"/>
          </a:xfrm>
        </p:spPr>
        <p:txBody>
          <a:bodyPr/>
          <a:lstStyle/>
          <a:p>
            <a:pPr eaLnBrk="1" hangingPunct="1"/>
            <a:r>
              <a:rPr lang="en-GB" sz="2400" b="1" dirty="0" smtClean="0">
                <a:solidFill>
                  <a:srgbClr val="C00000"/>
                </a:solidFill>
              </a:rPr>
              <a:t>Comments</a:t>
            </a:r>
            <a:r>
              <a:rPr lang="sl-SI" sz="2400" b="1" dirty="0" smtClean="0">
                <a:solidFill>
                  <a:srgbClr val="C00000"/>
                </a:solidFill>
              </a:rPr>
              <a:t> (1)</a:t>
            </a:r>
            <a:endParaRPr lang="en-GB" sz="2400" b="1" dirty="0" smtClean="0">
              <a:solidFill>
                <a:srgbClr val="C00000"/>
              </a:solidFill>
            </a:endParaRPr>
          </a:p>
        </p:txBody>
      </p:sp>
      <p:sp>
        <p:nvSpPr>
          <p:cNvPr id="5124" name="Content Placeholder 2"/>
          <p:cNvSpPr>
            <a:spLocks noGrp="1"/>
          </p:cNvSpPr>
          <p:nvPr>
            <p:ph idx="1"/>
          </p:nvPr>
        </p:nvSpPr>
        <p:spPr>
          <a:xfrm>
            <a:off x="395288" y="1556792"/>
            <a:ext cx="8229600" cy="4569371"/>
          </a:xfrm>
        </p:spPr>
        <p:txBody>
          <a:bodyPr/>
          <a:lstStyle/>
          <a:p>
            <a:pPr eaLnBrk="1" hangingPunct="1"/>
            <a:r>
              <a:rPr lang="en-GB" sz="1800" dirty="0" smtClean="0"/>
              <a:t>Due to high take-up of paternity leave </a:t>
            </a:r>
            <a:r>
              <a:rPr lang="en-GB" sz="1800" dirty="0"/>
              <a:t>in </a:t>
            </a:r>
            <a:r>
              <a:rPr lang="en-GB" sz="1800" dirty="0" smtClean="0"/>
              <a:t>Slovenia</a:t>
            </a:r>
            <a:r>
              <a:rPr lang="sl-SI" sz="1800" dirty="0" smtClean="0"/>
              <a:t>,</a:t>
            </a:r>
            <a:r>
              <a:rPr lang="en-GB" sz="1800" dirty="0" smtClean="0"/>
              <a:t> significant impact on the likelihood that fathers will take that leave was found only for a couple of variables.</a:t>
            </a:r>
            <a:endParaRPr lang="sl-SI" sz="1800" dirty="0" smtClean="0"/>
          </a:p>
          <a:p>
            <a:pPr eaLnBrk="1" hangingPunct="1"/>
            <a:r>
              <a:rPr lang="en-US" sz="1800" dirty="0"/>
              <a:t>Mothers aged 30-39 years at the birth of the youngest or only child are significantly less likely that those aged 25-29 years to have a partner who took parental leave. </a:t>
            </a:r>
            <a:endParaRPr lang="sl-SI" sz="1800" dirty="0" smtClean="0"/>
          </a:p>
          <a:p>
            <a:pPr eaLnBrk="1" hangingPunct="1"/>
            <a:r>
              <a:rPr lang="en-US" sz="1800" dirty="0" smtClean="0"/>
              <a:t>Only </a:t>
            </a:r>
            <a:r>
              <a:rPr lang="en-US" sz="1800" dirty="0"/>
              <a:t>if the mother is not in employment, the father is significantly less (by 14%) likely to take paternity leave than if she is fully employed. It may be that these fathers do not feel any need to care for their own very young children since mothers are not employed, or that their employment/work characteristics do not permit or make it easy for them to </a:t>
            </a:r>
            <a:r>
              <a:rPr lang="sl-SI" sz="1800" dirty="0" smtClean="0"/>
              <a:t>take </a:t>
            </a:r>
            <a:r>
              <a:rPr lang="sl-SI" sz="1800" dirty="0" err="1" smtClean="0"/>
              <a:t>the</a:t>
            </a:r>
            <a:r>
              <a:rPr lang="sl-SI" sz="1800" dirty="0" smtClean="0"/>
              <a:t> </a:t>
            </a:r>
            <a:r>
              <a:rPr lang="sl-SI" sz="1800" dirty="0" err="1" smtClean="0"/>
              <a:t>leave</a:t>
            </a:r>
            <a:r>
              <a:rPr lang="en-US" sz="1800" dirty="0" smtClean="0"/>
              <a:t>. </a:t>
            </a:r>
            <a:r>
              <a:rPr lang="en-US" sz="1800" dirty="0"/>
              <a:t>It is also probable that, with only one of the parents in employment, the couples (or men) do not want to risk the father’s job if a negative employer’s reaction is foreseen. </a:t>
            </a:r>
            <a:endParaRPr lang="sl-SI" sz="1800" dirty="0" smtClean="0"/>
          </a:p>
          <a:p>
            <a:pPr eaLnBrk="1" hangingPunct="1"/>
            <a:r>
              <a:rPr lang="en-US" sz="1800" dirty="0" smtClean="0"/>
              <a:t>Fathers </a:t>
            </a:r>
            <a:r>
              <a:rPr lang="en-US" sz="1800" dirty="0"/>
              <a:t>who are not in employment are also less - though not significantly (p &lt; 0.06) - likely than those in full employment to take paternity leave. </a:t>
            </a:r>
            <a:endParaRPr lang="sl-SI" sz="1800" dirty="0" smtClean="0"/>
          </a:p>
          <a:p>
            <a:pPr eaLnBrk="1" hangingPunct="1"/>
            <a:endParaRPr lang="en-GB" sz="1800" dirty="0" smtClean="0"/>
          </a:p>
          <a:p>
            <a:pPr marL="0" indent="0" eaLnBrk="1" hangingPunct="1">
              <a:buNone/>
            </a:pPr>
            <a:endParaRPr lang="en-GB" sz="1600" dirty="0" smtClean="0"/>
          </a:p>
        </p:txBody>
      </p:sp>
      <p:graphicFrame>
        <p:nvGraphicFramePr>
          <p:cNvPr id="5122" name="Object 2"/>
          <p:cNvGraphicFramePr>
            <a:graphicFrameLocks noChangeAspect="1"/>
          </p:cNvGraphicFramePr>
          <p:nvPr/>
        </p:nvGraphicFramePr>
        <p:xfrm>
          <a:off x="5724525" y="190500"/>
          <a:ext cx="3111500" cy="439738"/>
        </p:xfrm>
        <a:graphic>
          <a:graphicData uri="http://schemas.openxmlformats.org/presentationml/2006/ole">
            <p:oleObj spid="_x0000_s32773" name="Photo Editor fotografija" r:id="rId3" imgW="7666667" imgH="1085714" progId="">
              <p:embed/>
            </p:oleObj>
          </a:graphicData>
        </a:graphic>
      </p:graphicFrame>
    </p:spTree>
    <p:extLst>
      <p:ext uri="{BB962C8B-B14F-4D97-AF65-F5344CB8AC3E}">
        <p14:creationId xmlns:p14="http://schemas.microsoft.com/office/powerpoint/2010/main" xmlns="" val="2582652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539750" y="908720"/>
            <a:ext cx="8229600" cy="432047"/>
          </a:xfrm>
        </p:spPr>
        <p:txBody>
          <a:bodyPr/>
          <a:lstStyle/>
          <a:p>
            <a:pPr eaLnBrk="1" hangingPunct="1"/>
            <a:r>
              <a:rPr lang="en-GB" sz="2400" b="1" dirty="0" smtClean="0">
                <a:solidFill>
                  <a:srgbClr val="C00000"/>
                </a:solidFill>
              </a:rPr>
              <a:t>Comments</a:t>
            </a:r>
            <a:r>
              <a:rPr lang="sl-SI" sz="2400" b="1" dirty="0" smtClean="0">
                <a:solidFill>
                  <a:srgbClr val="C00000"/>
                </a:solidFill>
              </a:rPr>
              <a:t> (2)</a:t>
            </a:r>
            <a:endParaRPr lang="en-GB" sz="2400" b="1" dirty="0" smtClean="0">
              <a:solidFill>
                <a:srgbClr val="C00000"/>
              </a:solidFill>
            </a:endParaRPr>
          </a:p>
        </p:txBody>
      </p:sp>
      <p:sp>
        <p:nvSpPr>
          <p:cNvPr id="5124" name="Content Placeholder 2"/>
          <p:cNvSpPr>
            <a:spLocks noGrp="1"/>
          </p:cNvSpPr>
          <p:nvPr>
            <p:ph idx="1"/>
          </p:nvPr>
        </p:nvSpPr>
        <p:spPr>
          <a:xfrm>
            <a:off x="395288" y="1556792"/>
            <a:ext cx="8229600" cy="4569371"/>
          </a:xfrm>
        </p:spPr>
        <p:txBody>
          <a:bodyPr/>
          <a:lstStyle/>
          <a:p>
            <a:pPr eaLnBrk="1" hangingPunct="1"/>
            <a:r>
              <a:rPr lang="en-US" sz="1800" dirty="0"/>
              <a:t>Taking paternity leave became more “normal”, expected, accepted and thus widespread in the period 2006-2010, that is, a year after its full implementation. The likelihood for fathers to take the leave in 2003-2005 was significantly (by 23%) lower. Obviously, it took fathers some time to get acquainted with their entitlement, find out what might be the co-workers and employer’s reactions, and be able and ready to apply for it.</a:t>
            </a:r>
          </a:p>
          <a:p>
            <a:pPr eaLnBrk="1" hangingPunct="1"/>
            <a:r>
              <a:rPr lang="en-US" sz="1800" dirty="0" smtClean="0"/>
              <a:t>As </a:t>
            </a:r>
            <a:r>
              <a:rPr lang="en-US" sz="1800" dirty="0"/>
              <a:t>expected, fathers living in the smallest settlement category, i.e. settlements with less than 500 inhabitants, are significantly less (by 0.29 percentage points) likely to take the leave than those living in the largest settlement category, i.e. settlements with more than 7,000 inhabitants. This may be due to a lower "visibility" of individuals in large settlements, so men on leave are not that "exposed" in public as they are in smallest settlements. It may also be that men - and also women - living in largest settlements are more progressive in their attitudes and expectations regarding gender roles, and that there are more women with (high) professional aspirations, which requires higher father's involvement in care for the child.</a:t>
            </a:r>
            <a:endParaRPr lang="en-GB" sz="1800" dirty="0" smtClean="0"/>
          </a:p>
          <a:p>
            <a:pPr eaLnBrk="1" hangingPunct="1"/>
            <a:endParaRPr lang="en-GB" sz="1600" dirty="0" smtClean="0"/>
          </a:p>
          <a:p>
            <a:pPr marL="0" indent="0" eaLnBrk="1" hangingPunct="1">
              <a:buNone/>
            </a:pPr>
            <a:endParaRPr lang="en-GB" sz="1600" dirty="0" smtClean="0"/>
          </a:p>
        </p:txBody>
      </p:sp>
      <p:graphicFrame>
        <p:nvGraphicFramePr>
          <p:cNvPr id="5122" name="Object 2"/>
          <p:cNvGraphicFramePr>
            <a:graphicFrameLocks noChangeAspect="1"/>
          </p:cNvGraphicFramePr>
          <p:nvPr/>
        </p:nvGraphicFramePr>
        <p:xfrm>
          <a:off x="5724525" y="190500"/>
          <a:ext cx="3111500" cy="439738"/>
        </p:xfrm>
        <a:graphic>
          <a:graphicData uri="http://schemas.openxmlformats.org/presentationml/2006/ole">
            <p:oleObj spid="_x0000_s35843" name="Photo Editor fotografija" r:id="rId3" imgW="7666667" imgH="1085714" progId="">
              <p:embed/>
            </p:oleObj>
          </a:graphicData>
        </a:graphic>
      </p:graphicFrame>
    </p:spTree>
    <p:extLst>
      <p:ext uri="{BB962C8B-B14F-4D97-AF65-F5344CB8AC3E}">
        <p14:creationId xmlns:p14="http://schemas.microsoft.com/office/powerpoint/2010/main" xmlns="" val="3655610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a:xfrm>
            <a:off x="457200" y="692150"/>
            <a:ext cx="8229600" cy="433388"/>
          </a:xfrm>
        </p:spPr>
        <p:txBody>
          <a:bodyPr/>
          <a:lstStyle/>
          <a:p>
            <a:pPr eaLnBrk="1" hangingPunct="1"/>
            <a:r>
              <a:rPr lang="sl-SI" sz="2400" smtClean="0">
                <a:solidFill>
                  <a:srgbClr val="C00000"/>
                </a:solidFill>
              </a:rPr>
              <a:t>R</a:t>
            </a:r>
            <a:r>
              <a:rPr lang="en-GB" sz="2400" smtClean="0">
                <a:solidFill>
                  <a:srgbClr val="C00000"/>
                </a:solidFill>
              </a:rPr>
              <a:t>easons for not having taken more days</a:t>
            </a:r>
            <a:r>
              <a:rPr lang="sl-SI" sz="2400" smtClean="0">
                <a:solidFill>
                  <a:srgbClr val="C00000"/>
                </a:solidFill>
              </a:rPr>
              <a:t> of paternity leave</a:t>
            </a:r>
          </a:p>
        </p:txBody>
      </p:sp>
      <p:graphicFrame>
        <p:nvGraphicFramePr>
          <p:cNvPr id="5" name="Content Placeholder 4"/>
          <p:cNvGraphicFramePr>
            <a:graphicFrameLocks noGrp="1"/>
          </p:cNvGraphicFramePr>
          <p:nvPr>
            <p:ph idx="1"/>
          </p:nvPr>
        </p:nvGraphicFramePr>
        <p:xfrm>
          <a:off x="468313" y="1196975"/>
          <a:ext cx="8229600" cy="5335588"/>
        </p:xfrm>
        <a:graphic>
          <a:graphicData uri="http://schemas.openxmlformats.org/drawingml/2006/table">
            <a:tbl>
              <a:tblPr/>
              <a:tblGrid>
                <a:gridCol w="4762500"/>
                <a:gridCol w="3467100"/>
              </a:tblGrid>
              <a:tr h="36580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Calibri" pitchFamily="34" charset="0"/>
                      </a:endParaRP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5F5F5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800" b="1" i="0" u="none" strike="noStrike" cap="none" normalizeH="0" baseline="0" smtClean="0">
                          <a:ln>
                            <a:noFill/>
                          </a:ln>
                          <a:solidFill>
                            <a:srgbClr val="FFFFFF"/>
                          </a:solidFill>
                          <a:effectLst/>
                          <a:latin typeface="Calibri" pitchFamily="34" charset="0"/>
                        </a:rPr>
                        <a:t>% of positive answers (N=211)</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5F5F5F"/>
                    </a:solidFill>
                  </a:tcPr>
                </a:tc>
              </a:tr>
              <a:tr h="3381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600" b="1" i="0" u="none" strike="noStrike" cap="none" normalizeH="0" baseline="0" smtClean="0">
                          <a:ln>
                            <a:noFill/>
                          </a:ln>
                          <a:solidFill>
                            <a:srgbClr val="FFFFFF"/>
                          </a:solidFill>
                          <a:effectLst/>
                          <a:latin typeface="Calibri" pitchFamily="34" charset="0"/>
                        </a:rPr>
                        <a:t>I/he did not know about all provisions</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030A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FFFFFF"/>
                          </a:solidFill>
                          <a:effectLst/>
                          <a:latin typeface="Calibri" pitchFamily="34" charset="0"/>
                        </a:rPr>
                        <a:t>14,0</a:t>
                      </a:r>
                      <a:endParaRPr kumimoji="0" lang="en-US" sz="1600" b="1" i="0" u="none" strike="noStrike" cap="none" normalizeH="0" baseline="0" smtClean="0">
                        <a:ln>
                          <a:noFill/>
                        </a:ln>
                        <a:solidFill>
                          <a:srgbClr val="FFFFFF"/>
                        </a:solidFill>
                        <a:effectLst/>
                        <a:latin typeface="Times New Roman" pitchFamily="18" charset="0"/>
                        <a:cs typeface="Times New Roman" pitchFamily="18" charset="0"/>
                      </a:endParaRPr>
                    </a:p>
                  </a:txBody>
                  <a:tcPr marL="0" marR="1800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030A0"/>
                    </a:solidFill>
                  </a:tcPr>
                </a:tc>
              </a:tr>
              <a:tr h="5922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600" b="1" i="0" u="none" strike="noStrike" cap="none" normalizeH="0" baseline="0" smtClean="0">
                          <a:ln>
                            <a:noFill/>
                          </a:ln>
                          <a:solidFill>
                            <a:srgbClr val="FFFFFF"/>
                          </a:solidFill>
                          <a:effectLst/>
                          <a:latin typeface="Calibri" pitchFamily="34" charset="0"/>
                        </a:rPr>
                        <a:t>I/he knew about the provisions, but did not seriously consider them</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06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FFFFFF"/>
                          </a:solidFill>
                          <a:effectLst/>
                          <a:latin typeface="Calibri" pitchFamily="34" charset="0"/>
                        </a:rPr>
                        <a:t>44,6</a:t>
                      </a:r>
                      <a:endParaRPr kumimoji="0" lang="en-US" sz="1600" b="1" i="0" u="none" strike="noStrike" cap="none" normalizeH="0" baseline="0" smtClean="0">
                        <a:ln>
                          <a:noFill/>
                        </a:ln>
                        <a:solidFill>
                          <a:srgbClr val="FFFFFF"/>
                        </a:solidFill>
                        <a:effectLst/>
                        <a:latin typeface="Times New Roman" pitchFamily="18" charset="0"/>
                        <a:cs typeface="Times New Roman" pitchFamily="18" charset="0"/>
                      </a:endParaRPr>
                    </a:p>
                  </a:txBody>
                  <a:tcPr marL="0" marR="1800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060"/>
                    </a:solidFill>
                  </a:tcPr>
                </a:tc>
              </a:tr>
              <a:tr h="5922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600" b="1" i="0" u="none" strike="noStrike" cap="none" normalizeH="0" baseline="0" smtClean="0">
                          <a:ln>
                            <a:noFill/>
                          </a:ln>
                          <a:solidFill>
                            <a:srgbClr val="FFFFFF"/>
                          </a:solidFill>
                          <a:effectLst/>
                          <a:latin typeface="Calibri" pitchFamily="34" charset="0"/>
                        </a:rPr>
                        <a:t>Financially we could not afford more unpaid leave</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FFFFFF"/>
                          </a:solidFill>
                          <a:effectLst/>
                          <a:latin typeface="Calibri" pitchFamily="34" charset="0"/>
                        </a:rPr>
                        <a:t>51,3</a:t>
                      </a:r>
                      <a:endParaRPr kumimoji="0" lang="en-US" sz="1600" b="1" i="0" u="none" strike="noStrike" cap="none" normalizeH="0" baseline="0" smtClean="0">
                        <a:ln>
                          <a:noFill/>
                        </a:ln>
                        <a:solidFill>
                          <a:srgbClr val="FFFFFF"/>
                        </a:solidFill>
                        <a:effectLst/>
                        <a:latin typeface="Times New Roman" pitchFamily="18" charset="0"/>
                        <a:cs typeface="Times New Roman" pitchFamily="18" charset="0"/>
                      </a:endParaRPr>
                    </a:p>
                  </a:txBody>
                  <a:tcPr marL="0" marR="1800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r h="5922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600" b="1" i="0" u="none" strike="noStrike" cap="none" normalizeH="0" baseline="0" smtClean="0">
                          <a:ln>
                            <a:noFill/>
                          </a:ln>
                          <a:solidFill>
                            <a:srgbClr val="FFFFFF"/>
                          </a:solidFill>
                          <a:effectLst/>
                          <a:latin typeface="Calibri" pitchFamily="34" charset="0"/>
                        </a:rPr>
                        <a:t>In my/his view, fathers can not be useful in the care of a small child</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FFFFFF"/>
                          </a:solidFill>
                          <a:effectLst/>
                          <a:latin typeface="Calibri" pitchFamily="34" charset="0"/>
                        </a:rPr>
                        <a:t>6,6</a:t>
                      </a:r>
                      <a:endParaRPr kumimoji="0" lang="en-US" sz="1600" b="1" i="0" u="none" strike="noStrike" cap="none" normalizeH="0" baseline="0" smtClean="0">
                        <a:ln>
                          <a:noFill/>
                        </a:ln>
                        <a:solidFill>
                          <a:srgbClr val="FFFFFF"/>
                        </a:solidFill>
                        <a:effectLst/>
                        <a:latin typeface="Times New Roman" pitchFamily="18" charset="0"/>
                        <a:cs typeface="Times New Roman" pitchFamily="18" charset="0"/>
                      </a:endParaRPr>
                    </a:p>
                  </a:txBody>
                  <a:tcPr marL="0" marR="1800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r>
              <a:tr h="5922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600" b="1" i="0" u="none" strike="noStrike" cap="none" normalizeH="0" baseline="0" smtClean="0">
                          <a:ln>
                            <a:noFill/>
                          </a:ln>
                          <a:solidFill>
                            <a:srgbClr val="FFFFFF"/>
                          </a:solidFill>
                          <a:effectLst/>
                          <a:latin typeface="Calibri" pitchFamily="34" charset="0"/>
                        </a:rPr>
                        <a:t>Co-workers, friends, acquaintances would make fun of me/him</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FFFFFF"/>
                          </a:solidFill>
                          <a:effectLst/>
                          <a:latin typeface="Calibri" pitchFamily="34" charset="0"/>
                        </a:rPr>
                        <a:t>1,2</a:t>
                      </a:r>
                      <a:endParaRPr kumimoji="0" lang="en-US" sz="1600" b="1" i="0" u="none" strike="noStrike" cap="none" normalizeH="0" baseline="0" smtClean="0">
                        <a:ln>
                          <a:noFill/>
                        </a:ln>
                        <a:solidFill>
                          <a:srgbClr val="FFFFFF"/>
                        </a:solidFill>
                        <a:effectLst/>
                        <a:latin typeface="Times New Roman" pitchFamily="18" charset="0"/>
                        <a:cs typeface="Times New Roman" pitchFamily="18" charset="0"/>
                      </a:endParaRPr>
                    </a:p>
                  </a:txBody>
                  <a:tcPr marL="0" marR="1800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r>
              <a:tr h="3381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600" b="1" i="0" u="none" strike="noStrike" cap="none" normalizeH="0" baseline="0" smtClean="0">
                          <a:ln>
                            <a:noFill/>
                          </a:ln>
                          <a:solidFill>
                            <a:srgbClr val="FFFFFF"/>
                          </a:solidFill>
                          <a:effectLst/>
                          <a:latin typeface="Calibri" pitchFamily="34" charset="0"/>
                        </a:rPr>
                        <a:t>Employer was not in favour of that.</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FFFFFF"/>
                          </a:solidFill>
                          <a:effectLst/>
                          <a:latin typeface="Calibri" pitchFamily="34" charset="0"/>
                        </a:rPr>
                        <a:t>27,1</a:t>
                      </a:r>
                      <a:endParaRPr kumimoji="0" lang="en-US" sz="1600" b="1" i="0" u="none" strike="noStrike" cap="none" normalizeH="0" baseline="0" smtClean="0">
                        <a:ln>
                          <a:noFill/>
                        </a:ln>
                        <a:solidFill>
                          <a:srgbClr val="FFFFFF"/>
                        </a:solidFill>
                        <a:effectLst/>
                        <a:latin typeface="Times New Roman" pitchFamily="18" charset="0"/>
                        <a:cs typeface="Times New Roman" pitchFamily="18" charset="0"/>
                      </a:endParaRPr>
                    </a:p>
                  </a:txBody>
                  <a:tcPr marL="0" marR="1800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50"/>
                    </a:solidFill>
                  </a:tcPr>
                </a:tc>
              </a:tr>
              <a:tr h="5922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600" b="1" i="0" u="none" strike="noStrike" cap="none" normalizeH="0" baseline="0" smtClean="0">
                          <a:ln>
                            <a:noFill/>
                          </a:ln>
                          <a:solidFill>
                            <a:srgbClr val="FFFFFF"/>
                          </a:solidFill>
                          <a:effectLst/>
                          <a:latin typeface="Calibri" pitchFamily="34" charset="0"/>
                        </a:rPr>
                        <a:t>Due to that I/he might have lost my/his job/work</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FFFFFF"/>
                          </a:solidFill>
                          <a:effectLst/>
                          <a:latin typeface="Calibri" pitchFamily="34" charset="0"/>
                        </a:rPr>
                        <a:t>12,7</a:t>
                      </a:r>
                      <a:endParaRPr kumimoji="0" lang="en-US" sz="1600" b="1" i="0" u="none" strike="noStrike" cap="none" normalizeH="0" baseline="0" smtClean="0">
                        <a:ln>
                          <a:noFill/>
                        </a:ln>
                        <a:solidFill>
                          <a:srgbClr val="FFFFFF"/>
                        </a:solidFill>
                        <a:effectLst/>
                        <a:latin typeface="Times New Roman" pitchFamily="18" charset="0"/>
                        <a:cs typeface="Times New Roman" pitchFamily="18" charset="0"/>
                      </a:endParaRPr>
                    </a:p>
                  </a:txBody>
                  <a:tcPr marL="0" marR="1800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50"/>
                    </a:solidFill>
                  </a:tcPr>
                </a:tc>
              </a:tr>
              <a:tr h="33532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FFFF"/>
                        </a:solidFill>
                        <a:effectLst/>
                        <a:latin typeface="Calibri" pitchFamily="34" charset="0"/>
                      </a:endParaRP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FFFF"/>
                        </a:solidFill>
                        <a:effectLst/>
                        <a:latin typeface="Calibri" pitchFamily="34" charset="0"/>
                      </a:endParaRPr>
                    </a:p>
                  </a:txBody>
                  <a:tcPr marL="0" marR="1800000"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r>
              <a:tr h="3381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600" b="1" i="0" u="none" strike="noStrike" cap="none" normalizeH="0" baseline="0" smtClean="0">
                          <a:ln>
                            <a:noFill/>
                          </a:ln>
                          <a:solidFill>
                            <a:srgbClr val="FFFFFF"/>
                          </a:solidFill>
                          <a:effectLst/>
                          <a:latin typeface="Calibri" pitchFamily="34" charset="0"/>
                        </a:rPr>
                        <a:t>I/he will use it later on</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FFFFFF"/>
                          </a:solidFill>
                          <a:effectLst/>
                          <a:latin typeface="Calibri" pitchFamily="34" charset="0"/>
                        </a:rPr>
                        <a:t>22,1</a:t>
                      </a:r>
                      <a:endParaRPr kumimoji="0" lang="en-US" sz="1600" b="1" i="0" u="none" strike="noStrike" cap="none" normalizeH="0" baseline="0" smtClean="0">
                        <a:ln>
                          <a:noFill/>
                        </a:ln>
                        <a:solidFill>
                          <a:srgbClr val="FFFFFF"/>
                        </a:solidFill>
                        <a:effectLst/>
                        <a:latin typeface="Times New Roman" pitchFamily="18" charset="0"/>
                        <a:cs typeface="Times New Roman" pitchFamily="18" charset="0"/>
                      </a:endParaRPr>
                    </a:p>
                  </a:txBody>
                  <a:tcPr marL="0" marR="1800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r>
              <a:tr h="6588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600" b="1" i="0" u="none" strike="noStrike" cap="none" normalizeH="0" baseline="0" smtClean="0">
                          <a:ln>
                            <a:noFill/>
                          </a:ln>
                          <a:solidFill>
                            <a:srgbClr val="FFFFFF"/>
                          </a:solidFill>
                          <a:effectLst/>
                          <a:latin typeface="Calibri" pitchFamily="34" charset="0"/>
                        </a:rPr>
                        <a:t>Due to the nature of my/his work, I/he does not need to (officially) take paternity leave</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FFFFFF"/>
                          </a:solidFill>
                          <a:effectLst/>
                          <a:latin typeface="Calibri" pitchFamily="34" charset="0"/>
                        </a:rPr>
                        <a:t>26,4</a:t>
                      </a:r>
                      <a:endParaRPr kumimoji="0" lang="en-US" sz="1600" b="1" i="0" u="none" strike="noStrike" cap="none" normalizeH="0" baseline="0" smtClean="0">
                        <a:ln>
                          <a:noFill/>
                        </a:ln>
                        <a:solidFill>
                          <a:srgbClr val="FFFFFF"/>
                        </a:solidFill>
                        <a:effectLst/>
                        <a:latin typeface="Times New Roman" pitchFamily="18" charset="0"/>
                        <a:cs typeface="Times New Roman" pitchFamily="18" charset="0"/>
                      </a:endParaRPr>
                    </a:p>
                  </a:txBody>
                  <a:tcPr marL="0" marR="1800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F5F5F"/>
                    </a:solidFill>
                  </a:tcPr>
                </a:tc>
              </a:tr>
            </a:tbl>
          </a:graphicData>
        </a:graphic>
      </p:graphicFrame>
      <p:graphicFrame>
        <p:nvGraphicFramePr>
          <p:cNvPr id="12290" name="Object 2"/>
          <p:cNvGraphicFramePr>
            <a:graphicFrameLocks noChangeAspect="1"/>
          </p:cNvGraphicFramePr>
          <p:nvPr/>
        </p:nvGraphicFramePr>
        <p:xfrm>
          <a:off x="5724525" y="190500"/>
          <a:ext cx="3111500" cy="439738"/>
        </p:xfrm>
        <a:graphic>
          <a:graphicData uri="http://schemas.openxmlformats.org/presentationml/2006/ole">
            <p:oleObj spid="_x0000_s12344" name="Photo Editor fotografija" r:id="rId3" imgW="7666667" imgH="1085714" progId="">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539750" y="836711"/>
            <a:ext cx="8229600" cy="360041"/>
          </a:xfrm>
        </p:spPr>
        <p:txBody>
          <a:bodyPr/>
          <a:lstStyle/>
          <a:p>
            <a:pPr eaLnBrk="1" hangingPunct="1"/>
            <a:r>
              <a:rPr lang="en-GB" sz="2400" b="1" dirty="0" smtClean="0">
                <a:solidFill>
                  <a:srgbClr val="C00000"/>
                </a:solidFill>
              </a:rPr>
              <a:t>Comments</a:t>
            </a:r>
            <a:r>
              <a:rPr lang="sl-SI" sz="2400" b="1" dirty="0" smtClean="0">
                <a:solidFill>
                  <a:srgbClr val="C00000"/>
                </a:solidFill>
              </a:rPr>
              <a:t> (1</a:t>
            </a:r>
            <a:r>
              <a:rPr lang="sl-SI" sz="2800" b="1" dirty="0" smtClean="0">
                <a:solidFill>
                  <a:srgbClr val="C00000"/>
                </a:solidFill>
              </a:rPr>
              <a:t>)</a:t>
            </a:r>
            <a:endParaRPr lang="en-GB" sz="2400" b="1" dirty="0" smtClean="0">
              <a:solidFill>
                <a:srgbClr val="C00000"/>
              </a:solidFill>
            </a:endParaRPr>
          </a:p>
        </p:txBody>
      </p:sp>
      <p:sp>
        <p:nvSpPr>
          <p:cNvPr id="5124" name="Content Placeholder 2"/>
          <p:cNvSpPr>
            <a:spLocks noGrp="1"/>
          </p:cNvSpPr>
          <p:nvPr>
            <p:ph idx="1"/>
          </p:nvPr>
        </p:nvSpPr>
        <p:spPr>
          <a:xfrm>
            <a:off x="395288" y="1412776"/>
            <a:ext cx="8229600" cy="4713387"/>
          </a:xfrm>
        </p:spPr>
        <p:txBody>
          <a:bodyPr/>
          <a:lstStyle/>
          <a:p>
            <a:pPr eaLnBrk="1" hangingPunct="1"/>
            <a:r>
              <a:rPr lang="en-US" sz="1600" dirty="0"/>
              <a:t>Two main reasons for not having taken more days of paternity leave were identified: 1) financially, the family could not afford more unpaid leave, and 2) the father did not seriously consider the provisions, although he knew about them. Starting with the 16th calendar day of the paternity leave the beneficiaries do not receive the compensation of their net salary. Not all families can afford 2.5 months without (one of the) earnings, but it also might be an excuse at hand for those fathers who, for various reasons - like uncertainty, feeling of not being able to care for a small child, etc. - do not dare or wish to stay at home with their child. Also, some may not consider themselves being in a position to do so due to the constraints related to workplace or employer, or unemployment risk and similar</a:t>
            </a:r>
            <a:r>
              <a:rPr lang="en-US" sz="1600" dirty="0" smtClean="0"/>
              <a:t>.</a:t>
            </a:r>
            <a:endParaRPr lang="sl-SI" sz="1600" dirty="0" smtClean="0"/>
          </a:p>
          <a:p>
            <a:pPr eaLnBrk="1" hangingPunct="1"/>
            <a:r>
              <a:rPr lang="en-US" sz="1600" dirty="0"/>
              <a:t>The proportion of insufficiently informed fathers (14%) may seem quite high. However, all fathers who did not know about all provisions actually used 15 days of paid paternity leave. </a:t>
            </a:r>
            <a:endParaRPr lang="sl-SI" sz="1600" dirty="0" smtClean="0"/>
          </a:p>
          <a:p>
            <a:pPr eaLnBrk="1" hangingPunct="1"/>
            <a:r>
              <a:rPr lang="en-US" sz="1600" dirty="0"/>
              <a:t>Fathers who knew about provisions but did not seriously consider them (almost 45%!), and those who share the view that fathers can not be useful in the care of a small child, do not really understand the purpose of the paternity leave and should be better informed about that, or even educated on the subject</a:t>
            </a:r>
            <a:r>
              <a:rPr lang="en-US" sz="1600" dirty="0" smtClean="0"/>
              <a:t>.</a:t>
            </a:r>
          </a:p>
          <a:p>
            <a:pPr eaLnBrk="1" hangingPunct="1"/>
            <a:r>
              <a:rPr lang="en-US" sz="1600" dirty="0" smtClean="0"/>
              <a:t>Since 75 days of the paternity leave may be taken until the child’s age of 3 years, there are about 22% of fathers who intended to use them later on. Over four out of five of these fathers have already used some of the paternity leave.</a:t>
            </a:r>
            <a:endParaRPr lang="sl-SI" sz="1600" dirty="0" smtClean="0"/>
          </a:p>
        </p:txBody>
      </p:sp>
      <p:graphicFrame>
        <p:nvGraphicFramePr>
          <p:cNvPr id="5122" name="Object 2"/>
          <p:cNvGraphicFramePr>
            <a:graphicFrameLocks noChangeAspect="1"/>
          </p:cNvGraphicFramePr>
          <p:nvPr/>
        </p:nvGraphicFramePr>
        <p:xfrm>
          <a:off x="5724525" y="190500"/>
          <a:ext cx="3111500" cy="439738"/>
        </p:xfrm>
        <a:graphic>
          <a:graphicData uri="http://schemas.openxmlformats.org/presentationml/2006/ole">
            <p:oleObj spid="_x0000_s33797" name="Photo Editor fotografija" r:id="rId3" imgW="7666667" imgH="1085714" progId="">
              <p:embed/>
            </p:oleObj>
          </a:graphicData>
        </a:graphic>
      </p:graphicFrame>
    </p:spTree>
    <p:extLst>
      <p:ext uri="{BB962C8B-B14F-4D97-AF65-F5344CB8AC3E}">
        <p14:creationId xmlns:p14="http://schemas.microsoft.com/office/powerpoint/2010/main" xmlns="" val="2582652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539750" y="836712"/>
            <a:ext cx="8229600" cy="360039"/>
          </a:xfrm>
        </p:spPr>
        <p:txBody>
          <a:bodyPr/>
          <a:lstStyle/>
          <a:p>
            <a:pPr eaLnBrk="1" hangingPunct="1"/>
            <a:r>
              <a:rPr lang="en-GB" sz="2400" b="1" dirty="0" smtClean="0">
                <a:solidFill>
                  <a:srgbClr val="C00000"/>
                </a:solidFill>
              </a:rPr>
              <a:t>Comments</a:t>
            </a:r>
            <a:r>
              <a:rPr lang="sl-SI" sz="2400" b="1" dirty="0" smtClean="0">
                <a:solidFill>
                  <a:srgbClr val="C00000"/>
                </a:solidFill>
              </a:rPr>
              <a:t> (2)</a:t>
            </a:r>
            <a:endParaRPr lang="en-GB" sz="2400" b="1" dirty="0" smtClean="0">
              <a:solidFill>
                <a:srgbClr val="C00000"/>
              </a:solidFill>
            </a:endParaRPr>
          </a:p>
        </p:txBody>
      </p:sp>
      <p:sp>
        <p:nvSpPr>
          <p:cNvPr id="5124" name="Content Placeholder 2"/>
          <p:cNvSpPr>
            <a:spLocks noGrp="1"/>
          </p:cNvSpPr>
          <p:nvPr>
            <p:ph idx="1"/>
          </p:nvPr>
        </p:nvSpPr>
        <p:spPr>
          <a:xfrm>
            <a:off x="395288" y="1484784"/>
            <a:ext cx="8229600" cy="4641379"/>
          </a:xfrm>
        </p:spPr>
        <p:txBody>
          <a:bodyPr/>
          <a:lstStyle/>
          <a:p>
            <a:pPr eaLnBrk="1" hangingPunct="1"/>
            <a:r>
              <a:rPr lang="en-GB" sz="1600" dirty="0" smtClean="0"/>
              <a:t>A very positive and surprising finding is that only about 1% of fathers did not take more days of paternity leave because of possible stigma, i.e. fear that co-workers, friend and/or acquaintances would make fun of them. This proves a general acceptability of the father’s active role in taking care of the child. </a:t>
            </a:r>
          </a:p>
          <a:p>
            <a:pPr eaLnBrk="1" hangingPunct="1"/>
            <a:r>
              <a:rPr lang="en-GB" sz="1600" dirty="0" smtClean="0"/>
              <a:t>However, employers do have impact on take-up of paternity leave, particularly those in the private sector. If they are not in favour of their male employee’s absence, fathers tend to deprive themselves - and indirectly their children as well - of that entitlement; about 27% of fathers in the sample acted so. This is a particularly sensitive issue during the economic recession or crisis, which we have been witnessing in Slovenia since 2009.  About a fifth of fathers did not take more days of the paternity leave because of the risk of loosing their jobs (employees) or work (the self-employed). </a:t>
            </a:r>
          </a:p>
          <a:p>
            <a:pPr eaLnBrk="1" hangingPunct="1"/>
            <a:r>
              <a:rPr lang="en-GB" sz="1600" dirty="0" smtClean="0"/>
              <a:t>More than a quarter of fathers could combine work and family obligations without formally taking the leave. Interestingly, 85% of these fathers are full-time employees with obviously quite flexible work arrangements. A similar kind of reasons were given under "other": the father spends quite a lot of his time at home; due to flexible work or because of being self-employed he may occasionally take a day off without formally being on leave.</a:t>
            </a:r>
          </a:p>
          <a:p>
            <a:pPr eaLnBrk="1" hangingPunct="1"/>
            <a:endParaRPr lang="en-GB" sz="1600" dirty="0" smtClean="0"/>
          </a:p>
        </p:txBody>
      </p:sp>
      <p:graphicFrame>
        <p:nvGraphicFramePr>
          <p:cNvPr id="5122" name="Object 2"/>
          <p:cNvGraphicFramePr>
            <a:graphicFrameLocks noChangeAspect="1"/>
          </p:cNvGraphicFramePr>
          <p:nvPr/>
        </p:nvGraphicFramePr>
        <p:xfrm>
          <a:off x="5724525" y="190500"/>
          <a:ext cx="3111500" cy="439738"/>
        </p:xfrm>
        <a:graphic>
          <a:graphicData uri="http://schemas.openxmlformats.org/presentationml/2006/ole">
            <p:oleObj spid="_x0000_s34821" name="Photo Editor fotografija" r:id="rId3" imgW="7666667" imgH="1085714" progId="">
              <p:embed/>
            </p:oleObj>
          </a:graphicData>
        </a:graphic>
      </p:graphicFrame>
    </p:spTree>
    <p:extLst>
      <p:ext uri="{BB962C8B-B14F-4D97-AF65-F5344CB8AC3E}">
        <p14:creationId xmlns:p14="http://schemas.microsoft.com/office/powerpoint/2010/main" xmlns="" val="3051442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224</TotalTime>
  <Words>1373</Words>
  <Application>Microsoft Office PowerPoint</Application>
  <PresentationFormat>On-screen Show (4:3)</PresentationFormat>
  <Paragraphs>65</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Office Theme</vt:lpstr>
      <vt:lpstr>Photo Editor fotografija</vt:lpstr>
      <vt:lpstr>Dokument</vt:lpstr>
      <vt:lpstr>   Nada Stropnik and Nataša Kump Institute for Economic Research, Ljubljana, Slovenia stropnikn@ier.si, kumpn@ier.si   Fathers' take-up of leave in Slovenia  9th LPR annual seminar Ljubljana, 13-14 September 2012  </vt:lpstr>
      <vt:lpstr>Research questions</vt:lpstr>
      <vt:lpstr>Data</vt:lpstr>
      <vt:lpstr>Determinants of the take-up  of paternity leave   </vt:lpstr>
      <vt:lpstr>Comments (1)</vt:lpstr>
      <vt:lpstr>Comments (2)</vt:lpstr>
      <vt:lpstr>Reasons for not having taken more days of paternity leave</vt:lpstr>
      <vt:lpstr>Comments (1)</vt:lpstr>
      <vt:lpstr>Comments (2)</vt:lpstr>
      <vt:lpstr>A non-answered question</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Nada Stropnik and Nataša Kump Institute for Economic Research, Ljubljana, Slovenia stropnikn@ier.si, kumpn@ier.si Acknowledgement:  This paper uses the database of the “Research Project  on the influence of current family policy Measures “The authors are grateful to the Ministry of Labour, Family and Social Affairs of the Republic of Slovenia for providing the Slovenian dataset used in the country case study.t also uses the IPPAS database, which is an outcome of the project "DIALOG - Population Policy Acceptance Study (PPAS): The Viewpoint of Citizens and Policy Actors Regarding the Management of Population Related Change" funded by the European Commission under the 5th Framework Programme, Contract No. HPSE-CT-2002-00153.</dc:title>
  <dc:creator>Stropnikn</dc:creator>
  <cp:lastModifiedBy>moss</cp:lastModifiedBy>
  <cp:revision>116</cp:revision>
  <cp:lastPrinted>2012-09-12T12:22:56Z</cp:lastPrinted>
  <dcterms:created xsi:type="dcterms:W3CDTF">2010-08-28T07:20:29Z</dcterms:created>
  <dcterms:modified xsi:type="dcterms:W3CDTF">2012-09-28T10:50:01Z</dcterms:modified>
</cp:coreProperties>
</file>