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notesMasterIdLst>
    <p:notesMasterId r:id="rId9"/>
  </p:notesMasterIdLst>
  <p:handoutMasterIdLst>
    <p:handoutMasterId r:id="rId10"/>
  </p:handoutMasterIdLst>
  <p:sldIdLst>
    <p:sldId id="256" r:id="rId2"/>
    <p:sldId id="410" r:id="rId3"/>
    <p:sldId id="405" r:id="rId4"/>
    <p:sldId id="420" r:id="rId5"/>
    <p:sldId id="408" r:id="rId6"/>
    <p:sldId id="422" r:id="rId7"/>
    <p:sldId id="279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22" autoAdjust="0"/>
  </p:normalViewPr>
  <p:slideViewPr>
    <p:cSldViewPr>
      <p:cViewPr>
        <p:scale>
          <a:sx n="70" d="100"/>
          <a:sy n="70" d="100"/>
        </p:scale>
        <p:origin x="-6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D5997F-EB34-4A14-87B6-3A2AB90F4365}" type="datetimeFigureOut">
              <a:rPr lang="hr-HR"/>
              <a:pPr>
                <a:defRPr/>
              </a:pPr>
              <a:t>28.9.2012.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85D7AB-2DBF-4842-8739-B86479C55CC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67A82E-3099-4A0D-BDDC-5D5C8C4E8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45698F-5281-49AF-9137-5F05F8FCE4A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A8E1C-56F5-47E9-B8E6-3F7E8CF10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1F51-5F1B-407B-98F0-3F44025BA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DA5C-20FC-4DD5-9118-8CF76C3DE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CA10-35A6-4830-96BC-A98AA9508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9616-21CF-4FEA-A460-90E84AC31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C419-11E5-45EE-BE5B-64BD29975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E41A-E5F1-4EA5-9193-696801108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3B134-93DD-4E73-BCDB-9A863C69E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3526-CFEE-41EC-9F7B-E2C13B4E7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0089-E55C-4F16-AA3B-FAF0BF113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919EE-8276-4A97-B4B1-2B9E4D046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F06F013-A113-4545-956F-62A7BD442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4" r:id="rId2"/>
    <p:sldLayoutId id="2147484433" r:id="rId3"/>
    <p:sldLayoutId id="2147484425" r:id="rId4"/>
    <p:sldLayoutId id="2147484426" r:id="rId5"/>
    <p:sldLayoutId id="2147484427" r:id="rId6"/>
    <p:sldLayoutId id="2147484428" r:id="rId7"/>
    <p:sldLayoutId id="2147484429" r:id="rId8"/>
    <p:sldLayoutId id="2147484434" r:id="rId9"/>
    <p:sldLayoutId id="2147484430" r:id="rId10"/>
    <p:sldLayoutId id="21474844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28B7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28B7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7706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3242" y="1844824"/>
            <a:ext cx="8207375" cy="187220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Slovenia and Croatia compared</a:t>
            </a:r>
            <a:br>
              <a:rPr lang="en-GB" sz="4000" dirty="0" smtClean="0"/>
            </a:br>
            <a:r>
              <a:rPr lang="en-GB" sz="3200" dirty="0" smtClean="0"/>
              <a:t>Remained similarities, </a:t>
            </a:r>
            <a:r>
              <a:rPr lang="hr-HR" sz="3200" dirty="0" smtClean="0"/>
              <a:t>increasing </a:t>
            </a:r>
            <a:r>
              <a:rPr lang="en-GB" sz="3200" dirty="0" smtClean="0"/>
              <a:t>differences, future challenges...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076700"/>
            <a:ext cx="4464050" cy="1081088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hr-HR" sz="2400" b="1" smtClean="0"/>
              <a:t>Ivana Dobrotić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hr-HR" sz="1800" smtClean="0"/>
              <a:t>University of Zagreb, Faculty of Law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hr-HR" sz="1800" smtClean="0"/>
              <a:t>Social Policy Chair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60413" y="6165850"/>
            <a:ext cx="7993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2000" b="1" i="1">
                <a:latin typeface="Constantia" pitchFamily="18" charset="0"/>
              </a:rPr>
              <a:t>9th LP&amp;R network seminar, Ljubljana, September 13th 2012 </a:t>
            </a:r>
            <a:endParaRPr lang="hr-HR" sz="2000" b="1">
              <a:latin typeface="Constantia" pitchFamily="18" charset="0"/>
            </a:endParaRPr>
          </a:p>
        </p:txBody>
      </p:sp>
    </p:spTree>
  </p:cSld>
  <p:clrMapOvr>
    <a:masterClrMapping/>
  </p:clrMapOvr>
  <p:transition spd="slow" advTm="2589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923925"/>
          </a:xfrm>
        </p:spPr>
        <p:txBody>
          <a:bodyPr/>
          <a:lstStyle/>
          <a:p>
            <a:r>
              <a:rPr lang="hr-HR" sz="3600" b="1" smtClean="0"/>
              <a:t>Outline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1802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GB" dirty="0" smtClean="0"/>
              <a:t>short view in history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GB" dirty="0" smtClean="0"/>
              <a:t>„recent” reforms – differences &amp; similarities</a:t>
            </a:r>
            <a:endParaRPr lang="hr-HR" dirty="0"/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GB" dirty="0" smtClean="0"/>
              <a:t>influencing </a:t>
            </a:r>
            <a:r>
              <a:rPr lang="en-GB" dirty="0"/>
              <a:t>factors</a:t>
            </a:r>
            <a:r>
              <a:rPr lang="en-GB" dirty="0" smtClean="0"/>
              <a:t>?</a:t>
            </a:r>
            <a:endParaRPr lang="hr-HR" dirty="0" smtClean="0"/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hr-HR" dirty="0" smtClean="0"/>
              <a:t>some implications?</a:t>
            </a:r>
            <a:endParaRPr lang="en-GB" dirty="0"/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defRPr/>
            </a:pPr>
            <a:r>
              <a:rPr lang="en-GB" dirty="0" smtClean="0"/>
              <a:t>future challenges?</a:t>
            </a:r>
            <a:endParaRPr lang="en-GB" dirty="0"/>
          </a:p>
        </p:txBody>
      </p:sp>
      <p:sp>
        <p:nvSpPr>
          <p:cNvPr id="6148" name="Rectangle 3"/>
          <p:cNvSpPr txBox="1">
            <a:spLocks noChangeArrowheads="1"/>
          </p:cNvSpPr>
          <p:nvPr/>
        </p:nvSpPr>
        <p:spPr bwMode="auto">
          <a:xfrm>
            <a:off x="684213" y="6453188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635000"/>
          </a:xfrm>
        </p:spPr>
        <p:txBody>
          <a:bodyPr/>
          <a:lstStyle/>
          <a:p>
            <a:pPr algn="just" eaLnBrk="1" hangingPunct="1"/>
            <a:r>
              <a:rPr lang="en-GB" sz="3600" b="1" smtClean="0"/>
              <a:t>Short view in history</a:t>
            </a:r>
            <a:r>
              <a:rPr lang="hr-HR" sz="3600" b="1" smtClean="0"/>
              <a:t>...</a:t>
            </a:r>
            <a:endParaRPr lang="en-GB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628775"/>
            <a:ext cx="8642350" cy="49688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400" dirty="0" smtClean="0"/>
              <a:t>early socialism – similar development </a:t>
            </a:r>
          </a:p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400" dirty="0"/>
              <a:t>decentralization</a:t>
            </a:r>
            <a:r>
              <a:rPr lang="en-GB" sz="2400" dirty="0" smtClean="0"/>
              <a:t>/”self-management” – first differences </a:t>
            </a:r>
          </a:p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hr-HR" sz="2400" dirty="0" smtClean="0"/>
              <a:t>leave scheme - </a:t>
            </a:r>
            <a:r>
              <a:rPr lang="en-GB" sz="2400" dirty="0" smtClean="0"/>
              <a:t>up to the late 1980s – 1 year leave</a:t>
            </a:r>
            <a:r>
              <a:rPr lang="hr-HR" sz="2400" dirty="0" smtClean="0"/>
              <a:t> (100%)</a:t>
            </a:r>
            <a:endParaRPr lang="en-GB" sz="2400" dirty="0" smtClean="0"/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200" dirty="0" smtClean="0"/>
              <a:t>Slovenia – 105 days of ML &amp; 260 days of PL, with some universal elements &amp; extended leave for families with more children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200" dirty="0" smtClean="0"/>
              <a:t>Croatia – 180 days of obliged ML &amp; 180 days of additional ML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200" dirty="0" smtClean="0"/>
              <a:t>fathers entitled to leave since </a:t>
            </a:r>
            <a:r>
              <a:rPr lang="hr-HR" sz="2200" dirty="0" smtClean="0"/>
              <a:t>the</a:t>
            </a:r>
            <a:r>
              <a:rPr lang="en-GB" sz="2200" dirty="0" smtClean="0"/>
              <a:t> 1970s, however with </a:t>
            </a:r>
            <a:r>
              <a:rPr lang="hr-HR" sz="2200" dirty="0" smtClean="0"/>
              <a:t>some </a:t>
            </a:r>
            <a:r>
              <a:rPr lang="en-GB" sz="2200" dirty="0" smtClean="0"/>
              <a:t>conditionality &amp; mothers` </a:t>
            </a:r>
            <a:r>
              <a:rPr lang="hr-HR" sz="2200" dirty="0" smtClean="0"/>
              <a:t>„</a:t>
            </a:r>
            <a:r>
              <a:rPr lang="en-GB" sz="2200" dirty="0" smtClean="0"/>
              <a:t>gate</a:t>
            </a:r>
            <a:r>
              <a:rPr lang="hr-HR" sz="2200" dirty="0"/>
              <a:t>-</a:t>
            </a:r>
            <a:r>
              <a:rPr lang="en-GB" sz="2200" dirty="0" smtClean="0"/>
              <a:t>keeping</a:t>
            </a:r>
            <a:r>
              <a:rPr lang="hr-HR" sz="2200" dirty="0" smtClean="0"/>
              <a:t>”</a:t>
            </a:r>
            <a:r>
              <a:rPr lang="en-GB" sz="2200" dirty="0" smtClean="0"/>
              <a:t> function</a:t>
            </a:r>
          </a:p>
          <a:p>
            <a:pPr algn="just" eaLnBrk="1" hangingPunct="1"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400" dirty="0" smtClean="0"/>
              <a:t>ECEC  - poorer network in Croatia</a:t>
            </a:r>
            <a:r>
              <a:rPr lang="hr-HR" sz="2400" dirty="0" smtClean="0"/>
              <a:t> (SI – 50,9% in 1991 // HR – 30,3% kindergartens </a:t>
            </a:r>
            <a:r>
              <a:rPr lang="en-GB" sz="2400" dirty="0" smtClean="0"/>
              <a:t>&amp;</a:t>
            </a:r>
            <a:r>
              <a:rPr lang="hr-HR" sz="2400" dirty="0" smtClean="0"/>
              <a:t> 7,8% nurseries in 1989)</a:t>
            </a:r>
            <a:endParaRPr lang="en-GB" sz="2400" dirty="0"/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684213" y="6453188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424862" cy="86518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sz="3200" b="1" smtClean="0"/>
              <a:t>„Recent” reforms – differences </a:t>
            </a:r>
            <a:r>
              <a:rPr lang="en-GB" sz="3200" b="1" smtClean="0"/>
              <a:t>&amp;</a:t>
            </a:r>
            <a:r>
              <a:rPr lang="hr-HR" sz="3200" b="1" smtClean="0"/>
              <a:t> similarities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73238"/>
            <a:ext cx="8445500" cy="4749800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Slovenia vs. Croatia 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generosity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„gender sensitiveness” 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universalism, equality, transparency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social investment perspective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flexibility [</a:t>
            </a:r>
            <a:r>
              <a:rPr lang="hr-HR" dirty="0" smtClean="0"/>
              <a:t>less in</a:t>
            </a:r>
            <a:r>
              <a:rPr lang="en-GB" dirty="0" smtClean="0"/>
              <a:t> leave design]</a:t>
            </a:r>
            <a:r>
              <a:rPr lang="hr-HR" dirty="0" smtClean="0"/>
              <a:t>; focus on organisations</a:t>
            </a:r>
            <a:endParaRPr lang="en-GB" dirty="0" smtClean="0"/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endParaRPr lang="en-GB" sz="1600" dirty="0" smtClean="0"/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US" dirty="0" smtClean="0"/>
              <a:t>demographic dimension</a:t>
            </a:r>
          </a:p>
          <a:p>
            <a:pPr lvl="1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US" dirty="0" smtClean="0"/>
              <a:t>ECEC dominantly public; integrated in education system</a:t>
            </a:r>
          </a:p>
        </p:txBody>
      </p:sp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684213" y="6453188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5438" y="549275"/>
            <a:ext cx="8351837" cy="792163"/>
          </a:xfrm>
        </p:spPr>
        <p:txBody>
          <a:bodyPr/>
          <a:lstStyle/>
          <a:p>
            <a:pPr algn="just" eaLnBrk="1" hangingPunct="1"/>
            <a:r>
              <a:rPr lang="en-GB" sz="3200" b="1" smtClean="0"/>
              <a:t>Why different?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484313"/>
            <a:ext cx="8928100" cy="49688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200" b="1" dirty="0" smtClean="0"/>
              <a:t>socio-economic level 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pronounced socio-economic problems during the transition in Croatia, additionally stipulated by war  - retrenchment [WB]</a:t>
            </a:r>
          </a:p>
          <a:p>
            <a:pPr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200" dirty="0" smtClean="0"/>
              <a:t> </a:t>
            </a:r>
            <a:r>
              <a:rPr lang="en-GB" sz="2200" b="1" dirty="0" smtClean="0"/>
              <a:t>political level 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right-wing </a:t>
            </a:r>
            <a:r>
              <a:rPr lang="en-GB" sz="2000" b="1" dirty="0" smtClean="0"/>
              <a:t>vs.</a:t>
            </a:r>
            <a:r>
              <a:rPr lang="en-GB" sz="2000" dirty="0" smtClean="0"/>
              <a:t> left-wing dominance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closed </a:t>
            </a:r>
            <a:r>
              <a:rPr lang="en-GB" sz="2000" b="1" dirty="0" smtClean="0"/>
              <a:t>vs.</a:t>
            </a:r>
            <a:r>
              <a:rPr lang="en-GB" sz="2000" dirty="0" smtClean="0"/>
              <a:t> open policy making process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weak </a:t>
            </a:r>
            <a:r>
              <a:rPr lang="en-GB" sz="2000" b="1" dirty="0" smtClean="0"/>
              <a:t>vs.</a:t>
            </a:r>
            <a:r>
              <a:rPr lang="en-GB" sz="2000" dirty="0" smtClean="0"/>
              <a:t> strong social partners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international organisations [WB, IMF] // EU</a:t>
            </a:r>
          </a:p>
          <a:p>
            <a:pPr marL="273050" lvl="1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b="1" dirty="0" smtClean="0"/>
              <a:t>cultural level</a:t>
            </a:r>
          </a:p>
          <a:p>
            <a:pPr lvl="1" algn="just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smtClean="0"/>
              <a:t>population – to some extent less liberal values in Croatia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sz="2000" dirty="0" err="1" smtClean="0"/>
              <a:t>pronatalist</a:t>
            </a:r>
            <a:r>
              <a:rPr lang="en-GB" sz="2000" dirty="0" smtClean="0"/>
              <a:t> discourse </a:t>
            </a:r>
            <a:r>
              <a:rPr lang="en-GB" sz="2000" b="1" dirty="0" smtClean="0"/>
              <a:t>vs. </a:t>
            </a:r>
            <a:r>
              <a:rPr lang="en-GB" sz="2000" dirty="0" smtClean="0"/>
              <a:t>focus on equal opportunities, social investment perspective, active fatherhood</a:t>
            </a:r>
          </a:p>
        </p:txBody>
      </p:sp>
      <p:sp>
        <p:nvSpPr>
          <p:cNvPr id="9220" name="Rectangle 3"/>
          <p:cNvSpPr txBox="1">
            <a:spLocks noChangeArrowheads="1"/>
          </p:cNvSpPr>
          <p:nvPr/>
        </p:nvSpPr>
        <p:spPr bwMode="auto">
          <a:xfrm>
            <a:off x="684213" y="6564313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636587"/>
          </a:xfrm>
        </p:spPr>
        <p:txBody>
          <a:bodyPr/>
          <a:lstStyle/>
          <a:p>
            <a:r>
              <a:rPr lang="hr-HR" sz="3600" b="1" smtClean="0"/>
              <a:t>Some implications...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62280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higher support to so called dual earner/dual carer model in Slovenia</a:t>
            </a:r>
            <a:r>
              <a:rPr lang="hr-HR" dirty="0" smtClean="0"/>
              <a:t> </a:t>
            </a:r>
            <a:r>
              <a:rPr lang="hr-HR" sz="2400" dirty="0" smtClean="0"/>
              <a:t>[e.g. redistribution of care, childcare gaps...]</a:t>
            </a:r>
            <a:endParaRPr lang="en-GB" sz="2400" dirty="0" smtClean="0"/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less pronounced gender inequalities </a:t>
            </a:r>
            <a:r>
              <a:rPr lang="en-GB" sz="2400" dirty="0" smtClean="0"/>
              <a:t>[e.g. lower employment related „penalty” of </a:t>
            </a:r>
            <a:r>
              <a:rPr lang="hr-HR" sz="2400" dirty="0" smtClean="0"/>
              <a:t>mother</a:t>
            </a:r>
            <a:r>
              <a:rPr lang="en-GB" sz="2400" dirty="0" smtClean="0"/>
              <a:t>hood; lower gender pay gap...]</a:t>
            </a:r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en-GB" dirty="0" smtClean="0"/>
              <a:t>lower poverty rates </a:t>
            </a:r>
            <a:r>
              <a:rPr lang="en-GB" sz="2400" dirty="0" smtClean="0"/>
              <a:t>[children / families with children / elderly women]</a:t>
            </a:r>
            <a:r>
              <a:rPr lang="hr-HR" sz="2400" dirty="0" smtClean="0"/>
              <a:t> </a:t>
            </a:r>
            <a:endParaRPr lang="en-GB" sz="2400" dirty="0" smtClean="0"/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684213" y="6419850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08962" cy="719138"/>
          </a:xfrm>
        </p:spPr>
        <p:txBody>
          <a:bodyPr/>
          <a:lstStyle/>
          <a:p>
            <a:pPr algn="just" eaLnBrk="1" hangingPunct="1"/>
            <a:r>
              <a:rPr lang="en-GB" sz="3600" b="1" smtClean="0"/>
              <a:t>Future challenges?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7950" y="1484313"/>
            <a:ext cx="8928100" cy="5040312"/>
          </a:xfrm>
        </p:spPr>
        <p:txBody>
          <a:bodyPr/>
          <a:lstStyle/>
          <a:p>
            <a:pPr marL="273050" lvl="1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dirty="0" smtClean="0"/>
              <a:t>policy design</a:t>
            </a:r>
          </a:p>
          <a:p>
            <a:pPr marL="547687" lvl="2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dirty="0" smtClean="0"/>
              <a:t>still „incomplete/unfinished gender revolution”? </a:t>
            </a:r>
            <a:r>
              <a:rPr lang="en-GB" sz="2000" dirty="0" smtClean="0"/>
              <a:t>[carework distribution, discrimination issues...]</a:t>
            </a:r>
          </a:p>
          <a:p>
            <a:pPr marL="547687" lvl="2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dirty="0" smtClean="0"/>
              <a:t>quality of </a:t>
            </a:r>
            <a:r>
              <a:rPr lang="hr-HR" sz="2200" dirty="0" smtClean="0"/>
              <a:t>[</a:t>
            </a:r>
            <a:r>
              <a:rPr lang="en-GB" sz="2200" dirty="0" smtClean="0"/>
              <a:t>family</a:t>
            </a:r>
            <a:r>
              <a:rPr lang="hr-HR" sz="2200" dirty="0" smtClean="0"/>
              <a:t>]</a:t>
            </a:r>
            <a:r>
              <a:rPr lang="en-GB" sz="2200" dirty="0" smtClean="0"/>
              <a:t> life? </a:t>
            </a:r>
            <a:r>
              <a:rPr lang="hr-HR" sz="2000" dirty="0" smtClean="0"/>
              <a:t>[high </a:t>
            </a:r>
            <a:r>
              <a:rPr lang="hr-HR" sz="2000" smtClean="0"/>
              <a:t>work intensity &amp; „work-family</a:t>
            </a:r>
            <a:r>
              <a:rPr lang="hr-HR" sz="2000" dirty="0" smtClean="0"/>
              <a:t>” conflict]</a:t>
            </a:r>
            <a:endParaRPr lang="en-GB" sz="2000" dirty="0" smtClean="0"/>
          </a:p>
          <a:p>
            <a:pPr marL="547687" lvl="2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dirty="0" smtClean="0"/>
              <a:t>different lifestyles &amp; lifecycles; values &amp; preferences?</a:t>
            </a:r>
          </a:p>
          <a:p>
            <a:pPr marL="273050" lvl="1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dirty="0" smtClean="0"/>
              <a:t>new socio-economic, political &amp; institutional circumstances</a:t>
            </a:r>
          </a:p>
          <a:p>
            <a:pPr marL="547687" lvl="2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dirty="0" smtClean="0"/>
              <a:t>globalisation, closer economic integration (including EMU criteria) &amp; recent economic crisis?</a:t>
            </a:r>
          </a:p>
          <a:p>
            <a:pPr marL="820737" lvl="3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1800" dirty="0" smtClean="0"/>
              <a:t>how to maintain existing rights? // how „temporary character” of recent retrenchment measures? // growing </a:t>
            </a:r>
            <a:r>
              <a:rPr lang="en-GB" sz="1800" dirty="0" err="1" smtClean="0"/>
              <a:t>instrumentalisation</a:t>
            </a:r>
            <a:r>
              <a:rPr lang="en-GB" sz="1800" dirty="0" smtClean="0"/>
              <a:t>?</a:t>
            </a:r>
          </a:p>
          <a:p>
            <a:pPr marL="547687" lvl="2" indent="-273050" algn="just" eaLnBrk="1" hangingPunct="1"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95000"/>
              <a:defRPr/>
            </a:pPr>
            <a:r>
              <a:rPr lang="en-GB" sz="2200" dirty="0" smtClean="0"/>
              <a:t>new modes of governance</a:t>
            </a:r>
            <a:r>
              <a:rPr lang="hr-HR" sz="2200" dirty="0" smtClean="0"/>
              <a:t> </a:t>
            </a:r>
            <a:r>
              <a:rPr lang="en-GB" sz="2200" dirty="0" smtClean="0"/>
              <a:t>&amp;</a:t>
            </a:r>
            <a:r>
              <a:rPr lang="hr-HR" sz="2200" dirty="0" smtClean="0"/>
              <a:t> </a:t>
            </a:r>
            <a:r>
              <a:rPr lang="en-GB" sz="2200" dirty="0" smtClean="0"/>
              <a:t>new </a:t>
            </a:r>
            <a:r>
              <a:rPr lang="en-GB" sz="2200" dirty="0"/>
              <a:t>power </a:t>
            </a:r>
            <a:r>
              <a:rPr lang="en-GB" sz="2200" dirty="0" smtClean="0"/>
              <a:t>relations</a:t>
            </a:r>
            <a:r>
              <a:rPr lang="hr-HR" sz="2200" dirty="0" smtClean="0"/>
              <a:t> </a:t>
            </a:r>
            <a:r>
              <a:rPr lang="hr-HR" sz="2000" dirty="0" smtClean="0"/>
              <a:t>[SP, GEU]</a:t>
            </a:r>
            <a:endParaRPr lang="en-GB" sz="2000" dirty="0" smtClean="0"/>
          </a:p>
        </p:txBody>
      </p:sp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684213" y="6464300"/>
            <a:ext cx="7993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28B70"/>
              </a:buClr>
              <a:buSzPct val="95000"/>
              <a:buFont typeface="Wingdings 2" pitchFamily="18" charset="2"/>
              <a:buNone/>
            </a:pPr>
            <a:r>
              <a:rPr lang="hr-HR" sz="1400" i="1">
                <a:latin typeface="Constantia" pitchFamily="18" charset="0"/>
              </a:rPr>
              <a:t>9th LP&amp;R network seminar, Ljubljana, September 13th  2012</a:t>
            </a:r>
            <a:endParaRPr lang="hr-HR" sz="1400">
              <a:latin typeface="Constantia" pitchFamily="18" charset="0"/>
            </a:endParaRPr>
          </a:p>
        </p:txBody>
      </p:sp>
    </p:spTree>
  </p:cSld>
  <p:clrMapOvr>
    <a:masterClrMapping/>
  </p:clrMapOvr>
  <p:transition spd="slow" advTm="110715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10131</TotalTime>
  <Words>510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Slovenia and Croatia compared Remained similarities, increasing differences, future challenges...</vt:lpstr>
      <vt:lpstr>Outline</vt:lpstr>
      <vt:lpstr>Short view in history...</vt:lpstr>
      <vt:lpstr>„Recent” reforms – differences &amp; similarities</vt:lpstr>
      <vt:lpstr>Why different?</vt:lpstr>
      <vt:lpstr>Some implications...</vt:lpstr>
      <vt:lpstr>Future challenges?</vt:lpstr>
    </vt:vector>
  </TitlesOfParts>
  <Company>ssr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OBLIKOVANJE POLITIK USKLAJEVANJA PLAČANEGA DELA IN DRUŽINSKIH OBVEZNOSTI V POSOCIALISTIČNIH DRŽAVAH</dc:title>
  <dc:creator>Ivana Dobrotic</dc:creator>
  <cp:lastModifiedBy>moss</cp:lastModifiedBy>
  <cp:revision>578</cp:revision>
  <cp:lastPrinted>2012-03-27T13:01:38Z</cp:lastPrinted>
  <dcterms:created xsi:type="dcterms:W3CDTF">2008-06-20T16:19:24Z</dcterms:created>
  <dcterms:modified xsi:type="dcterms:W3CDTF">2012-09-28T10:51:17Z</dcterms:modified>
</cp:coreProperties>
</file>