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0" r:id="rId1"/>
  </p:sldMasterIdLst>
  <p:notesMasterIdLst>
    <p:notesMasterId r:id="rId20"/>
  </p:notesMasterIdLst>
  <p:handoutMasterIdLst>
    <p:handoutMasterId r:id="rId21"/>
  </p:handoutMasterIdLst>
  <p:sldIdLst>
    <p:sldId id="260" r:id="rId2"/>
    <p:sldId id="538" r:id="rId3"/>
    <p:sldId id="539" r:id="rId4"/>
    <p:sldId id="540" r:id="rId5"/>
    <p:sldId id="531" r:id="rId6"/>
    <p:sldId id="542" r:id="rId7"/>
    <p:sldId id="541" r:id="rId8"/>
    <p:sldId id="543" r:id="rId9"/>
    <p:sldId id="535" r:id="rId10"/>
    <p:sldId id="544" r:id="rId11"/>
    <p:sldId id="551" r:id="rId12"/>
    <p:sldId id="545" r:id="rId13"/>
    <p:sldId id="546" r:id="rId14"/>
    <p:sldId id="537" r:id="rId15"/>
    <p:sldId id="549" r:id="rId16"/>
    <p:sldId id="547" r:id="rId17"/>
    <p:sldId id="550" r:id="rId18"/>
    <p:sldId id="548" r:id="rId19"/>
  </p:sldIdLst>
  <p:sldSz cx="9144000" cy="6858000" type="screen4x3"/>
  <p:notesSz cx="6669088" cy="9926638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srgbClr val="FF0000"/>
    </p:penClr>
  </p:showPr>
  <p:clrMru>
    <a:srgbClr val="3399FF"/>
    <a:srgbClr val="3333CC"/>
    <a:srgbClr val="0066CC"/>
    <a:srgbClr val="556689"/>
    <a:srgbClr val="000000"/>
    <a:srgbClr val="F0F0F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8"/>
    </p:cViewPr>
  </p:sorterViewPr>
  <p:notesViewPr>
    <p:cSldViewPr>
      <p:cViewPr varScale="1">
        <p:scale>
          <a:sx n="51" d="100"/>
          <a:sy n="51" d="100"/>
        </p:scale>
        <p:origin x="-3000" y="-108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Verdana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Verdana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Verdana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603B409-C66B-49DF-BD4E-EFD2D43726FF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Verdana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Verdana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0588" y="4714875"/>
            <a:ext cx="4887912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Click to edit Master text styles</a:t>
            </a:r>
          </a:p>
          <a:p>
            <a:pPr lvl="1"/>
            <a:r>
              <a:rPr lang="da-DK" noProof="0" smtClean="0"/>
              <a:t>Second level</a:t>
            </a:r>
          </a:p>
          <a:p>
            <a:pPr lvl="2"/>
            <a:r>
              <a:rPr lang="da-DK" noProof="0" smtClean="0"/>
              <a:t>Third level</a:t>
            </a:r>
          </a:p>
          <a:p>
            <a:pPr lvl="3"/>
            <a:r>
              <a:rPr lang="da-DK" noProof="0" smtClean="0"/>
              <a:t>Fourth level</a:t>
            </a:r>
          </a:p>
          <a:p>
            <a:pPr lvl="4"/>
            <a:r>
              <a:rPr lang="da-DK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Verdana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920DC3-3E10-4724-A5B1-D03D006AE023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-106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-106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-106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-106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-106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FBEEC7-E56B-4874-BD43-DC9E3CA0926A}" type="slidenum">
              <a:rPr lang="da-DK" smtClean="0"/>
              <a:pPr/>
              <a:t>1</a:t>
            </a:fld>
            <a:endParaRPr lang="da-DK" smtClean="0"/>
          </a:p>
        </p:txBody>
      </p:sp>
      <p:sp>
        <p:nvSpPr>
          <p:cNvPr id="1638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Titel og undertitel står med store bogstaver (Versaler) og skal holdes indenfor de to vandrette grå linjer. </a:t>
            </a:r>
          </a:p>
          <a:p>
            <a:pPr eaLnBrk="1" hangingPunct="1"/>
            <a:r>
              <a:rPr lang="da-DK" smtClean="0">
                <a:latin typeface="Verdana" pitchFamily="34" charset="0"/>
              </a:rPr>
              <a:t>Der kan frit vælges farver fra farvepaletterne til titlen. Undertitlen står i grå.</a:t>
            </a:r>
          </a:p>
          <a:p>
            <a:pPr eaLnBrk="1" hangingPunct="1"/>
            <a:r>
              <a:rPr lang="da-DK" smtClean="0">
                <a:latin typeface="Verdana" pitchFamily="34" charset="0"/>
              </a:rPr>
              <a:t>Billedet, der skal være sort + en farve skal dække hele det grå billedfelt som vist i eksemplet.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-1524000" y="1143000"/>
            <a:ext cx="1371600" cy="228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  <a:defRPr/>
            </a:pPr>
            <a:r>
              <a:rPr lang="da-DK" sz="900" smtClean="0">
                <a:solidFill>
                  <a:schemeClr val="bg1"/>
                </a:solidFill>
              </a:rPr>
              <a:t>Titel og undertitel skal stå med store bogstaver (Versaler) og skal holdes indenfor de to vandrette grå linjer. </a:t>
            </a:r>
          </a:p>
          <a:p>
            <a:pPr>
              <a:spcBef>
                <a:spcPct val="30000"/>
              </a:spcBef>
              <a:defRPr/>
            </a:pPr>
            <a:r>
              <a:rPr lang="da-DK" sz="900" smtClean="0">
                <a:solidFill>
                  <a:schemeClr val="bg1"/>
                </a:solidFill>
              </a:rPr>
              <a:t>Der kan frit vælges farver fra farvepaletterne til titlen. Undertitlen står i grå.</a:t>
            </a:r>
          </a:p>
          <a:p>
            <a:pPr>
              <a:spcBef>
                <a:spcPct val="30000"/>
              </a:spcBef>
              <a:defRPr/>
            </a:pPr>
            <a:endParaRPr lang="da-DK" sz="900" smtClean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  <a:defRPr/>
            </a:pPr>
            <a:r>
              <a:rPr lang="da-DK" sz="900" smtClean="0">
                <a:solidFill>
                  <a:schemeClr val="bg1"/>
                </a:solidFill>
              </a:rPr>
              <a:t>Bemærk at farverne virker mere neddæmpede når de projiceres op, end de gør på pc-skærmen.</a:t>
            </a:r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9296400" y="1143000"/>
            <a:ext cx="1371600" cy="228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  <a:defRPr/>
            </a:pPr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9296400" y="914400"/>
            <a:ext cx="1371600" cy="228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  <a:defRPr/>
            </a:pPr>
            <a:r>
              <a:rPr lang="da-DK" sz="900" smtClean="0">
                <a:solidFill>
                  <a:schemeClr val="bg1"/>
                </a:solidFill>
              </a:rPr>
              <a:t>Billedet, der skal være sort + en farve skal   dække hele det grå billedfelt.</a:t>
            </a:r>
            <a:endParaRPr lang="en-US" sz="900" smtClean="0">
              <a:solidFill>
                <a:schemeClr val="bg1"/>
              </a:solidFill>
            </a:endParaRPr>
          </a:p>
        </p:txBody>
      </p:sp>
      <p:pic>
        <p:nvPicPr>
          <p:cNvPr id="7" name="Picture 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914400"/>
            <a:ext cx="457200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10000"/>
            <a:ext cx="9145588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1143000"/>
            <a:ext cx="4114800" cy="1676400"/>
          </a:xfr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da-DK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971800"/>
            <a:ext cx="4114800" cy="685800"/>
          </a:xfrm>
        </p:spPr>
        <p:txBody>
          <a:bodyPr lIns="0" tIns="0" rIns="0" bIns="0"/>
          <a:lstStyle>
            <a:lvl1pPr>
              <a:defRPr sz="1800"/>
            </a:lvl1pPr>
          </a:lstStyle>
          <a:p>
            <a:r>
              <a:rPr lang="da-DK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190500"/>
            <a:ext cx="923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849B9-A896-49C0-93AB-AF14F604EF3B}" type="datetime1">
              <a:rPr lang="en-US"/>
              <a:pPr>
                <a:defRPr/>
              </a:pPr>
              <a:t>9/28/2012</a:t>
            </a:fld>
            <a:endParaRPr lang="da-D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6C57A0E-8B64-4883-859A-90CA77445BA1}" type="slidenum">
              <a:rPr lang="da-DK"/>
              <a:pPr>
                <a:defRPr/>
              </a:pPr>
              <a:t>‹#›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190500"/>
            <a:ext cx="923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143000"/>
            <a:ext cx="2133600" cy="4953000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143000"/>
            <a:ext cx="6248400" cy="4953000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C0805-1CAC-4D37-95EC-B3AB496600BB}" type="datetime1">
              <a:rPr lang="en-US"/>
              <a:pPr>
                <a:defRPr/>
              </a:pPr>
              <a:t>9/28/2012</a:t>
            </a:fld>
            <a:endParaRPr lang="da-D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70398B0-D7E5-4CB3-80BB-9B339F0B37D4}" type="slidenum">
              <a:rPr lang="da-DK"/>
              <a:pPr>
                <a:defRPr/>
              </a:pPr>
              <a:t>‹#›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B52CF-33B3-4FBD-8A05-CE5EFD9D6AEC}" type="datetime1">
              <a:rPr lang="en-US"/>
              <a:pPr>
                <a:defRPr/>
              </a:pPr>
              <a:t>9/28/2012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2C60079-78DA-47CA-9095-A323453C4309}" type="slidenum">
              <a:rPr lang="da-DK"/>
              <a:pPr>
                <a:defRPr/>
              </a:pPr>
              <a:t>‹#›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C4972-54AC-4734-903A-0A18976114DF}" type="datetime1">
              <a:rPr lang="en-US"/>
              <a:pPr>
                <a:defRPr/>
              </a:pPr>
              <a:t>9/28/2012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36226EB-B2E5-45C1-B388-EB8AF6D5D427}" type="slidenum">
              <a:rPr lang="da-DK"/>
              <a:pPr>
                <a:defRPr/>
              </a:pPr>
              <a:t>‹#›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514600"/>
            <a:ext cx="4191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4191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9D13A-9B07-4E20-87AF-25DDD9F518A7}" type="datetime1">
              <a:rPr lang="en-US"/>
              <a:pPr>
                <a:defRPr/>
              </a:pPr>
              <a:t>9/28/2012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FAB6853-9208-48CF-99F1-801ADCEE501F}" type="slidenum">
              <a:rPr lang="da-DK"/>
              <a:pPr>
                <a:defRPr/>
              </a:pPr>
              <a:t>‹#›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2AA6B-CDEC-4B5F-9DE3-53C0D730DEFB}" type="datetime1">
              <a:rPr lang="en-US"/>
              <a:pPr>
                <a:defRPr/>
              </a:pPr>
              <a:t>9/28/2012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ADC751B-AAB7-458D-A645-881F1C03DFD9}" type="slidenum">
              <a:rPr lang="da-DK"/>
              <a:pPr>
                <a:defRPr/>
              </a:pPr>
              <a:t>‹#›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BAB36-C15B-4442-ACEA-525F59EA0F8D}" type="datetime1">
              <a:rPr lang="en-US"/>
              <a:pPr>
                <a:defRPr/>
              </a:pPr>
              <a:t>9/28/2012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3F06475-60A6-43EE-8ED6-2BCD4788E50E}" type="slidenum">
              <a:rPr lang="da-DK"/>
              <a:pPr>
                <a:defRPr/>
              </a:pPr>
              <a:t>‹#›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190500"/>
            <a:ext cx="923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BF16B-C3C2-4D99-A67F-DB87D79A127A}" type="datetime1">
              <a:rPr lang="en-US"/>
              <a:pPr>
                <a:defRPr/>
              </a:pPr>
              <a:t>9/28/2012</a:t>
            </a:fld>
            <a:endParaRPr lang="da-DK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14AE985-ED52-41E3-BA0E-27C4E032C3A5}" type="slidenum">
              <a:rPr lang="da-DK"/>
              <a:pPr>
                <a:defRPr/>
              </a:pPr>
              <a:t>‹#›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190500"/>
            <a:ext cx="923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dirty="0" smtClean="0"/>
              <a:t>Click to edit Master text styles</a:t>
            </a:r>
          </a:p>
          <a:p>
            <a:pPr lvl="1"/>
            <a:r>
              <a:rPr lang="is-IS" dirty="0" smtClean="0"/>
              <a:t>Second level</a:t>
            </a:r>
          </a:p>
          <a:p>
            <a:pPr lvl="2"/>
            <a:r>
              <a:rPr lang="is-IS" dirty="0" smtClean="0"/>
              <a:t>Third level</a:t>
            </a:r>
          </a:p>
          <a:p>
            <a:pPr lvl="3"/>
            <a:r>
              <a:rPr lang="is-IS" dirty="0" smtClean="0"/>
              <a:t>Fourth level</a:t>
            </a:r>
          </a:p>
          <a:p>
            <a:pPr lvl="4"/>
            <a:r>
              <a:rPr lang="is-I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E6617-672F-41F2-8AB9-1E9F28F9315F}" type="datetime1">
              <a:rPr lang="en-US"/>
              <a:pPr>
                <a:defRPr/>
              </a:pPr>
              <a:t>9/28/2012</a:t>
            </a:fld>
            <a:endParaRPr lang="da-DK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829F934-9693-4996-8761-5A696A97FE53}" type="slidenum">
              <a:rPr lang="da-DK"/>
              <a:pPr>
                <a:defRPr/>
              </a:pPr>
              <a:t>‹#›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190500"/>
            <a:ext cx="923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2B4EC-49FB-49B0-9DFC-51CE97E602F1}" type="datetime1">
              <a:rPr lang="en-US"/>
              <a:pPr>
                <a:defRPr/>
              </a:pPr>
              <a:t>9/28/2012</a:t>
            </a:fld>
            <a:endParaRPr lang="da-DK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7EE2058-B5B0-48BE-87ED-9BB183B3E864}" type="slidenum">
              <a:rPr lang="da-DK"/>
              <a:pPr>
                <a:defRPr/>
              </a:pPr>
              <a:t>‹#›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aau.dk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1430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514600"/>
            <a:ext cx="8534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943600" y="6477000"/>
            <a:ext cx="1371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>
                <a:solidFill>
                  <a:schemeClr val="bg1"/>
                </a:solidFill>
                <a:latin typeface="Flama-Basic" charset="0"/>
              </a:defRPr>
            </a:lvl1pPr>
          </a:lstStyle>
          <a:p>
            <a:pPr>
              <a:defRPr/>
            </a:pPr>
            <a:fld id="{3005B84E-5745-4FCF-9148-FBAE016B5A1C}" type="datetime1">
              <a:rPr lang="en-US"/>
              <a:pPr>
                <a:defRPr/>
              </a:pPr>
              <a:t>9/28/2012</a:t>
            </a:fld>
            <a:endParaRPr lang="da-DK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77000"/>
            <a:ext cx="4343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/>
            </a:lvl1pPr>
          </a:lstStyle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770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/>
            </a:lvl1pPr>
          </a:lstStyle>
          <a:p>
            <a:pPr>
              <a:defRPr/>
            </a:pPr>
            <a:fld id="{75E2574A-B84B-4B38-98B3-F3DD4DD9B773}" type="slidenum">
              <a:rPr lang="da-DK"/>
              <a:pPr>
                <a:defRPr/>
              </a:pPr>
              <a:t>‹#›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  <p:pic>
        <p:nvPicPr>
          <p:cNvPr id="1031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324600"/>
            <a:ext cx="9145588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-1219200" y="1143000"/>
            <a:ext cx="1066800" cy="228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0" hangingPunct="0">
              <a:defRPr/>
            </a:pPr>
            <a:r>
              <a:rPr lang="da-DK" sz="900" smtClean="0">
                <a:solidFill>
                  <a:schemeClr val="bg1"/>
                </a:solidFill>
              </a:rPr>
              <a:t>Overskrift og underoverskrift i versaler.</a:t>
            </a:r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-1219200" y="2590800"/>
            <a:ext cx="1066800" cy="228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0" hangingPunct="0">
              <a:defRPr/>
            </a:pPr>
            <a:r>
              <a:rPr lang="da-DK" sz="900" smtClean="0">
                <a:solidFill>
                  <a:schemeClr val="bg1"/>
                </a:solidFill>
              </a:rPr>
              <a:t>Underoverskrifter og brødtekst står altid i den fast definerede grå.</a:t>
            </a:r>
            <a:endParaRPr lang="en-US" sz="900" smtClean="0">
              <a:solidFill>
                <a:schemeClr val="bg1"/>
              </a:solidFill>
            </a:endParaRPr>
          </a:p>
        </p:txBody>
      </p:sp>
      <p:pic>
        <p:nvPicPr>
          <p:cNvPr id="1034" name="Picture 2" descr="Aalborg Universitet">
            <a:hlinkClick r:id="rId14" tooltip="Aalborg Universitet"/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6156325" y="93663"/>
            <a:ext cx="27686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-106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-106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-106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-106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-10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-10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-10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-106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565150" indent="-28416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98425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0335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82245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79650" indent="-228600" algn="l" rtl="0" fontAlgn="base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pitchFamily="-106" charset="-128"/>
        </a:defRPr>
      </a:lvl6pPr>
      <a:lvl7pPr marL="2736850" indent="-228600" algn="l" rtl="0" fontAlgn="base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pitchFamily="-106" charset="-128"/>
        </a:defRPr>
      </a:lvl7pPr>
      <a:lvl8pPr marL="3194050" indent="-228600" algn="l" rtl="0" fontAlgn="base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pitchFamily="-106" charset="-128"/>
        </a:defRPr>
      </a:lvl8pPr>
      <a:lvl9pPr marL="3651250" indent="-228600" algn="l" rtl="0" fontAlgn="base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pitchFamily="-10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mailto:tr@dps.aau.dk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aau.dk/" TargetMode="External"/><Relationship Id="rId5" Type="http://schemas.openxmlformats.org/officeDocument/2006/relationships/image" Target="../media/image4.png"/><Relationship Id="rId4" Type="http://schemas.openxmlformats.org/officeDocument/2006/relationships/hyperlink" Target="mailto:ge@hi.is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rdforsk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79388" y="908050"/>
            <a:ext cx="4114800" cy="2592388"/>
          </a:xfrm>
        </p:spPr>
        <p:txBody>
          <a:bodyPr/>
          <a:lstStyle/>
          <a:p>
            <a:r>
              <a:rPr lang="en-GB" sz="1600" smtClean="0">
                <a:solidFill>
                  <a:srgbClr val="3399FF"/>
                </a:solidFill>
              </a:rPr>
              <a:t>Minna Salmi on behalf of</a:t>
            </a:r>
            <a:r>
              <a:rPr lang="en-GB" sz="1600" b="1" smtClean="0">
                <a:solidFill>
                  <a:srgbClr val="0070C0"/>
                </a:solidFill>
              </a:rPr>
              <a:t/>
            </a:r>
            <a:br>
              <a:rPr lang="en-GB" sz="1600" b="1" smtClean="0">
                <a:solidFill>
                  <a:srgbClr val="0070C0"/>
                </a:solidFill>
              </a:rPr>
            </a:br>
            <a:r>
              <a:rPr lang="en-GB" sz="1600" b="1" smtClean="0">
                <a:solidFill>
                  <a:srgbClr val="0070C0"/>
                </a:solidFill>
              </a:rPr>
              <a:t/>
            </a:r>
            <a:br>
              <a:rPr lang="en-GB" sz="1600" b="1" smtClean="0">
                <a:solidFill>
                  <a:srgbClr val="0070C0"/>
                </a:solidFill>
              </a:rPr>
            </a:br>
            <a:r>
              <a:rPr lang="en-US" sz="1600" i="1" smtClean="0">
                <a:solidFill>
                  <a:srgbClr val="000000"/>
                </a:solidFill>
              </a:rPr>
              <a:t>Tine Rostgaard, Professor, Department of Political Science, Aalborg University, Denmark. Email: </a:t>
            </a:r>
            <a:r>
              <a:rPr lang="en-US" sz="1600" i="1" u="sng" smtClean="0">
                <a:solidFill>
                  <a:srgbClr val="000000"/>
                </a:solidFill>
                <a:hlinkClick r:id="rId3"/>
              </a:rPr>
              <a:t>tr@dps.aau.dk</a:t>
            </a:r>
            <a:r>
              <a:rPr lang="en-US" sz="1600" smtClean="0">
                <a:solidFill>
                  <a:srgbClr val="0070C0"/>
                </a:solidFill>
              </a:rPr>
              <a:t/>
            </a:r>
            <a:br>
              <a:rPr lang="en-US" sz="1600" smtClean="0">
                <a:solidFill>
                  <a:srgbClr val="0070C0"/>
                </a:solidFill>
              </a:rPr>
            </a:br>
            <a:r>
              <a:rPr lang="en-US" sz="1600" smtClean="0">
                <a:solidFill>
                  <a:srgbClr val="0070C0"/>
                </a:solidFill>
              </a:rPr>
              <a:t/>
            </a:r>
            <a:br>
              <a:rPr lang="en-US" sz="1600" smtClean="0">
                <a:solidFill>
                  <a:srgbClr val="0070C0"/>
                </a:solidFill>
              </a:rPr>
            </a:br>
            <a:r>
              <a:rPr lang="en-US" sz="1600" smtClean="0">
                <a:solidFill>
                  <a:srgbClr val="3399FF"/>
                </a:solidFill>
              </a:rPr>
              <a:t>and </a:t>
            </a:r>
            <a:r>
              <a:rPr lang="en-US" sz="1600" smtClean="0">
                <a:solidFill>
                  <a:srgbClr val="0070C0"/>
                </a:solidFill>
              </a:rPr>
              <a:t/>
            </a:r>
            <a:br>
              <a:rPr lang="en-US" sz="1600" smtClean="0">
                <a:solidFill>
                  <a:srgbClr val="0070C0"/>
                </a:solidFill>
              </a:rPr>
            </a:br>
            <a:r>
              <a:rPr lang="en-GB" sz="1600" i="1" smtClean="0">
                <a:solidFill>
                  <a:srgbClr val="000000"/>
                </a:solidFill>
              </a:rPr>
              <a:t/>
            </a:r>
            <a:br>
              <a:rPr lang="en-GB" sz="1600" i="1" smtClean="0">
                <a:solidFill>
                  <a:srgbClr val="000000"/>
                </a:solidFill>
              </a:rPr>
            </a:br>
            <a:r>
              <a:rPr lang="en-GB" sz="1600" i="1" smtClean="0">
                <a:solidFill>
                  <a:srgbClr val="000000"/>
                </a:solidFill>
              </a:rPr>
              <a:t>Guðný Björk Eydal, </a:t>
            </a:r>
            <a:r>
              <a:rPr lang="en-US" sz="1600" i="1" smtClean="0">
                <a:solidFill>
                  <a:srgbClr val="000000"/>
                </a:solidFill>
              </a:rPr>
              <a:t>Professor, Faculty of Social Work, University of</a:t>
            </a:r>
            <a:br>
              <a:rPr lang="en-US" sz="1600" i="1" smtClean="0">
                <a:solidFill>
                  <a:srgbClr val="000000"/>
                </a:solidFill>
              </a:rPr>
            </a:br>
            <a:r>
              <a:rPr lang="en-US" sz="1600" i="1" smtClean="0">
                <a:solidFill>
                  <a:srgbClr val="000000"/>
                </a:solidFill>
              </a:rPr>
              <a:t>Iceland. Email: </a:t>
            </a:r>
            <a:r>
              <a:rPr lang="en-US" sz="1600" u="sng" smtClean="0">
                <a:solidFill>
                  <a:srgbClr val="000000"/>
                </a:solidFill>
                <a:hlinkClick r:id="rId4"/>
              </a:rPr>
              <a:t>ge@hi.is</a:t>
            </a:r>
            <a:r>
              <a:rPr lang="en-US" sz="1600" i="1" smtClean="0">
                <a:solidFill>
                  <a:srgbClr val="000000"/>
                </a:solidFill>
              </a:rPr>
              <a:t>. </a:t>
            </a:r>
            <a:r>
              <a:rPr lang="en-US" sz="1600" smtClean="0">
                <a:solidFill>
                  <a:srgbClr val="0070C0"/>
                </a:solidFill>
              </a:rPr>
              <a:t/>
            </a:r>
            <a:br>
              <a:rPr lang="en-US" sz="1600" smtClean="0">
                <a:solidFill>
                  <a:srgbClr val="0070C0"/>
                </a:solidFill>
              </a:rPr>
            </a:br>
            <a:r>
              <a:rPr lang="en-US" smtClean="0">
                <a:solidFill>
                  <a:srgbClr val="0070C0"/>
                </a:solidFill>
              </a:rPr>
              <a:t/>
            </a:r>
            <a:br>
              <a:rPr lang="en-US" smtClean="0">
                <a:solidFill>
                  <a:srgbClr val="0070C0"/>
                </a:solidFill>
              </a:rPr>
            </a:br>
            <a:r>
              <a:rPr lang="en-US" smtClean="0">
                <a:solidFill>
                  <a:srgbClr val="0070C0"/>
                </a:solidFill>
              </a:rPr>
              <a:t/>
            </a:r>
            <a:br>
              <a:rPr lang="en-US" smtClean="0">
                <a:solidFill>
                  <a:srgbClr val="0070C0"/>
                </a:solidFill>
              </a:rPr>
            </a:br>
            <a:r>
              <a:rPr lang="en-GB" b="1" i="1" smtClean="0">
                <a:solidFill>
                  <a:srgbClr val="0070C0"/>
                </a:solidFill>
              </a:rPr>
              <a:t> </a:t>
            </a:r>
            <a:r>
              <a:rPr lang="en-US" sz="800" smtClean="0">
                <a:solidFill>
                  <a:srgbClr val="0070C0"/>
                </a:solidFill>
              </a:rPr>
              <a:t/>
            </a:r>
            <a:br>
              <a:rPr lang="en-US" sz="800" smtClean="0">
                <a:solidFill>
                  <a:srgbClr val="0070C0"/>
                </a:solidFill>
              </a:rPr>
            </a:br>
            <a:r>
              <a:rPr lang="en-US" sz="800" i="1" smtClean="0">
                <a:solidFill>
                  <a:srgbClr val="0070C0"/>
                </a:solidFill>
              </a:rPr>
              <a:t> </a:t>
            </a:r>
            <a:r>
              <a:rPr lang="en-US" sz="800" smtClean="0">
                <a:solidFill>
                  <a:srgbClr val="0070C0"/>
                </a:solidFill>
              </a:rPr>
              <a:t/>
            </a:r>
            <a:br>
              <a:rPr lang="en-US" sz="800" smtClean="0">
                <a:solidFill>
                  <a:srgbClr val="0070C0"/>
                </a:solidFill>
              </a:rPr>
            </a:br>
            <a:r>
              <a:rPr lang="en-US" sz="800" smtClean="0">
                <a:solidFill>
                  <a:srgbClr val="0070C0"/>
                </a:solidFill>
              </a:rPr>
              <a:t> </a:t>
            </a:r>
            <a:br>
              <a:rPr lang="en-US" sz="800" smtClean="0">
                <a:solidFill>
                  <a:srgbClr val="0070C0"/>
                </a:solidFill>
              </a:rPr>
            </a:br>
            <a:r>
              <a:rPr lang="en-GB" sz="800" smtClean="0">
                <a:solidFill>
                  <a:srgbClr val="0070C0"/>
                </a:solidFill>
              </a:rPr>
              <a:t/>
            </a:r>
            <a:br>
              <a:rPr lang="en-GB" sz="800" smtClean="0">
                <a:solidFill>
                  <a:srgbClr val="0070C0"/>
                </a:solidFill>
              </a:rPr>
            </a:br>
            <a:endParaRPr lang="en-GB" sz="800" smtClean="0">
              <a:solidFill>
                <a:srgbClr val="0070C0"/>
              </a:solidFill>
            </a:endParaRPr>
          </a:p>
        </p:txBody>
      </p:sp>
      <p:sp>
        <p:nvSpPr>
          <p:cNvPr id="1536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860800"/>
            <a:ext cx="7689850" cy="2247900"/>
          </a:xfrm>
        </p:spPr>
        <p:txBody>
          <a:bodyPr/>
          <a:lstStyle/>
          <a:p>
            <a:pPr marL="0" indent="0" algn="ctr">
              <a:lnSpc>
                <a:spcPct val="100000"/>
              </a:lnSpc>
            </a:pPr>
            <a:r>
              <a:rPr lang="en-US" sz="1400" i="1" smtClean="0">
                <a:solidFill>
                  <a:srgbClr val="0070C0"/>
                </a:solidFill>
              </a:rPr>
              <a:t> </a:t>
            </a:r>
            <a:r>
              <a:rPr lang="en-US" sz="1400" smtClean="0">
                <a:solidFill>
                  <a:srgbClr val="0070C0"/>
                </a:solidFill>
              </a:rPr>
              <a:t/>
            </a:r>
            <a:br>
              <a:rPr lang="en-US" sz="1400" smtClean="0">
                <a:solidFill>
                  <a:srgbClr val="0070C0"/>
                </a:solidFill>
              </a:rPr>
            </a:br>
            <a:r>
              <a:rPr lang="en-US" sz="2400" smtClean="0">
                <a:solidFill>
                  <a:srgbClr val="3399FF"/>
                </a:solidFill>
              </a:rPr>
              <a:t>Nordic Fatherhoods and Father Care </a:t>
            </a:r>
          </a:p>
          <a:p>
            <a:pPr marL="0" indent="0" algn="ctr">
              <a:lnSpc>
                <a:spcPct val="100000"/>
              </a:lnSpc>
            </a:pPr>
            <a:r>
              <a:rPr lang="en-US" sz="2400" smtClean="0">
                <a:solidFill>
                  <a:srgbClr val="3399FF"/>
                </a:solidFill>
              </a:rPr>
              <a:t>– Policies and Practices of Contemporary Fatherhood</a:t>
            </a:r>
          </a:p>
          <a:p>
            <a:pPr marL="0" indent="0" algn="ctr">
              <a:lnSpc>
                <a:spcPct val="100000"/>
              </a:lnSpc>
            </a:pPr>
            <a:endParaRPr lang="en-US" sz="1400" smtClean="0">
              <a:solidFill>
                <a:srgbClr val="000000"/>
              </a:solidFill>
            </a:endParaRPr>
          </a:p>
          <a:p>
            <a:pPr marL="0" indent="0" algn="ctr">
              <a:lnSpc>
                <a:spcPct val="100000"/>
              </a:lnSpc>
            </a:pPr>
            <a:r>
              <a:rPr lang="en-US" sz="1400" smtClean="0">
                <a:solidFill>
                  <a:srgbClr val="000000"/>
                </a:solidFill>
              </a:rPr>
              <a:t>Presentation of a forthcoming book</a:t>
            </a:r>
          </a:p>
          <a:p>
            <a:pPr marL="0" indent="0" algn="ctr">
              <a:lnSpc>
                <a:spcPct val="100000"/>
              </a:lnSpc>
            </a:pPr>
            <a:r>
              <a:rPr lang="en-US" sz="1400" smtClean="0">
                <a:solidFill>
                  <a:srgbClr val="000000"/>
                </a:solidFill>
              </a:rPr>
              <a:t>Leave Policies &amp; Research Network, Ljubljana, 13 September 2012</a:t>
            </a:r>
            <a:r>
              <a:rPr lang="en-US" sz="1400" smtClean="0">
                <a:solidFill>
                  <a:srgbClr val="0070C0"/>
                </a:solidFill>
              </a:rPr>
              <a:t/>
            </a:r>
            <a:br>
              <a:rPr lang="en-US" sz="1400" smtClean="0">
                <a:solidFill>
                  <a:srgbClr val="0070C0"/>
                </a:solidFill>
              </a:rPr>
            </a:br>
            <a:endParaRPr lang="en-GB" sz="1600" smtClean="0">
              <a:solidFill>
                <a:srgbClr val="0070C0"/>
              </a:solidFill>
            </a:endParaRPr>
          </a:p>
        </p:txBody>
      </p:sp>
      <p:sp>
        <p:nvSpPr>
          <p:cNvPr id="15363" name="Rectangle 22"/>
          <p:cNvSpPr>
            <a:spLocks noChangeArrowheads="1"/>
          </p:cNvSpPr>
          <p:nvPr/>
        </p:nvSpPr>
        <p:spPr bwMode="auto">
          <a:xfrm>
            <a:off x="4572000" y="2133600"/>
            <a:ext cx="4572000" cy="1655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pic>
        <p:nvPicPr>
          <p:cNvPr id="1536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46688" y="152400"/>
            <a:ext cx="9239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2" descr="Aalborg Universitet">
            <a:hlinkClick r:id="rId6" tooltip="Aalborg Universitet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56325" y="93663"/>
            <a:ext cx="27686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7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457700" y="736600"/>
            <a:ext cx="4686300" cy="307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Otsikko 3"/>
          <p:cNvSpPr>
            <a:spLocks noGrp="1"/>
          </p:cNvSpPr>
          <p:nvPr>
            <p:ph type="title"/>
          </p:nvPr>
        </p:nvSpPr>
        <p:spPr>
          <a:xfrm>
            <a:off x="323850" y="765175"/>
            <a:ext cx="8534400" cy="701675"/>
          </a:xfrm>
        </p:spPr>
        <p:txBody>
          <a:bodyPr/>
          <a:lstStyle/>
          <a:p>
            <a:r>
              <a:rPr lang="en-GB" sz="2000" b="1" smtClean="0">
                <a:solidFill>
                  <a:srgbClr val="3399FF"/>
                </a:solidFill>
              </a:rPr>
              <a:t>Theme 3: Working and caring fathers – How fathers use their time </a:t>
            </a:r>
            <a:r>
              <a:rPr lang="en-US" smtClean="0"/>
              <a:t/>
            </a:r>
            <a:br>
              <a:rPr lang="en-US" smtClean="0"/>
            </a:br>
            <a:endParaRPr lang="fi-FI" smtClean="0"/>
          </a:p>
        </p:txBody>
      </p:sp>
      <p:sp>
        <p:nvSpPr>
          <p:cNvPr id="25602" name="Sisällön paikkamerkki 4"/>
          <p:cNvSpPr>
            <a:spLocks noGrp="1"/>
          </p:cNvSpPr>
          <p:nvPr>
            <p:ph idx="1"/>
          </p:nvPr>
        </p:nvSpPr>
        <p:spPr>
          <a:xfrm>
            <a:off x="304800" y="1557338"/>
            <a:ext cx="8659813" cy="4538662"/>
          </a:xfrm>
        </p:spPr>
        <p:txBody>
          <a:bodyPr/>
          <a:lstStyle/>
          <a:p>
            <a:r>
              <a:rPr lang="en-GB" smtClean="0"/>
              <a:t>Lotte Bloksgaard</a:t>
            </a:r>
            <a:r>
              <a:rPr lang="en-GB" i="1" smtClean="0"/>
              <a:t>: Fathers negotiating parental leave in the work place</a:t>
            </a:r>
            <a:r>
              <a:rPr lang="en-GB" smtClean="0"/>
              <a:t> </a:t>
            </a:r>
          </a:p>
          <a:p>
            <a:endParaRPr lang="en-GB" smtClean="0"/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US" smtClean="0"/>
              <a:t>Qualitative data from three large Danish work places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GB" smtClean="0"/>
              <a:t>How different work places and their different leave policies create different conditions for individual men negotiating parental leave, giving these men different opportunities for parental leave despite equal formal rights  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GB" smtClean="0"/>
              <a:t>How men construct their leave practices and male identities in relation to ideals of ‘the caring father’ in Denmark/the Nordic countries and the different opportunities for leave in the three work places</a:t>
            </a:r>
            <a:endParaRPr lang="fi-FI" smtClean="0"/>
          </a:p>
          <a:p>
            <a:endParaRPr lang="en-GB" i="1" smtClean="0"/>
          </a:p>
          <a:p>
            <a:endParaRPr lang="fi-FI" smtClean="0"/>
          </a:p>
        </p:txBody>
      </p:sp>
      <p:sp>
        <p:nvSpPr>
          <p:cNvPr id="25603" name="Alatunnisteen paikkamerkki 1"/>
          <p:cNvSpPr>
            <a:spLocks noGrp="1"/>
          </p:cNvSpPr>
          <p:nvPr>
            <p:ph type="ftr" sz="quarter" idx="11"/>
          </p:nvPr>
        </p:nvSpPr>
        <p:spPr>
          <a:xfrm>
            <a:off x="323850" y="6453188"/>
            <a:ext cx="7632700" cy="404812"/>
          </a:xfrm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25604" name="Dian numeron paikkamerkki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1052D4-8CAE-4AE4-8099-B5C2C674B195}" type="slidenum">
              <a:rPr lang="da-DK" smtClean="0"/>
              <a:pPr/>
              <a:t>10</a:t>
            </a:fld>
            <a:endParaRPr lang="da-DK" smtClean="0">
              <a:solidFill>
                <a:schemeClr val="bg1"/>
              </a:solidFill>
            </a:endParaRPr>
          </a:p>
          <a:p>
            <a:endParaRPr lang="da-D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Otsikko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534400" cy="773113"/>
          </a:xfrm>
        </p:spPr>
        <p:txBody>
          <a:bodyPr/>
          <a:lstStyle/>
          <a:p>
            <a:r>
              <a:rPr lang="en-GB" sz="2000" b="1" smtClean="0">
                <a:solidFill>
                  <a:srgbClr val="3399FF"/>
                </a:solidFill>
              </a:rPr>
              <a:t>Theme 3: Working and caring fathers – How fathers use their time</a:t>
            </a:r>
            <a:endParaRPr lang="fi-FI" sz="2000" smtClean="0">
              <a:solidFill>
                <a:srgbClr val="3399FF"/>
              </a:solidFill>
            </a:endParaRPr>
          </a:p>
        </p:txBody>
      </p:sp>
      <p:sp>
        <p:nvSpPr>
          <p:cNvPr id="26626" name="Sisällön paikkamerkki 2"/>
          <p:cNvSpPr>
            <a:spLocks noGrp="1"/>
          </p:cNvSpPr>
          <p:nvPr>
            <p:ph idx="1"/>
          </p:nvPr>
        </p:nvSpPr>
        <p:spPr>
          <a:xfrm>
            <a:off x="304800" y="1916113"/>
            <a:ext cx="8534400" cy="4179887"/>
          </a:xfrm>
        </p:spPr>
        <p:txBody>
          <a:bodyPr/>
          <a:lstStyle/>
          <a:p>
            <a:endParaRPr lang="en-GB" smtClean="0"/>
          </a:p>
          <a:p>
            <a:r>
              <a:rPr lang="en-GB" smtClean="0"/>
              <a:t>Mikael Nordenmark: </a:t>
            </a:r>
            <a:r>
              <a:rPr lang="en-GB" i="1" smtClean="0"/>
              <a:t>Gender regime, attitudes towards childcare and actual involvement in childcare among fathers</a:t>
            </a:r>
          </a:p>
          <a:p>
            <a:endParaRPr lang="en-GB" i="1" smtClean="0"/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GB" smtClean="0"/>
              <a:t>Analysis of the relationships between gender policy regimes, fathers’ attitudes towards childcare and fathers’ actual involvement in childcare 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GB" smtClean="0"/>
              <a:t>Two regimes: Nordic countries and countries in southern Europe 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GB" smtClean="0"/>
              <a:t>Based on European Social Survey 2004</a:t>
            </a:r>
            <a:endParaRPr lang="fi-FI" smtClean="0"/>
          </a:p>
          <a:p>
            <a:endParaRPr lang="fi-FI" smtClean="0"/>
          </a:p>
        </p:txBody>
      </p:sp>
      <p:sp>
        <p:nvSpPr>
          <p:cNvPr id="26627" name="Alatunnisteen paikkamerkki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26628" name="Dian numeron paikkamerkki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090905-308D-43B4-93E9-F5C5E15341E8}" type="slidenum">
              <a:rPr lang="da-DK" smtClean="0"/>
              <a:pPr/>
              <a:t>11</a:t>
            </a:fld>
            <a:endParaRPr lang="da-DK" smtClean="0">
              <a:solidFill>
                <a:schemeClr val="bg1"/>
              </a:solidFill>
            </a:endParaRPr>
          </a:p>
          <a:p>
            <a:endParaRPr lang="da-D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Otsikko 3"/>
          <p:cNvSpPr>
            <a:spLocks noGrp="1"/>
          </p:cNvSpPr>
          <p:nvPr>
            <p:ph type="title"/>
          </p:nvPr>
        </p:nvSpPr>
        <p:spPr>
          <a:xfrm>
            <a:off x="323850" y="765175"/>
            <a:ext cx="8534400" cy="701675"/>
          </a:xfrm>
        </p:spPr>
        <p:txBody>
          <a:bodyPr/>
          <a:lstStyle/>
          <a:p>
            <a:r>
              <a:rPr lang="en-GB" sz="2000" b="1" smtClean="0">
                <a:solidFill>
                  <a:srgbClr val="3399FF"/>
                </a:solidFill>
              </a:rPr>
              <a:t>Theme 4: Constructing fatherhood in different family settings </a:t>
            </a:r>
            <a:r>
              <a:rPr lang="en-US" smtClean="0"/>
              <a:t/>
            </a:r>
            <a:br>
              <a:rPr lang="en-US" smtClean="0"/>
            </a:br>
            <a:endParaRPr lang="fi-FI" smtClean="0"/>
          </a:p>
        </p:txBody>
      </p:sp>
      <p:sp>
        <p:nvSpPr>
          <p:cNvPr id="27650" name="Sisällön paikkamerkki 4"/>
          <p:cNvSpPr>
            <a:spLocks noGrp="1"/>
          </p:cNvSpPr>
          <p:nvPr>
            <p:ph idx="1"/>
          </p:nvPr>
        </p:nvSpPr>
        <p:spPr>
          <a:xfrm>
            <a:off x="304800" y="1557338"/>
            <a:ext cx="8534400" cy="4538662"/>
          </a:xfrm>
        </p:spPr>
        <p:txBody>
          <a:bodyPr/>
          <a:lstStyle/>
          <a:p>
            <a:endParaRPr lang="en-GB" smtClean="0"/>
          </a:p>
          <a:p>
            <a:r>
              <a:rPr lang="en-GB" smtClean="0"/>
              <a:t>Kenneth Reinecke</a:t>
            </a:r>
            <a:r>
              <a:rPr lang="en-GB" i="1" smtClean="0"/>
              <a:t>: Fatherhood, masculinity and ethnicity</a:t>
            </a:r>
            <a:r>
              <a:rPr lang="en-GB" smtClean="0"/>
              <a:t> </a:t>
            </a:r>
          </a:p>
          <a:p>
            <a:pPr>
              <a:buClr>
                <a:srgbClr val="3399FF"/>
              </a:buClr>
              <a:buSzPct val="125000"/>
              <a:buFontTx/>
              <a:buChar char="•"/>
            </a:pPr>
            <a:r>
              <a:rPr lang="en-GB" smtClean="0"/>
              <a:t>How ethnic minority fathers perceive and practice fatherhood  </a:t>
            </a:r>
          </a:p>
          <a:p>
            <a:pPr>
              <a:buClr>
                <a:srgbClr val="3399FF"/>
              </a:buClr>
              <a:buSzPct val="125000"/>
              <a:buFontTx/>
              <a:buChar char="•"/>
            </a:pPr>
            <a:r>
              <a:rPr lang="en-GB" smtClean="0"/>
              <a:t>How their perceptions influences practices towards gender equality in their families</a:t>
            </a:r>
          </a:p>
          <a:p>
            <a:pPr>
              <a:buClr>
                <a:srgbClr val="3399FF"/>
              </a:buClr>
              <a:buSzPct val="125000"/>
            </a:pPr>
            <a:endParaRPr lang="fi-FI" smtClean="0"/>
          </a:p>
          <a:p>
            <a:pPr>
              <a:buClr>
                <a:srgbClr val="3399FF"/>
              </a:buClr>
              <a:buSzPct val="125000"/>
            </a:pPr>
            <a:r>
              <a:rPr lang="en-US" smtClean="0"/>
              <a:t>Arnfinn J. Andersen: </a:t>
            </a:r>
            <a:r>
              <a:rPr lang="en-US" i="1" smtClean="0"/>
              <a:t>Men’s space for fatherhood – homosexual  fathers in the Nordic countries</a:t>
            </a:r>
            <a:r>
              <a:rPr lang="en-US" smtClean="0"/>
              <a:t> </a:t>
            </a:r>
          </a:p>
          <a:p>
            <a:pPr>
              <a:buClr>
                <a:srgbClr val="3399FF"/>
              </a:buClr>
              <a:buSzPct val="125000"/>
              <a:buFontTx/>
              <a:buChar char="•"/>
            </a:pPr>
            <a:r>
              <a:rPr lang="en-GB" smtClean="0"/>
              <a:t>How homosexual fathers establish their fatherhood when the child is born outside the traditional context of a heterosexual couple in a shared home</a:t>
            </a:r>
            <a:endParaRPr lang="en-US" smtClean="0"/>
          </a:p>
          <a:p>
            <a:pPr>
              <a:buClr>
                <a:srgbClr val="3333CC"/>
              </a:buClr>
              <a:buSzPct val="125000"/>
              <a:buFontTx/>
              <a:buChar char="•"/>
            </a:pPr>
            <a:endParaRPr lang="fi-FI" smtClean="0"/>
          </a:p>
          <a:p>
            <a:endParaRPr lang="en-US" smtClean="0"/>
          </a:p>
          <a:p>
            <a:endParaRPr lang="fi-FI" smtClean="0"/>
          </a:p>
        </p:txBody>
      </p:sp>
      <p:sp>
        <p:nvSpPr>
          <p:cNvPr id="27651" name="Alatunnisteen paikkamerkki 1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7580313" cy="768350"/>
          </a:xfrm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27652" name="Dian numeron paikkamerkki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A179B2-F643-4F81-8660-09DCADADC0E7}" type="slidenum">
              <a:rPr lang="da-DK" smtClean="0"/>
              <a:pPr/>
              <a:t>12</a:t>
            </a:fld>
            <a:endParaRPr lang="da-DK" smtClean="0">
              <a:solidFill>
                <a:schemeClr val="bg1"/>
              </a:solidFill>
            </a:endParaRPr>
          </a:p>
          <a:p>
            <a:endParaRPr lang="da-D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Otsikko 1"/>
          <p:cNvSpPr>
            <a:spLocks noGrp="1"/>
          </p:cNvSpPr>
          <p:nvPr>
            <p:ph type="title"/>
          </p:nvPr>
        </p:nvSpPr>
        <p:spPr>
          <a:xfrm>
            <a:off x="323850" y="692150"/>
            <a:ext cx="8534400" cy="701675"/>
          </a:xfrm>
        </p:spPr>
        <p:txBody>
          <a:bodyPr/>
          <a:lstStyle/>
          <a:p>
            <a:r>
              <a:rPr lang="en-GB" sz="2000" b="1" smtClean="0">
                <a:solidFill>
                  <a:srgbClr val="3399FF"/>
                </a:solidFill>
              </a:rPr>
              <a:t>Theme 4: Constructing fatherhood in different family settings</a:t>
            </a:r>
            <a:endParaRPr lang="fi-FI" sz="2000" smtClean="0">
              <a:solidFill>
                <a:srgbClr val="3399FF"/>
              </a:solidFill>
            </a:endParaRPr>
          </a:p>
        </p:txBody>
      </p:sp>
      <p:sp>
        <p:nvSpPr>
          <p:cNvPr id="28674" name="Sisällön paikkamerkki 2"/>
          <p:cNvSpPr>
            <a:spLocks noGrp="1"/>
          </p:cNvSpPr>
          <p:nvPr>
            <p:ph idx="1"/>
          </p:nvPr>
        </p:nvSpPr>
        <p:spPr>
          <a:xfrm>
            <a:off x="304800" y="1341438"/>
            <a:ext cx="8534400" cy="4754562"/>
          </a:xfrm>
        </p:spPr>
        <p:txBody>
          <a:bodyPr/>
          <a:lstStyle/>
          <a:p>
            <a:r>
              <a:rPr lang="en-GB" smtClean="0"/>
              <a:t>Mai Heide Ottosen: </a:t>
            </a:r>
            <a:r>
              <a:rPr lang="en-GB" i="1" smtClean="0"/>
              <a:t>Divorced fathers and their children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GB" smtClean="0"/>
              <a:t>Data from the Danish Longitudinal Study of the 1995 Cohort 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GB" smtClean="0"/>
              <a:t>Impacts of father's involvement in child care (take-up of parental leave and daily care during early childhood) when the children are young and when they are 15 years old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GB" smtClean="0"/>
              <a:t>Do fathers living in an “equal parenting” pattern experience the same risk of family dissolution as fathers in families with a traditional gender order? 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GB" smtClean="0"/>
              <a:t>Does an equal parenting pattern lead to equal parenting arrangements and close father–child  bonds after family break up? 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GB" smtClean="0"/>
              <a:t>Socio‐demographic characteristics of involved respectively absent divorced fathers </a:t>
            </a:r>
            <a:endParaRPr lang="fi-FI" smtClean="0"/>
          </a:p>
          <a:p>
            <a:pPr>
              <a:buClr>
                <a:srgbClr val="3333CC"/>
              </a:buClr>
              <a:buSzPct val="125000"/>
              <a:buFontTx/>
              <a:buChar char="•"/>
            </a:pPr>
            <a:endParaRPr lang="en-GB" smtClean="0"/>
          </a:p>
          <a:p>
            <a:endParaRPr lang="fi-FI" smtClean="0"/>
          </a:p>
        </p:txBody>
      </p:sp>
      <p:sp>
        <p:nvSpPr>
          <p:cNvPr id="28675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7580313" cy="381000"/>
          </a:xfrm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28676" name="Dian numeron paikkamerkki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CECC6A-E8DD-4DDE-B972-D37F62162FE0}" type="slidenum">
              <a:rPr lang="da-DK" smtClean="0"/>
              <a:pPr/>
              <a:t>13</a:t>
            </a:fld>
            <a:endParaRPr lang="da-DK" smtClean="0">
              <a:solidFill>
                <a:schemeClr val="bg1"/>
              </a:solidFill>
            </a:endParaRPr>
          </a:p>
          <a:p>
            <a:endParaRPr lang="da-D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b="1" smtClean="0">
                <a:solidFill>
                  <a:srgbClr val="3399FF"/>
                </a:solidFill>
              </a:rPr>
              <a:t>Theme 5: Nordic fathers and paid parental leave – obstacles and practises</a:t>
            </a:r>
            <a:r>
              <a:rPr lang="en-US" smtClean="0"/>
              <a:t/>
            </a:r>
            <a:br>
              <a:rPr lang="en-US" smtClean="0"/>
            </a:br>
            <a:endParaRPr lang="fi-FI" smtClean="0"/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205038"/>
            <a:ext cx="8534400" cy="3581400"/>
          </a:xfrm>
        </p:spPr>
        <p:txBody>
          <a:bodyPr/>
          <a:lstStyle/>
          <a:p>
            <a:r>
              <a:rPr lang="en-GB" smtClean="0"/>
              <a:t>Tine Rostgaard and Mette Lausten</a:t>
            </a:r>
            <a:r>
              <a:rPr lang="en-GB" i="1" smtClean="0"/>
              <a:t>: Gender equality incentive policies and their consequences for men and women’s take up of parental leave in Denmark</a:t>
            </a:r>
          </a:p>
          <a:p>
            <a:endParaRPr lang="en-GB" i="1" smtClean="0"/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GB" smtClean="0"/>
              <a:t>Politics behind the abolition of the father’s quota  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GB" smtClean="0"/>
              <a:t>Consequences which the policy change had for the private level in terms of men and women’s take up of leave and time spent with children over time</a:t>
            </a:r>
            <a:endParaRPr lang="en-GB" i="1" smtClean="0"/>
          </a:p>
          <a:p>
            <a:endParaRPr lang="en-US" sz="1800" b="1" smtClean="0"/>
          </a:p>
          <a:p>
            <a:endParaRPr lang="en-US" smtClean="0"/>
          </a:p>
        </p:txBody>
      </p:sp>
      <p:sp>
        <p:nvSpPr>
          <p:cNvPr id="2969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B04A00-D596-4EA2-82A7-2014F303324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9701" name="Footer Placeholder 4"/>
          <p:cNvSpPr txBox="1">
            <a:spLocks noGrp="1"/>
          </p:cNvSpPr>
          <p:nvPr/>
        </p:nvSpPr>
        <p:spPr bwMode="auto">
          <a:xfrm>
            <a:off x="3048000" y="624840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>
              <a:solidFill>
                <a:srgbClr val="A0A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b="1" smtClean="0">
                <a:solidFill>
                  <a:srgbClr val="3399FF"/>
                </a:solidFill>
              </a:rPr>
              <a:t>Theme 5: Nordic fathers and paid parental leave – obstacles and practises</a:t>
            </a:r>
            <a:endParaRPr lang="fi-FI" sz="2000" smtClean="0">
              <a:solidFill>
                <a:srgbClr val="3399FF"/>
              </a:solidFill>
            </a:endParaRPr>
          </a:p>
        </p:txBody>
      </p:sp>
      <p:sp>
        <p:nvSpPr>
          <p:cNvPr id="30722" name="Sisällön paikkamerkki 4"/>
          <p:cNvSpPr>
            <a:spLocks noGrp="1"/>
          </p:cNvSpPr>
          <p:nvPr>
            <p:ph idx="1"/>
          </p:nvPr>
        </p:nvSpPr>
        <p:spPr>
          <a:xfrm>
            <a:off x="304800" y="2133600"/>
            <a:ext cx="8534400" cy="3962400"/>
          </a:xfrm>
        </p:spPr>
        <p:txBody>
          <a:bodyPr/>
          <a:lstStyle/>
          <a:p>
            <a:r>
              <a:rPr lang="en-GB" smtClean="0"/>
              <a:t>Minna Salmi &amp; Johanna Lammi-Taskula: </a:t>
            </a:r>
            <a:r>
              <a:rPr lang="en-GB" i="1" smtClean="0"/>
              <a:t>Policy goals and obstacles for fathers' parental leave in Finland: free choice or gender equality</a:t>
            </a:r>
          </a:p>
          <a:p>
            <a:endParaRPr lang="en-GB" i="1" smtClean="0"/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fi-FI" smtClean="0"/>
              <a:t>Why more fathers do not use more parental leave in Finland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fi-FI" smtClean="0"/>
              <a:t>Obstacles found in the policy measures available, the demands of working life and attitudes at workplaces, and in individual motivation constructions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fi-FI" smtClean="0"/>
              <a:t>Focus on the role of the specific Finnish policy process with the tripartite decision making</a:t>
            </a:r>
            <a:endParaRPr lang="en-GB" i="1" smtClean="0"/>
          </a:p>
          <a:p>
            <a:pPr>
              <a:buClr>
                <a:srgbClr val="3333CC"/>
              </a:buClr>
              <a:buSzPct val="125000"/>
            </a:pPr>
            <a:r>
              <a:rPr lang="fi-FI" smtClean="0"/>
              <a:t>  </a:t>
            </a:r>
          </a:p>
          <a:p>
            <a:endParaRPr lang="fi-FI" smtClean="0"/>
          </a:p>
        </p:txBody>
      </p:sp>
      <p:sp>
        <p:nvSpPr>
          <p:cNvPr id="30723" name="Alatunnisteen paikkamerk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30724" name="Dian numeron paikkamerkki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CAB1BB-E176-4D25-B21C-590FD77434DA}" type="slidenum">
              <a:rPr lang="da-DK" smtClean="0"/>
              <a:pPr/>
              <a:t>15</a:t>
            </a:fld>
            <a:endParaRPr lang="da-DK" smtClean="0">
              <a:solidFill>
                <a:schemeClr val="bg1"/>
              </a:solidFill>
            </a:endParaRPr>
          </a:p>
          <a:p>
            <a:endParaRPr lang="da-DK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Otsikko 3"/>
          <p:cNvSpPr>
            <a:spLocks noGrp="1"/>
          </p:cNvSpPr>
          <p:nvPr>
            <p:ph type="title"/>
          </p:nvPr>
        </p:nvSpPr>
        <p:spPr>
          <a:xfrm>
            <a:off x="250825" y="692150"/>
            <a:ext cx="8534400" cy="701675"/>
          </a:xfrm>
        </p:spPr>
        <p:txBody>
          <a:bodyPr/>
          <a:lstStyle/>
          <a:p>
            <a:r>
              <a:rPr lang="en-GB" sz="2000" b="1" smtClean="0">
                <a:solidFill>
                  <a:srgbClr val="3399FF"/>
                </a:solidFill>
              </a:rPr>
              <a:t>Theme 5: Nordic fathers and paid parental leave – obstacles and practises</a:t>
            </a:r>
            <a:r>
              <a:rPr lang="en-US" smtClean="0"/>
              <a:t/>
            </a:r>
            <a:br>
              <a:rPr lang="en-US" smtClean="0"/>
            </a:br>
            <a:endParaRPr lang="fi-FI" smtClean="0"/>
          </a:p>
        </p:txBody>
      </p:sp>
      <p:sp>
        <p:nvSpPr>
          <p:cNvPr id="31746" name="Sisällön paikkamerkki 4"/>
          <p:cNvSpPr>
            <a:spLocks noGrp="1"/>
          </p:cNvSpPr>
          <p:nvPr>
            <p:ph idx="1"/>
          </p:nvPr>
        </p:nvSpPr>
        <p:spPr>
          <a:xfrm>
            <a:off x="250825" y="1700213"/>
            <a:ext cx="8534400" cy="4683125"/>
          </a:xfrm>
        </p:spPr>
        <p:txBody>
          <a:bodyPr/>
          <a:lstStyle/>
          <a:p>
            <a:r>
              <a:rPr lang="en-US" smtClean="0"/>
              <a:t>Guðný Björk Eydal and Ingólfur V. Gíslason: </a:t>
            </a:r>
            <a:r>
              <a:rPr lang="en-US" i="1" smtClean="0"/>
              <a:t>Fathers in good times and times of crisis – the case of Iceland</a:t>
            </a:r>
          </a:p>
          <a:p>
            <a:endParaRPr lang="en-US" i="1" smtClean="0"/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US" smtClean="0"/>
              <a:t>Origins of the policy which led to the 3+3+3 leave scheme (2000); the role of different actors 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US" smtClean="0"/>
              <a:t>Which fathers have used the leave and why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US" smtClean="0"/>
              <a:t>To what extent have the policies influenced the role of fathers 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US" smtClean="0"/>
              <a:t>What has changed with the 2008 financial crisis, what are the implications for Icelandic fathers and what this implies for gender and family theories</a:t>
            </a:r>
            <a:endParaRPr lang="fi-FI" smtClean="0"/>
          </a:p>
          <a:p>
            <a:endParaRPr lang="en-US" i="1" smtClean="0"/>
          </a:p>
          <a:p>
            <a:endParaRPr lang="fi-FI" smtClean="0"/>
          </a:p>
        </p:txBody>
      </p:sp>
      <p:sp>
        <p:nvSpPr>
          <p:cNvPr id="31747" name="Alatunnisteen paikkamerkki 1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7723188" cy="381000"/>
          </a:xfrm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31748" name="Dian numeron paikkamerkki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57D372-B171-4843-871A-E17D0B8B78BB}" type="slidenum">
              <a:rPr lang="da-DK" smtClean="0"/>
              <a:pPr/>
              <a:t>16</a:t>
            </a:fld>
            <a:endParaRPr lang="da-DK" smtClean="0">
              <a:solidFill>
                <a:schemeClr val="bg1"/>
              </a:solidFill>
            </a:endParaRPr>
          </a:p>
          <a:p>
            <a:endParaRPr lang="da-DK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Otsikko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534400" cy="846138"/>
          </a:xfrm>
        </p:spPr>
        <p:txBody>
          <a:bodyPr/>
          <a:lstStyle/>
          <a:p>
            <a:r>
              <a:rPr lang="en-GB" sz="2000" b="1" smtClean="0">
                <a:solidFill>
                  <a:srgbClr val="3399FF"/>
                </a:solidFill>
              </a:rPr>
              <a:t>Theme 5: Nordic fathers and paid parental leave – obstacles and practises</a:t>
            </a:r>
            <a:endParaRPr lang="fi-FI" sz="2000" smtClean="0">
              <a:solidFill>
                <a:srgbClr val="3399FF"/>
              </a:solidFill>
            </a:endParaRPr>
          </a:p>
        </p:txBody>
      </p:sp>
      <p:sp>
        <p:nvSpPr>
          <p:cNvPr id="32770" name="Sisällön paikkamerkki 2"/>
          <p:cNvSpPr>
            <a:spLocks noGrp="1"/>
          </p:cNvSpPr>
          <p:nvPr>
            <p:ph idx="1"/>
          </p:nvPr>
        </p:nvSpPr>
        <p:spPr>
          <a:xfrm>
            <a:off x="323850" y="2133600"/>
            <a:ext cx="8534400" cy="3581400"/>
          </a:xfrm>
        </p:spPr>
        <p:txBody>
          <a:bodyPr/>
          <a:lstStyle/>
          <a:p>
            <a:r>
              <a:rPr lang="en-GB" smtClean="0"/>
              <a:t>Ann-Zofie Duvander and Mats Johansson</a:t>
            </a:r>
            <a:r>
              <a:rPr lang="en-GB" i="1" smtClean="0"/>
              <a:t>: For whom do reforms matter? </a:t>
            </a:r>
          </a:p>
          <a:p>
            <a:endParaRPr lang="en-GB" i="1" smtClean="0"/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GB" smtClean="0"/>
              <a:t>A study on the impact of three reforms during 1995 to 2008 for different groups of fathers’ parental leave use in Sweden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US" smtClean="0"/>
              <a:t>Sweden has been a pioneer in parental leave – how and which fathers have responded to various policy instruments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US" smtClean="0"/>
              <a:t>Have the reforms equalized or exaggerated differences between different groups of fathers?</a:t>
            </a:r>
            <a:endParaRPr lang="fi-FI" smtClean="0"/>
          </a:p>
          <a:p>
            <a:endParaRPr lang="fi-FI" smtClean="0"/>
          </a:p>
        </p:txBody>
      </p:sp>
      <p:sp>
        <p:nvSpPr>
          <p:cNvPr id="32771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7723188" cy="381000"/>
          </a:xfrm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32772" name="Dian numeron paikkamerkki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82E9F9-78B1-4E63-95C0-54AD01156C81}" type="slidenum">
              <a:rPr lang="da-DK" smtClean="0"/>
              <a:pPr/>
              <a:t>17</a:t>
            </a:fld>
            <a:endParaRPr lang="da-DK" smtClean="0">
              <a:solidFill>
                <a:schemeClr val="bg1"/>
              </a:solidFill>
            </a:endParaRPr>
          </a:p>
          <a:p>
            <a:endParaRPr lang="da-DK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b="1" smtClean="0">
                <a:solidFill>
                  <a:srgbClr val="3399FF"/>
                </a:solidFill>
              </a:rPr>
              <a:t>Comments on findings</a:t>
            </a:r>
            <a:r>
              <a:rPr lang="en-US" smtClean="0"/>
              <a:t/>
            </a:r>
            <a:br>
              <a:rPr lang="en-US" smtClean="0"/>
            </a:br>
            <a:endParaRPr lang="fi-FI" smtClean="0"/>
          </a:p>
        </p:txBody>
      </p:sp>
      <p:sp>
        <p:nvSpPr>
          <p:cNvPr id="33794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Janet Gornick: </a:t>
            </a:r>
            <a:r>
              <a:rPr lang="en-US" i="1" smtClean="0"/>
              <a:t>International perspectives on parental leave </a:t>
            </a:r>
          </a:p>
          <a:p>
            <a:endParaRPr lang="en-US" smtClean="0"/>
          </a:p>
          <a:p>
            <a:r>
              <a:rPr lang="en-US" smtClean="0"/>
              <a:t>Margaret O’Brien: </a:t>
            </a:r>
            <a:r>
              <a:rPr lang="en-US" i="1" smtClean="0"/>
              <a:t>International perspectives on the role of the father </a:t>
            </a:r>
            <a:endParaRPr lang="en-US" smtClean="0"/>
          </a:p>
          <a:p>
            <a:endParaRPr lang="fi-FI" smtClean="0"/>
          </a:p>
        </p:txBody>
      </p:sp>
      <p:sp>
        <p:nvSpPr>
          <p:cNvPr id="33795" name="Alatunnisteen paikkamerkki 1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7580313" cy="381000"/>
          </a:xfrm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33796" name="Dian numeron paikkamerkki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ABFB58-C055-49B5-94B7-6684F131E6FB}" type="slidenum">
              <a:rPr lang="da-DK" smtClean="0"/>
              <a:pPr/>
              <a:t>18</a:t>
            </a:fld>
            <a:endParaRPr lang="da-DK" smtClean="0">
              <a:solidFill>
                <a:schemeClr val="bg1"/>
              </a:solidFill>
            </a:endParaRPr>
          </a:p>
          <a:p>
            <a:endParaRPr lang="da-DK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4724400" cy="1143000"/>
          </a:xfrm>
        </p:spPr>
        <p:txBody>
          <a:bodyPr anchor="ctr"/>
          <a:lstStyle/>
          <a:p>
            <a:r>
              <a:rPr lang="en-GB" sz="3200" smtClean="0">
                <a:solidFill>
                  <a:srgbClr val="3399FF"/>
                </a:solidFill>
              </a:rPr>
              <a:t>Background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3400" y="1295400"/>
            <a:ext cx="7772400" cy="4870450"/>
          </a:xfrm>
        </p:spPr>
        <p:txBody>
          <a:bodyPr/>
          <a:lstStyle/>
          <a:p>
            <a:pPr defTabSz="457200"/>
            <a:r>
              <a:rPr lang="en-GB" smtClean="0"/>
              <a:t>The idea stems from co-operation of the participants in</a:t>
            </a:r>
          </a:p>
          <a:p>
            <a:pPr defTabSz="457200">
              <a:buClr>
                <a:srgbClr val="3399FF"/>
              </a:buClr>
              <a:buFontTx/>
              <a:buChar char="•"/>
            </a:pPr>
            <a:r>
              <a:rPr lang="en-GB" i="1" smtClean="0">
                <a:solidFill>
                  <a:srgbClr val="3399FF"/>
                </a:solidFill>
              </a:rPr>
              <a:t>International network on leave policies and research </a:t>
            </a:r>
            <a:r>
              <a:rPr lang="en-US" smtClean="0"/>
              <a:t>www.leavenetwork.org</a:t>
            </a:r>
            <a:endParaRPr lang="en-GB" smtClean="0"/>
          </a:p>
          <a:p>
            <a:pPr defTabSz="457200">
              <a:buFontTx/>
              <a:buChar char="•"/>
            </a:pPr>
            <a:r>
              <a:rPr lang="en-GB" smtClean="0">
                <a:solidFill>
                  <a:srgbClr val="3399FF"/>
                </a:solidFill>
              </a:rPr>
              <a:t>REASSESS –</a:t>
            </a:r>
            <a:r>
              <a:rPr lang="en-GB" smtClean="0">
                <a:solidFill>
                  <a:srgbClr val="0000FF"/>
                </a:solidFill>
              </a:rPr>
              <a:t> </a:t>
            </a:r>
            <a:r>
              <a:rPr lang="en-US" smtClean="0"/>
              <a:t>Nordic Centre of Excellence: </a:t>
            </a:r>
            <a:r>
              <a:rPr lang="en-US" i="1" smtClean="0"/>
              <a:t>Reassessing the Nordic Welfare Model </a:t>
            </a:r>
            <a:r>
              <a:rPr lang="en-US" smtClean="0"/>
              <a:t>is a virtual research centre funded by </a:t>
            </a:r>
            <a:r>
              <a:rPr lang="en-US" u="sng" smtClean="0">
                <a:hlinkClick r:id="rId2"/>
              </a:rPr>
              <a:t>NordForsk</a:t>
            </a:r>
            <a:r>
              <a:rPr lang="en-US" smtClean="0"/>
              <a:t>. www.reassess.no</a:t>
            </a:r>
            <a:endParaRPr lang="en-GB" smtClean="0">
              <a:solidFill>
                <a:srgbClr val="0000FF"/>
              </a:solidFill>
            </a:endParaRPr>
          </a:p>
          <a:p>
            <a:pPr defTabSz="457200"/>
            <a:r>
              <a:rPr lang="en-GB" sz="1800" smtClean="0">
                <a:solidFill>
                  <a:srgbClr val="0000FF"/>
                </a:solidFill>
              </a:rPr>
              <a:t>	</a:t>
            </a:r>
            <a:r>
              <a:rPr lang="en-GB" sz="1800" smtClean="0"/>
              <a:t>Strand 2 </a:t>
            </a:r>
            <a:r>
              <a:rPr lang="en-GB" sz="1800" i="1" smtClean="0"/>
              <a:t>Family change, public policies and birth rates </a:t>
            </a:r>
            <a:r>
              <a:rPr lang="en-GB" sz="1800" smtClean="0"/>
              <a:t>coordinated by Mai Heide Ottosen</a:t>
            </a:r>
          </a:p>
          <a:p>
            <a:pPr defTabSz="457200">
              <a:buFontTx/>
              <a:buChar char="•"/>
            </a:pPr>
            <a:r>
              <a:rPr lang="en-US" i="1" smtClean="0">
                <a:solidFill>
                  <a:srgbClr val="3399FF"/>
                </a:solidFill>
              </a:rPr>
              <a:t>Nordic project on care policies </a:t>
            </a:r>
            <a:r>
              <a:rPr lang="en-US" smtClean="0"/>
              <a:t>(supported by the Nordic Council of Ministers) coordinated by Ingólfur V. Gíslason and Guðný Björk Eydal</a:t>
            </a:r>
          </a:p>
          <a:p>
            <a:pPr defTabSz="457200"/>
            <a:r>
              <a:rPr lang="en-US" smtClean="0"/>
              <a:t>	</a:t>
            </a:r>
            <a:r>
              <a:rPr lang="en-US" sz="1800" smtClean="0"/>
              <a:t>www.norden.org/en/publications/publikationer/2011-562</a:t>
            </a:r>
          </a:p>
          <a:p>
            <a:pPr defTabSz="457200">
              <a:buFontTx/>
              <a:buChar char="•"/>
            </a:pPr>
            <a:endParaRPr lang="en-US" smtClean="0"/>
          </a:p>
          <a:p>
            <a:pPr defTabSz="457200"/>
            <a:endParaRPr lang="en-GB" smtClean="0"/>
          </a:p>
          <a:p>
            <a:pPr defTabSz="457200"/>
            <a:endParaRPr lang="en-GB" sz="1800" smtClean="0"/>
          </a:p>
          <a:p>
            <a:pPr defTabSz="457200"/>
            <a:endParaRPr lang="en-GB" sz="1800" smtClean="0"/>
          </a:p>
          <a:p>
            <a:pPr defTabSz="457200"/>
            <a:endParaRPr lang="en-GB" sz="1800" smtClean="0"/>
          </a:p>
        </p:txBody>
      </p:sp>
      <p:sp>
        <p:nvSpPr>
          <p:cNvPr id="17411" name="Footer Placeholder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>
              <a:solidFill>
                <a:srgbClr val="A0A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957067-A5AF-45D7-85D7-643EE8D0D3A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3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0825" y="6453188"/>
            <a:ext cx="7777163" cy="215900"/>
          </a:xfrm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4038600" cy="762000"/>
          </a:xfrm>
        </p:spPr>
        <p:txBody>
          <a:bodyPr/>
          <a:lstStyle/>
          <a:p>
            <a:r>
              <a:rPr lang="en-US" smtClean="0">
                <a:solidFill>
                  <a:srgbClr val="3399FF"/>
                </a:solidFill>
              </a:rPr>
              <a:t>Supported by 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001000" cy="4802188"/>
          </a:xfrm>
        </p:spPr>
        <p:txBody>
          <a:bodyPr/>
          <a:lstStyle/>
          <a:p>
            <a:r>
              <a:rPr lang="en-US" smtClean="0">
                <a:solidFill>
                  <a:srgbClr val="3399FF"/>
                </a:solidFill>
              </a:rPr>
              <a:t>NOS-HS Joint Committee for Nordic Research Councils for the Humanities and the Social Sciences </a:t>
            </a:r>
            <a:r>
              <a:rPr lang="en-US" smtClean="0"/>
              <a:t>granted us funding for exploratory workshops and network coordinated by the editors</a:t>
            </a:r>
          </a:p>
          <a:p>
            <a:endParaRPr lang="en-US" smtClean="0">
              <a:solidFill>
                <a:srgbClr val="0000FF"/>
              </a:solidFill>
            </a:endParaRPr>
          </a:p>
          <a:p>
            <a:r>
              <a:rPr lang="en-US" smtClean="0">
                <a:solidFill>
                  <a:srgbClr val="3399FF"/>
                </a:solidFill>
              </a:rPr>
              <a:t>REASSESS</a:t>
            </a:r>
          </a:p>
          <a:p>
            <a:endParaRPr lang="en-US" smtClean="0"/>
          </a:p>
          <a:p>
            <a:r>
              <a:rPr lang="en-US" smtClean="0">
                <a:solidFill>
                  <a:srgbClr val="3399FF"/>
                </a:solidFill>
              </a:rPr>
              <a:t>Special thanks </a:t>
            </a:r>
            <a:r>
              <a:rPr lang="en-US" smtClean="0"/>
              <a:t>to </a:t>
            </a:r>
            <a:r>
              <a:rPr lang="en-US" i="1" smtClean="0"/>
              <a:t>Peter Moss</a:t>
            </a:r>
            <a:r>
              <a:rPr lang="en-US" smtClean="0"/>
              <a:t>, Thomas Coram Research Unit (TCRU), Institute of Education, University of London</a:t>
            </a:r>
            <a:r>
              <a:rPr lang="en-US" i="1" smtClean="0"/>
              <a:t> </a:t>
            </a:r>
            <a:r>
              <a:rPr lang="en-US" smtClean="0"/>
              <a:t>and</a:t>
            </a:r>
            <a:r>
              <a:rPr lang="en-US" i="1" smtClean="0"/>
              <a:t> Ulla Björnberg</a:t>
            </a:r>
            <a:r>
              <a:rPr lang="en-US" smtClean="0"/>
              <a:t>, Department of Sociology, University of Gothenburg and </a:t>
            </a:r>
          </a:p>
          <a:p>
            <a:endParaRPr lang="en-US" smtClean="0">
              <a:solidFill>
                <a:srgbClr val="3333CC"/>
              </a:solidFill>
            </a:endParaRPr>
          </a:p>
          <a:p>
            <a:r>
              <a:rPr lang="en-US" smtClean="0">
                <a:solidFill>
                  <a:srgbClr val="3399FF"/>
                </a:solidFill>
              </a:rPr>
              <a:t>Will be published by Policy Press </a:t>
            </a:r>
            <a:r>
              <a:rPr lang="en-US" smtClean="0"/>
              <a:t>in late 2013 – early 2014</a:t>
            </a:r>
          </a:p>
          <a:p>
            <a:endParaRPr lang="en-US" smtClean="0"/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7723188" cy="192088"/>
          </a:xfrm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CF231E-7456-4DBE-9FB2-D378D0D60FF4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2286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3733800" cy="609600"/>
          </a:xfrm>
        </p:spPr>
        <p:txBody>
          <a:bodyPr/>
          <a:lstStyle/>
          <a:p>
            <a:r>
              <a:rPr lang="en-US" smtClean="0">
                <a:solidFill>
                  <a:srgbClr val="3399FF"/>
                </a:solidFill>
              </a:rPr>
              <a:t>Aims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001000" cy="4800600"/>
          </a:xfrm>
        </p:spPr>
        <p:txBody>
          <a:bodyPr/>
          <a:lstStyle/>
          <a:p>
            <a:pPr>
              <a:buClr>
                <a:srgbClr val="3399FF"/>
              </a:buClr>
              <a:buSzPct val="125000"/>
              <a:buFontTx/>
              <a:buChar char="•"/>
            </a:pPr>
            <a:r>
              <a:rPr lang="en-GB" smtClean="0"/>
              <a:t>To provide an account of contemporary policies and practises of fatherhood in the five Nordic countries that have worked to ensure </a:t>
            </a:r>
            <a:r>
              <a:rPr lang="en-US" smtClean="0"/>
              <a:t>fathers opportunities to be active parents and be involved in taking care of their children.</a:t>
            </a:r>
          </a:p>
          <a:p>
            <a:pPr>
              <a:buClr>
                <a:srgbClr val="3399FF"/>
              </a:buClr>
              <a:buSzPct val="125000"/>
              <a:buFontTx/>
              <a:buChar char="•"/>
            </a:pPr>
            <a:r>
              <a:rPr lang="en-US" smtClean="0"/>
              <a:t>To </a:t>
            </a:r>
            <a:r>
              <a:rPr lang="en-GB" smtClean="0"/>
              <a:t>investigate critically </a:t>
            </a:r>
          </a:p>
          <a:p>
            <a:pPr lvl="1">
              <a:buClr>
                <a:srgbClr val="3399FF"/>
              </a:buClr>
              <a:buSzPct val="75000"/>
              <a:buFont typeface="Courier New" pitchFamily="49" charset="0"/>
              <a:buChar char="o"/>
            </a:pPr>
            <a:r>
              <a:rPr lang="en-GB" smtClean="0"/>
              <a:t>to what extent the Nordic countries have managed to provide men with opportunities to become fathers and to care for their children</a:t>
            </a:r>
          </a:p>
          <a:p>
            <a:pPr lvl="1">
              <a:buClr>
                <a:srgbClr val="3399FF"/>
              </a:buClr>
              <a:buSzPct val="75000"/>
              <a:buFont typeface="Courier New" pitchFamily="49" charset="0"/>
              <a:buChar char="o"/>
            </a:pPr>
            <a:r>
              <a:rPr lang="en-GB" smtClean="0"/>
              <a:t>whether the outcomes are in line with the goals set out in the Nordic family and gender equality policies</a:t>
            </a:r>
            <a:r>
              <a:rPr lang="en-US" smtClean="0"/>
              <a:t> </a:t>
            </a:r>
          </a:p>
          <a:p>
            <a:pPr>
              <a:buClr>
                <a:srgbClr val="3399FF"/>
              </a:buClr>
              <a:buSzPct val="125000"/>
              <a:buFontTx/>
              <a:buChar char="•"/>
            </a:pPr>
            <a:r>
              <a:rPr lang="en-US" smtClean="0"/>
              <a:t>To examine images, roles and practices of fathers in a diversity of family settings</a:t>
            </a:r>
          </a:p>
          <a:p>
            <a:pPr>
              <a:buClr>
                <a:srgbClr val="3333CC"/>
              </a:buClr>
              <a:buFontTx/>
              <a:buChar char="•"/>
            </a:pPr>
            <a:endParaRPr lang="en-US" smtClean="0"/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7723188" cy="192088"/>
          </a:xfrm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E9F774-4DA0-44CE-BE21-1CFB51683F59}" type="slidenum">
              <a:rPr lang="en-US" smtClean="0"/>
              <a:pPr/>
              <a:t>4</a:t>
            </a:fld>
            <a:endParaRPr lang="en-US" smtClean="0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2286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4038600" cy="228600"/>
          </a:xfrm>
          <a:solidFill>
            <a:schemeClr val="bg1"/>
          </a:solidFill>
        </p:spPr>
        <p:txBody>
          <a:bodyPr/>
          <a:lstStyle/>
          <a:p>
            <a:r>
              <a:rPr lang="en-US" smtClean="0">
                <a:solidFill>
                  <a:srgbClr val="3399FF"/>
                </a:solidFill>
              </a:rPr>
              <a:t>Themes, authors and chapters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684213" y="1268413"/>
            <a:ext cx="8001000" cy="4800600"/>
          </a:xfrm>
        </p:spPr>
        <p:txBody>
          <a:bodyPr/>
          <a:lstStyle/>
          <a:p>
            <a:r>
              <a:rPr lang="en-GB" sz="1800" b="1" smtClean="0">
                <a:solidFill>
                  <a:srgbClr val="3399FF"/>
                </a:solidFill>
              </a:rPr>
              <a:t>Introduction</a:t>
            </a:r>
            <a:endParaRPr lang="en-US" sz="1800" smtClean="0">
              <a:solidFill>
                <a:srgbClr val="3399FF"/>
              </a:solidFill>
            </a:endParaRPr>
          </a:p>
          <a:p>
            <a:r>
              <a:rPr lang="en-GB" sz="1800" smtClean="0"/>
              <a:t>Guðný Björk Eydal and Tine Rostgaard   </a:t>
            </a:r>
          </a:p>
          <a:p>
            <a:pPr>
              <a:buClr>
                <a:srgbClr val="3399FF"/>
              </a:buClr>
              <a:buSzPct val="125000"/>
              <a:buFontTx/>
              <a:buChar char="•"/>
            </a:pPr>
            <a:r>
              <a:rPr lang="en-GB" sz="1800" smtClean="0"/>
              <a:t>the theoretical and conceptual framework for the book</a:t>
            </a:r>
          </a:p>
          <a:p>
            <a:endParaRPr lang="en-US" sz="1800" smtClean="0"/>
          </a:p>
          <a:p>
            <a:r>
              <a:rPr lang="en-GB" sz="1800" b="1" smtClean="0">
                <a:solidFill>
                  <a:srgbClr val="3399FF"/>
                </a:solidFill>
              </a:rPr>
              <a:t>Theme 1: Fathers and their families – becoming a father </a:t>
            </a:r>
            <a:endParaRPr lang="en-US" sz="1800" smtClean="0">
              <a:solidFill>
                <a:srgbClr val="3399FF"/>
              </a:solidFill>
            </a:endParaRPr>
          </a:p>
          <a:p>
            <a:r>
              <a:rPr lang="en-GB" sz="1800" smtClean="0"/>
              <a:t>Tine Rostgaard and Kolbeinn Stefansson:</a:t>
            </a:r>
            <a:r>
              <a:rPr lang="en-GB" sz="1800" i="1" smtClean="0"/>
              <a:t> Nordic transitions into fatherhood – do men father or not</a:t>
            </a:r>
            <a:r>
              <a:rPr lang="en-GB" sz="1800" smtClean="0"/>
              <a:t> </a:t>
            </a:r>
          </a:p>
          <a:p>
            <a:pPr>
              <a:buClr>
                <a:srgbClr val="3399FF"/>
              </a:buClr>
              <a:buSzPct val="125000"/>
              <a:buFontTx/>
              <a:buChar char="•"/>
            </a:pPr>
            <a:r>
              <a:rPr lang="en-GB" sz="1800" smtClean="0"/>
              <a:t>Childbearing preferences and actual fertility patterns of Nordic men based on European social survey data </a:t>
            </a:r>
          </a:p>
          <a:p>
            <a:pPr>
              <a:buClr>
                <a:srgbClr val="3399FF"/>
              </a:buClr>
              <a:buSzPct val="125000"/>
              <a:buFontTx/>
              <a:buChar char="•"/>
            </a:pPr>
            <a:r>
              <a:rPr lang="en-GB" sz="1800" smtClean="0"/>
              <a:t>Can events preceding fatherhood  explain any discrepancy between these two? </a:t>
            </a:r>
          </a:p>
          <a:p>
            <a:pPr>
              <a:buClr>
                <a:srgbClr val="3399FF"/>
              </a:buClr>
              <a:buSzPct val="125000"/>
              <a:buFontTx/>
              <a:buChar char="•"/>
            </a:pPr>
            <a:r>
              <a:rPr lang="en-GB" sz="1800" smtClean="0"/>
              <a:t>Comparison of intra-Nordic differences, and between the Nordic regime and other regime categorisations in Europe</a:t>
            </a:r>
            <a:endParaRPr lang="fi-FI" sz="1800" smtClean="0"/>
          </a:p>
          <a:p>
            <a:endParaRPr lang="en-US" sz="1800" smtClean="0"/>
          </a:p>
          <a:p>
            <a:endParaRPr lang="en-GB" sz="1800" b="1" smtClean="0"/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7651750" cy="381000"/>
          </a:xfrm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787F2E-C2CC-47FB-A05F-08EF028D23E3}" type="slidenum">
              <a:rPr lang="en-US" smtClean="0"/>
              <a:pPr/>
              <a:t>5</a:t>
            </a:fld>
            <a:endParaRPr lang="en-US" smtClean="0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2286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Otsikko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534400" cy="485775"/>
          </a:xfrm>
        </p:spPr>
        <p:txBody>
          <a:bodyPr/>
          <a:lstStyle/>
          <a:p>
            <a:r>
              <a:rPr lang="en-GB" sz="2000" b="1" smtClean="0">
                <a:solidFill>
                  <a:srgbClr val="3399FF"/>
                </a:solidFill>
              </a:rPr>
              <a:t>Theme 1: Fathers and their families – becoming a father </a:t>
            </a:r>
            <a:r>
              <a:rPr lang="en-US" smtClean="0"/>
              <a:t/>
            </a:r>
            <a:br>
              <a:rPr lang="en-US" smtClean="0"/>
            </a:br>
            <a:endParaRPr lang="fi-FI" smtClean="0"/>
          </a:p>
        </p:txBody>
      </p:sp>
      <p:sp>
        <p:nvSpPr>
          <p:cNvPr id="21506" name="Sisällön paikkamerkki 2"/>
          <p:cNvSpPr>
            <a:spLocks noGrp="1"/>
          </p:cNvSpPr>
          <p:nvPr>
            <p:ph idx="1"/>
          </p:nvPr>
        </p:nvSpPr>
        <p:spPr>
          <a:xfrm>
            <a:off x="323850" y="1700213"/>
            <a:ext cx="8534400" cy="4373562"/>
          </a:xfrm>
        </p:spPr>
        <p:txBody>
          <a:bodyPr/>
          <a:lstStyle/>
          <a:p>
            <a:r>
              <a:rPr lang="en-US" smtClean="0"/>
              <a:t>Steen Baagøe Nielsen and Allan Westerling: </a:t>
            </a:r>
            <a:r>
              <a:rPr lang="en-US" i="1" smtClean="0"/>
              <a:t>Learning to become a father in the dual-earner family</a:t>
            </a:r>
          </a:p>
          <a:p>
            <a:endParaRPr lang="en-US" i="1" smtClean="0"/>
          </a:p>
          <a:p>
            <a:pPr>
              <a:buClr>
                <a:srgbClr val="3399FF"/>
              </a:buClr>
              <a:buSzPct val="125000"/>
              <a:buFontTx/>
              <a:buChar char="•"/>
            </a:pPr>
            <a:r>
              <a:rPr lang="en-US" smtClean="0"/>
              <a:t>Y</a:t>
            </a:r>
            <a:r>
              <a:rPr lang="en-GB" smtClean="0"/>
              <a:t>oung fathers’ road towards generative fathering, as a process often accompanied by both practical difficulties and personal and cultural ambivalence </a:t>
            </a:r>
          </a:p>
          <a:p>
            <a:pPr>
              <a:buClr>
                <a:srgbClr val="3399FF"/>
              </a:buClr>
              <a:buSzPct val="125000"/>
              <a:buFontTx/>
              <a:buChar char="•"/>
            </a:pPr>
            <a:r>
              <a:rPr lang="en-GB" smtClean="0"/>
              <a:t>How is this process helped and guided by</a:t>
            </a:r>
          </a:p>
          <a:p>
            <a:pPr lvl="1">
              <a:buClr>
                <a:srgbClr val="0066CC"/>
              </a:buClr>
              <a:buSzPct val="80000"/>
              <a:buFont typeface="Courier New" pitchFamily="49" charset="0"/>
              <a:buChar char="o"/>
            </a:pPr>
            <a:r>
              <a:rPr lang="en-GB" smtClean="0"/>
              <a:t>the new discourses and understandings of the basic needs of the “competent” child  </a:t>
            </a:r>
          </a:p>
          <a:p>
            <a:pPr lvl="1">
              <a:buClr>
                <a:srgbClr val="0066CC"/>
              </a:buClr>
              <a:buSzPct val="80000"/>
              <a:buFont typeface="Courier New" pitchFamily="49" charset="0"/>
              <a:buChar char="o"/>
            </a:pPr>
            <a:r>
              <a:rPr lang="en-GB" smtClean="0"/>
              <a:t>more fundamental changes in family relations and dynamics reflecting processes of modernisation and individualisation</a:t>
            </a:r>
            <a:endParaRPr lang="fi-FI" smtClean="0"/>
          </a:p>
          <a:p>
            <a:r>
              <a:rPr lang="en-US" smtClean="0"/>
              <a:t> </a:t>
            </a:r>
          </a:p>
          <a:p>
            <a:endParaRPr lang="fi-FI" smtClean="0"/>
          </a:p>
        </p:txBody>
      </p:sp>
      <p:sp>
        <p:nvSpPr>
          <p:cNvPr id="21507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7580313" cy="192088"/>
          </a:xfrm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21508" name="Dian numeron paikkamerkki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F5EA93-FEAE-4FF3-80D8-18FF500E42AC}" type="slidenum">
              <a:rPr lang="da-DK" smtClean="0"/>
              <a:pPr/>
              <a:t>6</a:t>
            </a:fld>
            <a:endParaRPr lang="da-DK" smtClean="0">
              <a:solidFill>
                <a:schemeClr val="bg1"/>
              </a:solidFill>
            </a:endParaRPr>
          </a:p>
          <a:p>
            <a:endParaRPr lang="da-D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Otsikko 1"/>
          <p:cNvSpPr>
            <a:spLocks noGrp="1"/>
          </p:cNvSpPr>
          <p:nvPr>
            <p:ph type="title"/>
          </p:nvPr>
        </p:nvSpPr>
        <p:spPr>
          <a:xfrm>
            <a:off x="250825" y="981075"/>
            <a:ext cx="8534400" cy="557213"/>
          </a:xfrm>
        </p:spPr>
        <p:txBody>
          <a:bodyPr/>
          <a:lstStyle/>
          <a:p>
            <a:r>
              <a:rPr lang="en-GB" sz="2000" b="1" smtClean="0">
                <a:solidFill>
                  <a:srgbClr val="3399FF"/>
                </a:solidFill>
              </a:rPr>
              <a:t>Theme 2: Fatherhood and family law and policies</a:t>
            </a:r>
            <a:r>
              <a:rPr lang="en-US" smtClean="0"/>
              <a:t/>
            </a:r>
            <a:br>
              <a:rPr lang="en-US" smtClean="0"/>
            </a:br>
            <a:endParaRPr lang="fi-FI" smtClean="0"/>
          </a:p>
        </p:txBody>
      </p:sp>
      <p:sp>
        <p:nvSpPr>
          <p:cNvPr id="22530" name="Sisällön paikkamerkki 2"/>
          <p:cNvSpPr>
            <a:spLocks noGrp="1"/>
          </p:cNvSpPr>
          <p:nvPr>
            <p:ph idx="1"/>
          </p:nvPr>
        </p:nvSpPr>
        <p:spPr>
          <a:xfrm>
            <a:off x="323850" y="1773238"/>
            <a:ext cx="8534400" cy="4827587"/>
          </a:xfrm>
        </p:spPr>
        <p:txBody>
          <a:bodyPr/>
          <a:lstStyle/>
          <a:p>
            <a:r>
              <a:rPr lang="en-GB" smtClean="0"/>
              <a:t>Hrefna Friðriksdóttir</a:t>
            </a:r>
            <a:r>
              <a:rPr lang="en-GB" i="1" smtClean="0"/>
              <a:t>: Nordic family law and fathers: New frameworks </a:t>
            </a:r>
          </a:p>
          <a:p>
            <a:endParaRPr lang="en-GB" i="1" smtClean="0"/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is-IS" smtClean="0"/>
              <a:t>An analysis of the family laws that have defined and regulated fatherhood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is-IS" smtClean="0"/>
              <a:t>by examining the law regulating marriage, cohabitation &amp; children and parental responsibility in all the Nordic countries </a:t>
            </a:r>
            <a:endParaRPr lang="fi-FI" smtClean="0"/>
          </a:p>
          <a:p>
            <a:endParaRPr lang="en-US" smtClean="0"/>
          </a:p>
          <a:p>
            <a:endParaRPr lang="en-US" smtClean="0"/>
          </a:p>
          <a:p>
            <a:endParaRPr lang="fi-FI" smtClean="0"/>
          </a:p>
        </p:txBody>
      </p:sp>
      <p:sp>
        <p:nvSpPr>
          <p:cNvPr id="22531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7651750" cy="381000"/>
          </a:xfrm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22532" name="Dian numeron paikkamerkki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5C7140-FDFF-45EF-9F39-22D16930F525}" type="slidenum">
              <a:rPr lang="da-DK" smtClean="0"/>
              <a:pPr/>
              <a:t>7</a:t>
            </a:fld>
            <a:endParaRPr lang="da-DK" smtClean="0">
              <a:solidFill>
                <a:schemeClr val="bg1"/>
              </a:solidFill>
            </a:endParaRPr>
          </a:p>
          <a:p>
            <a:endParaRPr lang="da-D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Otsikko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534400" cy="485775"/>
          </a:xfrm>
        </p:spPr>
        <p:txBody>
          <a:bodyPr/>
          <a:lstStyle/>
          <a:p>
            <a:r>
              <a:rPr lang="en-GB" sz="2000" b="1" smtClean="0">
                <a:solidFill>
                  <a:srgbClr val="3399FF"/>
                </a:solidFill>
              </a:rPr>
              <a:t>Theme 2: Fatherhood and family law and policies</a:t>
            </a:r>
            <a:endParaRPr lang="fi-FI" sz="2000" smtClean="0">
              <a:solidFill>
                <a:srgbClr val="3399FF"/>
              </a:solidFill>
            </a:endParaRPr>
          </a:p>
        </p:txBody>
      </p:sp>
      <p:sp>
        <p:nvSpPr>
          <p:cNvPr id="23554" name="Sisällön paikkamerkki 2"/>
          <p:cNvSpPr>
            <a:spLocks noGrp="1"/>
          </p:cNvSpPr>
          <p:nvPr>
            <p:ph idx="1"/>
          </p:nvPr>
        </p:nvSpPr>
        <p:spPr>
          <a:xfrm>
            <a:off x="323850" y="1844675"/>
            <a:ext cx="8534400" cy="3581400"/>
          </a:xfrm>
        </p:spPr>
        <p:txBody>
          <a:bodyPr/>
          <a:lstStyle/>
          <a:p>
            <a:r>
              <a:rPr lang="en-US" smtClean="0"/>
              <a:t>Mia Hakovirta, Anita Haataja, and Guðný Björk Eydal:</a:t>
            </a:r>
            <a:r>
              <a:rPr lang="en-GB" i="1" smtClean="0"/>
              <a:t> Redistributive family policies and fathers in the Nordic countries</a:t>
            </a:r>
          </a:p>
          <a:p>
            <a:endParaRPr lang="en-GB" i="1" smtClean="0"/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GB" smtClean="0"/>
              <a:t>How the various redistributive family policies contribute to the construction of fatherhood in the Nordic region  </a:t>
            </a:r>
          </a:p>
          <a:p>
            <a:pPr>
              <a:buClr>
                <a:srgbClr val="3399FF"/>
              </a:buClr>
              <a:buSzPct val="135000"/>
              <a:buFontTx/>
              <a:buChar char="•"/>
            </a:pPr>
            <a:r>
              <a:rPr lang="en-GB" smtClean="0"/>
              <a:t>How the Nordic welfare states treat both parents as providers with equal duties, or if the system differentiates between mothers and fathers when they live as a couple </a:t>
            </a:r>
            <a:endParaRPr lang="fi-FI" smtClean="0"/>
          </a:p>
          <a:p>
            <a:endParaRPr lang="fi-FI" smtClean="0"/>
          </a:p>
        </p:txBody>
      </p:sp>
      <p:sp>
        <p:nvSpPr>
          <p:cNvPr id="23555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7580313" cy="192088"/>
          </a:xfrm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23556" name="Dian numeron paikkamerkki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021784-E95E-43BC-8D76-E1DA6111C2AA}" type="slidenum">
              <a:rPr lang="da-DK" smtClean="0"/>
              <a:pPr/>
              <a:t>8</a:t>
            </a:fld>
            <a:endParaRPr lang="da-DK" smtClean="0">
              <a:solidFill>
                <a:schemeClr val="bg1"/>
              </a:solidFill>
            </a:endParaRPr>
          </a:p>
          <a:p>
            <a:endParaRPr lang="da-D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Otsikko 5"/>
          <p:cNvSpPr>
            <a:spLocks noGrp="1"/>
          </p:cNvSpPr>
          <p:nvPr>
            <p:ph type="title"/>
          </p:nvPr>
        </p:nvSpPr>
        <p:spPr>
          <a:xfrm>
            <a:off x="323850" y="765175"/>
            <a:ext cx="8534400" cy="701675"/>
          </a:xfrm>
        </p:spPr>
        <p:txBody>
          <a:bodyPr/>
          <a:lstStyle/>
          <a:p>
            <a:r>
              <a:rPr lang="en-GB" sz="2000" b="1" smtClean="0">
                <a:solidFill>
                  <a:srgbClr val="3399FF"/>
                </a:solidFill>
              </a:rPr>
              <a:t>Theme 3: Working and caring fathers – How fathers use their time </a:t>
            </a:r>
            <a:r>
              <a:rPr lang="en-US" smtClean="0"/>
              <a:t/>
            </a:r>
            <a:br>
              <a:rPr lang="en-US" smtClean="0"/>
            </a:br>
            <a:endParaRPr lang="fi-FI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7338"/>
            <a:ext cx="8534400" cy="4538662"/>
          </a:xfrm>
        </p:spPr>
        <p:txBody>
          <a:bodyPr/>
          <a:lstStyle/>
          <a:p>
            <a:pPr>
              <a:defRPr/>
            </a:pPr>
            <a:r>
              <a:rPr lang="en-GB" sz="1800" dirty="0" smtClean="0"/>
              <a:t>Minna </a:t>
            </a:r>
            <a:r>
              <a:rPr lang="en-GB" sz="1800" dirty="0" err="1" smtClean="0"/>
              <a:t>Ylikännö</a:t>
            </a:r>
            <a:r>
              <a:rPr lang="en-GB" sz="1800" dirty="0" smtClean="0"/>
              <a:t>, Hannu Pääkkönen and Mia Hakovirta: </a:t>
            </a:r>
            <a:r>
              <a:rPr lang="en-GB" sz="1800" i="1" dirty="0" smtClean="0"/>
              <a:t>Time use of Nordic fathers – do institutions matter? </a:t>
            </a:r>
          </a:p>
          <a:p>
            <a:pPr>
              <a:buClr>
                <a:srgbClr val="3333CC"/>
              </a:buClr>
              <a:buSzPct val="125000"/>
              <a:buFont typeface="Arial" pitchFamily="34" charset="0"/>
              <a:buChar char="•"/>
              <a:defRPr/>
            </a:pPr>
            <a:endParaRPr lang="en-GB" sz="1800" dirty="0" smtClean="0"/>
          </a:p>
          <a:p>
            <a:pPr>
              <a:buClr>
                <a:srgbClr val="3399FF"/>
              </a:buClr>
              <a:buSzPct val="135000"/>
              <a:buFont typeface="Arial" pitchFamily="34" charset="0"/>
              <a:buChar char="•"/>
              <a:defRPr/>
            </a:pPr>
            <a:r>
              <a:rPr lang="en-GB" sz="1800" dirty="0" smtClean="0"/>
              <a:t>How the Nordic policy model may affect fathers’ time use </a:t>
            </a:r>
          </a:p>
          <a:p>
            <a:pPr>
              <a:buClr>
                <a:srgbClr val="3399FF"/>
              </a:buClr>
              <a:buSzPct val="135000"/>
              <a:buFont typeface="Arial" pitchFamily="34" charset="0"/>
              <a:buChar char="•"/>
              <a:defRPr/>
            </a:pPr>
            <a:r>
              <a:rPr lang="en-GB" sz="1800" dirty="0" smtClean="0"/>
              <a:t>How much fathers spend time in paid work, housework and childcare</a:t>
            </a:r>
          </a:p>
          <a:p>
            <a:pPr>
              <a:buClr>
                <a:srgbClr val="3399FF"/>
              </a:buClr>
              <a:buSzPct val="135000"/>
              <a:buFont typeface="Arial" pitchFamily="34" charset="0"/>
              <a:buChar char="•"/>
              <a:defRPr/>
            </a:pPr>
            <a:r>
              <a:rPr lang="en-GB" sz="1800" dirty="0" smtClean="0"/>
              <a:t>Do time use and the changes thereof from the early 1990s until late 2000s reflect the family policies implemented during that time </a:t>
            </a:r>
            <a:endParaRPr lang="en-GB" sz="1800" i="1" dirty="0" smtClean="0"/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r>
              <a:rPr lang="en-GB" sz="1800" dirty="0" smtClean="0"/>
              <a:t>Berit Brandth and Elin Kvande</a:t>
            </a:r>
            <a:r>
              <a:rPr lang="en-GB" sz="1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GB" sz="1800" i="1" dirty="0" smtClean="0"/>
              <a:t> Father practices during parental leave</a:t>
            </a:r>
          </a:p>
          <a:p>
            <a:pPr>
              <a:buClr>
                <a:srgbClr val="3399FF"/>
              </a:buClr>
              <a:buSzPct val="135000"/>
              <a:buFont typeface="Arial" pitchFamily="34" charset="0"/>
              <a:buChar char="•"/>
              <a:defRPr/>
            </a:pPr>
            <a:r>
              <a:rPr lang="en-GB" sz="1800" dirty="0" smtClean="0"/>
              <a:t>How fathers in Norway use the leave </a:t>
            </a:r>
          </a:p>
          <a:p>
            <a:pPr>
              <a:buClr>
                <a:srgbClr val="3399FF"/>
              </a:buClr>
              <a:buSzPct val="135000"/>
              <a:buFont typeface="Arial" pitchFamily="34" charset="0"/>
              <a:buChar char="•"/>
              <a:defRPr/>
            </a:pPr>
            <a:r>
              <a:rPr lang="en-GB" sz="1800" dirty="0" smtClean="0"/>
              <a:t>How they practice childcare </a:t>
            </a:r>
          </a:p>
          <a:p>
            <a:pPr>
              <a:buClr>
                <a:srgbClr val="3399FF"/>
              </a:buClr>
              <a:buSzPct val="135000"/>
              <a:buFont typeface="Arial" pitchFamily="34" charset="0"/>
              <a:buChar char="•"/>
              <a:defRPr/>
            </a:pPr>
            <a:r>
              <a:rPr lang="en-GB" sz="1800" dirty="0" smtClean="0"/>
              <a:t>Class differences in leave take-up and care practices</a:t>
            </a:r>
          </a:p>
          <a:p>
            <a:pPr>
              <a:buClr>
                <a:srgbClr val="3399FF"/>
              </a:buClr>
              <a:buSzPct val="135000"/>
              <a:buFont typeface="Arial" pitchFamily="34" charset="0"/>
              <a:buChar char="•"/>
              <a:defRPr/>
            </a:pPr>
            <a:r>
              <a:rPr lang="en-GB" sz="1800" dirty="0" smtClean="0"/>
              <a:t>Interviews with 15 middle class and 8 working class fathers</a:t>
            </a:r>
          </a:p>
          <a:p>
            <a:pPr>
              <a:defRPr/>
            </a:pPr>
            <a:r>
              <a:rPr lang="en-GB" sz="1800" dirty="0" smtClean="0"/>
              <a:t> </a:t>
            </a:r>
            <a:endParaRPr lang="en-US" sz="1800" dirty="0" smtClean="0"/>
          </a:p>
          <a:p>
            <a:pPr>
              <a:defRPr/>
            </a:pPr>
            <a:r>
              <a:rPr lang="en-GB" sz="1800" dirty="0" smtClean="0"/>
              <a:t> </a:t>
            </a:r>
            <a:endParaRPr lang="en-US" sz="1800" dirty="0" smtClean="0"/>
          </a:p>
        </p:txBody>
      </p:sp>
      <p:sp>
        <p:nvSpPr>
          <p:cNvPr id="2457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7651750" cy="381000"/>
          </a:xfrm>
          <a:noFill/>
        </p:spPr>
        <p:txBody>
          <a:bodyPr/>
          <a:lstStyle/>
          <a:p>
            <a:r>
              <a:rPr lang="en-US"/>
              <a:t>Minna Salmi on behalf of Tine Rostgaard, Aalborg University &amp; Guðný Björk Eydal, University of Iceland 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4CB75D-CD38-4C68-AEDB-94A728D84C1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4581" name="Footer Placeholder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>
              <a:solidFill>
                <a:srgbClr val="A0A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3">
      <a:dk1>
        <a:srgbClr val="666666"/>
      </a:dk1>
      <a:lt1>
        <a:srgbClr val="FFFFFF"/>
      </a:lt1>
      <a:dk2>
        <a:srgbClr val="73973D"/>
      </a:dk2>
      <a:lt2>
        <a:srgbClr val="999999"/>
      </a:lt2>
      <a:accent1>
        <a:srgbClr val="73973D"/>
      </a:accent1>
      <a:accent2>
        <a:srgbClr val="A9A9AA"/>
      </a:accent2>
      <a:accent3>
        <a:srgbClr val="FFFFFF"/>
      </a:accent3>
      <a:accent4>
        <a:srgbClr val="565656"/>
      </a:accent4>
      <a:accent5>
        <a:srgbClr val="BCC9AF"/>
      </a:accent5>
      <a:accent6>
        <a:srgbClr val="99999A"/>
      </a:accent6>
      <a:hlink>
        <a:srgbClr val="666666"/>
      </a:hlink>
      <a:folHlink>
        <a:srgbClr val="FF3300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06" charset="0"/>
          </a:defRPr>
        </a:defPPr>
      </a:lstStyle>
    </a:lnDef>
  </a:objectDefaults>
  <a:extraClrSchemeLst>
    <a:extraClrScheme>
      <a:clrScheme name="Blank Presentation 1">
        <a:dk1>
          <a:srgbClr val="666666"/>
        </a:dk1>
        <a:lt1>
          <a:srgbClr val="FFFFFF"/>
        </a:lt1>
        <a:dk2>
          <a:srgbClr val="FF3300"/>
        </a:dk2>
        <a:lt2>
          <a:srgbClr val="999999"/>
        </a:lt2>
        <a:accent1>
          <a:srgbClr val="FF3300"/>
        </a:accent1>
        <a:accent2>
          <a:srgbClr val="A9A9AA"/>
        </a:accent2>
        <a:accent3>
          <a:srgbClr val="FFFFFF"/>
        </a:accent3>
        <a:accent4>
          <a:srgbClr val="565656"/>
        </a:accent4>
        <a:accent5>
          <a:srgbClr val="FFADAA"/>
        </a:accent5>
        <a:accent6>
          <a:srgbClr val="99999A"/>
        </a:accent6>
        <a:hlink>
          <a:srgbClr val="666666"/>
        </a:hlink>
        <a:folHlink>
          <a:srgbClr val="7397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666666"/>
        </a:dk1>
        <a:lt1>
          <a:srgbClr val="FFFFFF"/>
        </a:lt1>
        <a:dk2>
          <a:srgbClr val="0099FF"/>
        </a:dk2>
        <a:lt2>
          <a:srgbClr val="999999"/>
        </a:lt2>
        <a:accent1>
          <a:srgbClr val="0099FF"/>
        </a:accent1>
        <a:accent2>
          <a:srgbClr val="A9A9AA"/>
        </a:accent2>
        <a:accent3>
          <a:srgbClr val="FFFFFF"/>
        </a:accent3>
        <a:accent4>
          <a:srgbClr val="565656"/>
        </a:accent4>
        <a:accent5>
          <a:srgbClr val="AACAFF"/>
        </a:accent5>
        <a:accent6>
          <a:srgbClr val="99999A"/>
        </a:accent6>
        <a:hlink>
          <a:srgbClr val="666666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666666"/>
        </a:dk1>
        <a:lt1>
          <a:srgbClr val="FFFFFF"/>
        </a:lt1>
        <a:dk2>
          <a:srgbClr val="73973D"/>
        </a:dk2>
        <a:lt2>
          <a:srgbClr val="999999"/>
        </a:lt2>
        <a:accent1>
          <a:srgbClr val="73973D"/>
        </a:accent1>
        <a:accent2>
          <a:srgbClr val="A9A9AA"/>
        </a:accent2>
        <a:accent3>
          <a:srgbClr val="FFFFFF"/>
        </a:accent3>
        <a:accent4>
          <a:srgbClr val="565656"/>
        </a:accent4>
        <a:accent5>
          <a:srgbClr val="BCC9AF"/>
        </a:accent5>
        <a:accent6>
          <a:srgbClr val="99999A"/>
        </a:accent6>
        <a:hlink>
          <a:srgbClr val="666666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10743</TotalTime>
  <Words>1512</Words>
  <Application>Microsoft Office PowerPoint</Application>
  <PresentationFormat>On-screen Show (4:3)</PresentationFormat>
  <Paragraphs>169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Verdana</vt:lpstr>
      <vt:lpstr>MS PGothic</vt:lpstr>
      <vt:lpstr>Arial</vt:lpstr>
      <vt:lpstr>Flama-Basic</vt:lpstr>
      <vt:lpstr>Times New Roman</vt:lpstr>
      <vt:lpstr>Courier New</vt:lpstr>
      <vt:lpstr>Blank Presentation</vt:lpstr>
      <vt:lpstr>Minna Salmi on behalf of  Tine Rostgaard, Professor, Department of Political Science, Aalborg University, Denmark. Email: tr@dps.aau.dk  and   Guðný Björk Eydal, Professor, Faculty of Social Work, University of Iceland. Email: ge@hi.is.           </vt:lpstr>
      <vt:lpstr>Background</vt:lpstr>
      <vt:lpstr>Supported by  </vt:lpstr>
      <vt:lpstr>Aims </vt:lpstr>
      <vt:lpstr>Themes, authors and chapters </vt:lpstr>
      <vt:lpstr>Theme 1: Fathers and their families – becoming a father  </vt:lpstr>
      <vt:lpstr>Theme 2: Fatherhood and family law and policies </vt:lpstr>
      <vt:lpstr>Theme 2: Fatherhood and family law and policies</vt:lpstr>
      <vt:lpstr>Theme 3: Working and caring fathers – How fathers use their time  </vt:lpstr>
      <vt:lpstr>Theme 3: Working and caring fathers – How fathers use their time  </vt:lpstr>
      <vt:lpstr>Theme 3: Working and caring fathers – How fathers use their time</vt:lpstr>
      <vt:lpstr>Theme 4: Constructing fatherhood in different family settings  </vt:lpstr>
      <vt:lpstr>Theme 4: Constructing fatherhood in different family settings</vt:lpstr>
      <vt:lpstr>Theme 5: Nordic fathers and paid parental leave – obstacles and practises </vt:lpstr>
      <vt:lpstr>Theme 5: Nordic fathers and paid parental leave – obstacles and practises</vt:lpstr>
      <vt:lpstr>Theme 5: Nordic fathers and paid parental leave – obstacles and practises </vt:lpstr>
      <vt:lpstr>Theme 5: Nordic fathers and paid parental leave – obstacles and practises</vt:lpstr>
      <vt:lpstr>Comments on findings </vt:lpstr>
    </vt:vector>
  </TitlesOfParts>
  <Company>Ô耀笼릜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I STORE BOGSTAVER MAKSIMUM I TO LINJER</dc:title>
  <dc:creator>Hedda Bank</dc:creator>
  <cp:lastModifiedBy>moss</cp:lastModifiedBy>
  <cp:revision>222</cp:revision>
  <cp:lastPrinted>2009-10-30T08:31:18Z</cp:lastPrinted>
  <dcterms:created xsi:type="dcterms:W3CDTF">2012-08-20T21:55:51Z</dcterms:created>
  <dcterms:modified xsi:type="dcterms:W3CDTF">2012-09-28T10:57:37Z</dcterms:modified>
</cp:coreProperties>
</file>