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0" r:id="rId4"/>
    <p:sldId id="259" r:id="rId5"/>
    <p:sldId id="261" r:id="rId6"/>
    <p:sldId id="272" r:id="rId7"/>
    <p:sldId id="263" r:id="rId8"/>
    <p:sldId id="267" r:id="rId9"/>
    <p:sldId id="266" r:id="rId10"/>
    <p:sldId id="275" r:id="rId11"/>
    <p:sldId id="274" r:id="rId12"/>
    <p:sldId id="271" r:id="rId13"/>
    <p:sldId id="276" r:id="rId14"/>
  </p:sldIdLst>
  <p:sldSz cx="9144000" cy="6858000" type="screen4x3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022" autoAdjust="0"/>
  </p:normalViewPr>
  <p:slideViewPr>
    <p:cSldViewPr>
      <p:cViewPr varScale="1">
        <p:scale>
          <a:sx n="25" d="100"/>
          <a:sy n="25" d="100"/>
        </p:scale>
        <p:origin x="-19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184" y="-114"/>
      </p:cViewPr>
      <p:guideLst>
        <p:guide orient="horz" pos="3132"/>
        <p:guide pos="214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6B920-863E-41DB-9ACA-856AF3FBBF4F}" type="datetimeFigureOut">
              <a:rPr lang="nb-NO" smtClean="0"/>
              <a:pPr/>
              <a:t>28.09.2012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AFF0F-F5E1-40F9-8797-D0974A185207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A653E-6D34-4FE2-87A5-5CEB5EE05B73}" type="slidenum">
              <a:rPr lang="nb-NO">
                <a:solidFill>
                  <a:prstClr val="black"/>
                </a:solidFill>
              </a:rPr>
              <a:pPr/>
              <a:t>1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354138" y="746125"/>
            <a:ext cx="4098925" cy="30734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80562" y="3963938"/>
            <a:ext cx="5444490" cy="5234355"/>
          </a:xfrm>
        </p:spPr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AFF0F-F5E1-40F9-8797-D0974A185207}" type="slidenum">
              <a:rPr lang="nb-NO" smtClean="0"/>
              <a:pPr/>
              <a:t>10</a:t>
            </a:fld>
            <a:endParaRPr 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baseline="0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AFF0F-F5E1-40F9-8797-D0974A185207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AFF0F-F5E1-40F9-8797-D0974A185207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AFF0F-F5E1-40F9-8797-D0974A185207}" type="slidenum">
              <a:rPr lang="nb-NO" smtClean="0"/>
              <a:pPr/>
              <a:t>13</a:t>
            </a:fld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b-NO" dirty="0" smtClean="0"/>
          </a:p>
        </p:txBody>
      </p:sp>
      <p:sp>
        <p:nvSpPr>
          <p:cNvPr id="21508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6E289-5BF7-49B1-B2CD-F7BB3C63E806}" type="slidenum">
              <a:rPr lang="nb-NO">
                <a:solidFill>
                  <a:prstClr val="black"/>
                </a:solidFill>
              </a:rPr>
              <a:pPr/>
              <a:t>2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59748B-223B-433B-9ED6-D1CB8D02DB13}" type="slidenum">
              <a:rPr lang="nb-NO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nb-N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7FE794-9247-4FEC-BCE1-BD083FFEE9AD}" type="slidenum">
              <a:rPr lang="nb-NO">
                <a:solidFill>
                  <a:prstClr val="black"/>
                </a:solidFill>
              </a:rPr>
              <a:pPr/>
              <a:t>4</a:t>
            </a:fld>
            <a:endParaRPr lang="nb-NO">
              <a:solidFill>
                <a:prstClr val="black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nb-NO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59748B-223B-433B-9ED6-D1CB8D02DB13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2074863" y="746125"/>
            <a:ext cx="2657475" cy="19939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80562" y="3027834"/>
            <a:ext cx="5444490" cy="6336704"/>
          </a:xfrm>
        </p:spPr>
        <p:txBody>
          <a:bodyPr>
            <a:normAutofit lnSpcReduction="10000"/>
          </a:bodyPr>
          <a:lstStyle/>
          <a:p>
            <a:pPr lvl="1"/>
            <a:endParaRPr lang="nb-NO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AFF0F-F5E1-40F9-8797-D0974A185207}" type="slidenum">
              <a:rPr lang="nb-NO" smtClean="0"/>
              <a:pPr/>
              <a:t>6</a:t>
            </a:fld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AFF0F-F5E1-40F9-8797-D0974A185207}" type="slidenum">
              <a:rPr lang="nb-NO" smtClean="0"/>
              <a:pPr/>
              <a:t>7</a:t>
            </a:fld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836E1B-A1E3-4F29-AF77-F6DED33EC9D1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marL="228600" indent="-228600" eaLnBrk="1" hangingPunct="1"/>
            <a:endParaRPr lang="nb-NO" altLang="zh-CN" sz="1000" dirty="0" smtClean="0"/>
          </a:p>
          <a:p>
            <a:pPr marL="228600" indent="-228600" eaLnBrk="1" hangingPunct="1"/>
            <a:endParaRPr lang="en-GB" altLang="zh-CN" sz="1000" dirty="0" smtClean="0"/>
          </a:p>
          <a:p>
            <a:pPr marL="228600" indent="-228600" eaLnBrk="1" hangingPunct="1"/>
            <a:endParaRPr lang="nb-NO" sz="1000" dirty="0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AFF0F-F5E1-40F9-8797-D0974A185207}" type="slidenum">
              <a:rPr lang="nb-NO" smtClean="0"/>
              <a:pPr/>
              <a:t>9</a:t>
            </a:fld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b-NO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b-NO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b-NO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b-NO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b-NO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b-NO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b-NO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b-NO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b-NO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nb-NO" sz="2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450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50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BC230-1431-411C-BF22-50D26C02C50E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DFFA0-4D88-4EFF-A0F0-4C016378316B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ED2B4-6661-435F-9D54-43B4E73E2F62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2F76C-BC76-45E4-AA99-5C385BCD7D30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tel og tekst over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F4131-7206-4CCA-81FA-557D81A4DA36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0F494-9A53-45FB-AB75-721FBF0DD39F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CE905-7988-4FC1-9BF6-B1B8BB2D2406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0C4DE-D259-4552-B495-6E4E67249D59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6B70D-7A61-4EF1-9B67-D2E926F8261A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15B97-079E-4271-81CD-BD5DEBAD00D1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9E53E-4443-45F7-ACA3-78EA4D421019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51F9-9C89-449D-9CF9-A7A75793D054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0A6C5-A230-411B-A1BC-B36CC03AF214}" type="slidenum">
              <a:rPr lang="nb-NO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b-NO">
              <a:solidFill>
                <a:srgbClr val="0000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D3B60-05C3-4CD2-A71C-5F7CFCCD3534}" type="slidenum">
              <a:rPr lang="nb-NO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b-NO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40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0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0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>
                <a:solidFill>
                  <a:srgbClr val="666699"/>
                </a:solidFill>
              </a:endParaRPr>
            </a:p>
          </p:txBody>
        </p:sp>
        <p:sp>
          <p:nvSpPr>
            <p:cNvPr id="440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>
                <a:solidFill>
                  <a:srgbClr val="666699"/>
                </a:solidFill>
              </a:endParaRPr>
            </a:p>
          </p:txBody>
        </p:sp>
        <p:sp>
          <p:nvSpPr>
            <p:cNvPr id="440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>
                <a:solidFill>
                  <a:srgbClr val="9999CC"/>
                </a:solidFill>
              </a:endParaRPr>
            </a:p>
          </p:txBody>
        </p:sp>
        <p:sp>
          <p:nvSpPr>
            <p:cNvPr id="440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>
                <a:solidFill>
                  <a:srgbClr val="666699"/>
                </a:solidFill>
              </a:endParaRP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>
                <a:solidFill>
                  <a:srgbClr val="9999CC"/>
                </a:solidFill>
              </a:endParaRPr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nb-NO">
                <a:solidFill>
                  <a:srgbClr val="9999CC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40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b-NO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b.no/publikasjoner/pdf/dp657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apers.ssrn.com/sol3/papers.cfm?abstract_id=164934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1700213"/>
            <a:ext cx="6019800" cy="2338387"/>
          </a:xfrm>
        </p:spPr>
        <p:txBody>
          <a:bodyPr/>
          <a:lstStyle/>
          <a:p>
            <a:pPr eaLnBrk="1" hangingPunct="1"/>
            <a:r>
              <a:rPr lang="nb-NO" sz="4200" dirty="0" err="1" smtClean="0"/>
              <a:t>Impact</a:t>
            </a:r>
            <a:r>
              <a:rPr lang="nb-NO" sz="4200" dirty="0" smtClean="0"/>
              <a:t> of </a:t>
            </a:r>
            <a:r>
              <a:rPr lang="nb-NO" sz="4200" dirty="0" err="1" smtClean="0"/>
              <a:t>fathers</a:t>
            </a:r>
            <a:r>
              <a:rPr lang="nb-NO" sz="4200" dirty="0" smtClean="0"/>
              <a:t>’ taking </a:t>
            </a:r>
            <a:r>
              <a:rPr lang="nb-NO" sz="4200" dirty="0" err="1" smtClean="0"/>
              <a:t>leave</a:t>
            </a:r>
            <a:r>
              <a:rPr lang="nb-NO" sz="4200" dirty="0" smtClean="0"/>
              <a:t> </a:t>
            </a:r>
            <a:r>
              <a:rPr lang="nb-NO" sz="4200" dirty="0" err="1" smtClean="0"/>
              <a:t>on</a:t>
            </a:r>
            <a:r>
              <a:rPr lang="nb-NO" sz="4200" dirty="0" smtClean="0"/>
              <a:t> </a:t>
            </a:r>
            <a:r>
              <a:rPr lang="nb-NO" sz="4200" dirty="0" err="1" smtClean="0"/>
              <a:t>children’s</a:t>
            </a:r>
            <a:r>
              <a:rPr lang="nb-NO" sz="4200" dirty="0" smtClean="0"/>
              <a:t> lives in Nordic </a:t>
            </a:r>
            <a:r>
              <a:rPr lang="nb-NO" sz="4200" dirty="0" err="1" smtClean="0"/>
              <a:t>countries</a:t>
            </a:r>
            <a:r>
              <a:rPr lang="nb-NO" sz="4200" dirty="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437063"/>
            <a:ext cx="6019800" cy="1582737"/>
          </a:xfrm>
        </p:spPr>
        <p:txBody>
          <a:bodyPr/>
          <a:lstStyle/>
          <a:p>
            <a:pPr eaLnBrk="1" hangingPunct="1"/>
            <a:r>
              <a:rPr lang="nb-NO" sz="2800" smtClean="0"/>
              <a:t>Berit Brandth</a:t>
            </a:r>
          </a:p>
          <a:p>
            <a:pPr eaLnBrk="1" hangingPunct="1"/>
            <a:r>
              <a:rPr lang="nb-NO" sz="2800" smtClean="0"/>
              <a:t>NTNU, Trondheim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715200" cy="1224136"/>
          </a:xfrm>
        </p:spPr>
        <p:txBody>
          <a:bodyPr/>
          <a:lstStyle/>
          <a:p>
            <a:r>
              <a:rPr lang="nb-NO" sz="4000" b="1" dirty="0" err="1" smtClean="0">
                <a:solidFill>
                  <a:srgbClr val="000000"/>
                </a:solidFill>
              </a:rPr>
              <a:t>Effects</a:t>
            </a:r>
            <a:r>
              <a:rPr lang="nb-NO" sz="4000" b="1" dirty="0" smtClean="0">
                <a:solidFill>
                  <a:srgbClr val="000000"/>
                </a:solidFill>
              </a:rPr>
              <a:t> of </a:t>
            </a:r>
            <a:r>
              <a:rPr lang="nb-NO" sz="4000" b="1" dirty="0" err="1" smtClean="0">
                <a:solidFill>
                  <a:srgbClr val="000000"/>
                </a:solidFill>
              </a:rPr>
              <a:t>fathers</a:t>
            </a:r>
            <a:r>
              <a:rPr lang="nb-NO" sz="4000" b="1" dirty="0" smtClean="0">
                <a:solidFill>
                  <a:srgbClr val="000000"/>
                </a:solidFill>
              </a:rPr>
              <a:t> </a:t>
            </a:r>
            <a:r>
              <a:rPr lang="nb-NO" sz="4000" b="1" dirty="0" err="1" smtClean="0">
                <a:solidFill>
                  <a:srgbClr val="000000"/>
                </a:solidFill>
              </a:rPr>
              <a:t>being</a:t>
            </a:r>
            <a:r>
              <a:rPr lang="nb-NO" sz="4000" b="1" dirty="0" smtClean="0">
                <a:solidFill>
                  <a:srgbClr val="000000"/>
                </a:solidFill>
              </a:rPr>
              <a:t> ”</a:t>
            </a:r>
            <a:r>
              <a:rPr lang="nb-NO" sz="4000" b="1" dirty="0" err="1" smtClean="0">
                <a:solidFill>
                  <a:srgbClr val="000000"/>
                </a:solidFill>
              </a:rPr>
              <a:t>home</a:t>
            </a:r>
            <a:r>
              <a:rPr lang="nb-NO" sz="4000" b="1" dirty="0" smtClean="0">
                <a:solidFill>
                  <a:srgbClr val="000000"/>
                </a:solidFill>
              </a:rPr>
              <a:t> </a:t>
            </a:r>
            <a:r>
              <a:rPr lang="nb-NO" sz="4000" b="1" dirty="0" err="1" smtClean="0">
                <a:solidFill>
                  <a:srgbClr val="000000"/>
                </a:solidFill>
              </a:rPr>
              <a:t>alone</a:t>
            </a:r>
            <a:r>
              <a:rPr lang="nb-NO" sz="4000" b="1" dirty="0" smtClean="0">
                <a:solidFill>
                  <a:srgbClr val="000000"/>
                </a:solidFill>
              </a:rPr>
              <a:t>”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27584" y="2420888"/>
            <a:ext cx="7859216" cy="344651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 err="1" smtClean="0"/>
              <a:t>Childrens</a:t>
            </a:r>
            <a:r>
              <a:rPr lang="nb-NO" dirty="0" smtClean="0"/>
              <a:t> </a:t>
            </a:r>
            <a:r>
              <a:rPr lang="nb-NO" dirty="0" err="1" smtClean="0"/>
              <a:t>needs</a:t>
            </a:r>
            <a:r>
              <a:rPr lang="nb-NO" dirty="0" smtClean="0"/>
              <a:t> </a:t>
            </a:r>
            <a:r>
              <a:rPr lang="nb-NO" dirty="0" err="1" smtClean="0"/>
              <a:t>define</a:t>
            </a:r>
            <a:r>
              <a:rPr lang="nb-NO" dirty="0" smtClean="0"/>
              <a:t> </a:t>
            </a:r>
            <a:r>
              <a:rPr lang="nb-NO" dirty="0" err="1" smtClean="0"/>
              <a:t>fathers</a:t>
            </a:r>
            <a:r>
              <a:rPr lang="nb-NO" dirty="0" smtClean="0"/>
              <a:t>’ </a:t>
            </a:r>
            <a:r>
              <a:rPr lang="nb-NO" dirty="0" err="1" smtClean="0"/>
              <a:t>practices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err="1" smtClean="0"/>
              <a:t>Fathers</a:t>
            </a:r>
            <a:r>
              <a:rPr lang="nb-NO" dirty="0" smtClean="0"/>
              <a:t> </a:t>
            </a:r>
            <a:r>
              <a:rPr lang="nb-NO" dirty="0" err="1" smtClean="0"/>
              <a:t>develop</a:t>
            </a:r>
            <a:r>
              <a:rPr lang="nb-NO" dirty="0" smtClean="0"/>
              <a:t> </a:t>
            </a:r>
            <a:r>
              <a:rPr lang="nb-NO" dirty="0" err="1" smtClean="0"/>
              <a:t>care</a:t>
            </a:r>
            <a:r>
              <a:rPr lang="nb-NO" dirty="0" smtClean="0"/>
              <a:t> </a:t>
            </a:r>
            <a:r>
              <a:rPr lang="nb-NO" dirty="0" err="1" smtClean="0"/>
              <a:t>competence</a:t>
            </a:r>
            <a:endParaRPr lang="nb-NO" dirty="0" smtClean="0"/>
          </a:p>
          <a:p>
            <a:pPr marL="514350" lvl="0" indent="-514350">
              <a:buClr>
                <a:srgbClr val="00007D"/>
              </a:buClr>
              <a:buNone/>
            </a:pPr>
            <a:r>
              <a:rPr lang="nb-NO" dirty="0" smtClean="0"/>
              <a:t>						</a:t>
            </a:r>
            <a:r>
              <a:rPr lang="nb-NO" sz="1600" dirty="0" smtClean="0">
                <a:solidFill>
                  <a:srgbClr val="000000"/>
                </a:solidFill>
              </a:rPr>
              <a:t>(Brandth and Kvande 2003)</a:t>
            </a:r>
          </a:p>
          <a:p>
            <a:pPr marL="514350" indent="-514350">
              <a:buNone/>
            </a:pPr>
            <a:endParaRPr lang="nb-NO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15200" cy="1152128"/>
          </a:xfrm>
        </p:spPr>
        <p:txBody>
          <a:bodyPr/>
          <a:lstStyle/>
          <a:p>
            <a:r>
              <a:rPr lang="nb-NO" sz="3600" b="1" dirty="0" smtClean="0"/>
              <a:t>With </a:t>
            </a:r>
            <a:r>
              <a:rPr lang="nb-NO" sz="3600" b="1" dirty="0" err="1" smtClean="0"/>
              <a:t>the</a:t>
            </a:r>
            <a:r>
              <a:rPr lang="nb-NO" sz="3600" b="1" dirty="0" smtClean="0"/>
              <a:t> </a:t>
            </a:r>
            <a:r>
              <a:rPr lang="nb-NO" sz="3600" b="1" dirty="0" err="1" smtClean="0"/>
              <a:t>mother</a:t>
            </a:r>
            <a:r>
              <a:rPr lang="nb-NO" sz="3600" b="1" dirty="0" smtClean="0"/>
              <a:t> at </a:t>
            </a:r>
            <a:r>
              <a:rPr lang="nb-NO" sz="3600" b="1" dirty="0" err="1" smtClean="0"/>
              <a:t>home</a:t>
            </a:r>
            <a:r>
              <a:rPr lang="nb-NO" sz="3600" b="1" dirty="0" smtClean="0"/>
              <a:t> during </a:t>
            </a:r>
            <a:r>
              <a:rPr lang="nb-NO" sz="3600" b="1" dirty="0" err="1" smtClean="0"/>
              <a:t>the</a:t>
            </a:r>
            <a:r>
              <a:rPr lang="nb-NO" sz="3600" b="1" dirty="0" smtClean="0"/>
              <a:t> </a:t>
            </a:r>
            <a:r>
              <a:rPr lang="nb-NO" sz="3600" b="1" dirty="0" err="1" smtClean="0"/>
              <a:t>father’s</a:t>
            </a:r>
            <a:r>
              <a:rPr lang="nb-NO" sz="3600" b="1" dirty="0" smtClean="0"/>
              <a:t> </a:t>
            </a:r>
            <a:r>
              <a:rPr lang="nb-NO" sz="3600" b="1" dirty="0" err="1" smtClean="0"/>
              <a:t>leave</a:t>
            </a:r>
            <a:endParaRPr lang="nb-NO" sz="36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99592" y="2492896"/>
            <a:ext cx="7704856" cy="337450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He </a:t>
            </a:r>
            <a:r>
              <a:rPr lang="nb-NO" dirty="0" err="1" smtClean="0"/>
              <a:t>becomes</a:t>
            </a:r>
            <a:r>
              <a:rPr lang="nb-NO" dirty="0" smtClean="0"/>
              <a:t> a </a:t>
            </a:r>
            <a:r>
              <a:rPr lang="nb-NO" dirty="0" err="1" smtClean="0"/>
              <a:t>supporting</a:t>
            </a:r>
            <a:r>
              <a:rPr lang="nb-NO" dirty="0" smtClean="0"/>
              <a:t> </a:t>
            </a:r>
            <a:r>
              <a:rPr lang="nb-NO" dirty="0" err="1" smtClean="0"/>
              <a:t>player</a:t>
            </a: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He </a:t>
            </a:r>
            <a:r>
              <a:rPr lang="nb-NO" dirty="0" err="1" smtClean="0"/>
              <a:t>takes</a:t>
            </a:r>
            <a:r>
              <a:rPr lang="nb-NO" dirty="0" smtClean="0"/>
              <a:t> </a:t>
            </a:r>
            <a:r>
              <a:rPr lang="nb-NO" dirty="0" err="1" smtClean="0"/>
              <a:t>care</a:t>
            </a:r>
            <a:r>
              <a:rPr lang="nb-NO" dirty="0" smtClean="0"/>
              <a:t> of </a:t>
            </a:r>
            <a:r>
              <a:rPr lang="nb-NO" dirty="0" err="1" smtClean="0"/>
              <a:t>the</a:t>
            </a:r>
            <a:r>
              <a:rPr lang="nb-NO" dirty="0" smtClean="0"/>
              <a:t> older </a:t>
            </a:r>
            <a:r>
              <a:rPr lang="nb-NO" dirty="0" err="1" smtClean="0"/>
              <a:t>siblings</a:t>
            </a:r>
            <a:endParaRPr lang="nb-NO" dirty="0" smtClean="0"/>
          </a:p>
          <a:p>
            <a:pPr marL="514350" indent="-514350">
              <a:buNone/>
            </a:pPr>
            <a:r>
              <a:rPr lang="nb-NO" sz="1600" dirty="0" smtClean="0">
                <a:solidFill>
                  <a:srgbClr val="000000"/>
                </a:solidFill>
              </a:rPr>
              <a:t>						</a:t>
            </a:r>
          </a:p>
          <a:p>
            <a:pPr marL="514350" indent="-514350">
              <a:buNone/>
            </a:pPr>
            <a:r>
              <a:rPr lang="nb-NO" sz="1600" dirty="0" smtClean="0">
                <a:solidFill>
                  <a:srgbClr val="000000"/>
                </a:solidFill>
              </a:rPr>
              <a:t>						(Brandth and Kvande 2003)</a:t>
            </a:r>
            <a:endParaRPr lang="nb-NO" dirty="0" smtClean="0"/>
          </a:p>
          <a:p>
            <a:pPr marL="514350" indent="-514350">
              <a:buNone/>
            </a:pPr>
            <a:r>
              <a:rPr lang="nb-NO" sz="1600" dirty="0" smtClean="0"/>
              <a:t>					</a:t>
            </a:r>
            <a:endParaRPr lang="nb-NO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Conclusion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time to call for more research on the impact of fathers taking leave on the lives of Nordic children</a:t>
            </a:r>
          </a:p>
          <a:p>
            <a:r>
              <a:rPr lang="en-GB" dirty="0" smtClean="0"/>
              <a:t>What research is there from other countries?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nb-NO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nb-N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References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10608"/>
          </a:xfrm>
        </p:spPr>
        <p:txBody>
          <a:bodyPr/>
          <a:lstStyle/>
          <a:p>
            <a:pPr>
              <a:buNone/>
            </a:pPr>
            <a:r>
              <a:rPr lang="nb-NO" sz="1400" dirty="0" smtClean="0"/>
              <a:t>Brandth, B. and I. V. </a:t>
            </a:r>
            <a:r>
              <a:rPr lang="nb-NO" sz="1400" dirty="0" err="1" smtClean="0"/>
              <a:t>Gislason</a:t>
            </a:r>
            <a:r>
              <a:rPr lang="nb-NO" sz="1400" dirty="0" smtClean="0"/>
              <a:t> (2011): Family </a:t>
            </a:r>
            <a:r>
              <a:rPr lang="nb-NO" sz="1400" dirty="0" err="1" smtClean="0"/>
              <a:t>policies</a:t>
            </a:r>
            <a:r>
              <a:rPr lang="nb-NO" sz="1400" dirty="0" smtClean="0"/>
              <a:t> and </a:t>
            </a:r>
            <a:r>
              <a:rPr lang="nb-NO" sz="1400" dirty="0" err="1" smtClean="0"/>
              <a:t>the</a:t>
            </a:r>
            <a:r>
              <a:rPr lang="nb-NO" sz="1400" dirty="0" smtClean="0"/>
              <a:t> best </a:t>
            </a:r>
            <a:r>
              <a:rPr lang="nb-NO" sz="1400" dirty="0" err="1" smtClean="0"/>
              <a:t>interest</a:t>
            </a:r>
            <a:r>
              <a:rPr lang="nb-NO" sz="1400" dirty="0" smtClean="0"/>
              <a:t> of </a:t>
            </a:r>
            <a:r>
              <a:rPr lang="nb-NO" sz="1400" dirty="0" err="1" smtClean="0"/>
              <a:t>children</a:t>
            </a:r>
            <a:r>
              <a:rPr lang="nb-NO" sz="1400" dirty="0" smtClean="0"/>
              <a:t>. In </a:t>
            </a:r>
            <a:r>
              <a:rPr lang="nb-NO" sz="1400" dirty="0" err="1" smtClean="0"/>
              <a:t>Gislason</a:t>
            </a:r>
            <a:r>
              <a:rPr lang="nb-NO" sz="1400" dirty="0" smtClean="0"/>
              <a:t>, I.V. and G.B. Eydal (eds):</a:t>
            </a:r>
            <a:r>
              <a:rPr lang="nb-NO" sz="1400" i="1" dirty="0" smtClean="0"/>
              <a:t>Parental </a:t>
            </a:r>
            <a:r>
              <a:rPr lang="nb-NO" sz="1400" i="1" dirty="0" err="1" smtClean="0"/>
              <a:t>leave</a:t>
            </a:r>
            <a:r>
              <a:rPr lang="nb-NO" sz="1400" i="1" dirty="0" smtClean="0"/>
              <a:t>, </a:t>
            </a:r>
            <a:r>
              <a:rPr lang="nb-NO" sz="1400" i="1" dirty="0" err="1" smtClean="0"/>
              <a:t>childcare</a:t>
            </a:r>
            <a:r>
              <a:rPr lang="nb-NO" sz="1400" i="1" dirty="0" smtClean="0"/>
              <a:t> and </a:t>
            </a:r>
            <a:r>
              <a:rPr lang="nb-NO" sz="1400" i="1" dirty="0" err="1" smtClean="0"/>
              <a:t>gender</a:t>
            </a:r>
            <a:r>
              <a:rPr lang="nb-NO" sz="1400" i="1" dirty="0" smtClean="0"/>
              <a:t> </a:t>
            </a:r>
            <a:r>
              <a:rPr lang="nb-NO" sz="1400" i="1" dirty="0" err="1" smtClean="0"/>
              <a:t>equality</a:t>
            </a:r>
            <a:r>
              <a:rPr lang="nb-NO" sz="1400" i="1" dirty="0" smtClean="0"/>
              <a:t> in </a:t>
            </a:r>
            <a:r>
              <a:rPr lang="nb-NO" sz="1400" i="1" dirty="0" err="1" smtClean="0"/>
              <a:t>the</a:t>
            </a:r>
            <a:r>
              <a:rPr lang="nb-NO" sz="1400" i="1" dirty="0" smtClean="0"/>
              <a:t> Nordic </a:t>
            </a:r>
            <a:r>
              <a:rPr lang="nb-NO" sz="1400" i="1" dirty="0" err="1" smtClean="0"/>
              <a:t>Countries</a:t>
            </a:r>
            <a:r>
              <a:rPr lang="nb-NO" sz="1400" i="1" dirty="0" smtClean="0"/>
              <a:t>.</a:t>
            </a:r>
            <a:r>
              <a:rPr lang="nb-NO" sz="1400" dirty="0" smtClean="0"/>
              <a:t> </a:t>
            </a:r>
            <a:r>
              <a:rPr lang="nb-NO" sz="1400" dirty="0" err="1" smtClean="0"/>
              <a:t>TemaNord</a:t>
            </a:r>
            <a:r>
              <a:rPr lang="nb-NO" sz="1400" dirty="0" smtClean="0"/>
              <a:t> 2011:562. </a:t>
            </a:r>
            <a:r>
              <a:rPr lang="nb-NO" sz="1400" dirty="0" err="1" smtClean="0"/>
              <a:t>Copenhagen</a:t>
            </a:r>
            <a:r>
              <a:rPr lang="nb-NO" sz="1400" dirty="0" smtClean="0"/>
              <a:t>: Nordic </a:t>
            </a:r>
            <a:r>
              <a:rPr lang="nb-NO" sz="1400" dirty="0" err="1" smtClean="0"/>
              <a:t>Council</a:t>
            </a:r>
            <a:r>
              <a:rPr lang="nb-NO" sz="1400" dirty="0" smtClean="0"/>
              <a:t> of Ministers</a:t>
            </a:r>
          </a:p>
          <a:p>
            <a:pPr>
              <a:buNone/>
            </a:pPr>
            <a:r>
              <a:rPr lang="nb-NO" sz="1400" dirty="0" smtClean="0"/>
              <a:t>Brandth, B. and E. Kvande  (2003): </a:t>
            </a:r>
            <a:r>
              <a:rPr lang="nb-NO" sz="1400" dirty="0" err="1" smtClean="0"/>
              <a:t>Father</a:t>
            </a:r>
            <a:r>
              <a:rPr lang="nb-NO" sz="1400" dirty="0" smtClean="0"/>
              <a:t> </a:t>
            </a:r>
            <a:r>
              <a:rPr lang="nb-NO" sz="1400" dirty="0" err="1" smtClean="0"/>
              <a:t>presence</a:t>
            </a:r>
            <a:r>
              <a:rPr lang="nb-NO" sz="1400" dirty="0" smtClean="0"/>
              <a:t> in </a:t>
            </a:r>
            <a:r>
              <a:rPr lang="nb-NO" sz="1400" dirty="0" err="1" smtClean="0"/>
              <a:t>child</a:t>
            </a:r>
            <a:r>
              <a:rPr lang="nb-NO" sz="1400" dirty="0" smtClean="0"/>
              <a:t> </a:t>
            </a:r>
            <a:r>
              <a:rPr lang="nb-NO" sz="1400" dirty="0" err="1" smtClean="0"/>
              <a:t>care</a:t>
            </a:r>
            <a:r>
              <a:rPr lang="nb-NO" sz="1400" dirty="0" smtClean="0"/>
              <a:t>. In Jensen, A.M. and L. </a:t>
            </a:r>
            <a:r>
              <a:rPr lang="nb-NO" sz="1400" dirty="0" err="1" smtClean="0"/>
              <a:t>McKee</a:t>
            </a:r>
            <a:r>
              <a:rPr lang="nb-NO" sz="1400" dirty="0" smtClean="0"/>
              <a:t> (eds.), </a:t>
            </a:r>
            <a:r>
              <a:rPr lang="nb-NO" sz="1400" i="1" dirty="0" err="1" smtClean="0"/>
              <a:t>Children</a:t>
            </a:r>
            <a:r>
              <a:rPr lang="nb-NO" sz="1400" i="1" dirty="0" smtClean="0"/>
              <a:t> and </a:t>
            </a:r>
            <a:r>
              <a:rPr lang="nb-NO" sz="1400" i="1" dirty="0" err="1" smtClean="0"/>
              <a:t>the</a:t>
            </a:r>
            <a:r>
              <a:rPr lang="nb-NO" sz="1400" i="1" dirty="0" smtClean="0"/>
              <a:t> </a:t>
            </a:r>
            <a:r>
              <a:rPr lang="nb-NO" sz="1400" i="1" dirty="0" err="1" smtClean="0"/>
              <a:t>Changing</a:t>
            </a:r>
            <a:r>
              <a:rPr lang="nb-NO" sz="1400" i="1" dirty="0" smtClean="0"/>
              <a:t> Family</a:t>
            </a:r>
            <a:r>
              <a:rPr lang="nb-NO" sz="1400" dirty="0" smtClean="0"/>
              <a:t>. London: </a:t>
            </a:r>
            <a:r>
              <a:rPr lang="nb-NO" sz="1400" dirty="0" err="1" smtClean="0"/>
              <a:t>Routledge</a:t>
            </a:r>
            <a:r>
              <a:rPr lang="nb-NO" sz="1400" dirty="0" smtClean="0"/>
              <a:t> Falmer</a:t>
            </a:r>
          </a:p>
          <a:p>
            <a:pPr>
              <a:buNone/>
            </a:pPr>
            <a:r>
              <a:rPr lang="nb-NO" sz="1400" dirty="0" err="1" smtClean="0"/>
              <a:t>Cools</a:t>
            </a:r>
            <a:r>
              <a:rPr lang="nb-NO" sz="1400" dirty="0" smtClean="0"/>
              <a:t>, S., </a:t>
            </a:r>
            <a:r>
              <a:rPr lang="nb-NO" sz="1400" dirty="0" err="1" smtClean="0"/>
              <a:t>J.H.Fiva</a:t>
            </a:r>
            <a:r>
              <a:rPr lang="nb-NO" sz="1400" dirty="0" smtClean="0"/>
              <a:t> and L.J. </a:t>
            </a:r>
            <a:r>
              <a:rPr lang="nb-NO" sz="1400" dirty="0" err="1" smtClean="0"/>
              <a:t>Kirkebøen</a:t>
            </a:r>
            <a:r>
              <a:rPr lang="nb-NO" sz="1400" dirty="0" smtClean="0"/>
              <a:t> (2011): </a:t>
            </a:r>
            <a:r>
              <a:rPr lang="nb-NO" sz="1400" dirty="0" err="1" smtClean="0"/>
              <a:t>Causal</a:t>
            </a:r>
            <a:r>
              <a:rPr lang="nb-NO" sz="1400" dirty="0" smtClean="0"/>
              <a:t> </a:t>
            </a:r>
            <a:r>
              <a:rPr lang="nb-NO" sz="1400" dirty="0" err="1" smtClean="0"/>
              <a:t>effects</a:t>
            </a:r>
            <a:r>
              <a:rPr lang="nb-NO" sz="1400" dirty="0" smtClean="0"/>
              <a:t> of </a:t>
            </a:r>
            <a:r>
              <a:rPr lang="nb-NO" sz="1400" dirty="0" err="1" smtClean="0"/>
              <a:t>paternity</a:t>
            </a:r>
            <a:r>
              <a:rPr lang="nb-NO" sz="1400" dirty="0" smtClean="0"/>
              <a:t> </a:t>
            </a:r>
            <a:r>
              <a:rPr lang="nb-NO" sz="1400" dirty="0" err="1" smtClean="0"/>
              <a:t>leave</a:t>
            </a:r>
            <a:r>
              <a:rPr lang="nb-NO" sz="1400" dirty="0" smtClean="0"/>
              <a:t> </a:t>
            </a:r>
            <a:r>
              <a:rPr lang="nb-NO" sz="1400" dirty="0" err="1" smtClean="0"/>
              <a:t>on</a:t>
            </a:r>
            <a:r>
              <a:rPr lang="nb-NO" sz="1400" dirty="0" smtClean="0"/>
              <a:t> </a:t>
            </a:r>
            <a:r>
              <a:rPr lang="nb-NO" sz="1400" dirty="0" err="1" smtClean="0"/>
              <a:t>children</a:t>
            </a:r>
            <a:r>
              <a:rPr lang="nb-NO" sz="1400" dirty="0" smtClean="0"/>
              <a:t> and </a:t>
            </a:r>
            <a:r>
              <a:rPr lang="nb-NO" sz="1400" dirty="0" err="1" smtClean="0"/>
              <a:t>parents</a:t>
            </a:r>
            <a:r>
              <a:rPr lang="nb-NO" sz="1400" dirty="0" smtClean="0"/>
              <a:t>. </a:t>
            </a:r>
            <a:r>
              <a:rPr lang="nb-NO" sz="1400" dirty="0" err="1" smtClean="0"/>
              <a:t>Discussion</a:t>
            </a:r>
            <a:r>
              <a:rPr lang="nb-NO" sz="1400" dirty="0" smtClean="0"/>
              <a:t> Papers No. 657, </a:t>
            </a:r>
            <a:r>
              <a:rPr lang="nb-NO" sz="1400" dirty="0" err="1" smtClean="0"/>
              <a:t>Statistics</a:t>
            </a:r>
            <a:r>
              <a:rPr lang="nb-NO" sz="1400" dirty="0" smtClean="0"/>
              <a:t> </a:t>
            </a:r>
            <a:r>
              <a:rPr lang="nb-NO" sz="1400" dirty="0" err="1" smtClean="0"/>
              <a:t>Norway</a:t>
            </a:r>
            <a:r>
              <a:rPr lang="nb-NO" sz="1400" dirty="0" smtClean="0"/>
              <a:t> </a:t>
            </a:r>
            <a:r>
              <a:rPr lang="nb-NO" sz="1400" dirty="0" smtClean="0">
                <a:hlinkClick r:id="rId3"/>
              </a:rPr>
              <a:t>http://www.ssb.no/publikasjoner/pdf/dp657.pdf</a:t>
            </a:r>
            <a:endParaRPr lang="nb-NO" sz="1400" dirty="0" smtClean="0"/>
          </a:p>
          <a:p>
            <a:pPr>
              <a:buNone/>
            </a:pPr>
            <a:r>
              <a:rPr lang="nb-NO" sz="1400" dirty="0" smtClean="0"/>
              <a:t>Duvander, A-S. and  A.C. Jans (2009): </a:t>
            </a:r>
            <a:r>
              <a:rPr lang="nb-NO" sz="1400" dirty="0" err="1" smtClean="0"/>
              <a:t>Hur</a:t>
            </a:r>
            <a:r>
              <a:rPr lang="nb-NO" sz="1400" dirty="0" smtClean="0"/>
              <a:t> </a:t>
            </a:r>
            <a:r>
              <a:rPr lang="nb-NO" sz="1400" dirty="0" err="1" smtClean="0"/>
              <a:t>länge</a:t>
            </a:r>
            <a:r>
              <a:rPr lang="nb-NO" sz="1400" dirty="0" smtClean="0"/>
              <a:t> </a:t>
            </a:r>
            <a:r>
              <a:rPr lang="nb-NO" sz="1400" dirty="0" err="1" smtClean="0"/>
              <a:t>spälar</a:t>
            </a:r>
            <a:r>
              <a:rPr lang="nb-NO" sz="1400" dirty="0" smtClean="0"/>
              <a:t> pappors </a:t>
            </a:r>
            <a:r>
              <a:rPr lang="nb-NO" sz="1400" dirty="0" err="1" smtClean="0"/>
              <a:t>föräldraledighet</a:t>
            </a:r>
            <a:r>
              <a:rPr lang="nb-NO" sz="1400" dirty="0" smtClean="0"/>
              <a:t> roll? En studie av sambandet </a:t>
            </a:r>
            <a:r>
              <a:rPr lang="nb-NO" sz="1400" dirty="0" err="1" smtClean="0"/>
              <a:t>mellan</a:t>
            </a:r>
            <a:r>
              <a:rPr lang="nb-NO" sz="1400" dirty="0" smtClean="0"/>
              <a:t> pappors </a:t>
            </a:r>
            <a:r>
              <a:rPr lang="nb-NO" sz="1400" dirty="0" err="1" smtClean="0"/>
              <a:t>föräldraledighet</a:t>
            </a:r>
            <a:r>
              <a:rPr lang="nb-NO" sz="1400" dirty="0" smtClean="0"/>
              <a:t> </a:t>
            </a:r>
            <a:r>
              <a:rPr lang="nb-NO" sz="1400" dirty="0" err="1" smtClean="0"/>
              <a:t>och</a:t>
            </a:r>
            <a:r>
              <a:rPr lang="nb-NO" sz="1400" dirty="0" smtClean="0"/>
              <a:t> </a:t>
            </a:r>
            <a:r>
              <a:rPr lang="nb-NO" sz="1400" dirty="0" err="1" smtClean="0"/>
              <a:t>deras</a:t>
            </a:r>
            <a:r>
              <a:rPr lang="nb-NO" sz="1400" dirty="0" smtClean="0"/>
              <a:t> kontakt medd </a:t>
            </a:r>
            <a:r>
              <a:rPr lang="nb-NO" sz="1400" dirty="0" err="1" smtClean="0"/>
              <a:t>sina</a:t>
            </a:r>
            <a:r>
              <a:rPr lang="nb-NO" sz="1400" dirty="0" smtClean="0"/>
              <a:t> barn. </a:t>
            </a:r>
            <a:r>
              <a:rPr lang="nb-NO" sz="1400" dirty="0" err="1" smtClean="0"/>
              <a:t>Socialförsäkringsrapport</a:t>
            </a:r>
            <a:r>
              <a:rPr lang="nb-NO" sz="1400" dirty="0" smtClean="0"/>
              <a:t>. Stockholm: </a:t>
            </a:r>
            <a:r>
              <a:rPr lang="nb-NO" sz="1400" dirty="0" err="1" smtClean="0"/>
              <a:t>Försäkringskassan</a:t>
            </a:r>
            <a:endParaRPr lang="nb-NO" sz="1400" dirty="0" smtClean="0"/>
          </a:p>
          <a:p>
            <a:pPr>
              <a:buNone/>
            </a:pPr>
            <a:r>
              <a:rPr lang="nb-NO" sz="1400" dirty="0" smtClean="0"/>
              <a:t>Haas, L. and P. </a:t>
            </a:r>
            <a:r>
              <a:rPr lang="nb-NO" sz="1400" dirty="0" err="1" smtClean="0"/>
              <a:t>Hwang</a:t>
            </a:r>
            <a:r>
              <a:rPr lang="nb-NO" sz="1400" dirty="0" smtClean="0"/>
              <a:t> (2008): The </a:t>
            </a:r>
            <a:r>
              <a:rPr lang="nb-NO" sz="1400" dirty="0" err="1" smtClean="0"/>
              <a:t>impact</a:t>
            </a:r>
            <a:r>
              <a:rPr lang="nb-NO" sz="1400" dirty="0" smtClean="0"/>
              <a:t> of </a:t>
            </a:r>
            <a:r>
              <a:rPr lang="nb-NO" sz="1400" dirty="0" err="1" smtClean="0"/>
              <a:t>fathers</a:t>
            </a:r>
            <a:r>
              <a:rPr lang="nb-NO" sz="1400" dirty="0" smtClean="0"/>
              <a:t> taking parental </a:t>
            </a:r>
            <a:r>
              <a:rPr lang="nb-NO" sz="1400" dirty="0" err="1" smtClean="0"/>
              <a:t>leave</a:t>
            </a:r>
            <a:r>
              <a:rPr lang="nb-NO" sz="1400" dirty="0" smtClean="0"/>
              <a:t> </a:t>
            </a:r>
            <a:r>
              <a:rPr lang="nb-NO" sz="1400" dirty="0" err="1" smtClean="0"/>
              <a:t>on</a:t>
            </a:r>
            <a:r>
              <a:rPr lang="nb-NO" sz="1400" dirty="0" smtClean="0"/>
              <a:t> </a:t>
            </a:r>
            <a:r>
              <a:rPr lang="nb-NO" sz="1400" dirty="0" err="1" smtClean="0"/>
              <a:t>fathers</a:t>
            </a:r>
            <a:r>
              <a:rPr lang="nb-NO" sz="1400" dirty="0" smtClean="0"/>
              <a:t>’ </a:t>
            </a:r>
            <a:r>
              <a:rPr lang="nb-NO" sz="1400" dirty="0" err="1" smtClean="0"/>
              <a:t>participation</a:t>
            </a:r>
            <a:r>
              <a:rPr lang="nb-NO" sz="1400" dirty="0" smtClean="0"/>
              <a:t> in </a:t>
            </a:r>
            <a:r>
              <a:rPr lang="nb-NO" sz="1400" dirty="0" err="1" smtClean="0"/>
              <a:t>childcare</a:t>
            </a:r>
            <a:r>
              <a:rPr lang="nb-NO" sz="1400" dirty="0" smtClean="0"/>
              <a:t> and ties </a:t>
            </a:r>
            <a:r>
              <a:rPr lang="nb-NO" sz="1400" dirty="0" err="1" smtClean="0"/>
              <a:t>with</a:t>
            </a:r>
            <a:r>
              <a:rPr lang="nb-NO" sz="1400" dirty="0" smtClean="0"/>
              <a:t> </a:t>
            </a:r>
            <a:r>
              <a:rPr lang="nb-NO" sz="1400" dirty="0" err="1" smtClean="0"/>
              <a:t>children</a:t>
            </a:r>
            <a:r>
              <a:rPr lang="nb-NO" sz="1400" dirty="0" smtClean="0"/>
              <a:t>: </a:t>
            </a:r>
            <a:r>
              <a:rPr lang="nb-NO" sz="1400" dirty="0" err="1" smtClean="0"/>
              <a:t>Lessons</a:t>
            </a:r>
            <a:r>
              <a:rPr lang="nb-NO" sz="1400" dirty="0" smtClean="0"/>
              <a:t> from </a:t>
            </a:r>
            <a:r>
              <a:rPr lang="nb-NO" sz="1400" dirty="0" err="1" smtClean="0"/>
              <a:t>Sweden</a:t>
            </a:r>
            <a:r>
              <a:rPr lang="nb-NO" sz="1400" dirty="0" smtClean="0"/>
              <a:t>. </a:t>
            </a:r>
            <a:r>
              <a:rPr lang="nb-NO" sz="1400" i="1" dirty="0" err="1" smtClean="0"/>
              <a:t>Community</a:t>
            </a:r>
            <a:r>
              <a:rPr lang="nb-NO" sz="1400" i="1" dirty="0" smtClean="0"/>
              <a:t>, Work and Family</a:t>
            </a:r>
            <a:r>
              <a:rPr lang="nb-NO" sz="1400" dirty="0" smtClean="0"/>
              <a:t>, 11:85-104 </a:t>
            </a:r>
          </a:p>
          <a:p>
            <a:pPr>
              <a:buNone/>
            </a:pPr>
            <a:r>
              <a:rPr lang="nb-NO" sz="1400" dirty="0" smtClean="0"/>
              <a:t>Holter, Øystein Gullvåg (2008): </a:t>
            </a:r>
            <a:r>
              <a:rPr lang="nb-NO" sz="1400" dirty="0" err="1" smtClean="0"/>
              <a:t>with</a:t>
            </a:r>
            <a:r>
              <a:rPr lang="nb-NO" sz="1400" dirty="0" smtClean="0"/>
              <a:t>: Svare, H. &amp; Egeland, C.: Likestilling og livskvalitet 2007. </a:t>
            </a:r>
            <a:r>
              <a:rPr lang="nb-NO" sz="1400" dirty="0" err="1" smtClean="0"/>
              <a:t>AFI-rapport</a:t>
            </a:r>
            <a:r>
              <a:rPr lang="nb-NO" sz="1400" dirty="0" smtClean="0"/>
              <a:t> 2008:1. Oslo: Arbeidsforskningsinstituttet</a:t>
            </a:r>
          </a:p>
          <a:p>
            <a:pPr>
              <a:buNone/>
            </a:pPr>
            <a:r>
              <a:rPr lang="nb-NO" sz="1400" dirty="0" err="1" smtClean="0"/>
              <a:t>O’Brien</a:t>
            </a:r>
            <a:r>
              <a:rPr lang="nb-NO" sz="1400" dirty="0" smtClean="0"/>
              <a:t>, M. (2009): </a:t>
            </a:r>
            <a:r>
              <a:rPr lang="nb-NO" sz="1400" dirty="0" err="1" smtClean="0"/>
              <a:t>Fathers</a:t>
            </a:r>
            <a:r>
              <a:rPr lang="nb-NO" sz="1400" dirty="0" smtClean="0"/>
              <a:t>, Parental </a:t>
            </a:r>
            <a:r>
              <a:rPr lang="nb-NO" sz="1400" dirty="0" err="1" smtClean="0"/>
              <a:t>Leave</a:t>
            </a:r>
            <a:r>
              <a:rPr lang="nb-NO" sz="1400" dirty="0" smtClean="0"/>
              <a:t> </a:t>
            </a:r>
            <a:r>
              <a:rPr lang="nb-NO" sz="1400" dirty="0" err="1" smtClean="0"/>
              <a:t>Policies</a:t>
            </a:r>
            <a:r>
              <a:rPr lang="nb-NO" sz="1400" dirty="0" smtClean="0"/>
              <a:t> and </a:t>
            </a:r>
            <a:r>
              <a:rPr lang="nb-NO" sz="1400" dirty="0" err="1" smtClean="0"/>
              <a:t>Infant</a:t>
            </a:r>
            <a:r>
              <a:rPr lang="nb-NO" sz="1400" dirty="0" smtClean="0"/>
              <a:t> </a:t>
            </a:r>
            <a:r>
              <a:rPr lang="nb-NO" sz="1400" dirty="0" err="1" smtClean="0"/>
              <a:t>Quality</a:t>
            </a:r>
            <a:r>
              <a:rPr lang="nb-NO" sz="1400" dirty="0" smtClean="0"/>
              <a:t> of Life: International </a:t>
            </a:r>
            <a:r>
              <a:rPr lang="nb-NO" sz="1400" dirty="0" err="1" smtClean="0"/>
              <a:t>Perspectives</a:t>
            </a:r>
            <a:r>
              <a:rPr lang="nb-NO" sz="1400" dirty="0" smtClean="0"/>
              <a:t> and Policy </a:t>
            </a:r>
            <a:r>
              <a:rPr lang="nb-NO" sz="1400" dirty="0" err="1" smtClean="0"/>
              <a:t>Impact</a:t>
            </a:r>
            <a:r>
              <a:rPr lang="nb-NO" sz="1400" dirty="0" smtClean="0"/>
              <a:t>. </a:t>
            </a:r>
            <a:r>
              <a:rPr lang="nb-NO" sz="1400" i="1" dirty="0" smtClean="0"/>
              <a:t>Annals of </a:t>
            </a:r>
            <a:r>
              <a:rPr lang="nb-NO" sz="1400" i="1" dirty="0" err="1" smtClean="0"/>
              <a:t>the</a:t>
            </a:r>
            <a:r>
              <a:rPr lang="nb-NO" sz="1400" i="1" dirty="0" smtClean="0"/>
              <a:t> American </a:t>
            </a:r>
            <a:r>
              <a:rPr lang="nb-NO" sz="1400" i="1" dirty="0" err="1" smtClean="0"/>
              <a:t>Academy</a:t>
            </a:r>
            <a:r>
              <a:rPr lang="nb-NO" sz="1400" i="1" dirty="0" smtClean="0"/>
              <a:t> of </a:t>
            </a:r>
            <a:r>
              <a:rPr lang="nb-NO" sz="1400" i="1" dirty="0" err="1" smtClean="0"/>
              <a:t>Political</a:t>
            </a:r>
            <a:r>
              <a:rPr lang="nb-NO" sz="1400" i="1" dirty="0" smtClean="0"/>
              <a:t> and Social Science</a:t>
            </a:r>
            <a:r>
              <a:rPr lang="nb-NO" sz="1400" dirty="0" smtClean="0"/>
              <a:t>, 624:190-213</a:t>
            </a:r>
          </a:p>
          <a:p>
            <a:pPr>
              <a:buNone/>
            </a:pPr>
            <a:r>
              <a:rPr lang="nb-NO" sz="1400" dirty="0" smtClean="0"/>
              <a:t>Solli, M. and I.F. </a:t>
            </a:r>
            <a:r>
              <a:rPr lang="nb-NO" sz="1400" dirty="0" err="1" smtClean="0"/>
              <a:t>Rege</a:t>
            </a:r>
            <a:r>
              <a:rPr lang="nb-NO" sz="1400" dirty="0" smtClean="0"/>
              <a:t> (2010): The </a:t>
            </a:r>
            <a:r>
              <a:rPr lang="nb-NO" sz="1400" dirty="0" err="1" smtClean="0"/>
              <a:t>impact</a:t>
            </a:r>
            <a:r>
              <a:rPr lang="nb-NO" sz="1400" dirty="0" smtClean="0"/>
              <a:t> of </a:t>
            </a:r>
            <a:r>
              <a:rPr lang="nb-NO" sz="1400" dirty="0" err="1" smtClean="0"/>
              <a:t>Paternity</a:t>
            </a:r>
            <a:r>
              <a:rPr lang="nb-NO" sz="1400" dirty="0" smtClean="0"/>
              <a:t> </a:t>
            </a:r>
            <a:r>
              <a:rPr lang="nb-NO" sz="1400" dirty="0" err="1" smtClean="0"/>
              <a:t>Leave</a:t>
            </a:r>
            <a:r>
              <a:rPr lang="nb-NO" sz="1400" dirty="0" smtClean="0"/>
              <a:t> </a:t>
            </a:r>
            <a:r>
              <a:rPr lang="nb-NO" sz="1400" dirty="0" err="1" smtClean="0"/>
              <a:t>on</a:t>
            </a:r>
            <a:r>
              <a:rPr lang="nb-NO" sz="1400" dirty="0" smtClean="0"/>
              <a:t> Long-term </a:t>
            </a:r>
            <a:r>
              <a:rPr lang="nb-NO" sz="1400" dirty="0" err="1" smtClean="0"/>
              <a:t>Father</a:t>
            </a:r>
            <a:r>
              <a:rPr lang="nb-NO" sz="1400" dirty="0" smtClean="0"/>
              <a:t> </a:t>
            </a:r>
            <a:r>
              <a:rPr lang="nb-NO" sz="1400" dirty="0" err="1" smtClean="0"/>
              <a:t>Involvement</a:t>
            </a:r>
            <a:r>
              <a:rPr lang="nb-NO" sz="1400" dirty="0" smtClean="0"/>
              <a:t>. </a:t>
            </a:r>
            <a:r>
              <a:rPr lang="nb-NO" sz="1400" dirty="0" err="1" smtClean="0"/>
              <a:t>CESifo</a:t>
            </a:r>
            <a:r>
              <a:rPr lang="nb-NO" sz="1400" dirty="0" smtClean="0"/>
              <a:t> </a:t>
            </a:r>
            <a:r>
              <a:rPr lang="nb-NO" sz="1400" dirty="0" err="1" smtClean="0"/>
              <a:t>Working</a:t>
            </a:r>
            <a:r>
              <a:rPr lang="nb-NO" sz="1400" dirty="0" smtClean="0"/>
              <a:t> Paper No.3130 </a:t>
            </a:r>
            <a:r>
              <a:rPr lang="nb-NO" sz="1400" dirty="0" smtClean="0">
                <a:hlinkClick r:id="rId4"/>
              </a:rPr>
              <a:t>http://papers.ssrn.com/sol3/papers.cfm?abstract_id=1649344</a:t>
            </a:r>
            <a:endParaRPr lang="nb-NO" sz="1400" dirty="0" smtClean="0"/>
          </a:p>
          <a:p>
            <a:pPr>
              <a:buNone/>
            </a:pPr>
            <a:endParaRPr lang="nb-NO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Plassholder for innhold 5"/>
          <p:cNvSpPr>
            <a:spLocks noGrp="1"/>
          </p:cNvSpPr>
          <p:nvPr>
            <p:ph sz="half" idx="2"/>
          </p:nvPr>
        </p:nvSpPr>
        <p:spPr>
          <a:xfrm>
            <a:off x="4932363" y="1981200"/>
            <a:ext cx="3960812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nb-NO" dirty="0" err="1" smtClean="0"/>
              <a:t>Ch</a:t>
            </a:r>
            <a:r>
              <a:rPr lang="nb-NO" dirty="0" smtClean="0"/>
              <a:t>. 3</a:t>
            </a:r>
          </a:p>
          <a:p>
            <a:pPr eaLnBrk="1" hangingPunct="1">
              <a:buFont typeface="Wingdings" pitchFamily="2" charset="2"/>
              <a:buNone/>
            </a:pPr>
            <a:r>
              <a:rPr lang="nb-NO" dirty="0" smtClean="0"/>
              <a:t>	</a:t>
            </a:r>
            <a:r>
              <a:rPr lang="nb-NO" dirty="0" err="1" smtClean="0"/>
              <a:t>Inventory</a:t>
            </a:r>
            <a:r>
              <a:rPr lang="nb-NO" dirty="0" smtClean="0"/>
              <a:t> of </a:t>
            </a:r>
            <a:r>
              <a:rPr lang="nb-NO" dirty="0" err="1" smtClean="0"/>
              <a:t>family</a:t>
            </a:r>
            <a:r>
              <a:rPr lang="nb-NO" dirty="0" smtClean="0"/>
              <a:t> policy </a:t>
            </a:r>
            <a:r>
              <a:rPr lang="nb-NO" dirty="0" err="1" smtClean="0"/>
              <a:t>research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Nordic </a:t>
            </a:r>
            <a:r>
              <a:rPr lang="nb-NO" dirty="0" err="1" smtClean="0"/>
              <a:t>countries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what</a:t>
            </a:r>
            <a:r>
              <a:rPr lang="nb-NO" dirty="0" smtClean="0"/>
              <a:t> is best for </a:t>
            </a:r>
            <a:r>
              <a:rPr lang="nb-NO" dirty="0" err="1" smtClean="0"/>
              <a:t>children</a:t>
            </a:r>
            <a:endParaRPr lang="nb-NO" dirty="0" smtClean="0"/>
          </a:p>
        </p:txBody>
      </p:sp>
      <p:pic>
        <p:nvPicPr>
          <p:cNvPr id="5" name="fullResImage" descr="http://www.norden.org/da/publikationer/publikationer/2011-562/cover_large"/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05197" y="1981200"/>
            <a:ext cx="2742605" cy="3886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4"/>
          <p:cNvSpPr>
            <a:spLocks noGrp="1"/>
          </p:cNvSpPr>
          <p:nvPr>
            <p:ph type="title"/>
          </p:nvPr>
        </p:nvSpPr>
        <p:spPr>
          <a:xfrm>
            <a:off x="827584" y="620688"/>
            <a:ext cx="7859216" cy="1440160"/>
          </a:xfrm>
        </p:spPr>
        <p:txBody>
          <a:bodyPr/>
          <a:lstStyle/>
          <a:p>
            <a:r>
              <a:rPr lang="nb-NO" sz="4000" dirty="0" smtClean="0"/>
              <a:t>Parental </a:t>
            </a:r>
            <a:r>
              <a:rPr lang="nb-NO" sz="4000" dirty="0" err="1" smtClean="0"/>
              <a:t>leave</a:t>
            </a:r>
            <a:r>
              <a:rPr lang="nb-NO" sz="4000" dirty="0" smtClean="0"/>
              <a:t> </a:t>
            </a:r>
            <a:r>
              <a:rPr lang="nb-NO" sz="4000" dirty="0" err="1" smtClean="0"/>
              <a:t>objectives</a:t>
            </a:r>
            <a:endParaRPr lang="nb-NO" sz="4000" dirty="0" smtClean="0"/>
          </a:p>
        </p:txBody>
      </p:sp>
      <p:sp>
        <p:nvSpPr>
          <p:cNvPr id="7171" name="Plassholder for innhold 5"/>
          <p:cNvSpPr>
            <a:spLocks noGrp="1"/>
          </p:cNvSpPr>
          <p:nvPr>
            <p:ph idx="1"/>
          </p:nvPr>
        </p:nvSpPr>
        <p:spPr>
          <a:xfrm>
            <a:off x="900113" y="2204864"/>
            <a:ext cx="7416800" cy="3662536"/>
          </a:xfrm>
        </p:spPr>
        <p:txBody>
          <a:bodyPr/>
          <a:lstStyle/>
          <a:p>
            <a:r>
              <a:rPr lang="nb-NO" b="1" dirty="0" err="1" smtClean="0"/>
              <a:t>Gender</a:t>
            </a:r>
            <a:r>
              <a:rPr lang="nb-NO" b="1" dirty="0" smtClean="0"/>
              <a:t> </a:t>
            </a:r>
            <a:r>
              <a:rPr lang="nb-NO" b="1" dirty="0" err="1" smtClean="0"/>
              <a:t>equality</a:t>
            </a:r>
            <a:r>
              <a:rPr lang="nb-NO" dirty="0" smtClean="0"/>
              <a:t>! </a:t>
            </a:r>
            <a:r>
              <a:rPr lang="nb-NO" sz="2800" dirty="0" smtClean="0"/>
              <a:t>(</a:t>
            </a:r>
            <a:r>
              <a:rPr lang="nb-NO" sz="2800" dirty="0" err="1" smtClean="0"/>
              <a:t>primary</a:t>
            </a:r>
            <a:r>
              <a:rPr lang="nb-NO" sz="2800" dirty="0" smtClean="0"/>
              <a:t> </a:t>
            </a:r>
            <a:r>
              <a:rPr lang="nb-NO" sz="2800" dirty="0" err="1" smtClean="0"/>
              <a:t>objective</a:t>
            </a:r>
            <a:r>
              <a:rPr lang="nb-NO" sz="2800" dirty="0" smtClean="0"/>
              <a:t>)</a:t>
            </a:r>
          </a:p>
          <a:p>
            <a:r>
              <a:rPr lang="nb-NO" b="1" dirty="0" err="1" smtClean="0"/>
              <a:t>Father-child</a:t>
            </a:r>
            <a:r>
              <a:rPr lang="nb-NO" b="1" dirty="0" smtClean="0"/>
              <a:t> </a:t>
            </a:r>
            <a:r>
              <a:rPr lang="nb-NO" b="1" dirty="0" err="1" smtClean="0"/>
              <a:t>relationship</a:t>
            </a:r>
            <a:r>
              <a:rPr lang="nb-NO" b="1" dirty="0" smtClean="0"/>
              <a:t> </a:t>
            </a:r>
            <a:r>
              <a:rPr lang="nb-NO" sz="2800" dirty="0" smtClean="0"/>
              <a:t>(</a:t>
            </a:r>
            <a:r>
              <a:rPr lang="nb-NO" sz="2800" dirty="0" err="1" smtClean="0"/>
              <a:t>secondary</a:t>
            </a:r>
            <a:r>
              <a:rPr lang="nb-NO" sz="2800" dirty="0" smtClean="0"/>
              <a:t> </a:t>
            </a:r>
            <a:r>
              <a:rPr lang="nb-NO" sz="2800" dirty="0" err="1" smtClean="0"/>
              <a:t>objective</a:t>
            </a:r>
            <a:r>
              <a:rPr lang="nb-NO" sz="2800" dirty="0" smtClean="0"/>
              <a:t>)</a:t>
            </a:r>
            <a:endParaRPr lang="nb-NO" sz="2800" b="1" dirty="0" smtClean="0"/>
          </a:p>
          <a:p>
            <a:r>
              <a:rPr lang="nb-NO" dirty="0" err="1" smtClean="0"/>
              <a:t>Children</a:t>
            </a:r>
            <a:r>
              <a:rPr lang="nb-NO" dirty="0" smtClean="0"/>
              <a:t>’ best?? </a:t>
            </a:r>
            <a:r>
              <a:rPr lang="nb-NO" sz="2800" dirty="0" smtClean="0"/>
              <a:t>(</a:t>
            </a:r>
            <a:r>
              <a:rPr lang="nb-NO" sz="2800" dirty="0" err="1" smtClean="0"/>
              <a:t>implicit</a:t>
            </a:r>
            <a:r>
              <a:rPr lang="nb-NO" sz="2800" dirty="0" smtClean="0"/>
              <a:t> </a:t>
            </a:r>
            <a:r>
              <a:rPr lang="nb-NO" sz="2800" dirty="0" err="1" smtClean="0"/>
              <a:t>objective</a:t>
            </a:r>
            <a:r>
              <a:rPr lang="nb-NO" sz="2800" dirty="0" smtClean="0"/>
              <a:t>?)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Methodological issues </a:t>
            </a:r>
            <a:r>
              <a:rPr lang="nb-NO" sz="1800" smtClean="0"/>
              <a:t>(O’Brian 2009)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dirty="0" err="1" smtClean="0"/>
              <a:t>What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be </a:t>
            </a:r>
            <a:r>
              <a:rPr lang="nb-NO" dirty="0" err="1" smtClean="0"/>
              <a:t>measured</a:t>
            </a:r>
            <a:r>
              <a:rPr lang="nb-NO" dirty="0" smtClean="0"/>
              <a:t>?</a:t>
            </a:r>
          </a:p>
          <a:p>
            <a:pPr eaLnBrk="1" hangingPunct="1"/>
            <a:r>
              <a:rPr lang="nb-NO" dirty="0" smtClean="0"/>
              <a:t>Parental </a:t>
            </a:r>
            <a:r>
              <a:rPr lang="nb-NO" dirty="0" err="1" smtClean="0"/>
              <a:t>leave</a:t>
            </a:r>
            <a:r>
              <a:rPr lang="nb-NO" dirty="0" smtClean="0"/>
              <a:t> is a </a:t>
            </a:r>
            <a:r>
              <a:rPr lang="nb-NO" dirty="0" err="1" smtClean="0"/>
              <a:t>complex</a:t>
            </a:r>
            <a:r>
              <a:rPr lang="nb-NO" dirty="0" smtClean="0"/>
              <a:t> of </a:t>
            </a:r>
            <a:r>
              <a:rPr lang="nb-NO" dirty="0" err="1" smtClean="0"/>
              <a:t>many</a:t>
            </a:r>
            <a:r>
              <a:rPr lang="nb-NO" dirty="0" smtClean="0"/>
              <a:t> diverse arrangements</a:t>
            </a:r>
          </a:p>
          <a:p>
            <a:pPr eaLnBrk="1" hangingPunct="1"/>
            <a:r>
              <a:rPr lang="nb-NO" dirty="0" smtClean="0"/>
              <a:t>Parental </a:t>
            </a:r>
            <a:r>
              <a:rPr lang="nb-NO" dirty="0" err="1" smtClean="0"/>
              <a:t>leave</a:t>
            </a:r>
            <a:r>
              <a:rPr lang="nb-NO" dirty="0" smtClean="0"/>
              <a:t> is part of a </a:t>
            </a:r>
            <a:r>
              <a:rPr lang="nb-NO" dirty="0" err="1" smtClean="0"/>
              <a:t>matrix</a:t>
            </a:r>
            <a:r>
              <a:rPr lang="nb-NO" dirty="0" smtClean="0"/>
              <a:t> of </a:t>
            </a:r>
            <a:r>
              <a:rPr lang="nb-NO" dirty="0" err="1" smtClean="0"/>
              <a:t>public</a:t>
            </a:r>
            <a:r>
              <a:rPr lang="nb-NO" dirty="0" smtClean="0"/>
              <a:t> </a:t>
            </a:r>
            <a:r>
              <a:rPr lang="nb-NO" dirty="0" err="1" smtClean="0"/>
              <a:t>investments</a:t>
            </a:r>
            <a:r>
              <a:rPr lang="nb-NO" dirty="0" smtClean="0"/>
              <a:t> in </a:t>
            </a:r>
            <a:r>
              <a:rPr lang="nb-NO" dirty="0" err="1" smtClean="0"/>
              <a:t>children</a:t>
            </a:r>
            <a:endParaRPr lang="nb-NO" dirty="0" smtClean="0"/>
          </a:p>
          <a:p>
            <a:pPr eaLnBrk="1" hangingPunct="1"/>
            <a:endParaRPr lang="nb-NO" dirty="0" smtClean="0"/>
          </a:p>
          <a:p>
            <a:pPr eaLnBrk="1" hangingPunct="1"/>
            <a:endParaRPr lang="nb-NO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1600" y="457200"/>
            <a:ext cx="7715200" cy="1371600"/>
          </a:xfrm>
        </p:spPr>
        <p:txBody>
          <a:bodyPr/>
          <a:lstStyle/>
          <a:p>
            <a:r>
              <a:rPr lang="nb-NO" dirty="0" err="1" smtClean="0"/>
              <a:t>Indirect</a:t>
            </a:r>
            <a:r>
              <a:rPr lang="nb-NO" dirty="0" smtClean="0"/>
              <a:t> </a:t>
            </a:r>
            <a:r>
              <a:rPr lang="nb-NO" dirty="0" err="1" smtClean="0"/>
              <a:t>measures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15616" y="1981200"/>
            <a:ext cx="6912768" cy="3886200"/>
          </a:xfrm>
        </p:spPr>
        <p:txBody>
          <a:bodyPr/>
          <a:lstStyle/>
          <a:p>
            <a:r>
              <a:rPr lang="nb-NO" dirty="0" err="1" smtClean="0"/>
              <a:t>Gender</a:t>
            </a:r>
            <a:r>
              <a:rPr lang="nb-NO" dirty="0" smtClean="0"/>
              <a:t> </a:t>
            </a:r>
            <a:r>
              <a:rPr lang="nb-NO" dirty="0" err="1" smtClean="0"/>
              <a:t>equality</a:t>
            </a:r>
            <a:r>
              <a:rPr lang="nb-NO" dirty="0" smtClean="0"/>
              <a:t> – </a:t>
            </a:r>
            <a:r>
              <a:rPr lang="nb-NO" dirty="0" err="1" smtClean="0"/>
              <a:t>gender</a:t>
            </a:r>
            <a:r>
              <a:rPr lang="nb-NO" dirty="0" smtClean="0"/>
              <a:t> </a:t>
            </a:r>
            <a:r>
              <a:rPr lang="nb-NO" dirty="0" err="1" smtClean="0"/>
              <a:t>equal</a:t>
            </a:r>
            <a:r>
              <a:rPr lang="nb-NO" dirty="0" smtClean="0"/>
              <a:t> families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beneficial</a:t>
            </a:r>
            <a:r>
              <a:rPr lang="nb-NO" dirty="0" smtClean="0"/>
              <a:t> to </a:t>
            </a:r>
            <a:r>
              <a:rPr lang="nb-NO" dirty="0" err="1" smtClean="0"/>
              <a:t>children</a:t>
            </a:r>
            <a:endParaRPr lang="nb-NO" dirty="0" smtClean="0"/>
          </a:p>
          <a:p>
            <a:r>
              <a:rPr lang="nb-NO" dirty="0" err="1" smtClean="0"/>
              <a:t>Violence</a:t>
            </a:r>
            <a:r>
              <a:rPr lang="nb-NO" dirty="0" smtClean="0"/>
              <a:t> – less </a:t>
            </a:r>
            <a:r>
              <a:rPr lang="nb-NO" dirty="0" err="1" smtClean="0"/>
              <a:t>violence</a:t>
            </a:r>
            <a:r>
              <a:rPr lang="nb-NO" dirty="0" smtClean="0"/>
              <a:t> in families </a:t>
            </a:r>
            <a:r>
              <a:rPr lang="nb-NO" dirty="0" err="1" smtClean="0"/>
              <a:t>where</a:t>
            </a:r>
            <a:r>
              <a:rPr lang="nb-NO" dirty="0" smtClean="0"/>
              <a:t> </a:t>
            </a:r>
            <a:r>
              <a:rPr lang="nb-NO" dirty="0" err="1" smtClean="0"/>
              <a:t>fathers</a:t>
            </a:r>
            <a:r>
              <a:rPr lang="nb-NO" dirty="0" smtClean="0"/>
              <a:t> have </a:t>
            </a:r>
            <a:r>
              <a:rPr lang="nb-NO" dirty="0" err="1" smtClean="0"/>
              <a:t>taken</a:t>
            </a:r>
            <a:r>
              <a:rPr lang="nb-NO" dirty="0" smtClean="0"/>
              <a:t> parental </a:t>
            </a:r>
            <a:r>
              <a:rPr lang="nb-NO" dirty="0" err="1" smtClean="0"/>
              <a:t>leave</a:t>
            </a:r>
            <a:r>
              <a:rPr lang="nb-NO" dirty="0" smtClean="0"/>
              <a:t> </a:t>
            </a:r>
            <a:r>
              <a:rPr lang="nb-NO" sz="1600" dirty="0" smtClean="0"/>
              <a:t>(</a:t>
            </a:r>
            <a:r>
              <a:rPr lang="nb-NO" sz="1600" dirty="0" err="1" smtClean="0"/>
              <a:t>Ø.G.Holter</a:t>
            </a:r>
            <a:r>
              <a:rPr lang="nb-NO" sz="1600" dirty="0" smtClean="0"/>
              <a:t>)</a:t>
            </a:r>
          </a:p>
          <a:p>
            <a:r>
              <a:rPr lang="nb-NO" dirty="0" err="1" smtClean="0"/>
              <a:t>Divorce</a:t>
            </a:r>
            <a:r>
              <a:rPr lang="nb-NO" dirty="0" smtClean="0"/>
              <a:t> – less </a:t>
            </a:r>
            <a:r>
              <a:rPr lang="nb-NO" dirty="0" err="1" smtClean="0"/>
              <a:t>divorce</a:t>
            </a:r>
            <a:r>
              <a:rPr lang="nb-NO" dirty="0" smtClean="0"/>
              <a:t> in </a:t>
            </a:r>
            <a:r>
              <a:rPr lang="nb-NO" dirty="0" err="1" smtClean="0"/>
              <a:t>where</a:t>
            </a:r>
            <a:r>
              <a:rPr lang="nb-NO" dirty="0" smtClean="0"/>
              <a:t> </a:t>
            </a:r>
            <a:r>
              <a:rPr lang="nb-NO" dirty="0" err="1" smtClean="0"/>
              <a:t>fathers</a:t>
            </a:r>
            <a:r>
              <a:rPr lang="nb-NO" dirty="0" smtClean="0"/>
              <a:t> have </a:t>
            </a:r>
            <a:r>
              <a:rPr lang="nb-NO" dirty="0" err="1" smtClean="0"/>
              <a:t>taken</a:t>
            </a:r>
            <a:r>
              <a:rPr lang="nb-NO" dirty="0" smtClean="0"/>
              <a:t> parental </a:t>
            </a:r>
            <a:r>
              <a:rPr lang="nb-NO" dirty="0" err="1" smtClean="0"/>
              <a:t>leave</a:t>
            </a:r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Long term </a:t>
            </a:r>
            <a:r>
              <a:rPr lang="nb-NO" dirty="0" err="1" smtClean="0"/>
              <a:t>effects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father</a:t>
            </a:r>
            <a:r>
              <a:rPr lang="nb-NO" dirty="0" smtClean="0"/>
              <a:t> </a:t>
            </a:r>
            <a:r>
              <a:rPr lang="nb-NO" dirty="0" err="1" smtClean="0"/>
              <a:t>involvement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40088"/>
          </a:xfrm>
        </p:spPr>
        <p:txBody>
          <a:bodyPr/>
          <a:lstStyle/>
          <a:p>
            <a:r>
              <a:rPr lang="nb-NO" sz="2400" dirty="0" err="1" smtClean="0"/>
              <a:t>Fathers</a:t>
            </a:r>
            <a:r>
              <a:rPr lang="nb-NO" sz="2400" dirty="0" smtClean="0"/>
              <a:t> </a:t>
            </a:r>
            <a:r>
              <a:rPr lang="nb-NO" sz="2400" dirty="0" err="1" smtClean="0"/>
              <a:t>who</a:t>
            </a:r>
            <a:r>
              <a:rPr lang="nb-NO" sz="2400" dirty="0" smtClean="0"/>
              <a:t> </a:t>
            </a:r>
            <a:r>
              <a:rPr lang="nb-NO" sz="2400" dirty="0" err="1" smtClean="0"/>
              <a:t>take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father’s</a:t>
            </a:r>
            <a:r>
              <a:rPr lang="nb-NO" sz="2400" dirty="0" smtClean="0"/>
              <a:t> </a:t>
            </a:r>
            <a:r>
              <a:rPr lang="nb-NO" sz="2400" dirty="0" err="1" smtClean="0"/>
              <a:t>quota</a:t>
            </a:r>
            <a:r>
              <a:rPr lang="nb-NO" sz="2400" dirty="0" smtClean="0"/>
              <a:t> spend more time </a:t>
            </a:r>
            <a:r>
              <a:rPr lang="nb-NO" sz="2400" dirty="0" err="1" smtClean="0"/>
              <a:t>with</a:t>
            </a:r>
            <a:r>
              <a:rPr lang="nb-NO" sz="2400" dirty="0" smtClean="0"/>
              <a:t> </a:t>
            </a:r>
            <a:r>
              <a:rPr lang="nb-NO" sz="2400" dirty="0" err="1" smtClean="0"/>
              <a:t>children</a:t>
            </a:r>
            <a:r>
              <a:rPr lang="nb-NO" sz="2400" dirty="0" smtClean="0"/>
              <a:t> (</a:t>
            </a:r>
            <a:r>
              <a:rPr lang="nb-NO" sz="2400" dirty="0" err="1" smtClean="0"/>
              <a:t>after</a:t>
            </a:r>
            <a:r>
              <a:rPr lang="nb-NO" sz="2400" dirty="0" smtClean="0"/>
              <a:t> </a:t>
            </a:r>
            <a:r>
              <a:rPr lang="nb-NO" sz="2400" dirty="0" err="1" smtClean="0"/>
              <a:t>the</a:t>
            </a:r>
            <a:r>
              <a:rPr lang="nb-NO" sz="2400" dirty="0" smtClean="0"/>
              <a:t> </a:t>
            </a:r>
            <a:r>
              <a:rPr lang="nb-NO" sz="2400" dirty="0" err="1" smtClean="0"/>
              <a:t>quota</a:t>
            </a:r>
            <a:r>
              <a:rPr lang="nb-NO" sz="2400" dirty="0" smtClean="0"/>
              <a:t>) </a:t>
            </a:r>
            <a:r>
              <a:rPr lang="nb-NO" sz="2400" dirty="0" err="1" smtClean="0"/>
              <a:t>than</a:t>
            </a:r>
            <a:r>
              <a:rPr lang="nb-NO" sz="2400" dirty="0" smtClean="0"/>
              <a:t> </a:t>
            </a:r>
            <a:r>
              <a:rPr lang="nb-NO" sz="2400" dirty="0" err="1" smtClean="0"/>
              <a:t>fathers</a:t>
            </a:r>
            <a:r>
              <a:rPr lang="nb-NO" sz="2400" dirty="0" smtClean="0"/>
              <a:t> </a:t>
            </a:r>
            <a:r>
              <a:rPr lang="nb-NO" sz="2400" dirty="0" err="1" smtClean="0"/>
              <a:t>who</a:t>
            </a:r>
            <a:r>
              <a:rPr lang="nb-NO" sz="2400" dirty="0" smtClean="0"/>
              <a:t> </a:t>
            </a:r>
            <a:r>
              <a:rPr lang="nb-NO" sz="2400" dirty="0" err="1" smtClean="0"/>
              <a:t>didn’t</a:t>
            </a:r>
            <a:r>
              <a:rPr lang="nb-NO" sz="2400" dirty="0" smtClean="0"/>
              <a:t> </a:t>
            </a:r>
            <a:r>
              <a:rPr lang="nb-NO" sz="2400" dirty="0" err="1" smtClean="0"/>
              <a:t>take</a:t>
            </a:r>
            <a:r>
              <a:rPr lang="nb-NO" sz="2400" dirty="0" smtClean="0"/>
              <a:t> it </a:t>
            </a:r>
            <a:r>
              <a:rPr lang="nb-NO" sz="1600" dirty="0" smtClean="0"/>
              <a:t>(Solli &amp; </a:t>
            </a:r>
            <a:r>
              <a:rPr lang="nb-NO" sz="1600" dirty="0" err="1" smtClean="0"/>
              <a:t>Rege</a:t>
            </a:r>
            <a:r>
              <a:rPr lang="nb-NO" sz="1600" dirty="0" smtClean="0"/>
              <a:t> 2010)</a:t>
            </a:r>
          </a:p>
          <a:p>
            <a:r>
              <a:rPr lang="en-GB" sz="2400" kern="1200" dirty="0" smtClean="0"/>
              <a:t>The </a:t>
            </a:r>
            <a:r>
              <a:rPr lang="en-GB" sz="2400" b="1" kern="1200" dirty="0" smtClean="0"/>
              <a:t>longer</a:t>
            </a:r>
            <a:r>
              <a:rPr lang="en-GB" sz="2400" kern="1200" dirty="0" smtClean="0"/>
              <a:t> the leave, the fewer hours they work when the child is older compared with fathers who only go on a short leave </a:t>
            </a:r>
            <a:r>
              <a:rPr lang="en-GB" sz="1600" kern="1200" dirty="0" smtClean="0"/>
              <a:t>(Duvander &amp; </a:t>
            </a:r>
            <a:r>
              <a:rPr lang="en-GB" sz="1600" kern="1200" dirty="0" err="1" smtClean="0"/>
              <a:t>Jans</a:t>
            </a:r>
            <a:r>
              <a:rPr lang="en-GB" sz="1600" kern="1200" dirty="0" smtClean="0"/>
              <a:t> 2009)</a:t>
            </a:r>
          </a:p>
          <a:p>
            <a:r>
              <a:rPr lang="en-US" sz="2400" dirty="0" smtClean="0"/>
              <a:t>Fathers who took more days were more likely to take solo responsibility for children when mothers worked, spend more time with children on a workday and be engaged in specific childcare tasks </a:t>
            </a:r>
            <a:r>
              <a:rPr lang="en-US" sz="1600" dirty="0" smtClean="0"/>
              <a:t>(Haas &amp; Hwang 2008)</a:t>
            </a:r>
            <a:endParaRPr lang="nb-NO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Long term </a:t>
            </a:r>
            <a:r>
              <a:rPr lang="nb-NO" dirty="0" err="1" smtClean="0"/>
              <a:t>cognitive</a:t>
            </a:r>
            <a:r>
              <a:rPr lang="nb-NO" dirty="0" smtClean="0"/>
              <a:t> </a:t>
            </a:r>
            <a:r>
              <a:rPr lang="nb-NO" dirty="0" err="1" smtClean="0"/>
              <a:t>effects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4536504"/>
          </a:xfrm>
        </p:spPr>
        <p:txBody>
          <a:bodyPr/>
          <a:lstStyle/>
          <a:p>
            <a:r>
              <a:rPr lang="nb-NO" dirty="0" err="1" smtClean="0"/>
              <a:t>Children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fathers</a:t>
            </a:r>
            <a:r>
              <a:rPr lang="nb-NO" dirty="0" smtClean="0"/>
              <a:t> taking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father’s</a:t>
            </a:r>
            <a:r>
              <a:rPr lang="nb-NO" dirty="0" smtClean="0"/>
              <a:t> </a:t>
            </a:r>
            <a:r>
              <a:rPr lang="nb-NO" dirty="0" err="1" smtClean="0"/>
              <a:t>quota</a:t>
            </a:r>
            <a:r>
              <a:rPr lang="nb-NO" dirty="0" smtClean="0"/>
              <a:t> </a:t>
            </a:r>
            <a:r>
              <a:rPr lang="nb-NO" dirty="0" err="1" smtClean="0"/>
              <a:t>had</a:t>
            </a:r>
            <a:r>
              <a:rPr lang="nb-NO" dirty="0" smtClean="0"/>
              <a:t> </a:t>
            </a:r>
            <a:r>
              <a:rPr lang="nb-NO" dirty="0" err="1" smtClean="0"/>
              <a:t>better</a:t>
            </a:r>
            <a:r>
              <a:rPr lang="nb-NO" dirty="0" smtClean="0"/>
              <a:t> </a:t>
            </a:r>
            <a:r>
              <a:rPr lang="nb-NO" dirty="0" err="1" smtClean="0"/>
              <a:t>school</a:t>
            </a:r>
            <a:r>
              <a:rPr lang="nb-NO" dirty="0" smtClean="0"/>
              <a:t> </a:t>
            </a:r>
            <a:r>
              <a:rPr lang="nb-NO" dirty="0" err="1" smtClean="0"/>
              <a:t>results</a:t>
            </a:r>
            <a:r>
              <a:rPr lang="nb-NO" dirty="0" smtClean="0"/>
              <a:t> 16 </a:t>
            </a:r>
            <a:r>
              <a:rPr lang="nb-NO" dirty="0" err="1" smtClean="0"/>
              <a:t>years</a:t>
            </a:r>
            <a:r>
              <a:rPr lang="nb-NO" dirty="0" smtClean="0"/>
              <a:t> later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effect</a:t>
            </a:r>
            <a:r>
              <a:rPr lang="nb-NO" dirty="0" smtClean="0"/>
              <a:t> of </a:t>
            </a:r>
            <a:r>
              <a:rPr lang="nb-NO" dirty="0" err="1" smtClean="0"/>
              <a:t>father’s</a:t>
            </a:r>
            <a:r>
              <a:rPr lang="nb-NO" dirty="0" smtClean="0"/>
              <a:t> </a:t>
            </a:r>
            <a:r>
              <a:rPr lang="nb-NO" dirty="0" err="1" smtClean="0"/>
              <a:t>education</a:t>
            </a:r>
            <a:r>
              <a:rPr lang="nb-NO" dirty="0" smtClean="0"/>
              <a:t> has </a:t>
            </a:r>
            <a:r>
              <a:rPr lang="nb-NO" dirty="0" err="1" smtClean="0"/>
              <a:t>increased</a:t>
            </a:r>
            <a:r>
              <a:rPr lang="nb-NO" dirty="0" smtClean="0"/>
              <a:t> </a:t>
            </a:r>
            <a:r>
              <a:rPr lang="nb-NO" dirty="0" err="1" smtClean="0"/>
              <a:t>after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father’s</a:t>
            </a:r>
            <a:r>
              <a:rPr lang="nb-NO" dirty="0" smtClean="0"/>
              <a:t> </a:t>
            </a:r>
            <a:r>
              <a:rPr lang="nb-NO" dirty="0" err="1" smtClean="0"/>
              <a:t>quota</a:t>
            </a:r>
            <a:endParaRPr lang="nb-NO" dirty="0" smtClean="0"/>
          </a:p>
          <a:p>
            <a:r>
              <a:rPr lang="nb-NO" dirty="0" smtClean="0"/>
              <a:t>The </a:t>
            </a:r>
            <a:r>
              <a:rPr lang="nb-NO" dirty="0" err="1" smtClean="0"/>
              <a:t>father’s</a:t>
            </a:r>
            <a:r>
              <a:rPr lang="nb-NO" dirty="0" smtClean="0"/>
              <a:t> </a:t>
            </a:r>
            <a:r>
              <a:rPr lang="nb-NO" dirty="0" err="1" smtClean="0"/>
              <a:t>quota</a:t>
            </a:r>
            <a:r>
              <a:rPr lang="nb-NO" dirty="0" smtClean="0"/>
              <a:t> has </a:t>
            </a:r>
            <a:r>
              <a:rPr lang="nb-NO" dirty="0" err="1" smtClean="0"/>
              <a:t>improved</a:t>
            </a:r>
            <a:r>
              <a:rPr lang="nb-NO" dirty="0" smtClean="0"/>
              <a:t> </a:t>
            </a:r>
            <a:r>
              <a:rPr lang="nb-NO" dirty="0" err="1" smtClean="0"/>
              <a:t>children’s</a:t>
            </a:r>
            <a:r>
              <a:rPr lang="nb-NO" dirty="0" smtClean="0"/>
              <a:t> </a:t>
            </a:r>
            <a:r>
              <a:rPr lang="nb-NO" dirty="0" err="1" smtClean="0"/>
              <a:t>chances</a:t>
            </a:r>
            <a:r>
              <a:rPr lang="nb-NO" dirty="0" smtClean="0"/>
              <a:t> in </a:t>
            </a:r>
            <a:r>
              <a:rPr lang="nb-NO" dirty="0" err="1" smtClean="0"/>
              <a:t>life</a:t>
            </a:r>
            <a:endParaRPr lang="nb-NO" dirty="0" smtClean="0"/>
          </a:p>
          <a:p>
            <a:pPr>
              <a:buNone/>
            </a:pPr>
            <a:r>
              <a:rPr lang="nb-NO" sz="1600" dirty="0" smtClean="0"/>
              <a:t>	</a:t>
            </a:r>
            <a:r>
              <a:rPr lang="nb-NO" sz="1600" dirty="0" err="1" smtClean="0"/>
              <a:t>Cools</a:t>
            </a:r>
            <a:r>
              <a:rPr lang="nb-NO" sz="1600" dirty="0" smtClean="0"/>
              <a:t>, Fiva &amp; </a:t>
            </a:r>
            <a:r>
              <a:rPr lang="nb-NO" sz="1600" dirty="0" err="1" smtClean="0"/>
              <a:t>Kirkebøen</a:t>
            </a:r>
            <a:r>
              <a:rPr lang="nb-NO" sz="1600" dirty="0" smtClean="0"/>
              <a:t> (2011)</a:t>
            </a:r>
          </a:p>
          <a:p>
            <a:pPr>
              <a:buNone/>
            </a:pPr>
            <a:endParaRPr lang="nb-NO" dirty="0"/>
          </a:p>
        </p:txBody>
      </p:sp>
      <p:pic>
        <p:nvPicPr>
          <p:cNvPr id="6" name="Content Placeholder 5" descr="f9801087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3287" y="2845594"/>
            <a:ext cx="390525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620713"/>
            <a:ext cx="8075612" cy="1368425"/>
          </a:xfrm>
        </p:spPr>
        <p:txBody>
          <a:bodyPr/>
          <a:lstStyle/>
          <a:p>
            <a:pPr eaLnBrk="1" hangingPunct="1"/>
            <a:r>
              <a:rPr lang="en-GB" sz="4000" b="1" i="1" dirty="0" smtClean="0"/>
              <a:t>Child well-being today and tomorrow</a:t>
            </a:r>
            <a:endParaRPr lang="nb-NO" sz="4000" b="1" i="1" dirty="0" smtClean="0"/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2420938"/>
            <a:ext cx="4752975" cy="3456334"/>
          </a:xfrm>
        </p:spPr>
        <p:txBody>
          <a:bodyPr/>
          <a:lstStyle/>
          <a:p>
            <a:pPr eaLnBrk="1" hangingPunct="1"/>
            <a:r>
              <a:rPr lang="nb-NO" sz="2800" b="1" dirty="0" smtClean="0"/>
              <a:t>Tomorrow</a:t>
            </a:r>
            <a:r>
              <a:rPr lang="nb-NO" sz="2800" dirty="0" smtClean="0"/>
              <a:t>: ’</a:t>
            </a:r>
            <a:r>
              <a:rPr lang="nb-NO" sz="2800" dirty="0" err="1" smtClean="0"/>
              <a:t>well-becoming</a:t>
            </a:r>
            <a:r>
              <a:rPr lang="nb-NO" sz="2800" dirty="0" smtClean="0"/>
              <a:t>’ - a</a:t>
            </a:r>
            <a:r>
              <a:rPr lang="en-GB" altLang="zh-CN" sz="2800" dirty="0" err="1" smtClean="0">
                <a:ea typeface="宋体" pitchFamily="2" charset="-122"/>
              </a:rPr>
              <a:t>ccumulation</a:t>
            </a:r>
            <a:r>
              <a:rPr lang="en-GB" altLang="zh-CN" sz="2800" dirty="0" smtClean="0">
                <a:ea typeface="宋体" pitchFamily="2" charset="-122"/>
              </a:rPr>
              <a:t> of human capital and social skills for tomorrow. </a:t>
            </a:r>
          </a:p>
          <a:p>
            <a:pPr eaLnBrk="1" hangingPunct="1">
              <a:buNone/>
            </a:pPr>
            <a:r>
              <a:rPr lang="en-GB" altLang="zh-CN" sz="2800" dirty="0" smtClean="0">
                <a:ea typeface="宋体" pitchFamily="2" charset="-122"/>
              </a:rPr>
              <a:t>	Social investment</a:t>
            </a:r>
            <a:r>
              <a:rPr lang="nb-NO" altLang="zh-CN" sz="2800" dirty="0" smtClean="0">
                <a:ea typeface="宋体" pitchFamily="2" charset="-122"/>
              </a:rPr>
              <a:t> </a:t>
            </a:r>
            <a:r>
              <a:rPr lang="nb-NO" sz="2800" dirty="0" smtClean="0"/>
              <a:t> </a:t>
            </a:r>
          </a:p>
          <a:p>
            <a:pPr eaLnBrk="1" hangingPunct="1"/>
            <a:r>
              <a:rPr lang="nb-NO" sz="2800" dirty="0" err="1" smtClean="0"/>
              <a:t>Today</a:t>
            </a:r>
            <a:r>
              <a:rPr lang="nb-NO" sz="2800" dirty="0" smtClean="0"/>
              <a:t>: </a:t>
            </a:r>
            <a:r>
              <a:rPr lang="nb-NO" sz="2800" dirty="0" err="1" smtClean="0"/>
              <a:t>well-being</a:t>
            </a:r>
            <a:r>
              <a:rPr lang="nb-NO" sz="2800" dirty="0" smtClean="0"/>
              <a:t> in </a:t>
            </a:r>
            <a:r>
              <a:rPr lang="nb-NO" sz="2800" dirty="0" err="1" smtClean="0"/>
              <a:t>the</a:t>
            </a:r>
            <a:r>
              <a:rPr lang="nb-NO" sz="2800" dirty="0" smtClean="0"/>
              <a:t> </a:t>
            </a:r>
            <a:r>
              <a:rPr lang="nb-NO" sz="2800" dirty="0" err="1" smtClean="0"/>
              <a:t>here-and-now</a:t>
            </a:r>
            <a:endParaRPr lang="nb-NO" sz="2800" dirty="0" smtClean="0"/>
          </a:p>
          <a:p>
            <a:pPr eaLnBrk="1" hangingPunct="1">
              <a:buNone/>
            </a:pPr>
            <a:endParaRPr lang="nb-NO" sz="2800" dirty="0" smtClean="0"/>
          </a:p>
        </p:txBody>
      </p:sp>
      <p:pic>
        <p:nvPicPr>
          <p:cNvPr id="6" name="Picture 8" descr="37867677cover%2015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3" y="1916832"/>
            <a:ext cx="2953969" cy="429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08112"/>
          </a:xfrm>
        </p:spPr>
        <p:txBody>
          <a:bodyPr/>
          <a:lstStyle/>
          <a:p>
            <a:r>
              <a:rPr lang="nb-NO" sz="3600" dirty="0" err="1" smtClean="0"/>
              <a:t>Effects</a:t>
            </a:r>
            <a:r>
              <a:rPr lang="nb-NO" sz="3600" dirty="0" smtClean="0"/>
              <a:t> </a:t>
            </a:r>
            <a:r>
              <a:rPr lang="nb-NO" sz="3600" dirty="0" err="1" smtClean="0"/>
              <a:t>on</a:t>
            </a:r>
            <a:r>
              <a:rPr lang="nb-NO" sz="3600" dirty="0" smtClean="0"/>
              <a:t> </a:t>
            </a:r>
            <a:r>
              <a:rPr lang="nb-NO" sz="3600" dirty="0" err="1" smtClean="0"/>
              <a:t>children’s</a:t>
            </a:r>
            <a:r>
              <a:rPr lang="nb-NO" sz="3600" dirty="0" smtClean="0"/>
              <a:t> </a:t>
            </a:r>
            <a:r>
              <a:rPr lang="nb-NO" sz="3600" dirty="0" err="1" smtClean="0"/>
              <a:t>well</a:t>
            </a:r>
            <a:r>
              <a:rPr lang="nb-NO" sz="3600" dirty="0" smtClean="0"/>
              <a:t> </a:t>
            </a:r>
            <a:r>
              <a:rPr lang="nb-NO" sz="3600" dirty="0" err="1" smtClean="0"/>
              <a:t>being</a:t>
            </a:r>
            <a:r>
              <a:rPr lang="nb-NO" sz="3600" dirty="0" smtClean="0"/>
              <a:t> in </a:t>
            </a:r>
            <a:r>
              <a:rPr lang="nb-NO" sz="3600" dirty="0" err="1" smtClean="0"/>
              <a:t>the</a:t>
            </a:r>
            <a:r>
              <a:rPr lang="nb-NO" sz="3600" dirty="0" smtClean="0"/>
              <a:t> </a:t>
            </a:r>
            <a:r>
              <a:rPr lang="nb-NO" sz="3600" dirty="0" err="1" smtClean="0"/>
              <a:t>here-and-now</a:t>
            </a:r>
            <a:endParaRPr lang="nb-NO" sz="3600" dirty="0"/>
          </a:p>
        </p:txBody>
      </p:sp>
      <p:sp>
        <p:nvSpPr>
          <p:cNvPr id="6" name="Plassholder for innhold 5"/>
          <p:cNvSpPr>
            <a:spLocks noGrp="1"/>
          </p:cNvSpPr>
          <p:nvPr>
            <p:ph sz="half" idx="1"/>
          </p:nvPr>
        </p:nvSpPr>
        <p:spPr>
          <a:xfrm>
            <a:off x="611560" y="2204864"/>
            <a:ext cx="3884240" cy="3662536"/>
          </a:xfrm>
        </p:spPr>
        <p:txBody>
          <a:bodyPr/>
          <a:lstStyle/>
          <a:p>
            <a:r>
              <a:rPr lang="nb-NO" dirty="0" smtClean="0"/>
              <a:t>Little </a:t>
            </a:r>
            <a:r>
              <a:rPr lang="nb-NO" dirty="0" err="1" smtClean="0"/>
              <a:t>empirical</a:t>
            </a:r>
            <a:r>
              <a:rPr lang="nb-NO" dirty="0" smtClean="0"/>
              <a:t>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i="1" dirty="0" err="1" smtClean="0"/>
              <a:t>content</a:t>
            </a:r>
            <a:r>
              <a:rPr lang="nb-NO" dirty="0" smtClean="0"/>
              <a:t> of parental </a:t>
            </a:r>
            <a:r>
              <a:rPr lang="nb-NO" dirty="0" err="1" smtClean="0"/>
              <a:t>leave</a:t>
            </a:r>
            <a:r>
              <a:rPr lang="nb-NO" dirty="0" smtClean="0"/>
              <a:t> - </a:t>
            </a:r>
            <a:r>
              <a:rPr lang="nb-NO" dirty="0" err="1" smtClean="0"/>
              <a:t>what</a:t>
            </a:r>
            <a:r>
              <a:rPr lang="nb-NO" dirty="0" smtClean="0"/>
              <a:t> </a:t>
            </a:r>
            <a:r>
              <a:rPr lang="nb-NO" dirty="0" err="1" smtClean="0"/>
              <a:t>parents</a:t>
            </a:r>
            <a:r>
              <a:rPr lang="nb-NO" dirty="0" smtClean="0"/>
              <a:t> do </a:t>
            </a:r>
            <a:r>
              <a:rPr lang="nb-NO" dirty="0" err="1" smtClean="0"/>
              <a:t>on</a:t>
            </a:r>
            <a:r>
              <a:rPr lang="nb-NO" dirty="0" smtClean="0"/>
              <a:t> parental </a:t>
            </a:r>
            <a:r>
              <a:rPr lang="nb-NO" dirty="0" err="1" smtClean="0"/>
              <a:t>leave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10" name="Picture 14" descr="article-0-00DA7EBA00000578-490_468x33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276872"/>
            <a:ext cx="4038600" cy="2847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681</Words>
  <Application>Microsoft Office PowerPoint</Application>
  <PresentationFormat>On-screen Show (4:3)</PresentationFormat>
  <Paragraphs>68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Pixel</vt:lpstr>
      <vt:lpstr>Impact of fathers’ taking leave on children’s lives in Nordic countries </vt:lpstr>
      <vt:lpstr>Slide 2</vt:lpstr>
      <vt:lpstr>Parental leave objectives</vt:lpstr>
      <vt:lpstr>Methodological issues (O’Brian 2009)</vt:lpstr>
      <vt:lpstr>Indirect measures</vt:lpstr>
      <vt:lpstr>Long term effects on father involvement</vt:lpstr>
      <vt:lpstr>Long term cognitive effects</vt:lpstr>
      <vt:lpstr>Child well-being today and tomorrow</vt:lpstr>
      <vt:lpstr>Effects on children’s well being in the here-and-now</vt:lpstr>
      <vt:lpstr>Effects of fathers being ”home alone”</vt:lpstr>
      <vt:lpstr>With the mother at home during the father’s leave</vt:lpstr>
      <vt:lpstr>Conclusion</vt:lpstr>
      <vt:lpstr>References</vt:lpstr>
    </vt:vector>
  </TitlesOfParts>
  <Company>SV-fakultetet, NTNU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fathers’ taking leave on children’s lives in Nordic countries</dc:title>
  <dc:creator>berit brandth</dc:creator>
  <cp:lastModifiedBy>moss</cp:lastModifiedBy>
  <cp:revision>65</cp:revision>
  <dcterms:created xsi:type="dcterms:W3CDTF">2012-09-10T10:26:50Z</dcterms:created>
  <dcterms:modified xsi:type="dcterms:W3CDTF">2012-09-28T11:13:11Z</dcterms:modified>
</cp:coreProperties>
</file>