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harts/chart6.xml" ContentType="application/vnd.openxmlformats-officedocument.drawingml.char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8" r:id="rId3"/>
    <p:sldId id="267" r:id="rId4"/>
    <p:sldId id="268" r:id="rId5"/>
    <p:sldId id="257" r:id="rId6"/>
    <p:sldId id="260" r:id="rId7"/>
    <p:sldId id="261" r:id="rId8"/>
    <p:sldId id="262" r:id="rId9"/>
    <p:sldId id="263" r:id="rId10"/>
    <p:sldId id="264" r:id="rId11"/>
    <p:sldId id="266" r:id="rId12"/>
    <p:sldId id="270" r:id="rId13"/>
    <p:sldId id="269" r:id="rId14"/>
  </p:sldIdLst>
  <p:sldSz cx="9144000" cy="6858000" type="screen4x3"/>
  <p:notesSz cx="6797675" cy="9928225"/>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A8C8E6"/>
    <a:srgbClr val="85B2DC"/>
    <a:srgbClr val="C0BFC1"/>
    <a:srgbClr val="A6A6A8"/>
    <a:srgbClr val="CAE7B4"/>
    <a:srgbClr val="A3D47B"/>
    <a:srgbClr val="B19AC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37" d="100"/>
          <a:sy n="37" d="100"/>
        </p:scale>
        <p:origin x="-1560" y="-84"/>
      </p:cViewPr>
      <p:guideLst>
        <p:guide orient="horz" pos="4042"/>
        <p:guide orient="horz" pos="2614"/>
        <p:guide pos="34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data\taulukot_c\norden_Ensisynnytt&#228;j&#228;t_kokonaishedelm&#228;llisyy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AMMI_JOHANNA\AppData\Local\Microsoft\Windows\Temporary%20Internet%20Files\Content.Outlook\ZJIMQRZD\Ty&#246;llisyysasteet.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AMMI_JOHANNA\AppData\Local\Microsoft\Windows\Temporary%20Internet%20Files\Content.Outlook\ZJIMQRZD\Ty&#246;llisyysasteet.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ata\taulukot_c\daddy_nordic_2009.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ata\taulukot_c\isien_vapaat_pm.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ata\taulukot_c\daddy_nordic_200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manualLayout>
          <c:layoutTarget val="inner"/>
          <c:xMode val="edge"/>
          <c:yMode val="edge"/>
          <c:x val="8.2998769817250545E-2"/>
          <c:y val="0.18818400850486441"/>
          <c:w val="0.7483276181910189"/>
          <c:h val="0.69584319423891705"/>
        </c:manualLayout>
      </c:layout>
      <c:lineChart>
        <c:grouping val="standard"/>
        <c:ser>
          <c:idx val="0"/>
          <c:order val="0"/>
          <c:tx>
            <c:strRef>
              <c:f>Sheet2!$A$5</c:f>
              <c:strCache>
                <c:ptCount val="1"/>
                <c:pt idx="0">
                  <c:v>Denmark</c:v>
                </c:pt>
              </c:strCache>
            </c:strRef>
          </c:tx>
          <c:spPr>
            <a:ln w="31750">
              <a:solidFill>
                <a:srgbClr val="FF0000"/>
              </a:solidFill>
              <a:prstDash val="solid"/>
            </a:ln>
          </c:spPr>
          <c:marker>
            <c:symbol val="diamond"/>
            <c:size val="5"/>
            <c:spPr>
              <a:solidFill>
                <a:srgbClr val="FF0000"/>
              </a:solidFill>
              <a:ln>
                <a:solidFill>
                  <a:srgbClr val="FF0000"/>
                </a:solidFill>
                <a:prstDash val="solid"/>
              </a:ln>
            </c:spPr>
          </c:marker>
          <c:cat>
            <c:numRef>
              <c:f>Sheet2!$B$4:$D$4</c:f>
              <c:numCache>
                <c:formatCode>General</c:formatCode>
                <c:ptCount val="3"/>
                <c:pt idx="0">
                  <c:v>1970</c:v>
                </c:pt>
                <c:pt idx="1">
                  <c:v>1995</c:v>
                </c:pt>
                <c:pt idx="2">
                  <c:v>2009</c:v>
                </c:pt>
              </c:numCache>
            </c:numRef>
          </c:cat>
          <c:val>
            <c:numRef>
              <c:f>Sheet2!$B$5:$D$5</c:f>
              <c:numCache>
                <c:formatCode>0.00</c:formatCode>
                <c:ptCount val="3"/>
                <c:pt idx="0">
                  <c:v>1.950000000000002</c:v>
                </c:pt>
                <c:pt idx="1">
                  <c:v>1.8069999999999971</c:v>
                </c:pt>
                <c:pt idx="2">
                  <c:v>1.8420000000000001</c:v>
                </c:pt>
              </c:numCache>
            </c:numRef>
          </c:val>
        </c:ser>
        <c:ser>
          <c:idx val="1"/>
          <c:order val="1"/>
          <c:tx>
            <c:strRef>
              <c:f>Sheet2!$A$6</c:f>
              <c:strCache>
                <c:ptCount val="1"/>
                <c:pt idx="0">
                  <c:v>Finland</c:v>
                </c:pt>
              </c:strCache>
            </c:strRef>
          </c:tx>
          <c:spPr>
            <a:ln w="25400">
              <a:solidFill>
                <a:srgbClr val="0066CC"/>
              </a:solidFill>
              <a:prstDash val="solid"/>
            </a:ln>
          </c:spPr>
          <c:marker>
            <c:symbol val="square"/>
            <c:size val="5"/>
            <c:spPr>
              <a:solidFill>
                <a:srgbClr val="0066CC"/>
              </a:solidFill>
              <a:ln>
                <a:solidFill>
                  <a:srgbClr val="0066CC"/>
                </a:solidFill>
                <a:prstDash val="solid"/>
              </a:ln>
            </c:spPr>
          </c:marker>
          <c:dPt>
            <c:idx val="1"/>
            <c:spPr>
              <a:ln w="31750">
                <a:solidFill>
                  <a:srgbClr val="0066CC"/>
                </a:solidFill>
                <a:prstDash val="solid"/>
              </a:ln>
            </c:spPr>
          </c:dPt>
          <c:cat>
            <c:numRef>
              <c:f>Sheet2!$B$4:$D$4</c:f>
              <c:numCache>
                <c:formatCode>General</c:formatCode>
                <c:ptCount val="3"/>
                <c:pt idx="0">
                  <c:v>1970</c:v>
                </c:pt>
                <c:pt idx="1">
                  <c:v>1995</c:v>
                </c:pt>
                <c:pt idx="2">
                  <c:v>2009</c:v>
                </c:pt>
              </c:numCache>
            </c:numRef>
          </c:cat>
          <c:val>
            <c:numRef>
              <c:f>Sheet2!$B$6:$D$6</c:f>
              <c:numCache>
                <c:formatCode>0.00</c:formatCode>
                <c:ptCount val="3"/>
                <c:pt idx="0">
                  <c:v>1.825</c:v>
                </c:pt>
                <c:pt idx="1">
                  <c:v>1.81</c:v>
                </c:pt>
                <c:pt idx="2">
                  <c:v>1.86</c:v>
                </c:pt>
              </c:numCache>
            </c:numRef>
          </c:val>
        </c:ser>
        <c:ser>
          <c:idx val="2"/>
          <c:order val="2"/>
          <c:tx>
            <c:strRef>
              <c:f>Sheet2!$A$7</c:f>
              <c:strCache>
                <c:ptCount val="1"/>
                <c:pt idx="0">
                  <c:v>Iceland</c:v>
                </c:pt>
              </c:strCache>
            </c:strRef>
          </c:tx>
          <c:spPr>
            <a:ln w="31750">
              <a:solidFill>
                <a:srgbClr val="FFC000"/>
              </a:solidFill>
              <a:prstDash val="solid"/>
            </a:ln>
          </c:spPr>
          <c:marker>
            <c:symbol val="triangle"/>
            <c:size val="5"/>
            <c:spPr>
              <a:solidFill>
                <a:srgbClr val="FFC000"/>
              </a:solidFill>
              <a:ln>
                <a:solidFill>
                  <a:srgbClr val="99CC00"/>
                </a:solidFill>
                <a:prstDash val="solid"/>
              </a:ln>
            </c:spPr>
          </c:marker>
          <c:cat>
            <c:numRef>
              <c:f>Sheet2!$B$4:$D$4</c:f>
              <c:numCache>
                <c:formatCode>General</c:formatCode>
                <c:ptCount val="3"/>
                <c:pt idx="0">
                  <c:v>1970</c:v>
                </c:pt>
                <c:pt idx="1">
                  <c:v>1995</c:v>
                </c:pt>
                <c:pt idx="2">
                  <c:v>2009</c:v>
                </c:pt>
              </c:numCache>
            </c:numRef>
          </c:cat>
          <c:val>
            <c:numRef>
              <c:f>Sheet2!$B$7:$D$7</c:f>
              <c:numCache>
                <c:formatCode>0.00</c:formatCode>
                <c:ptCount val="3"/>
                <c:pt idx="0">
                  <c:v>2.8089999999999997</c:v>
                </c:pt>
                <c:pt idx="1">
                  <c:v>2.08</c:v>
                </c:pt>
                <c:pt idx="2">
                  <c:v>2.2210000000000001</c:v>
                </c:pt>
              </c:numCache>
            </c:numRef>
          </c:val>
        </c:ser>
        <c:ser>
          <c:idx val="3"/>
          <c:order val="3"/>
          <c:tx>
            <c:strRef>
              <c:f>Sheet2!$A$8</c:f>
              <c:strCache>
                <c:ptCount val="1"/>
                <c:pt idx="0">
                  <c:v>Norway</c:v>
                </c:pt>
              </c:strCache>
            </c:strRef>
          </c:tx>
          <c:spPr>
            <a:ln w="31750">
              <a:solidFill>
                <a:schemeClr val="tx1"/>
              </a:solidFill>
              <a:prstDash val="solid"/>
            </a:ln>
          </c:spPr>
          <c:marker>
            <c:symbol val="x"/>
            <c:size val="5"/>
            <c:spPr>
              <a:solidFill>
                <a:srgbClr val="666699"/>
              </a:solidFill>
              <a:ln>
                <a:solidFill>
                  <a:schemeClr val="tx1"/>
                </a:solidFill>
                <a:prstDash val="solid"/>
              </a:ln>
            </c:spPr>
          </c:marker>
          <c:cat>
            <c:numRef>
              <c:f>Sheet2!$B$4:$D$4</c:f>
              <c:numCache>
                <c:formatCode>General</c:formatCode>
                <c:ptCount val="3"/>
                <c:pt idx="0">
                  <c:v>1970</c:v>
                </c:pt>
                <c:pt idx="1">
                  <c:v>1995</c:v>
                </c:pt>
                <c:pt idx="2">
                  <c:v>2009</c:v>
                </c:pt>
              </c:numCache>
            </c:numRef>
          </c:cat>
          <c:val>
            <c:numRef>
              <c:f>Sheet2!$B$8:$D$8</c:f>
              <c:numCache>
                <c:formatCode>0.00</c:formatCode>
                <c:ptCount val="3"/>
                <c:pt idx="0">
                  <c:v>2.5</c:v>
                </c:pt>
                <c:pt idx="1">
                  <c:v>1.869</c:v>
                </c:pt>
                <c:pt idx="2">
                  <c:v>1.9789999999999992</c:v>
                </c:pt>
              </c:numCache>
            </c:numRef>
          </c:val>
        </c:ser>
        <c:ser>
          <c:idx val="4"/>
          <c:order val="4"/>
          <c:tx>
            <c:strRef>
              <c:f>Sheet2!$A$9</c:f>
              <c:strCache>
                <c:ptCount val="1"/>
                <c:pt idx="0">
                  <c:v>Sweden</c:v>
                </c:pt>
              </c:strCache>
            </c:strRef>
          </c:tx>
          <c:spPr>
            <a:ln w="31750">
              <a:solidFill>
                <a:srgbClr val="00B050"/>
              </a:solidFill>
              <a:prstDash val="solid"/>
            </a:ln>
          </c:spPr>
          <c:marker>
            <c:symbol val="star"/>
            <c:size val="5"/>
            <c:spPr>
              <a:solidFill>
                <a:srgbClr val="00B050"/>
              </a:solidFill>
              <a:ln>
                <a:solidFill>
                  <a:srgbClr val="FFCC00"/>
                </a:solidFill>
                <a:prstDash val="solid"/>
              </a:ln>
            </c:spPr>
          </c:marker>
          <c:cat>
            <c:numRef>
              <c:f>Sheet2!$B$4:$D$4</c:f>
              <c:numCache>
                <c:formatCode>General</c:formatCode>
                <c:ptCount val="3"/>
                <c:pt idx="0">
                  <c:v>1970</c:v>
                </c:pt>
                <c:pt idx="1">
                  <c:v>1995</c:v>
                </c:pt>
                <c:pt idx="2">
                  <c:v>2009</c:v>
                </c:pt>
              </c:numCache>
            </c:numRef>
          </c:cat>
          <c:val>
            <c:numRef>
              <c:f>Sheet2!$B$9:$D$9</c:f>
              <c:numCache>
                <c:formatCode>0.00</c:formatCode>
                <c:ptCount val="3"/>
                <c:pt idx="0">
                  <c:v>1.9400000000000019</c:v>
                </c:pt>
                <c:pt idx="1">
                  <c:v>1.7380000000000009</c:v>
                </c:pt>
                <c:pt idx="2">
                  <c:v>1.9400000000000019</c:v>
                </c:pt>
              </c:numCache>
            </c:numRef>
          </c:val>
        </c:ser>
        <c:marker val="1"/>
        <c:axId val="65245184"/>
        <c:axId val="65247104"/>
      </c:lineChart>
      <c:catAx>
        <c:axId val="65245184"/>
        <c:scaling>
          <c:orientation val="minMax"/>
        </c:scaling>
        <c:axPos val="b"/>
        <c:numFmt formatCode="General" sourceLinked="1"/>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65247104"/>
        <c:crosses val="autoZero"/>
        <c:auto val="1"/>
        <c:lblAlgn val="ctr"/>
        <c:lblOffset val="100"/>
        <c:tickLblSkip val="1"/>
        <c:tickMarkSkip val="1"/>
      </c:catAx>
      <c:valAx>
        <c:axId val="65247104"/>
        <c:scaling>
          <c:orientation val="minMax"/>
          <c:max val="3"/>
          <c:min val="1.6"/>
        </c:scaling>
        <c:axPos val="l"/>
        <c:majorGridlines>
          <c:spPr>
            <a:ln w="3175">
              <a:solidFill>
                <a:srgbClr val="000000"/>
              </a:solidFill>
              <a:prstDash val="solid"/>
            </a:ln>
          </c:spPr>
        </c:majorGridlines>
        <c:numFmt formatCode="0.00" sourceLinked="1"/>
        <c:tickLblPos val="nextTo"/>
        <c:spPr>
          <a:ln w="3175">
            <a:solidFill>
              <a:srgbClr val="000000"/>
            </a:solidFill>
            <a:prstDash val="solid"/>
          </a:ln>
        </c:spPr>
        <c:txPr>
          <a:bodyPr rot="0" vert="horz"/>
          <a:lstStyle/>
          <a:p>
            <a:pPr>
              <a:defRPr sz="1200" b="1" i="0" u="none" strike="noStrike" baseline="0">
                <a:solidFill>
                  <a:srgbClr val="000000"/>
                </a:solidFill>
                <a:latin typeface="Arial"/>
                <a:ea typeface="Arial"/>
                <a:cs typeface="Arial"/>
              </a:defRPr>
            </a:pPr>
            <a:endParaRPr lang="en-US"/>
          </a:p>
        </c:txPr>
        <c:crossAx val="65245184"/>
        <c:crosses val="autoZero"/>
        <c:crossBetween val="between"/>
        <c:majorUnit val="0.2"/>
      </c:valAx>
      <c:spPr>
        <a:noFill/>
        <a:ln w="12700">
          <a:solidFill>
            <a:srgbClr val="808080"/>
          </a:solidFill>
          <a:prstDash val="solid"/>
        </a:ln>
      </c:spPr>
    </c:plotArea>
    <c:legend>
      <c:legendPos val="r"/>
      <c:layout>
        <c:manualLayout>
          <c:xMode val="edge"/>
          <c:yMode val="edge"/>
          <c:x val="0.83177265492415864"/>
          <c:y val="0.40481443689999952"/>
          <c:w val="0.15751910529256175"/>
          <c:h val="0.36105055795815488"/>
        </c:manualLayout>
      </c:layout>
      <c:spPr>
        <a:solidFill>
          <a:srgbClr val="FFFFFF"/>
        </a:solidFill>
        <a:ln w="3175">
          <a:noFill/>
          <a:prstDash val="solid"/>
        </a:ln>
      </c:spPr>
      <c:txPr>
        <a:bodyPr/>
        <a:lstStyle/>
        <a:p>
          <a:pPr>
            <a:defRPr sz="1400" b="0" i="0" u="none" strike="noStrike" baseline="0">
              <a:solidFill>
                <a:srgbClr val="000000"/>
              </a:solidFill>
              <a:latin typeface="Arial"/>
              <a:ea typeface="Arial"/>
              <a:cs typeface="Arial"/>
            </a:defRPr>
          </a:pPr>
          <a:endParaRPr lang="en-US"/>
        </a:p>
      </c:txPr>
    </c:legend>
    <c:plotVisOnly val="1"/>
    <c:dispBlanksAs val="gap"/>
  </c:chart>
  <c:spPr>
    <a:solidFill>
      <a:srgbClr val="FFFFFF"/>
    </a:solidFill>
    <a:ln w="3175">
      <a:noFill/>
      <a:prstDash val="solid"/>
    </a:ln>
  </c:spPr>
  <c:txPr>
    <a:bodyPr/>
    <a:lstStyle/>
    <a:p>
      <a:pPr>
        <a:defRPr sz="1075" b="0" i="0" u="none" strike="noStrike" baseline="0">
          <a:solidFill>
            <a:srgbClr val="000000"/>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fi-FI" sz="1800" dirty="0" err="1" smtClean="0"/>
              <a:t>Men</a:t>
            </a:r>
            <a:endParaRPr lang="fi-FI" sz="1800" dirty="0"/>
          </a:p>
        </c:rich>
      </c:tx>
      <c:layout/>
    </c:title>
    <c:plotArea>
      <c:layout/>
      <c:lineChart>
        <c:grouping val="standard"/>
        <c:ser>
          <c:idx val="0"/>
          <c:order val="0"/>
          <c:tx>
            <c:strRef>
              <c:f>Taul2!$A$5</c:f>
              <c:strCache>
                <c:ptCount val="1"/>
                <c:pt idx="0">
                  <c:v>Denmark</c:v>
                </c:pt>
              </c:strCache>
            </c:strRef>
          </c:tx>
          <c:spPr>
            <a:ln>
              <a:solidFill>
                <a:srgbClr val="FF0000"/>
              </a:solidFill>
            </a:ln>
          </c:spPr>
          <c:marker>
            <c:spPr>
              <a:solidFill>
                <a:srgbClr val="FF0000"/>
              </a:solidFill>
              <a:ln>
                <a:solidFill>
                  <a:srgbClr val="FF0000"/>
                </a:solidFill>
              </a:ln>
            </c:spPr>
          </c:marker>
          <c:cat>
            <c:numRef>
              <c:f>Taul2!$B$4:$E$4</c:f>
              <c:numCache>
                <c:formatCode>General</c:formatCode>
                <c:ptCount val="4"/>
                <c:pt idx="0">
                  <c:v>2007</c:v>
                </c:pt>
                <c:pt idx="1">
                  <c:v>2008</c:v>
                </c:pt>
                <c:pt idx="2">
                  <c:v>2009</c:v>
                </c:pt>
                <c:pt idx="3">
                  <c:v>2010</c:v>
                </c:pt>
              </c:numCache>
            </c:numRef>
          </c:cat>
          <c:val>
            <c:numRef>
              <c:f>Taul2!$B$5:$E$5</c:f>
              <c:numCache>
                <c:formatCode>General</c:formatCode>
                <c:ptCount val="4"/>
                <c:pt idx="0">
                  <c:v>88.2</c:v>
                </c:pt>
                <c:pt idx="1">
                  <c:v>88.9</c:v>
                </c:pt>
                <c:pt idx="2">
                  <c:v>84.1</c:v>
                </c:pt>
                <c:pt idx="3">
                  <c:v>81.900000000000006</c:v>
                </c:pt>
              </c:numCache>
            </c:numRef>
          </c:val>
        </c:ser>
        <c:ser>
          <c:idx val="1"/>
          <c:order val="1"/>
          <c:tx>
            <c:strRef>
              <c:f>Taul2!$A$6</c:f>
              <c:strCache>
                <c:ptCount val="1"/>
                <c:pt idx="0">
                  <c:v>Finland</c:v>
                </c:pt>
              </c:strCache>
            </c:strRef>
          </c:tx>
          <c:spPr>
            <a:ln>
              <a:solidFill>
                <a:srgbClr val="0070C0"/>
              </a:solidFill>
            </a:ln>
          </c:spPr>
          <c:marker>
            <c:spPr>
              <a:solidFill>
                <a:srgbClr val="0070C0"/>
              </a:solidFill>
              <a:ln>
                <a:solidFill>
                  <a:srgbClr val="0070C0"/>
                </a:solidFill>
              </a:ln>
            </c:spPr>
          </c:marker>
          <c:cat>
            <c:numRef>
              <c:f>Taul2!$B$4:$E$4</c:f>
              <c:numCache>
                <c:formatCode>General</c:formatCode>
                <c:ptCount val="4"/>
                <c:pt idx="0">
                  <c:v>2007</c:v>
                </c:pt>
                <c:pt idx="1">
                  <c:v>2008</c:v>
                </c:pt>
                <c:pt idx="2">
                  <c:v>2009</c:v>
                </c:pt>
                <c:pt idx="3">
                  <c:v>2010</c:v>
                </c:pt>
              </c:numCache>
            </c:numRef>
          </c:cat>
          <c:val>
            <c:numRef>
              <c:f>Taul2!$B$6:$E$6</c:f>
              <c:numCache>
                <c:formatCode>General</c:formatCode>
                <c:ptCount val="4"/>
                <c:pt idx="0">
                  <c:v>83.8</c:v>
                </c:pt>
                <c:pt idx="1">
                  <c:v>84.6</c:v>
                </c:pt>
                <c:pt idx="2">
                  <c:v>80</c:v>
                </c:pt>
                <c:pt idx="3">
                  <c:v>79.5</c:v>
                </c:pt>
              </c:numCache>
            </c:numRef>
          </c:val>
        </c:ser>
        <c:ser>
          <c:idx val="2"/>
          <c:order val="2"/>
          <c:tx>
            <c:strRef>
              <c:f>Taul2!$A$7</c:f>
              <c:strCache>
                <c:ptCount val="1"/>
                <c:pt idx="0">
                  <c:v>Iceland</c:v>
                </c:pt>
              </c:strCache>
            </c:strRef>
          </c:tx>
          <c:spPr>
            <a:ln>
              <a:solidFill>
                <a:srgbClr val="FFC000"/>
              </a:solidFill>
            </a:ln>
          </c:spPr>
          <c:marker>
            <c:spPr>
              <a:solidFill>
                <a:srgbClr val="FFC000"/>
              </a:solidFill>
            </c:spPr>
          </c:marker>
          <c:cat>
            <c:numRef>
              <c:f>Taul2!$B$4:$E$4</c:f>
              <c:numCache>
                <c:formatCode>General</c:formatCode>
                <c:ptCount val="4"/>
                <c:pt idx="0">
                  <c:v>2007</c:v>
                </c:pt>
                <c:pt idx="1">
                  <c:v>2008</c:v>
                </c:pt>
                <c:pt idx="2">
                  <c:v>2009</c:v>
                </c:pt>
                <c:pt idx="3">
                  <c:v>2010</c:v>
                </c:pt>
              </c:numCache>
            </c:numRef>
          </c:cat>
          <c:val>
            <c:numRef>
              <c:f>Taul2!$B$7:$E$7</c:f>
              <c:numCache>
                <c:formatCode>General</c:formatCode>
                <c:ptCount val="4"/>
                <c:pt idx="0">
                  <c:v>90.8</c:v>
                </c:pt>
                <c:pt idx="1">
                  <c:v>89.2</c:v>
                </c:pt>
                <c:pt idx="2">
                  <c:v>80.5</c:v>
                </c:pt>
                <c:pt idx="3">
                  <c:v>80.7</c:v>
                </c:pt>
              </c:numCache>
            </c:numRef>
          </c:val>
        </c:ser>
        <c:ser>
          <c:idx val="3"/>
          <c:order val="3"/>
          <c:tx>
            <c:strRef>
              <c:f>Taul2!$A$8</c:f>
              <c:strCache>
                <c:ptCount val="1"/>
                <c:pt idx="0">
                  <c:v>Norway</c:v>
                </c:pt>
              </c:strCache>
            </c:strRef>
          </c:tx>
          <c:cat>
            <c:numRef>
              <c:f>Taul2!$B$4:$E$4</c:f>
              <c:numCache>
                <c:formatCode>General</c:formatCode>
                <c:ptCount val="4"/>
                <c:pt idx="0">
                  <c:v>2007</c:v>
                </c:pt>
                <c:pt idx="1">
                  <c:v>2008</c:v>
                </c:pt>
                <c:pt idx="2">
                  <c:v>2009</c:v>
                </c:pt>
                <c:pt idx="3">
                  <c:v>2010</c:v>
                </c:pt>
              </c:numCache>
            </c:numRef>
          </c:cat>
          <c:val>
            <c:numRef>
              <c:f>Taul2!$B$8:$E$8</c:f>
              <c:numCache>
                <c:formatCode>General</c:formatCode>
                <c:ptCount val="4"/>
                <c:pt idx="0">
                  <c:v>85.8</c:v>
                </c:pt>
                <c:pt idx="1">
                  <c:v>86.4</c:v>
                </c:pt>
                <c:pt idx="2">
                  <c:v>84.6</c:v>
                </c:pt>
                <c:pt idx="3">
                  <c:v>83.1</c:v>
                </c:pt>
              </c:numCache>
            </c:numRef>
          </c:val>
        </c:ser>
        <c:ser>
          <c:idx val="4"/>
          <c:order val="4"/>
          <c:tx>
            <c:strRef>
              <c:f>Taul2!$A$9</c:f>
              <c:strCache>
                <c:ptCount val="1"/>
                <c:pt idx="0">
                  <c:v>Sweden</c:v>
                </c:pt>
              </c:strCache>
            </c:strRef>
          </c:tx>
          <c:spPr>
            <a:ln>
              <a:solidFill>
                <a:srgbClr val="00B050"/>
              </a:solidFill>
            </a:ln>
          </c:spPr>
          <c:marker>
            <c:spPr>
              <a:solidFill>
                <a:srgbClr val="00B050"/>
              </a:solidFill>
              <a:ln>
                <a:solidFill>
                  <a:srgbClr val="FFFF00"/>
                </a:solidFill>
              </a:ln>
            </c:spPr>
          </c:marker>
          <c:cat>
            <c:numRef>
              <c:f>Taul2!$B$4:$E$4</c:f>
              <c:numCache>
                <c:formatCode>General</c:formatCode>
                <c:ptCount val="4"/>
                <c:pt idx="0">
                  <c:v>2007</c:v>
                </c:pt>
                <c:pt idx="1">
                  <c:v>2008</c:v>
                </c:pt>
                <c:pt idx="2">
                  <c:v>2009</c:v>
                </c:pt>
                <c:pt idx="3">
                  <c:v>2010</c:v>
                </c:pt>
              </c:numCache>
            </c:numRef>
          </c:cat>
          <c:val>
            <c:numRef>
              <c:f>Taul2!$B$9:$E$9</c:f>
              <c:numCache>
                <c:formatCode>General</c:formatCode>
                <c:ptCount val="4"/>
                <c:pt idx="0">
                  <c:v>84.8</c:v>
                </c:pt>
                <c:pt idx="1">
                  <c:v>85.2</c:v>
                </c:pt>
                <c:pt idx="2">
                  <c:v>81.400000000000006</c:v>
                </c:pt>
                <c:pt idx="3">
                  <c:v>81.900000000000006</c:v>
                </c:pt>
              </c:numCache>
            </c:numRef>
          </c:val>
        </c:ser>
        <c:marker val="1"/>
        <c:axId val="65307008"/>
        <c:axId val="65308928"/>
      </c:lineChart>
      <c:catAx>
        <c:axId val="65307008"/>
        <c:scaling>
          <c:orientation val="minMax"/>
        </c:scaling>
        <c:axPos val="b"/>
        <c:numFmt formatCode="General" sourceLinked="1"/>
        <c:tickLblPos val="nextTo"/>
        <c:txPr>
          <a:bodyPr/>
          <a:lstStyle/>
          <a:p>
            <a:pPr>
              <a:defRPr sz="1200"/>
            </a:pPr>
            <a:endParaRPr lang="en-US"/>
          </a:p>
        </c:txPr>
        <c:crossAx val="65308928"/>
        <c:crosses val="autoZero"/>
        <c:auto val="1"/>
        <c:lblAlgn val="ctr"/>
        <c:lblOffset val="100"/>
      </c:catAx>
      <c:valAx>
        <c:axId val="65308928"/>
        <c:scaling>
          <c:orientation val="minMax"/>
          <c:max val="95"/>
          <c:min val="70"/>
        </c:scaling>
        <c:axPos val="l"/>
        <c:majorGridlines/>
        <c:numFmt formatCode="General" sourceLinked="1"/>
        <c:tickLblPos val="nextTo"/>
        <c:txPr>
          <a:bodyPr/>
          <a:lstStyle/>
          <a:p>
            <a:pPr>
              <a:defRPr sz="1200"/>
            </a:pPr>
            <a:endParaRPr lang="en-US"/>
          </a:p>
        </c:txPr>
        <c:crossAx val="65307008"/>
        <c:crosses val="autoZero"/>
        <c:crossBetween val="between"/>
      </c:valAx>
    </c:plotArea>
    <c:legend>
      <c:legendPos val="r"/>
      <c:layout/>
      <c:txPr>
        <a:bodyPr/>
        <a:lstStyle/>
        <a:p>
          <a:pPr>
            <a:defRPr sz="1200"/>
          </a:pPr>
          <a:endParaRPr lang="en-US"/>
        </a:p>
      </c:txP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fi-FI" sz="1800" dirty="0" err="1" smtClean="0"/>
              <a:t>Women</a:t>
            </a:r>
            <a:endParaRPr lang="fi-FI" sz="1800" dirty="0"/>
          </a:p>
        </c:rich>
      </c:tx>
      <c:layout/>
    </c:title>
    <c:plotArea>
      <c:layout/>
      <c:lineChart>
        <c:grouping val="standard"/>
        <c:ser>
          <c:idx val="0"/>
          <c:order val="0"/>
          <c:tx>
            <c:strRef>
              <c:f>Taul2!$A$14</c:f>
              <c:strCache>
                <c:ptCount val="1"/>
                <c:pt idx="0">
                  <c:v>Denmark</c:v>
                </c:pt>
              </c:strCache>
            </c:strRef>
          </c:tx>
          <c:spPr>
            <a:ln>
              <a:solidFill>
                <a:srgbClr val="FF0000"/>
              </a:solidFill>
            </a:ln>
          </c:spPr>
          <c:marker>
            <c:spPr>
              <a:solidFill>
                <a:srgbClr val="FF0000"/>
              </a:solidFill>
              <a:ln>
                <a:solidFill>
                  <a:srgbClr val="FF0000"/>
                </a:solidFill>
              </a:ln>
            </c:spPr>
          </c:marker>
          <c:cat>
            <c:numRef>
              <c:f>Taul2!$B$13:$E$13</c:f>
              <c:numCache>
                <c:formatCode>General</c:formatCode>
                <c:ptCount val="4"/>
                <c:pt idx="0">
                  <c:v>2007</c:v>
                </c:pt>
                <c:pt idx="1">
                  <c:v>2008</c:v>
                </c:pt>
                <c:pt idx="2">
                  <c:v>2009</c:v>
                </c:pt>
                <c:pt idx="3">
                  <c:v>2010</c:v>
                </c:pt>
              </c:numCache>
            </c:numRef>
          </c:cat>
          <c:val>
            <c:numRef>
              <c:f>Taul2!$B$14:$E$14</c:f>
              <c:numCache>
                <c:formatCode>General</c:formatCode>
                <c:ptCount val="4"/>
                <c:pt idx="0">
                  <c:v>80.2</c:v>
                </c:pt>
                <c:pt idx="1">
                  <c:v>81.400000000000006</c:v>
                </c:pt>
                <c:pt idx="2">
                  <c:v>80.2</c:v>
                </c:pt>
                <c:pt idx="3">
                  <c:v>77.099999999999994</c:v>
                </c:pt>
              </c:numCache>
            </c:numRef>
          </c:val>
        </c:ser>
        <c:ser>
          <c:idx val="1"/>
          <c:order val="1"/>
          <c:tx>
            <c:strRef>
              <c:f>Taul2!$A$15</c:f>
              <c:strCache>
                <c:ptCount val="1"/>
                <c:pt idx="0">
                  <c:v>Finland</c:v>
                </c:pt>
              </c:strCache>
            </c:strRef>
          </c:tx>
          <c:spPr>
            <a:ln>
              <a:solidFill>
                <a:srgbClr val="0070C0"/>
              </a:solidFill>
            </a:ln>
          </c:spPr>
          <c:marker>
            <c:spPr>
              <a:solidFill>
                <a:srgbClr val="0070C0"/>
              </a:solidFill>
              <a:ln>
                <a:solidFill>
                  <a:srgbClr val="0070C0"/>
                </a:solidFill>
              </a:ln>
            </c:spPr>
          </c:marker>
          <c:cat>
            <c:numRef>
              <c:f>Taul2!$B$13:$E$13</c:f>
              <c:numCache>
                <c:formatCode>General</c:formatCode>
                <c:ptCount val="4"/>
                <c:pt idx="0">
                  <c:v>2007</c:v>
                </c:pt>
                <c:pt idx="1">
                  <c:v>2008</c:v>
                </c:pt>
                <c:pt idx="2">
                  <c:v>2009</c:v>
                </c:pt>
                <c:pt idx="3">
                  <c:v>2010</c:v>
                </c:pt>
              </c:numCache>
            </c:numRef>
          </c:cat>
          <c:val>
            <c:numRef>
              <c:f>Taul2!$B$15:$E$15</c:f>
              <c:numCache>
                <c:formatCode>General</c:formatCode>
                <c:ptCount val="4"/>
                <c:pt idx="0">
                  <c:v>74.599999999999994</c:v>
                </c:pt>
                <c:pt idx="1">
                  <c:v>75.400000000000006</c:v>
                </c:pt>
                <c:pt idx="2">
                  <c:v>74.3</c:v>
                </c:pt>
                <c:pt idx="3">
                  <c:v>72.8</c:v>
                </c:pt>
              </c:numCache>
            </c:numRef>
          </c:val>
        </c:ser>
        <c:ser>
          <c:idx val="2"/>
          <c:order val="2"/>
          <c:tx>
            <c:strRef>
              <c:f>Taul2!$A$16</c:f>
              <c:strCache>
                <c:ptCount val="1"/>
                <c:pt idx="0">
                  <c:v>Iceland</c:v>
                </c:pt>
              </c:strCache>
            </c:strRef>
          </c:tx>
          <c:spPr>
            <a:ln>
              <a:solidFill>
                <a:srgbClr val="FFC000"/>
              </a:solidFill>
            </a:ln>
          </c:spPr>
          <c:marker>
            <c:spPr>
              <a:solidFill>
                <a:srgbClr val="FFC000"/>
              </a:solidFill>
            </c:spPr>
          </c:marker>
          <c:cat>
            <c:numRef>
              <c:f>Taul2!$B$13:$E$13</c:f>
              <c:numCache>
                <c:formatCode>General</c:formatCode>
                <c:ptCount val="4"/>
                <c:pt idx="0">
                  <c:v>2007</c:v>
                </c:pt>
                <c:pt idx="1">
                  <c:v>2008</c:v>
                </c:pt>
                <c:pt idx="2">
                  <c:v>2009</c:v>
                </c:pt>
                <c:pt idx="3">
                  <c:v>2010</c:v>
                </c:pt>
              </c:numCache>
            </c:numRef>
          </c:cat>
          <c:val>
            <c:numRef>
              <c:f>Taul2!$B$16:$E$16</c:f>
              <c:numCache>
                <c:formatCode>General</c:formatCode>
                <c:ptCount val="4"/>
                <c:pt idx="0">
                  <c:v>80.5</c:v>
                </c:pt>
                <c:pt idx="1">
                  <c:v>79.3</c:v>
                </c:pt>
                <c:pt idx="2">
                  <c:v>75.5</c:v>
                </c:pt>
                <c:pt idx="3">
                  <c:v>76</c:v>
                </c:pt>
              </c:numCache>
            </c:numRef>
          </c:val>
        </c:ser>
        <c:ser>
          <c:idx val="3"/>
          <c:order val="3"/>
          <c:tx>
            <c:strRef>
              <c:f>Taul2!$A$17</c:f>
              <c:strCache>
                <c:ptCount val="1"/>
                <c:pt idx="0">
                  <c:v>Norway</c:v>
                </c:pt>
              </c:strCache>
            </c:strRef>
          </c:tx>
          <c:cat>
            <c:numRef>
              <c:f>Taul2!$B$13:$E$13</c:f>
              <c:numCache>
                <c:formatCode>General</c:formatCode>
                <c:ptCount val="4"/>
                <c:pt idx="0">
                  <c:v>2007</c:v>
                </c:pt>
                <c:pt idx="1">
                  <c:v>2008</c:v>
                </c:pt>
                <c:pt idx="2">
                  <c:v>2009</c:v>
                </c:pt>
                <c:pt idx="3">
                  <c:v>2010</c:v>
                </c:pt>
              </c:numCache>
            </c:numRef>
          </c:cat>
          <c:val>
            <c:numRef>
              <c:f>Taul2!$B$17:$E$17</c:f>
              <c:numCache>
                <c:formatCode>General</c:formatCode>
                <c:ptCount val="4"/>
                <c:pt idx="0">
                  <c:v>80.099999999999994</c:v>
                </c:pt>
                <c:pt idx="1">
                  <c:v>81.7</c:v>
                </c:pt>
                <c:pt idx="2">
                  <c:v>80.3</c:v>
                </c:pt>
                <c:pt idx="3">
                  <c:v>78.7</c:v>
                </c:pt>
              </c:numCache>
            </c:numRef>
          </c:val>
        </c:ser>
        <c:ser>
          <c:idx val="4"/>
          <c:order val="4"/>
          <c:tx>
            <c:strRef>
              <c:f>Taul2!$A$18</c:f>
              <c:strCache>
                <c:ptCount val="1"/>
                <c:pt idx="0">
                  <c:v>Sweden</c:v>
                </c:pt>
              </c:strCache>
            </c:strRef>
          </c:tx>
          <c:spPr>
            <a:ln>
              <a:solidFill>
                <a:srgbClr val="00B050"/>
              </a:solidFill>
            </a:ln>
          </c:spPr>
          <c:marker>
            <c:spPr>
              <a:solidFill>
                <a:srgbClr val="00B050"/>
              </a:solidFill>
              <a:ln>
                <a:solidFill>
                  <a:srgbClr val="FFFF00"/>
                </a:solidFill>
              </a:ln>
            </c:spPr>
          </c:marker>
          <c:cat>
            <c:numRef>
              <c:f>Taul2!$B$13:$E$13</c:f>
              <c:numCache>
                <c:formatCode>General</c:formatCode>
                <c:ptCount val="4"/>
                <c:pt idx="0">
                  <c:v>2007</c:v>
                </c:pt>
                <c:pt idx="1">
                  <c:v>2008</c:v>
                </c:pt>
                <c:pt idx="2">
                  <c:v>2009</c:v>
                </c:pt>
                <c:pt idx="3">
                  <c:v>2010</c:v>
                </c:pt>
              </c:numCache>
            </c:numRef>
          </c:cat>
          <c:val>
            <c:numRef>
              <c:f>Taul2!$B$18:$E$18</c:f>
              <c:numCache>
                <c:formatCode>General</c:formatCode>
                <c:ptCount val="4"/>
                <c:pt idx="0">
                  <c:v>77.8</c:v>
                </c:pt>
                <c:pt idx="1">
                  <c:v>78.2</c:v>
                </c:pt>
                <c:pt idx="2">
                  <c:v>76</c:v>
                </c:pt>
                <c:pt idx="3">
                  <c:v>75.7</c:v>
                </c:pt>
              </c:numCache>
            </c:numRef>
          </c:val>
        </c:ser>
        <c:marker val="1"/>
        <c:axId val="63317504"/>
        <c:axId val="63319040"/>
      </c:lineChart>
      <c:catAx>
        <c:axId val="63317504"/>
        <c:scaling>
          <c:orientation val="minMax"/>
        </c:scaling>
        <c:axPos val="b"/>
        <c:numFmt formatCode="General" sourceLinked="1"/>
        <c:tickLblPos val="nextTo"/>
        <c:txPr>
          <a:bodyPr/>
          <a:lstStyle/>
          <a:p>
            <a:pPr>
              <a:defRPr sz="1200"/>
            </a:pPr>
            <a:endParaRPr lang="en-US"/>
          </a:p>
        </c:txPr>
        <c:crossAx val="63319040"/>
        <c:crosses val="autoZero"/>
        <c:auto val="1"/>
        <c:lblAlgn val="ctr"/>
        <c:lblOffset val="100"/>
      </c:catAx>
      <c:valAx>
        <c:axId val="63319040"/>
        <c:scaling>
          <c:orientation val="minMax"/>
          <c:max val="95"/>
          <c:min val="70"/>
        </c:scaling>
        <c:axPos val="l"/>
        <c:majorGridlines/>
        <c:numFmt formatCode="General" sourceLinked="1"/>
        <c:tickLblPos val="nextTo"/>
        <c:txPr>
          <a:bodyPr/>
          <a:lstStyle/>
          <a:p>
            <a:pPr>
              <a:defRPr sz="1200"/>
            </a:pPr>
            <a:endParaRPr lang="en-US"/>
          </a:p>
        </c:txPr>
        <c:crossAx val="63317504"/>
        <c:crosses val="autoZero"/>
        <c:crossBetween val="between"/>
      </c:valAx>
    </c:plotArea>
    <c:legend>
      <c:legendPos val="r"/>
      <c:layout/>
      <c:txPr>
        <a:bodyPr/>
        <a:lstStyle/>
        <a:p>
          <a:pPr>
            <a:defRPr sz="1200"/>
          </a:pPr>
          <a:endParaRPr lang="en-US"/>
        </a:p>
      </c:txPr>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col"/>
        <c:grouping val="stacked"/>
        <c:ser>
          <c:idx val="0"/>
          <c:order val="0"/>
          <c:tx>
            <c:strRef>
              <c:f>Taul2!$B$10</c:f>
              <c:strCache>
                <c:ptCount val="1"/>
                <c:pt idx="0">
                  <c:v>mother</c:v>
                </c:pt>
              </c:strCache>
            </c:strRef>
          </c:tx>
          <c:spPr>
            <a:solidFill>
              <a:srgbClr val="C00000"/>
            </a:solidFill>
          </c:spPr>
          <c:cat>
            <c:strRef>
              <c:f>Taul2!$A$11:$A$15</c:f>
              <c:strCache>
                <c:ptCount val="5"/>
                <c:pt idx="0">
                  <c:v>Iceland</c:v>
                </c:pt>
                <c:pt idx="1">
                  <c:v>Finland</c:v>
                </c:pt>
                <c:pt idx="2">
                  <c:v>Denmark</c:v>
                </c:pt>
                <c:pt idx="3">
                  <c:v>Norway</c:v>
                </c:pt>
                <c:pt idx="4">
                  <c:v>Sweden</c:v>
                </c:pt>
              </c:strCache>
            </c:strRef>
          </c:cat>
          <c:val>
            <c:numRef>
              <c:f>Taul2!$B$11:$B$15</c:f>
              <c:numCache>
                <c:formatCode>General</c:formatCode>
                <c:ptCount val="5"/>
                <c:pt idx="0">
                  <c:v>13</c:v>
                </c:pt>
                <c:pt idx="1">
                  <c:v>17.5</c:v>
                </c:pt>
                <c:pt idx="2">
                  <c:v>18</c:v>
                </c:pt>
                <c:pt idx="3">
                  <c:v>9</c:v>
                </c:pt>
                <c:pt idx="4">
                  <c:v>9</c:v>
                </c:pt>
              </c:numCache>
            </c:numRef>
          </c:val>
        </c:ser>
        <c:ser>
          <c:idx val="1"/>
          <c:order val="1"/>
          <c:tx>
            <c:strRef>
              <c:f>Taul2!$C$10</c:f>
              <c:strCache>
                <c:ptCount val="1"/>
                <c:pt idx="0">
                  <c:v>both parents</c:v>
                </c:pt>
              </c:strCache>
            </c:strRef>
          </c:tx>
          <c:spPr>
            <a:solidFill>
              <a:srgbClr val="92D050"/>
            </a:solidFill>
          </c:spPr>
          <c:cat>
            <c:strRef>
              <c:f>Taul2!$A$11:$A$15</c:f>
              <c:strCache>
                <c:ptCount val="5"/>
                <c:pt idx="0">
                  <c:v>Iceland</c:v>
                </c:pt>
                <c:pt idx="1">
                  <c:v>Finland</c:v>
                </c:pt>
                <c:pt idx="2">
                  <c:v>Denmark</c:v>
                </c:pt>
                <c:pt idx="3">
                  <c:v>Norway</c:v>
                </c:pt>
                <c:pt idx="4">
                  <c:v>Sweden</c:v>
                </c:pt>
              </c:strCache>
            </c:strRef>
          </c:cat>
          <c:val>
            <c:numRef>
              <c:f>Taul2!$C$11:$C$15</c:f>
              <c:numCache>
                <c:formatCode>General</c:formatCode>
                <c:ptCount val="5"/>
                <c:pt idx="0">
                  <c:v>13</c:v>
                </c:pt>
                <c:pt idx="1">
                  <c:v>26.5</c:v>
                </c:pt>
                <c:pt idx="2">
                  <c:v>32</c:v>
                </c:pt>
                <c:pt idx="3">
                  <c:v>36</c:v>
                </c:pt>
                <c:pt idx="4">
                  <c:v>52</c:v>
                </c:pt>
              </c:numCache>
            </c:numRef>
          </c:val>
        </c:ser>
        <c:ser>
          <c:idx val="2"/>
          <c:order val="2"/>
          <c:tx>
            <c:strRef>
              <c:f>Taul2!$D$10</c:f>
              <c:strCache>
                <c:ptCount val="1"/>
                <c:pt idx="0">
                  <c:v>father</c:v>
                </c:pt>
              </c:strCache>
            </c:strRef>
          </c:tx>
          <c:spPr>
            <a:solidFill>
              <a:srgbClr val="0070C0"/>
            </a:solidFill>
          </c:spPr>
          <c:cat>
            <c:strRef>
              <c:f>Taul2!$A$11:$A$15</c:f>
              <c:strCache>
                <c:ptCount val="5"/>
                <c:pt idx="0">
                  <c:v>Iceland</c:v>
                </c:pt>
                <c:pt idx="1">
                  <c:v>Finland</c:v>
                </c:pt>
                <c:pt idx="2">
                  <c:v>Denmark</c:v>
                </c:pt>
                <c:pt idx="3">
                  <c:v>Norway</c:v>
                </c:pt>
                <c:pt idx="4">
                  <c:v>Sweden</c:v>
                </c:pt>
              </c:strCache>
            </c:strRef>
          </c:cat>
          <c:val>
            <c:numRef>
              <c:f>Taul2!$D$11:$D$15</c:f>
              <c:numCache>
                <c:formatCode>General</c:formatCode>
                <c:ptCount val="5"/>
                <c:pt idx="0">
                  <c:v>13</c:v>
                </c:pt>
                <c:pt idx="1">
                  <c:v>6</c:v>
                </c:pt>
                <c:pt idx="2">
                  <c:v>0</c:v>
                </c:pt>
                <c:pt idx="3">
                  <c:v>12</c:v>
                </c:pt>
                <c:pt idx="4">
                  <c:v>9</c:v>
                </c:pt>
              </c:numCache>
            </c:numRef>
          </c:val>
        </c:ser>
        <c:overlap val="100"/>
        <c:axId val="63364480"/>
        <c:axId val="63370368"/>
      </c:barChart>
      <c:catAx>
        <c:axId val="63364480"/>
        <c:scaling>
          <c:orientation val="minMax"/>
        </c:scaling>
        <c:axPos val="b"/>
        <c:tickLblPos val="nextTo"/>
        <c:txPr>
          <a:bodyPr/>
          <a:lstStyle/>
          <a:p>
            <a:pPr>
              <a:defRPr sz="1600"/>
            </a:pPr>
            <a:endParaRPr lang="en-US"/>
          </a:p>
        </c:txPr>
        <c:crossAx val="63370368"/>
        <c:crosses val="autoZero"/>
        <c:auto val="1"/>
        <c:lblAlgn val="ctr"/>
        <c:lblOffset val="100"/>
      </c:catAx>
      <c:valAx>
        <c:axId val="63370368"/>
        <c:scaling>
          <c:orientation val="minMax"/>
        </c:scaling>
        <c:axPos val="l"/>
        <c:majorGridlines/>
        <c:numFmt formatCode="General" sourceLinked="1"/>
        <c:tickLblPos val="nextTo"/>
        <c:txPr>
          <a:bodyPr/>
          <a:lstStyle/>
          <a:p>
            <a:pPr>
              <a:defRPr sz="1400"/>
            </a:pPr>
            <a:endParaRPr lang="en-US"/>
          </a:p>
        </c:txPr>
        <c:crossAx val="63364480"/>
        <c:crosses val="autoZero"/>
        <c:crossBetween val="between"/>
      </c:valAx>
    </c:plotArea>
    <c:legend>
      <c:legendPos val="r"/>
      <c:txPr>
        <a:bodyPr/>
        <a:lstStyle/>
        <a:p>
          <a:pPr>
            <a:defRPr sz="16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col"/>
        <c:grouping val="clustered"/>
        <c:ser>
          <c:idx val="0"/>
          <c:order val="0"/>
          <c:spPr>
            <a:solidFill>
              <a:srgbClr val="00B0F0"/>
            </a:solidFill>
          </c:spPr>
          <c:cat>
            <c:strRef>
              <c:f>Taul2!$F$4:$F$8</c:f>
              <c:strCache>
                <c:ptCount val="5"/>
                <c:pt idx="0">
                  <c:v>Finland</c:v>
                </c:pt>
                <c:pt idx="1">
                  <c:v>Denmark</c:v>
                </c:pt>
                <c:pt idx="2">
                  <c:v>Norway</c:v>
                </c:pt>
                <c:pt idx="3">
                  <c:v>Sweden </c:v>
                </c:pt>
                <c:pt idx="4">
                  <c:v>Iceland</c:v>
                </c:pt>
              </c:strCache>
            </c:strRef>
          </c:cat>
          <c:val>
            <c:numRef>
              <c:f>Taul2!$G$4:$G$8</c:f>
              <c:numCache>
                <c:formatCode>General</c:formatCode>
                <c:ptCount val="5"/>
                <c:pt idx="0">
                  <c:v>3</c:v>
                </c:pt>
                <c:pt idx="1">
                  <c:v>2</c:v>
                </c:pt>
                <c:pt idx="2">
                  <c:v>2</c:v>
                </c:pt>
                <c:pt idx="3">
                  <c:v>1.5</c:v>
                </c:pt>
                <c:pt idx="4">
                  <c:v>0</c:v>
                </c:pt>
              </c:numCache>
            </c:numRef>
          </c:val>
        </c:ser>
        <c:axId val="65815296"/>
        <c:axId val="65816832"/>
      </c:barChart>
      <c:catAx>
        <c:axId val="65815296"/>
        <c:scaling>
          <c:orientation val="minMax"/>
        </c:scaling>
        <c:axPos val="b"/>
        <c:tickLblPos val="nextTo"/>
        <c:txPr>
          <a:bodyPr/>
          <a:lstStyle/>
          <a:p>
            <a:pPr>
              <a:defRPr lang="fi-FI" sz="1600"/>
            </a:pPr>
            <a:endParaRPr lang="en-US"/>
          </a:p>
        </c:txPr>
        <c:crossAx val="65816832"/>
        <c:crosses val="autoZero"/>
        <c:auto val="1"/>
        <c:lblAlgn val="ctr"/>
        <c:lblOffset val="100"/>
      </c:catAx>
      <c:valAx>
        <c:axId val="65816832"/>
        <c:scaling>
          <c:orientation val="minMax"/>
        </c:scaling>
        <c:axPos val="l"/>
        <c:majorGridlines/>
        <c:numFmt formatCode="General" sourceLinked="1"/>
        <c:tickLblPos val="nextTo"/>
        <c:txPr>
          <a:bodyPr/>
          <a:lstStyle/>
          <a:p>
            <a:pPr>
              <a:defRPr lang="fi-FI" sz="1600"/>
            </a:pPr>
            <a:endParaRPr lang="en-US"/>
          </a:p>
        </c:txPr>
        <c:crossAx val="65815296"/>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col"/>
        <c:grouping val="stacked"/>
        <c:ser>
          <c:idx val="0"/>
          <c:order val="0"/>
          <c:tx>
            <c:strRef>
              <c:f>Taul2!$E$17</c:f>
              <c:strCache>
                <c:ptCount val="1"/>
                <c:pt idx="0">
                  <c:v>mother</c:v>
                </c:pt>
              </c:strCache>
            </c:strRef>
          </c:tx>
          <c:spPr>
            <a:solidFill>
              <a:srgbClr val="C00000"/>
            </a:solidFill>
          </c:spPr>
          <c:cat>
            <c:strRef>
              <c:f>Taul2!$D$18:$D$22</c:f>
              <c:strCache>
                <c:ptCount val="5"/>
                <c:pt idx="0">
                  <c:v>Norway</c:v>
                </c:pt>
                <c:pt idx="1">
                  <c:v>Finland</c:v>
                </c:pt>
                <c:pt idx="2">
                  <c:v>Sweden</c:v>
                </c:pt>
                <c:pt idx="3">
                  <c:v>Iceland</c:v>
                </c:pt>
                <c:pt idx="4">
                  <c:v>Denmark</c:v>
                </c:pt>
              </c:strCache>
            </c:strRef>
          </c:cat>
          <c:val>
            <c:numRef>
              <c:f>Taul2!$E$18:$E$22</c:f>
              <c:numCache>
                <c:formatCode>General</c:formatCode>
                <c:ptCount val="5"/>
                <c:pt idx="0">
                  <c:v>2</c:v>
                </c:pt>
                <c:pt idx="1">
                  <c:v>4</c:v>
                </c:pt>
                <c:pt idx="2">
                  <c:v>2</c:v>
                </c:pt>
                <c:pt idx="3">
                  <c:v>3</c:v>
                </c:pt>
                <c:pt idx="4">
                  <c:v>4</c:v>
                </c:pt>
              </c:numCache>
            </c:numRef>
          </c:val>
        </c:ser>
        <c:ser>
          <c:idx val="1"/>
          <c:order val="1"/>
          <c:tx>
            <c:strRef>
              <c:f>Taul2!$F$17</c:f>
              <c:strCache>
                <c:ptCount val="1"/>
                <c:pt idx="0">
                  <c:v>parental</c:v>
                </c:pt>
              </c:strCache>
            </c:strRef>
          </c:tx>
          <c:spPr>
            <a:solidFill>
              <a:srgbClr val="92D050"/>
            </a:solidFill>
          </c:spPr>
          <c:cat>
            <c:strRef>
              <c:f>Taul2!$D$18:$D$22</c:f>
              <c:strCache>
                <c:ptCount val="5"/>
                <c:pt idx="0">
                  <c:v>Norway</c:v>
                </c:pt>
                <c:pt idx="1">
                  <c:v>Finland</c:v>
                </c:pt>
                <c:pt idx="2">
                  <c:v>Sweden</c:v>
                </c:pt>
                <c:pt idx="3">
                  <c:v>Iceland</c:v>
                </c:pt>
                <c:pt idx="4">
                  <c:v>Denmark</c:v>
                </c:pt>
              </c:strCache>
            </c:strRef>
          </c:cat>
          <c:val>
            <c:numRef>
              <c:f>Taul2!$F$18:$F$22</c:f>
              <c:numCache>
                <c:formatCode>General</c:formatCode>
                <c:ptCount val="5"/>
                <c:pt idx="0">
                  <c:v>8.5</c:v>
                </c:pt>
                <c:pt idx="1">
                  <c:v>6</c:v>
                </c:pt>
                <c:pt idx="2">
                  <c:v>12</c:v>
                </c:pt>
                <c:pt idx="3">
                  <c:v>3</c:v>
                </c:pt>
                <c:pt idx="4">
                  <c:v>8</c:v>
                </c:pt>
              </c:numCache>
            </c:numRef>
          </c:val>
        </c:ser>
        <c:ser>
          <c:idx val="2"/>
          <c:order val="2"/>
          <c:tx>
            <c:strRef>
              <c:f>Taul2!$G$17</c:f>
              <c:strCache>
                <c:ptCount val="1"/>
                <c:pt idx="0">
                  <c:v>father</c:v>
                </c:pt>
              </c:strCache>
            </c:strRef>
          </c:tx>
          <c:spPr>
            <a:solidFill>
              <a:srgbClr val="0070C0"/>
            </a:solidFill>
          </c:spPr>
          <c:cat>
            <c:strRef>
              <c:f>Taul2!$D$18:$D$22</c:f>
              <c:strCache>
                <c:ptCount val="5"/>
                <c:pt idx="0">
                  <c:v>Norway</c:v>
                </c:pt>
                <c:pt idx="1">
                  <c:v>Finland</c:v>
                </c:pt>
                <c:pt idx="2">
                  <c:v>Sweden</c:v>
                </c:pt>
                <c:pt idx="3">
                  <c:v>Iceland</c:v>
                </c:pt>
                <c:pt idx="4">
                  <c:v>Denmark</c:v>
                </c:pt>
              </c:strCache>
            </c:strRef>
          </c:cat>
          <c:val>
            <c:numRef>
              <c:f>Taul2!$G$18:$G$22</c:f>
              <c:numCache>
                <c:formatCode>General</c:formatCode>
                <c:ptCount val="5"/>
                <c:pt idx="0">
                  <c:v>3</c:v>
                </c:pt>
                <c:pt idx="1">
                  <c:v>1.5</c:v>
                </c:pt>
                <c:pt idx="2">
                  <c:v>2</c:v>
                </c:pt>
                <c:pt idx="3">
                  <c:v>3</c:v>
                </c:pt>
                <c:pt idx="4">
                  <c:v>0</c:v>
                </c:pt>
              </c:numCache>
            </c:numRef>
          </c:val>
        </c:ser>
        <c:ser>
          <c:idx val="3"/>
          <c:order val="3"/>
          <c:tx>
            <c:strRef>
              <c:f>Taul2!$H$17</c:f>
              <c:strCache>
                <c:ptCount val="1"/>
                <c:pt idx="0">
                  <c:v>flat-rate</c:v>
                </c:pt>
              </c:strCache>
            </c:strRef>
          </c:tx>
          <c:spPr>
            <a:solidFill>
              <a:srgbClr val="FFC000"/>
            </a:solidFill>
          </c:spPr>
          <c:cat>
            <c:strRef>
              <c:f>Taul2!$D$18:$D$22</c:f>
              <c:strCache>
                <c:ptCount val="5"/>
                <c:pt idx="0">
                  <c:v>Norway</c:v>
                </c:pt>
                <c:pt idx="1">
                  <c:v>Finland</c:v>
                </c:pt>
                <c:pt idx="2">
                  <c:v>Sweden</c:v>
                </c:pt>
                <c:pt idx="3">
                  <c:v>Iceland</c:v>
                </c:pt>
                <c:pt idx="4">
                  <c:v>Denmark</c:v>
                </c:pt>
              </c:strCache>
            </c:strRef>
          </c:cat>
          <c:val>
            <c:numRef>
              <c:f>Taul2!$H$18:$H$22</c:f>
              <c:numCache>
                <c:formatCode>General</c:formatCode>
                <c:ptCount val="5"/>
                <c:pt idx="0">
                  <c:v>24</c:v>
                </c:pt>
                <c:pt idx="1">
                  <c:v>26</c:v>
                </c:pt>
                <c:pt idx="2">
                  <c:v>3</c:v>
                </c:pt>
                <c:pt idx="3">
                  <c:v>3</c:v>
                </c:pt>
                <c:pt idx="4">
                  <c:v>0</c:v>
                </c:pt>
              </c:numCache>
            </c:numRef>
          </c:val>
        </c:ser>
        <c:overlap val="100"/>
        <c:axId val="65355776"/>
        <c:axId val="65357312"/>
      </c:barChart>
      <c:catAx>
        <c:axId val="65355776"/>
        <c:scaling>
          <c:orientation val="minMax"/>
        </c:scaling>
        <c:axPos val="b"/>
        <c:tickLblPos val="nextTo"/>
        <c:txPr>
          <a:bodyPr/>
          <a:lstStyle/>
          <a:p>
            <a:pPr>
              <a:defRPr sz="1600"/>
            </a:pPr>
            <a:endParaRPr lang="en-US"/>
          </a:p>
        </c:txPr>
        <c:crossAx val="65357312"/>
        <c:crosses val="autoZero"/>
        <c:auto val="1"/>
        <c:lblAlgn val="ctr"/>
        <c:lblOffset val="100"/>
      </c:catAx>
      <c:valAx>
        <c:axId val="65357312"/>
        <c:scaling>
          <c:orientation val="minMax"/>
        </c:scaling>
        <c:axPos val="l"/>
        <c:majorGridlines/>
        <c:numFmt formatCode="General" sourceLinked="1"/>
        <c:tickLblPos val="nextTo"/>
        <c:txPr>
          <a:bodyPr/>
          <a:lstStyle/>
          <a:p>
            <a:pPr>
              <a:defRPr sz="1400"/>
            </a:pPr>
            <a:endParaRPr lang="en-US"/>
          </a:p>
        </c:txPr>
        <c:crossAx val="65355776"/>
        <c:crosses val="autoZero"/>
        <c:crossBetween val="between"/>
      </c:valAx>
    </c:plotArea>
    <c:legend>
      <c:legendPos val="r"/>
      <c:txPr>
        <a:bodyPr/>
        <a:lstStyle/>
        <a:p>
          <a:pPr>
            <a:defRPr sz="1600"/>
          </a:pPr>
          <a:endParaRPr lang="en-US"/>
        </a:p>
      </c:txPr>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5571" tIns="47787" rIns="95571" bIns="47787" numCol="1" anchor="t" anchorCtr="0" compatLnSpc="1">
            <a:prstTxWarp prst="textNoShape">
              <a:avLst/>
            </a:prstTxWarp>
          </a:bodyPr>
          <a:lstStyle>
            <a:lvl1pPr defTabSz="955830">
              <a:defRPr sz="900"/>
            </a:lvl1pPr>
          </a:lstStyle>
          <a:p>
            <a:pPr>
              <a:defRPr/>
            </a:pPr>
            <a:endParaRPr lang="fi-FI"/>
          </a:p>
        </p:txBody>
      </p:sp>
      <p:sp>
        <p:nvSpPr>
          <p:cNvPr id="7171" name="Rectangle 3"/>
          <p:cNvSpPr>
            <a:spLocks noGrp="1" noChangeArrowheads="1"/>
          </p:cNvSpPr>
          <p:nvPr>
            <p:ph type="dt" sz="quarter" idx="1"/>
          </p:nvPr>
        </p:nvSpPr>
        <p:spPr bwMode="auto">
          <a:xfrm>
            <a:off x="3849688" y="0"/>
            <a:ext cx="2946400" cy="495300"/>
          </a:xfrm>
          <a:prstGeom prst="rect">
            <a:avLst/>
          </a:prstGeom>
          <a:noFill/>
          <a:ln w="9525">
            <a:noFill/>
            <a:miter lim="800000"/>
            <a:headEnd/>
            <a:tailEnd/>
          </a:ln>
          <a:effectLst/>
        </p:spPr>
        <p:txBody>
          <a:bodyPr vert="horz" wrap="square" lIns="95571" tIns="47787" rIns="95571" bIns="47787" numCol="1" anchor="t" anchorCtr="0" compatLnSpc="1">
            <a:prstTxWarp prst="textNoShape">
              <a:avLst/>
            </a:prstTxWarp>
          </a:bodyPr>
          <a:lstStyle>
            <a:lvl1pPr algn="r" defTabSz="955830">
              <a:defRPr sz="900"/>
            </a:lvl1pPr>
          </a:lstStyle>
          <a:p>
            <a:pPr>
              <a:defRPr/>
            </a:pPr>
            <a:endParaRPr lang="fi-FI"/>
          </a:p>
        </p:txBody>
      </p:sp>
      <p:sp>
        <p:nvSpPr>
          <p:cNvPr id="7172"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5571" tIns="47787" rIns="95571" bIns="47787" numCol="1" anchor="b" anchorCtr="0" compatLnSpc="1">
            <a:prstTxWarp prst="textNoShape">
              <a:avLst/>
            </a:prstTxWarp>
          </a:bodyPr>
          <a:lstStyle>
            <a:lvl1pPr defTabSz="955830">
              <a:defRPr sz="900"/>
            </a:lvl1pPr>
          </a:lstStyle>
          <a:p>
            <a:pPr>
              <a:defRPr/>
            </a:pPr>
            <a:endParaRPr lang="fi-FI"/>
          </a:p>
        </p:txBody>
      </p:sp>
      <p:sp>
        <p:nvSpPr>
          <p:cNvPr id="7173" name="Rectangle 5"/>
          <p:cNvSpPr>
            <a:spLocks noGrp="1" noChangeArrowheads="1"/>
          </p:cNvSpPr>
          <p:nvPr>
            <p:ph type="sldNum" sz="quarter" idx="3"/>
          </p:nvPr>
        </p:nvSpPr>
        <p:spPr bwMode="auto">
          <a:xfrm>
            <a:off x="3849688" y="9431338"/>
            <a:ext cx="2946400" cy="495300"/>
          </a:xfrm>
          <a:prstGeom prst="rect">
            <a:avLst/>
          </a:prstGeom>
          <a:noFill/>
          <a:ln w="9525">
            <a:noFill/>
            <a:miter lim="800000"/>
            <a:headEnd/>
            <a:tailEnd/>
          </a:ln>
          <a:effectLst/>
        </p:spPr>
        <p:txBody>
          <a:bodyPr vert="horz" wrap="square" lIns="95571" tIns="47787" rIns="95571" bIns="47787" numCol="1" anchor="b" anchorCtr="0" compatLnSpc="1">
            <a:prstTxWarp prst="textNoShape">
              <a:avLst/>
            </a:prstTxWarp>
          </a:bodyPr>
          <a:lstStyle>
            <a:lvl1pPr algn="r" defTabSz="955830">
              <a:defRPr sz="900"/>
            </a:lvl1pPr>
          </a:lstStyle>
          <a:p>
            <a:pPr>
              <a:defRPr/>
            </a:pPr>
            <a:fld id="{CA538E3A-5E86-47A4-96AA-2E8834C020D1}" type="slidenum">
              <a:rPr lang="fi-FI"/>
              <a:pPr>
                <a:defRPr/>
              </a:pPr>
              <a:t>‹#›</a:t>
            </a:fld>
            <a:endParaRPr lang="fi-F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5571" tIns="47787" rIns="95571" bIns="47787" numCol="1" anchor="t" anchorCtr="0" compatLnSpc="1">
            <a:prstTxWarp prst="textNoShape">
              <a:avLst/>
            </a:prstTxWarp>
          </a:bodyPr>
          <a:lstStyle>
            <a:lvl1pPr defTabSz="955830">
              <a:defRPr sz="900"/>
            </a:lvl1pPr>
          </a:lstStyle>
          <a:p>
            <a:pPr>
              <a:defRPr/>
            </a:pPr>
            <a:endParaRPr lang="fi-FI"/>
          </a:p>
        </p:txBody>
      </p:sp>
      <p:sp>
        <p:nvSpPr>
          <p:cNvPr id="4099"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5571" tIns="47787" rIns="95571" bIns="47787" numCol="1" anchor="t" anchorCtr="0" compatLnSpc="1">
            <a:prstTxWarp prst="textNoShape">
              <a:avLst/>
            </a:prstTxWarp>
          </a:bodyPr>
          <a:lstStyle>
            <a:lvl1pPr algn="r" defTabSz="955830">
              <a:defRPr sz="900"/>
            </a:lvl1pPr>
          </a:lstStyle>
          <a:p>
            <a:pPr>
              <a:defRPr/>
            </a:pPr>
            <a:endParaRPr lang="fi-FI"/>
          </a:p>
        </p:txBody>
      </p:sp>
      <p:sp>
        <p:nvSpPr>
          <p:cNvPr id="9220" name="Rectangle 4"/>
          <p:cNvSpPr>
            <a:spLocks noGrp="1" noRot="1" noChangeAspect="1" noChangeArrowheads="1" noTextEdit="1"/>
          </p:cNvSpPr>
          <p:nvPr>
            <p:ph type="sldImg" idx="2"/>
          </p:nvPr>
        </p:nvSpPr>
        <p:spPr bwMode="auto">
          <a:xfrm>
            <a:off x="919163" y="746125"/>
            <a:ext cx="4959350" cy="37211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5571" tIns="47787" rIns="95571" bIns="47787" numCol="1" anchor="t" anchorCtr="0" compatLnSpc="1">
            <a:prstTxWarp prst="textNoShape">
              <a:avLst/>
            </a:prstTxWarp>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4102" name="Rectangle 6"/>
          <p:cNvSpPr>
            <a:spLocks noGrp="1" noChangeArrowheads="1"/>
          </p:cNvSpPr>
          <p:nvPr>
            <p:ph type="ftr" sz="quarter" idx="4"/>
          </p:nvPr>
        </p:nvSpPr>
        <p:spPr bwMode="auto">
          <a:xfrm>
            <a:off x="0" y="9431338"/>
            <a:ext cx="2946400" cy="495300"/>
          </a:xfrm>
          <a:prstGeom prst="rect">
            <a:avLst/>
          </a:prstGeom>
          <a:noFill/>
          <a:ln w="9525">
            <a:noFill/>
            <a:miter lim="800000"/>
            <a:headEnd/>
            <a:tailEnd/>
          </a:ln>
          <a:effectLst/>
        </p:spPr>
        <p:txBody>
          <a:bodyPr vert="horz" wrap="square" lIns="95571" tIns="47787" rIns="95571" bIns="47787" numCol="1" anchor="b" anchorCtr="0" compatLnSpc="1">
            <a:prstTxWarp prst="textNoShape">
              <a:avLst/>
            </a:prstTxWarp>
          </a:bodyPr>
          <a:lstStyle>
            <a:lvl1pPr defTabSz="955830">
              <a:defRPr sz="900"/>
            </a:lvl1pPr>
          </a:lstStyle>
          <a:p>
            <a:pPr>
              <a:defRPr/>
            </a:pPr>
            <a:endParaRPr lang="fi-FI"/>
          </a:p>
        </p:txBody>
      </p:sp>
      <p:sp>
        <p:nvSpPr>
          <p:cNvPr id="4103" name="Rectangle 7"/>
          <p:cNvSpPr>
            <a:spLocks noGrp="1" noChangeArrowheads="1"/>
          </p:cNvSpPr>
          <p:nvPr>
            <p:ph type="sldNum" sz="quarter" idx="5"/>
          </p:nvPr>
        </p:nvSpPr>
        <p:spPr bwMode="auto">
          <a:xfrm>
            <a:off x="3849688" y="9431338"/>
            <a:ext cx="2946400" cy="495300"/>
          </a:xfrm>
          <a:prstGeom prst="rect">
            <a:avLst/>
          </a:prstGeom>
          <a:noFill/>
          <a:ln w="9525">
            <a:noFill/>
            <a:miter lim="800000"/>
            <a:headEnd/>
            <a:tailEnd/>
          </a:ln>
          <a:effectLst/>
        </p:spPr>
        <p:txBody>
          <a:bodyPr vert="horz" wrap="square" lIns="95571" tIns="47787" rIns="95571" bIns="47787" numCol="1" anchor="b" anchorCtr="0" compatLnSpc="1">
            <a:prstTxWarp prst="textNoShape">
              <a:avLst/>
            </a:prstTxWarp>
          </a:bodyPr>
          <a:lstStyle>
            <a:lvl1pPr algn="r" defTabSz="955830">
              <a:defRPr sz="900"/>
            </a:lvl1pPr>
          </a:lstStyle>
          <a:p>
            <a:pPr>
              <a:defRPr/>
            </a:pPr>
            <a:fld id="{A16E8ED5-DB3F-4899-8A35-02A7008F2DC0}" type="slidenum">
              <a:rPr lang="fi-FI"/>
              <a:pPr>
                <a:defRPr/>
              </a:pPr>
              <a:t>‹#›</a:t>
            </a:fld>
            <a:endParaRPr lang="fi-F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4" name="Picture 14" descr="THL_KV_LOGO_PPT.JPG"/>
          <p:cNvPicPr>
            <a:picLocks noChangeAspect="1"/>
          </p:cNvPicPr>
          <p:nvPr userDrawn="1"/>
        </p:nvPicPr>
        <p:blipFill>
          <a:blip r:embed="rId2" cstate="print"/>
          <a:srcRect/>
          <a:stretch>
            <a:fillRect/>
          </a:stretch>
        </p:blipFill>
        <p:spPr bwMode="auto">
          <a:xfrm>
            <a:off x="2209800" y="5226050"/>
            <a:ext cx="4572000" cy="227013"/>
          </a:xfrm>
          <a:prstGeom prst="rect">
            <a:avLst/>
          </a:prstGeom>
          <a:noFill/>
          <a:ln w="9525">
            <a:noFill/>
            <a:miter lim="800000"/>
            <a:headEnd/>
            <a:tailEnd/>
          </a:ln>
        </p:spPr>
      </p:pic>
      <p:sp>
        <p:nvSpPr>
          <p:cNvPr id="5" name="Rectangle 2"/>
          <p:cNvSpPr>
            <a:spLocks noChangeArrowheads="1"/>
          </p:cNvSpPr>
          <p:nvPr userDrawn="1"/>
        </p:nvSpPr>
        <p:spPr bwMode="auto">
          <a:xfrm>
            <a:off x="0" y="6553200"/>
            <a:ext cx="9144000" cy="304800"/>
          </a:xfrm>
          <a:prstGeom prst="rect">
            <a:avLst/>
          </a:prstGeom>
          <a:solidFill>
            <a:schemeClr val="accent1"/>
          </a:solidFill>
          <a:ln w="9525">
            <a:noFill/>
            <a:miter lim="800000"/>
            <a:headEnd/>
            <a:tailEnd/>
          </a:ln>
          <a:effectLst/>
        </p:spPr>
        <p:txBody>
          <a:bodyPr wrap="none" anchor="ctr"/>
          <a:lstStyle/>
          <a:p>
            <a:pPr>
              <a:defRPr/>
            </a:pPr>
            <a:endParaRPr lang="fi-FI"/>
          </a:p>
        </p:txBody>
      </p:sp>
      <p:pic>
        <p:nvPicPr>
          <p:cNvPr id="6" name="Picture 11" descr="SHORT_THL_LOGO_RGB_large.jpg"/>
          <p:cNvPicPr>
            <a:picLocks noChangeAspect="1"/>
          </p:cNvPicPr>
          <p:nvPr userDrawn="1"/>
        </p:nvPicPr>
        <p:blipFill>
          <a:blip r:embed="rId3" cstate="print"/>
          <a:srcRect/>
          <a:stretch>
            <a:fillRect/>
          </a:stretch>
        </p:blipFill>
        <p:spPr bwMode="auto">
          <a:xfrm>
            <a:off x="3124200" y="4038600"/>
            <a:ext cx="2603500" cy="1063625"/>
          </a:xfrm>
          <a:prstGeom prst="rect">
            <a:avLst/>
          </a:prstGeom>
          <a:noFill/>
          <a:ln w="9525">
            <a:noFill/>
            <a:miter lim="800000"/>
            <a:headEnd/>
            <a:tailEnd/>
          </a:ln>
        </p:spPr>
      </p:pic>
      <p:sp>
        <p:nvSpPr>
          <p:cNvPr id="7" name="Rectangle 2"/>
          <p:cNvSpPr>
            <a:spLocks noChangeArrowheads="1"/>
          </p:cNvSpPr>
          <p:nvPr userDrawn="1"/>
        </p:nvSpPr>
        <p:spPr bwMode="auto">
          <a:xfrm>
            <a:off x="0" y="0"/>
            <a:ext cx="9144000" cy="3810000"/>
          </a:xfrm>
          <a:prstGeom prst="rect">
            <a:avLst/>
          </a:prstGeom>
          <a:solidFill>
            <a:schemeClr val="accent1"/>
          </a:solidFill>
          <a:ln w="9525">
            <a:noFill/>
            <a:miter lim="800000"/>
            <a:headEnd/>
            <a:tailEnd/>
          </a:ln>
          <a:effectLst/>
        </p:spPr>
        <p:txBody>
          <a:bodyPr wrap="none" anchor="ctr"/>
          <a:lstStyle/>
          <a:p>
            <a:pPr>
              <a:defRPr/>
            </a:pPr>
            <a:endParaRPr lang="fi-FI"/>
          </a:p>
        </p:txBody>
      </p:sp>
      <p:sp>
        <p:nvSpPr>
          <p:cNvPr id="3075" name="Rectangle 3"/>
          <p:cNvSpPr>
            <a:spLocks noGrp="1" noChangeArrowheads="1"/>
          </p:cNvSpPr>
          <p:nvPr>
            <p:ph type="ctrTitle"/>
          </p:nvPr>
        </p:nvSpPr>
        <p:spPr>
          <a:xfrm>
            <a:off x="468313" y="1143000"/>
            <a:ext cx="8207375" cy="1295400"/>
          </a:xfrm>
        </p:spPr>
        <p:txBody>
          <a:bodyPr/>
          <a:lstStyle>
            <a:lvl1pPr algn="ctr">
              <a:defRPr sz="3400">
                <a:solidFill>
                  <a:schemeClr val="bg1"/>
                </a:solidFill>
              </a:defRPr>
            </a:lvl1pPr>
          </a:lstStyle>
          <a:p>
            <a:r>
              <a:rPr lang="fi-FI" smtClean="0"/>
              <a:t>Muokkaa perustyyl. napsautt.</a:t>
            </a:r>
            <a:endParaRPr lang="fi-FI"/>
          </a:p>
        </p:txBody>
      </p:sp>
      <p:sp>
        <p:nvSpPr>
          <p:cNvPr id="3076" name="Rectangle 4"/>
          <p:cNvSpPr>
            <a:spLocks noGrp="1" noChangeArrowheads="1"/>
          </p:cNvSpPr>
          <p:nvPr>
            <p:ph type="subTitle" idx="1"/>
          </p:nvPr>
        </p:nvSpPr>
        <p:spPr>
          <a:xfrm>
            <a:off x="468313" y="2632075"/>
            <a:ext cx="8207375" cy="949325"/>
          </a:xfrm>
        </p:spPr>
        <p:txBody>
          <a:bodyPr/>
          <a:lstStyle>
            <a:lvl1pPr marL="0" indent="0" algn="ctr">
              <a:buFontTx/>
              <a:buNone/>
              <a:defRPr sz="1800">
                <a:solidFill>
                  <a:schemeClr val="bg1"/>
                </a:solidFill>
              </a:defRPr>
            </a:lvl1pPr>
          </a:lstStyle>
          <a:p>
            <a:r>
              <a:rPr lang="fi-FI" smtClean="0"/>
              <a:t>Muokkaa alaotsikon perustyyliä napsautt.</a:t>
            </a:r>
            <a:endParaRPr lang="fi-FI"/>
          </a:p>
        </p:txBody>
      </p:sp>
      <p:sp>
        <p:nvSpPr>
          <p:cNvPr id="8" name="Rectangle 14"/>
          <p:cNvSpPr>
            <a:spLocks noGrp="1" noChangeArrowheads="1"/>
          </p:cNvSpPr>
          <p:nvPr>
            <p:ph type="dt" sz="half" idx="10"/>
          </p:nvPr>
        </p:nvSpPr>
        <p:spPr/>
        <p:txBody>
          <a:bodyPr/>
          <a:lstStyle>
            <a:lvl1pPr>
              <a:defRPr/>
            </a:lvl1pPr>
          </a:lstStyle>
          <a:p>
            <a:pPr>
              <a:defRPr/>
            </a:pPr>
            <a:fld id="{1BC71EDC-F87A-44A2-86A4-9A3CF1924D4F}" type="datetime1">
              <a:rPr lang="fi-FI"/>
              <a:pPr>
                <a:defRPr/>
              </a:pPr>
              <a:t>28.9.2012</a:t>
            </a:fld>
            <a:endParaRPr lang="fi-FI"/>
          </a:p>
        </p:txBody>
      </p:sp>
      <p:sp>
        <p:nvSpPr>
          <p:cNvPr id="9" name="Rectangle 15"/>
          <p:cNvSpPr>
            <a:spLocks noGrp="1" noChangeArrowheads="1"/>
          </p:cNvSpPr>
          <p:nvPr>
            <p:ph type="ftr" sz="quarter" idx="11"/>
          </p:nvPr>
        </p:nvSpPr>
        <p:spPr/>
        <p:txBody>
          <a:bodyPr/>
          <a:lstStyle>
            <a:lvl1pPr>
              <a:defRPr/>
            </a:lvl1pPr>
          </a:lstStyle>
          <a:p>
            <a:pPr>
              <a:defRPr/>
            </a:pPr>
            <a:r>
              <a:rPr lang="fi-FI"/>
              <a:t>Esityksen nimi / Tekijä</a:t>
            </a:r>
          </a:p>
        </p:txBody>
      </p:sp>
      <p:sp>
        <p:nvSpPr>
          <p:cNvPr id="10" name="Rectangle 16"/>
          <p:cNvSpPr>
            <a:spLocks noGrp="1" noChangeArrowheads="1"/>
          </p:cNvSpPr>
          <p:nvPr>
            <p:ph type="sldNum" sz="quarter" idx="12"/>
          </p:nvPr>
        </p:nvSpPr>
        <p:spPr/>
        <p:txBody>
          <a:bodyPr/>
          <a:lstStyle>
            <a:lvl1pPr>
              <a:defRPr/>
            </a:lvl1pPr>
          </a:lstStyle>
          <a:p>
            <a:pPr>
              <a:defRPr/>
            </a:pPr>
            <a:fld id="{076A945C-E303-458F-BA1D-9F2B689BD370}" type="slidenum">
              <a:rPr lang="fi-FI"/>
              <a:pPr>
                <a:defRPr/>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Content Placeholder 2"/>
          <p:cNvSpPr>
            <a:spLocks noGrp="1"/>
          </p:cNvSpPr>
          <p:nvPr>
            <p:ph idx="1"/>
          </p:nvPr>
        </p:nvSpPr>
        <p:spPr/>
        <p:txBody>
          <a:bodyPr/>
          <a:lstStyle>
            <a:lvl2pPr marL="625475" indent="-265113">
              <a:defRPr/>
            </a:lvl2pPr>
            <a:lvl3pPr marL="900113" indent="-274638">
              <a:defRPr/>
            </a:lvl3pPr>
            <a:lvl4pPr marL="1165225" indent="-265113">
              <a:defRPr/>
            </a:lvl4pPr>
            <a:lvl5pPr marL="1346200" indent="-180975">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pPr>
              <a:defRPr/>
            </a:pPr>
            <a:fld id="{692D3700-1C63-45BE-979E-B56AEB9CD9B9}" type="datetime1">
              <a:rPr lang="fi-FI"/>
              <a:pPr>
                <a:defRPr/>
              </a:pPr>
              <a:t>28.9.2012</a:t>
            </a:fld>
            <a:endParaRPr lang="fi-FI"/>
          </a:p>
        </p:txBody>
      </p:sp>
      <p:sp>
        <p:nvSpPr>
          <p:cNvPr id="5" name="Rectangle 4"/>
          <p:cNvSpPr>
            <a:spLocks noGrp="1" noChangeArrowheads="1"/>
          </p:cNvSpPr>
          <p:nvPr>
            <p:ph type="dt" sz="half" idx="11"/>
          </p:nvPr>
        </p:nvSpPr>
        <p:spPr>
          <a:ln/>
        </p:spPr>
        <p:txBody>
          <a:bodyPr/>
          <a:lstStyle>
            <a:lvl1pPr>
              <a:defRPr/>
            </a:lvl1pPr>
          </a:lstStyle>
          <a:p>
            <a:pPr>
              <a:defRPr/>
            </a:pPr>
            <a:fld id="{C0201F39-F4E8-4391-85F7-886E39629C51}" type="datetime1">
              <a:rPr lang="fi-FI"/>
              <a:pPr>
                <a:defRPr/>
              </a:pPr>
              <a:t>28.9.2012</a:t>
            </a:fld>
            <a:endParaRPr lang="fi-FI"/>
          </a:p>
        </p:txBody>
      </p:sp>
      <p:sp>
        <p:nvSpPr>
          <p:cNvPr id="6" name="Rectangle 5"/>
          <p:cNvSpPr>
            <a:spLocks noGrp="1" noChangeArrowheads="1"/>
          </p:cNvSpPr>
          <p:nvPr>
            <p:ph type="ftr" sz="quarter" idx="12"/>
          </p:nvPr>
        </p:nvSpPr>
        <p:spPr>
          <a:ln/>
        </p:spPr>
        <p:txBody>
          <a:bodyPr/>
          <a:lstStyle>
            <a:lvl1pPr>
              <a:defRPr/>
            </a:lvl1pPr>
          </a:lstStyle>
          <a:p>
            <a:pPr>
              <a:defRPr/>
            </a:pPr>
            <a:r>
              <a:rPr lang="fi-FI"/>
              <a:t> ________ ____    _____</a:t>
            </a:r>
          </a:p>
        </p:txBody>
      </p:sp>
      <p:sp>
        <p:nvSpPr>
          <p:cNvPr id="7" name="Rectangle 5"/>
          <p:cNvSpPr>
            <a:spLocks noGrp="1" noChangeArrowheads="1"/>
          </p:cNvSpPr>
          <p:nvPr>
            <p:ph type="ftr" sz="quarter" idx="13"/>
          </p:nvPr>
        </p:nvSpPr>
        <p:spPr>
          <a:ln/>
        </p:spPr>
        <p:txBody>
          <a:bodyPr/>
          <a:lstStyle>
            <a:lvl1pPr>
              <a:defRPr/>
            </a:lvl1pPr>
          </a:lstStyle>
          <a:p>
            <a:pPr>
              <a:defRPr/>
            </a:pPr>
            <a:r>
              <a:rPr lang="fi-FI"/>
              <a:t>Esityksen nimi / Tekijä</a:t>
            </a:r>
          </a:p>
        </p:txBody>
      </p:sp>
      <p:sp>
        <p:nvSpPr>
          <p:cNvPr id="8" name="Rectangle 6"/>
          <p:cNvSpPr>
            <a:spLocks noGrp="1" noChangeArrowheads="1"/>
          </p:cNvSpPr>
          <p:nvPr>
            <p:ph type="sldNum" sz="quarter" idx="14"/>
          </p:nvPr>
        </p:nvSpPr>
        <p:spPr>
          <a:ln/>
        </p:spPr>
        <p:txBody>
          <a:bodyPr/>
          <a:lstStyle>
            <a:lvl1pPr>
              <a:defRPr/>
            </a:lvl1pPr>
          </a:lstStyle>
          <a:p>
            <a:pPr>
              <a:defRPr/>
            </a:pPr>
            <a:fld id="{911E162F-0FE7-4838-B1DF-5BDBA9F37904}" type="slidenum">
              <a:rPr lang="fi-FI"/>
              <a:pPr>
                <a:defRPr/>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Content Placeholder 2"/>
          <p:cNvSpPr>
            <a:spLocks noGrp="1"/>
          </p:cNvSpPr>
          <p:nvPr>
            <p:ph sz="half" idx="1"/>
          </p:nvPr>
        </p:nvSpPr>
        <p:spPr>
          <a:xfrm>
            <a:off x="457200" y="1484313"/>
            <a:ext cx="4032250" cy="4392612"/>
          </a:xfrm>
        </p:spPr>
        <p:txBody>
          <a:bodyPr/>
          <a:lstStyle>
            <a:lvl1pPr>
              <a:defRPr sz="2200"/>
            </a:lvl1pPr>
            <a:lvl2pPr marL="625475" indent="-265113">
              <a:defRPr sz="2000"/>
            </a:lvl2pPr>
            <a:lvl3pPr marL="900113" indent="-274638">
              <a:defRPr sz="1800"/>
            </a:lvl3pPr>
            <a:lvl4pPr marL="1165225" indent="-265113">
              <a:defRPr sz="1600"/>
            </a:lvl4pPr>
            <a:lvl5pPr marL="1430338" indent="-265113">
              <a:defRPr sz="16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Content Placeholder 3"/>
          <p:cNvSpPr>
            <a:spLocks noGrp="1"/>
          </p:cNvSpPr>
          <p:nvPr>
            <p:ph sz="half" idx="2"/>
          </p:nvPr>
        </p:nvSpPr>
        <p:spPr>
          <a:xfrm>
            <a:off x="4641850" y="1484313"/>
            <a:ext cx="4033838" cy="4392612"/>
          </a:xfrm>
        </p:spPr>
        <p:txBody>
          <a:bodyPr/>
          <a:lstStyle>
            <a:lvl1pPr>
              <a:defRPr sz="22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Rectangle 4"/>
          <p:cNvSpPr>
            <a:spLocks noGrp="1" noChangeArrowheads="1"/>
          </p:cNvSpPr>
          <p:nvPr>
            <p:ph type="dt" sz="half" idx="10"/>
          </p:nvPr>
        </p:nvSpPr>
        <p:spPr>
          <a:ln/>
        </p:spPr>
        <p:txBody>
          <a:bodyPr/>
          <a:lstStyle>
            <a:lvl1pPr>
              <a:defRPr/>
            </a:lvl1pPr>
          </a:lstStyle>
          <a:p>
            <a:pPr>
              <a:defRPr/>
            </a:pPr>
            <a:fld id="{3D2B98A6-40BC-4EB9-B3FE-6431BB3F16CA}" type="datetime1">
              <a:rPr lang="fi-FI"/>
              <a:pPr>
                <a:defRPr/>
              </a:pPr>
              <a:t>28.9.2012</a:t>
            </a:fld>
            <a:endParaRPr lang="fi-FI"/>
          </a:p>
        </p:txBody>
      </p:sp>
      <p:sp>
        <p:nvSpPr>
          <p:cNvPr id="6" name="Rectangle 4"/>
          <p:cNvSpPr>
            <a:spLocks noGrp="1" noChangeArrowheads="1"/>
          </p:cNvSpPr>
          <p:nvPr>
            <p:ph type="dt" sz="half" idx="11"/>
          </p:nvPr>
        </p:nvSpPr>
        <p:spPr>
          <a:ln/>
        </p:spPr>
        <p:txBody>
          <a:bodyPr/>
          <a:lstStyle>
            <a:lvl1pPr>
              <a:defRPr/>
            </a:lvl1pPr>
          </a:lstStyle>
          <a:p>
            <a:pPr>
              <a:defRPr/>
            </a:pPr>
            <a:fld id="{29B9DBBF-458B-4EB1-B45F-B9A68DF99C08}" type="datetime1">
              <a:rPr lang="fi-FI"/>
              <a:pPr>
                <a:defRPr/>
              </a:pPr>
              <a:t>28.9.2012</a:t>
            </a:fld>
            <a:endParaRPr lang="fi-FI"/>
          </a:p>
        </p:txBody>
      </p:sp>
      <p:sp>
        <p:nvSpPr>
          <p:cNvPr id="7" name="Rectangle 5"/>
          <p:cNvSpPr>
            <a:spLocks noGrp="1" noChangeArrowheads="1"/>
          </p:cNvSpPr>
          <p:nvPr>
            <p:ph type="ftr" sz="quarter" idx="12"/>
          </p:nvPr>
        </p:nvSpPr>
        <p:spPr>
          <a:ln/>
        </p:spPr>
        <p:txBody>
          <a:bodyPr/>
          <a:lstStyle>
            <a:lvl1pPr>
              <a:defRPr/>
            </a:lvl1pPr>
          </a:lstStyle>
          <a:p>
            <a:pPr>
              <a:defRPr/>
            </a:pPr>
            <a:r>
              <a:rPr lang="fi-FI"/>
              <a:t> ________ ____    _____</a:t>
            </a:r>
          </a:p>
        </p:txBody>
      </p:sp>
      <p:sp>
        <p:nvSpPr>
          <p:cNvPr id="8" name="Rectangle 5"/>
          <p:cNvSpPr>
            <a:spLocks noGrp="1" noChangeArrowheads="1"/>
          </p:cNvSpPr>
          <p:nvPr>
            <p:ph type="ftr" sz="quarter" idx="13"/>
          </p:nvPr>
        </p:nvSpPr>
        <p:spPr>
          <a:ln/>
        </p:spPr>
        <p:txBody>
          <a:bodyPr/>
          <a:lstStyle>
            <a:lvl1pPr>
              <a:defRPr/>
            </a:lvl1pPr>
          </a:lstStyle>
          <a:p>
            <a:pPr>
              <a:defRPr/>
            </a:pPr>
            <a:r>
              <a:rPr lang="fi-FI"/>
              <a:t>Esityksen nimi / Tekijä</a:t>
            </a:r>
          </a:p>
        </p:txBody>
      </p:sp>
      <p:sp>
        <p:nvSpPr>
          <p:cNvPr id="9" name="Rectangle 6"/>
          <p:cNvSpPr>
            <a:spLocks noGrp="1" noChangeArrowheads="1"/>
          </p:cNvSpPr>
          <p:nvPr>
            <p:ph type="sldNum" sz="quarter" idx="14"/>
          </p:nvPr>
        </p:nvSpPr>
        <p:spPr>
          <a:ln/>
        </p:spPr>
        <p:txBody>
          <a:bodyPr/>
          <a:lstStyle>
            <a:lvl1pPr>
              <a:defRPr/>
            </a:lvl1pPr>
          </a:lstStyle>
          <a:p>
            <a:pPr>
              <a:defRPr/>
            </a:pPr>
            <a:fld id="{D70DD297-7CDE-4BC8-BEDA-A45259611968}" type="slidenum">
              <a:rPr lang="fi-FI"/>
              <a:pPr>
                <a:defRPr/>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i-FI" smtClean="0"/>
              <a:t>Muokkaa perustyyl. napsautt.</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457200" y="2174875"/>
            <a:ext cx="4040188" cy="395128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025" y="2174875"/>
            <a:ext cx="4041775" cy="395128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Rectangle 4"/>
          <p:cNvSpPr>
            <a:spLocks noGrp="1" noChangeArrowheads="1"/>
          </p:cNvSpPr>
          <p:nvPr>
            <p:ph type="dt" sz="half" idx="10"/>
          </p:nvPr>
        </p:nvSpPr>
        <p:spPr>
          <a:ln/>
        </p:spPr>
        <p:txBody>
          <a:bodyPr/>
          <a:lstStyle>
            <a:lvl1pPr>
              <a:defRPr/>
            </a:lvl1pPr>
          </a:lstStyle>
          <a:p>
            <a:pPr>
              <a:defRPr/>
            </a:pPr>
            <a:fld id="{F51DF0EF-9223-428B-A782-4D38C5A8AB1A}" type="datetime1">
              <a:rPr lang="fi-FI"/>
              <a:pPr>
                <a:defRPr/>
              </a:pPr>
              <a:t>28.9.2012</a:t>
            </a:fld>
            <a:endParaRPr lang="fi-FI"/>
          </a:p>
        </p:txBody>
      </p:sp>
      <p:sp>
        <p:nvSpPr>
          <p:cNvPr id="8" name="Rectangle 4"/>
          <p:cNvSpPr>
            <a:spLocks noGrp="1" noChangeArrowheads="1"/>
          </p:cNvSpPr>
          <p:nvPr>
            <p:ph type="dt" sz="half" idx="11"/>
          </p:nvPr>
        </p:nvSpPr>
        <p:spPr>
          <a:ln/>
        </p:spPr>
        <p:txBody>
          <a:bodyPr/>
          <a:lstStyle>
            <a:lvl1pPr>
              <a:defRPr/>
            </a:lvl1pPr>
          </a:lstStyle>
          <a:p>
            <a:pPr>
              <a:defRPr/>
            </a:pPr>
            <a:fld id="{F21A2E56-27CF-45D3-B0F8-932E36890CDE}" type="datetime1">
              <a:rPr lang="fi-FI"/>
              <a:pPr>
                <a:defRPr/>
              </a:pPr>
              <a:t>28.9.2012</a:t>
            </a:fld>
            <a:endParaRPr lang="fi-FI"/>
          </a:p>
        </p:txBody>
      </p:sp>
      <p:sp>
        <p:nvSpPr>
          <p:cNvPr id="9" name="Rectangle 5"/>
          <p:cNvSpPr>
            <a:spLocks noGrp="1" noChangeArrowheads="1"/>
          </p:cNvSpPr>
          <p:nvPr>
            <p:ph type="ftr" sz="quarter" idx="12"/>
          </p:nvPr>
        </p:nvSpPr>
        <p:spPr>
          <a:ln/>
        </p:spPr>
        <p:txBody>
          <a:bodyPr/>
          <a:lstStyle>
            <a:lvl1pPr>
              <a:defRPr/>
            </a:lvl1pPr>
          </a:lstStyle>
          <a:p>
            <a:pPr>
              <a:defRPr/>
            </a:pPr>
            <a:r>
              <a:rPr lang="fi-FI"/>
              <a:t> ________ ____    _____</a:t>
            </a:r>
          </a:p>
        </p:txBody>
      </p:sp>
      <p:sp>
        <p:nvSpPr>
          <p:cNvPr id="10" name="Rectangle 5"/>
          <p:cNvSpPr>
            <a:spLocks noGrp="1" noChangeArrowheads="1"/>
          </p:cNvSpPr>
          <p:nvPr>
            <p:ph type="ftr" sz="quarter" idx="13"/>
          </p:nvPr>
        </p:nvSpPr>
        <p:spPr>
          <a:ln/>
        </p:spPr>
        <p:txBody>
          <a:bodyPr/>
          <a:lstStyle>
            <a:lvl1pPr>
              <a:defRPr/>
            </a:lvl1pPr>
          </a:lstStyle>
          <a:p>
            <a:pPr>
              <a:defRPr/>
            </a:pPr>
            <a:r>
              <a:rPr lang="fi-FI"/>
              <a:t>Esityksen nimi / Tekijä</a:t>
            </a:r>
          </a:p>
        </p:txBody>
      </p:sp>
      <p:sp>
        <p:nvSpPr>
          <p:cNvPr id="11" name="Rectangle 6"/>
          <p:cNvSpPr>
            <a:spLocks noGrp="1" noChangeArrowheads="1"/>
          </p:cNvSpPr>
          <p:nvPr>
            <p:ph type="sldNum" sz="quarter" idx="14"/>
          </p:nvPr>
        </p:nvSpPr>
        <p:spPr>
          <a:ln/>
        </p:spPr>
        <p:txBody>
          <a:bodyPr/>
          <a:lstStyle>
            <a:lvl1pPr>
              <a:defRPr/>
            </a:lvl1pPr>
          </a:lstStyle>
          <a:p>
            <a:pPr>
              <a:defRPr/>
            </a:pPr>
            <a:fld id="{E65B768F-752B-4A32-886E-CB92E77CE672}" type="slidenum">
              <a:rPr lang="fi-FI"/>
              <a:pPr>
                <a:defRPr/>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fi-FI"/>
          </a:p>
        </p:txBody>
      </p:sp>
      <p:sp>
        <p:nvSpPr>
          <p:cNvPr id="3" name="Rectangle 4"/>
          <p:cNvSpPr>
            <a:spLocks noGrp="1" noChangeArrowheads="1"/>
          </p:cNvSpPr>
          <p:nvPr>
            <p:ph type="dt" sz="half" idx="10"/>
          </p:nvPr>
        </p:nvSpPr>
        <p:spPr>
          <a:ln/>
        </p:spPr>
        <p:txBody>
          <a:bodyPr/>
          <a:lstStyle>
            <a:lvl1pPr>
              <a:defRPr/>
            </a:lvl1pPr>
          </a:lstStyle>
          <a:p>
            <a:pPr>
              <a:defRPr/>
            </a:pPr>
            <a:fld id="{D7A3D93E-4B43-4908-94A1-0ED19508F431}" type="datetime1">
              <a:rPr lang="fi-FI"/>
              <a:pPr>
                <a:defRPr/>
              </a:pPr>
              <a:t>28.9.2012</a:t>
            </a:fld>
            <a:endParaRPr lang="fi-FI"/>
          </a:p>
        </p:txBody>
      </p:sp>
      <p:sp>
        <p:nvSpPr>
          <p:cNvPr id="4" name="Rectangle 4"/>
          <p:cNvSpPr>
            <a:spLocks noGrp="1" noChangeArrowheads="1"/>
          </p:cNvSpPr>
          <p:nvPr>
            <p:ph type="dt" sz="half" idx="11"/>
          </p:nvPr>
        </p:nvSpPr>
        <p:spPr>
          <a:ln/>
        </p:spPr>
        <p:txBody>
          <a:bodyPr/>
          <a:lstStyle>
            <a:lvl1pPr>
              <a:defRPr/>
            </a:lvl1pPr>
          </a:lstStyle>
          <a:p>
            <a:pPr>
              <a:defRPr/>
            </a:pPr>
            <a:fld id="{566BCC18-3C7C-4FBD-8795-619205942E03}" type="datetime1">
              <a:rPr lang="fi-FI"/>
              <a:pPr>
                <a:defRPr/>
              </a:pPr>
              <a:t>28.9.2012</a:t>
            </a:fld>
            <a:endParaRPr lang="fi-FI"/>
          </a:p>
        </p:txBody>
      </p:sp>
      <p:sp>
        <p:nvSpPr>
          <p:cNvPr id="5" name="Rectangle 5"/>
          <p:cNvSpPr>
            <a:spLocks noGrp="1" noChangeArrowheads="1"/>
          </p:cNvSpPr>
          <p:nvPr>
            <p:ph type="ftr" sz="quarter" idx="12"/>
          </p:nvPr>
        </p:nvSpPr>
        <p:spPr>
          <a:ln/>
        </p:spPr>
        <p:txBody>
          <a:bodyPr/>
          <a:lstStyle>
            <a:lvl1pPr>
              <a:defRPr/>
            </a:lvl1pPr>
          </a:lstStyle>
          <a:p>
            <a:pPr>
              <a:defRPr/>
            </a:pPr>
            <a:r>
              <a:rPr lang="fi-FI"/>
              <a:t> ________ ____    _____</a:t>
            </a:r>
          </a:p>
        </p:txBody>
      </p:sp>
      <p:sp>
        <p:nvSpPr>
          <p:cNvPr id="6" name="Rectangle 5"/>
          <p:cNvSpPr>
            <a:spLocks noGrp="1" noChangeArrowheads="1"/>
          </p:cNvSpPr>
          <p:nvPr>
            <p:ph type="ftr" sz="quarter" idx="13"/>
          </p:nvPr>
        </p:nvSpPr>
        <p:spPr>
          <a:ln/>
        </p:spPr>
        <p:txBody>
          <a:bodyPr/>
          <a:lstStyle>
            <a:lvl1pPr>
              <a:defRPr/>
            </a:lvl1pPr>
          </a:lstStyle>
          <a:p>
            <a:pPr>
              <a:defRPr/>
            </a:pPr>
            <a:r>
              <a:rPr lang="fi-FI"/>
              <a:t>Esityksen nimi / Tekijä</a:t>
            </a:r>
          </a:p>
        </p:txBody>
      </p:sp>
      <p:sp>
        <p:nvSpPr>
          <p:cNvPr id="7" name="Rectangle 6"/>
          <p:cNvSpPr>
            <a:spLocks noGrp="1" noChangeArrowheads="1"/>
          </p:cNvSpPr>
          <p:nvPr>
            <p:ph type="sldNum" sz="quarter" idx="14"/>
          </p:nvPr>
        </p:nvSpPr>
        <p:spPr>
          <a:ln/>
        </p:spPr>
        <p:txBody>
          <a:bodyPr/>
          <a:lstStyle>
            <a:lvl1pPr>
              <a:defRPr/>
            </a:lvl1pPr>
          </a:lstStyle>
          <a:p>
            <a:pPr>
              <a:defRPr/>
            </a:pPr>
            <a:fld id="{FFFD6049-E83C-4EBF-BFB2-0ADEAB188659}" type="slidenum">
              <a:rPr lang="fi-FI"/>
              <a:pPr>
                <a:defRPr/>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3D7260C-EB2A-4467-BDF2-1242E288849C}" type="datetime1">
              <a:rPr lang="fi-FI"/>
              <a:pPr>
                <a:defRPr/>
              </a:pPr>
              <a:t>28.9.2012</a:t>
            </a:fld>
            <a:endParaRPr lang="fi-FI"/>
          </a:p>
        </p:txBody>
      </p:sp>
      <p:sp>
        <p:nvSpPr>
          <p:cNvPr id="3" name="Rectangle 4"/>
          <p:cNvSpPr>
            <a:spLocks noGrp="1" noChangeArrowheads="1"/>
          </p:cNvSpPr>
          <p:nvPr>
            <p:ph type="dt" sz="half" idx="11"/>
          </p:nvPr>
        </p:nvSpPr>
        <p:spPr>
          <a:ln/>
        </p:spPr>
        <p:txBody>
          <a:bodyPr/>
          <a:lstStyle>
            <a:lvl1pPr>
              <a:defRPr/>
            </a:lvl1pPr>
          </a:lstStyle>
          <a:p>
            <a:pPr>
              <a:defRPr/>
            </a:pPr>
            <a:fld id="{5C75ACF0-8B53-4E6A-B25D-23FF2B0E91D9}" type="datetime1">
              <a:rPr lang="fi-FI"/>
              <a:pPr>
                <a:defRPr/>
              </a:pPr>
              <a:t>28.9.2012</a:t>
            </a:fld>
            <a:endParaRPr lang="fi-FI"/>
          </a:p>
        </p:txBody>
      </p:sp>
      <p:sp>
        <p:nvSpPr>
          <p:cNvPr id="4" name="Rectangle 5"/>
          <p:cNvSpPr>
            <a:spLocks noGrp="1" noChangeArrowheads="1"/>
          </p:cNvSpPr>
          <p:nvPr>
            <p:ph type="ftr" sz="quarter" idx="12"/>
          </p:nvPr>
        </p:nvSpPr>
        <p:spPr>
          <a:ln/>
        </p:spPr>
        <p:txBody>
          <a:bodyPr/>
          <a:lstStyle>
            <a:lvl1pPr>
              <a:defRPr/>
            </a:lvl1pPr>
          </a:lstStyle>
          <a:p>
            <a:pPr>
              <a:defRPr/>
            </a:pPr>
            <a:r>
              <a:rPr lang="fi-FI"/>
              <a:t> ________ ____    _____</a:t>
            </a:r>
          </a:p>
        </p:txBody>
      </p:sp>
      <p:sp>
        <p:nvSpPr>
          <p:cNvPr id="5" name="Rectangle 5"/>
          <p:cNvSpPr>
            <a:spLocks noGrp="1" noChangeArrowheads="1"/>
          </p:cNvSpPr>
          <p:nvPr>
            <p:ph type="ftr" sz="quarter" idx="13"/>
          </p:nvPr>
        </p:nvSpPr>
        <p:spPr>
          <a:ln/>
        </p:spPr>
        <p:txBody>
          <a:bodyPr/>
          <a:lstStyle>
            <a:lvl1pPr>
              <a:defRPr/>
            </a:lvl1pPr>
          </a:lstStyle>
          <a:p>
            <a:pPr>
              <a:defRPr/>
            </a:pPr>
            <a:r>
              <a:rPr lang="fi-FI"/>
              <a:t>Esityksen nimi / Tekijä</a:t>
            </a:r>
          </a:p>
        </p:txBody>
      </p:sp>
      <p:sp>
        <p:nvSpPr>
          <p:cNvPr id="6" name="Rectangle 6"/>
          <p:cNvSpPr>
            <a:spLocks noGrp="1" noChangeArrowheads="1"/>
          </p:cNvSpPr>
          <p:nvPr>
            <p:ph type="sldNum" sz="quarter" idx="14"/>
          </p:nvPr>
        </p:nvSpPr>
        <p:spPr>
          <a:ln/>
        </p:spPr>
        <p:txBody>
          <a:bodyPr/>
          <a:lstStyle>
            <a:lvl1pPr>
              <a:defRPr/>
            </a:lvl1pPr>
          </a:lstStyle>
          <a:p>
            <a:pPr>
              <a:defRPr/>
            </a:pPr>
            <a:fld id="{CD5322B2-4173-455C-9BBC-E64DF84250B7}" type="slidenum">
              <a:rPr lang="fi-FI"/>
              <a:pPr>
                <a:defRPr/>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Rubrik och diagram">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p>
            <a:r>
              <a:rPr lang="en-US"/>
              <a:t>Klicka här för att ändra format</a:t>
            </a:r>
            <a:endParaRPr lang="sv-SE"/>
          </a:p>
        </p:txBody>
      </p:sp>
      <p:sp>
        <p:nvSpPr>
          <p:cNvPr id="3" name="Platshållare för diagram 2"/>
          <p:cNvSpPr>
            <a:spLocks noGrp="1"/>
          </p:cNvSpPr>
          <p:nvPr>
            <p:ph type="chart" idx="1"/>
          </p:nvPr>
        </p:nvSpPr>
        <p:spPr>
          <a:xfrm>
            <a:off x="457200" y="1600200"/>
            <a:ext cx="8229600" cy="4525963"/>
          </a:xfrm>
        </p:spPr>
        <p:txBody>
          <a:bodyPr/>
          <a:lstStyle/>
          <a:p>
            <a:pPr lvl="0"/>
            <a:endParaRPr lang="sv-SE" noProof="0"/>
          </a:p>
        </p:txBody>
      </p:sp>
      <p:sp>
        <p:nvSpPr>
          <p:cNvPr id="4" name="Päivämäärän paikkamerkki 3"/>
          <p:cNvSpPr>
            <a:spLocks noGrp="1"/>
          </p:cNvSpPr>
          <p:nvPr>
            <p:ph type="dt" sz="half" idx="10"/>
          </p:nvPr>
        </p:nvSpPr>
        <p:spPr/>
        <p:txBody>
          <a:bodyPr/>
          <a:lstStyle>
            <a:lvl1pPr>
              <a:defRPr/>
            </a:lvl1pPr>
          </a:lstStyle>
          <a:p>
            <a:pPr>
              <a:defRPr/>
            </a:pPr>
            <a:fld id="{D3063D16-DA37-4580-9129-0203FCD4AE4B}" type="datetimeFigureOut">
              <a:rPr lang="fi-FI"/>
              <a:pPr>
                <a:defRPr/>
              </a:pPr>
              <a:t>28.9.2012</a:t>
            </a:fld>
            <a:endParaRPr lang="fi-FI"/>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pPr>
              <a:defRPr/>
            </a:pPr>
            <a:fld id="{56BC78D6-4952-459F-9F1D-75C064BE8B07}" type="slidenum">
              <a:rPr lang="fi-FI"/>
              <a:pPr>
                <a:defRPr/>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THL_KV_LOGO_PPT.JPG"/>
          <p:cNvPicPr>
            <a:picLocks noChangeAspect="1"/>
          </p:cNvPicPr>
          <p:nvPr/>
        </p:nvPicPr>
        <p:blipFill>
          <a:blip r:embed="rId9" cstate="print"/>
          <a:srcRect/>
          <a:stretch>
            <a:fillRect/>
          </a:stretch>
        </p:blipFill>
        <p:spPr bwMode="auto">
          <a:xfrm>
            <a:off x="4368800" y="6273800"/>
            <a:ext cx="4572000" cy="225425"/>
          </a:xfrm>
          <a:prstGeom prst="rect">
            <a:avLst/>
          </a:prstGeom>
          <a:noFill/>
          <a:ln w="9525">
            <a:noFill/>
            <a:miter lim="800000"/>
            <a:headEnd/>
            <a:tailEnd/>
          </a:ln>
        </p:spPr>
      </p:pic>
      <p:sp>
        <p:nvSpPr>
          <p:cNvPr id="1035" name="Rectangle 11"/>
          <p:cNvSpPr>
            <a:spLocks noChangeArrowheads="1"/>
          </p:cNvSpPr>
          <p:nvPr/>
        </p:nvSpPr>
        <p:spPr bwMode="auto">
          <a:xfrm>
            <a:off x="0" y="6561138"/>
            <a:ext cx="9144000" cy="296862"/>
          </a:xfrm>
          <a:prstGeom prst="rect">
            <a:avLst/>
          </a:prstGeom>
          <a:solidFill>
            <a:schemeClr val="accent1"/>
          </a:solidFill>
          <a:ln w="9525">
            <a:noFill/>
            <a:miter lim="800000"/>
            <a:headEnd/>
            <a:tailEnd/>
          </a:ln>
          <a:effectLst/>
        </p:spPr>
        <p:txBody>
          <a:bodyPr wrap="none" anchor="ctr"/>
          <a:lstStyle/>
          <a:p>
            <a:pPr>
              <a:defRPr/>
            </a:pPr>
            <a:endParaRPr lang="fi-FI"/>
          </a:p>
        </p:txBody>
      </p:sp>
      <p:sp>
        <p:nvSpPr>
          <p:cNvPr id="1028" name="Rectangle 2"/>
          <p:cNvSpPr>
            <a:spLocks noGrp="1" noChangeArrowheads="1"/>
          </p:cNvSpPr>
          <p:nvPr>
            <p:ph type="title"/>
          </p:nvPr>
        </p:nvSpPr>
        <p:spPr bwMode="auto">
          <a:xfrm>
            <a:off x="468313" y="260350"/>
            <a:ext cx="8207375" cy="10080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i-FI" smtClean="0"/>
              <a:t>Muokkaa perustyyl. napsautt.</a:t>
            </a:r>
          </a:p>
        </p:txBody>
      </p:sp>
      <p:sp>
        <p:nvSpPr>
          <p:cNvPr id="1029" name="Rectangle 3"/>
          <p:cNvSpPr>
            <a:spLocks noGrp="1" noChangeArrowheads="1"/>
          </p:cNvSpPr>
          <p:nvPr>
            <p:ph type="body" idx="1"/>
          </p:nvPr>
        </p:nvSpPr>
        <p:spPr bwMode="auto">
          <a:xfrm>
            <a:off x="457200" y="1484313"/>
            <a:ext cx="8218488" cy="4392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p>
        </p:txBody>
      </p:sp>
      <p:sp>
        <p:nvSpPr>
          <p:cNvPr id="2" name="Rectangle 4"/>
          <p:cNvSpPr>
            <a:spLocks noGrp="1" noChangeArrowheads="1"/>
          </p:cNvSpPr>
          <p:nvPr>
            <p:ph type="dt" sz="half" idx="2"/>
          </p:nvPr>
        </p:nvSpPr>
        <p:spPr bwMode="auto">
          <a:xfrm>
            <a:off x="457200" y="6589713"/>
            <a:ext cx="1090613" cy="2238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000">
                <a:solidFill>
                  <a:schemeClr val="bg1"/>
                </a:solidFill>
              </a:defRPr>
            </a:lvl1pPr>
          </a:lstStyle>
          <a:p>
            <a:pPr>
              <a:defRPr/>
            </a:pPr>
            <a:fld id="{DAFA9D63-F16A-4838-BC5D-05160FE03C33}" type="datetime1">
              <a:rPr lang="fi-FI"/>
              <a:pPr>
                <a:defRPr/>
              </a:pPr>
              <a:t>28.9.2012</a:t>
            </a:fld>
            <a:endParaRPr lang="fi-FI"/>
          </a:p>
        </p:txBody>
      </p:sp>
      <p:sp>
        <p:nvSpPr>
          <p:cNvPr id="3" name="Rectangle 4"/>
          <p:cNvSpPr>
            <a:spLocks noGrp="1" noChangeArrowheads="1"/>
          </p:cNvSpPr>
          <p:nvPr>
            <p:ph type="dt" sz="half" idx="2"/>
          </p:nvPr>
        </p:nvSpPr>
        <p:spPr bwMode="auto">
          <a:xfrm>
            <a:off x="457200" y="6589713"/>
            <a:ext cx="1090613" cy="2238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1000">
                <a:solidFill>
                  <a:schemeClr val="bg1"/>
                </a:solidFill>
              </a:defRPr>
            </a:lvl1pPr>
          </a:lstStyle>
          <a:p>
            <a:pPr>
              <a:defRPr/>
            </a:pPr>
            <a:fld id="{A92CDF1C-1EC4-4C5F-B6CA-4F81EF36EDC2}" type="datetime1">
              <a:rPr lang="fi-FI"/>
              <a:pPr>
                <a:defRPr/>
              </a:pPr>
              <a:t>28.9.2012</a:t>
            </a:fld>
            <a:endParaRPr lang="fi-FI"/>
          </a:p>
        </p:txBody>
      </p:sp>
      <p:sp>
        <p:nvSpPr>
          <p:cNvPr id="4" name="Rectangle 5"/>
          <p:cNvSpPr>
            <a:spLocks noGrp="1" noChangeArrowheads="1"/>
          </p:cNvSpPr>
          <p:nvPr>
            <p:ph type="ftr" sz="quarter" idx="3"/>
          </p:nvPr>
        </p:nvSpPr>
        <p:spPr bwMode="auto">
          <a:xfrm>
            <a:off x="1547813" y="6597650"/>
            <a:ext cx="6048375" cy="215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000">
                <a:solidFill>
                  <a:schemeClr val="bg1"/>
                </a:solidFill>
              </a:defRPr>
            </a:lvl1pPr>
          </a:lstStyle>
          <a:p>
            <a:pPr>
              <a:defRPr/>
            </a:pPr>
            <a:r>
              <a:rPr lang="fi-FI"/>
              <a:t> ________ ____    _____</a:t>
            </a:r>
          </a:p>
        </p:txBody>
      </p:sp>
      <p:sp>
        <p:nvSpPr>
          <p:cNvPr id="5" name="Rectangle 5"/>
          <p:cNvSpPr>
            <a:spLocks noGrp="1" noChangeArrowheads="1"/>
          </p:cNvSpPr>
          <p:nvPr>
            <p:ph type="ftr" sz="quarter" idx="3"/>
          </p:nvPr>
        </p:nvSpPr>
        <p:spPr bwMode="auto">
          <a:xfrm>
            <a:off x="1547813" y="6597650"/>
            <a:ext cx="6048375" cy="215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a:defRPr sz="1000">
                <a:solidFill>
                  <a:schemeClr val="bg1"/>
                </a:solidFill>
              </a:defRPr>
            </a:lvl1pPr>
          </a:lstStyle>
          <a:p>
            <a:pPr>
              <a:defRPr/>
            </a:pPr>
            <a:r>
              <a:rPr lang="fi-FI"/>
              <a:t>Esityksen nimi / Tekijä</a:t>
            </a:r>
          </a:p>
        </p:txBody>
      </p:sp>
      <p:sp>
        <p:nvSpPr>
          <p:cNvPr id="1030" name="Rectangle 6"/>
          <p:cNvSpPr>
            <a:spLocks noGrp="1" noChangeArrowheads="1"/>
          </p:cNvSpPr>
          <p:nvPr>
            <p:ph type="sldNum" sz="quarter" idx="4"/>
          </p:nvPr>
        </p:nvSpPr>
        <p:spPr bwMode="auto">
          <a:xfrm>
            <a:off x="7596188" y="6597650"/>
            <a:ext cx="1079500" cy="215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pPr>
              <a:defRPr/>
            </a:pPr>
            <a:fld id="{D1CA7E2B-7784-4FDB-A6F5-DBBD5FC492F3}" type="slidenum">
              <a:rPr lang="fi-FI"/>
              <a:pPr>
                <a:defRPr/>
              </a:pPr>
              <a:t>‹#›</a:t>
            </a:fld>
            <a:endParaRPr lang="fi-FI"/>
          </a:p>
        </p:txBody>
      </p:sp>
      <p:pic>
        <p:nvPicPr>
          <p:cNvPr id="1033" name="Picture 11" descr="SHORT_THL_LOGO_WEB_186x80px.jpg"/>
          <p:cNvPicPr>
            <a:picLocks noChangeAspect="1"/>
          </p:cNvPicPr>
          <p:nvPr/>
        </p:nvPicPr>
        <p:blipFill>
          <a:blip r:embed="rId10" cstate="print"/>
          <a:srcRect t="9686" b="12813"/>
          <a:stretch>
            <a:fillRect/>
          </a:stretch>
        </p:blipFill>
        <p:spPr bwMode="auto">
          <a:xfrm>
            <a:off x="152400" y="5994400"/>
            <a:ext cx="1524000" cy="50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6" r:id="rId1"/>
    <p:sldLayoutId id="2147483651" r:id="rId2"/>
    <p:sldLayoutId id="2147483652" r:id="rId3"/>
    <p:sldLayoutId id="2147483653" r:id="rId4"/>
    <p:sldLayoutId id="2147483654" r:id="rId5"/>
    <p:sldLayoutId id="2147483655" r:id="rId6"/>
    <p:sldLayoutId id="2147483657" r:id="rId7"/>
  </p:sldLayoutIdLst>
  <p:hf hdr="0"/>
  <p:txStyles>
    <p:titleStyle>
      <a:lvl1pPr algn="l" rtl="0" fontAlgn="base">
        <a:lnSpc>
          <a:spcPct val="85000"/>
        </a:lnSpc>
        <a:spcBef>
          <a:spcPct val="0"/>
        </a:spcBef>
        <a:spcAft>
          <a:spcPct val="0"/>
        </a:spcAft>
        <a:defRPr sz="2800" b="1">
          <a:solidFill>
            <a:schemeClr val="accent1"/>
          </a:solidFill>
          <a:latin typeface="+mj-lt"/>
          <a:ea typeface="+mj-ea"/>
          <a:cs typeface="+mj-cs"/>
        </a:defRPr>
      </a:lvl1pPr>
      <a:lvl2pPr algn="l" rtl="0" fontAlgn="base">
        <a:lnSpc>
          <a:spcPct val="85000"/>
        </a:lnSpc>
        <a:spcBef>
          <a:spcPct val="0"/>
        </a:spcBef>
        <a:spcAft>
          <a:spcPct val="0"/>
        </a:spcAft>
        <a:defRPr sz="2800" b="1">
          <a:solidFill>
            <a:schemeClr val="accent1"/>
          </a:solidFill>
          <a:latin typeface="Arial" charset="0"/>
        </a:defRPr>
      </a:lvl2pPr>
      <a:lvl3pPr algn="l" rtl="0" fontAlgn="base">
        <a:lnSpc>
          <a:spcPct val="85000"/>
        </a:lnSpc>
        <a:spcBef>
          <a:spcPct val="0"/>
        </a:spcBef>
        <a:spcAft>
          <a:spcPct val="0"/>
        </a:spcAft>
        <a:defRPr sz="2800" b="1">
          <a:solidFill>
            <a:schemeClr val="accent1"/>
          </a:solidFill>
          <a:latin typeface="Arial" charset="0"/>
        </a:defRPr>
      </a:lvl3pPr>
      <a:lvl4pPr algn="l" rtl="0" fontAlgn="base">
        <a:lnSpc>
          <a:spcPct val="85000"/>
        </a:lnSpc>
        <a:spcBef>
          <a:spcPct val="0"/>
        </a:spcBef>
        <a:spcAft>
          <a:spcPct val="0"/>
        </a:spcAft>
        <a:defRPr sz="2800" b="1">
          <a:solidFill>
            <a:schemeClr val="accent1"/>
          </a:solidFill>
          <a:latin typeface="Arial" charset="0"/>
        </a:defRPr>
      </a:lvl4pPr>
      <a:lvl5pPr algn="l" rtl="0" fontAlgn="base">
        <a:lnSpc>
          <a:spcPct val="85000"/>
        </a:lnSpc>
        <a:spcBef>
          <a:spcPct val="0"/>
        </a:spcBef>
        <a:spcAft>
          <a:spcPct val="0"/>
        </a:spcAft>
        <a:defRPr sz="2800" b="1">
          <a:solidFill>
            <a:schemeClr val="accent1"/>
          </a:solidFill>
          <a:latin typeface="Arial" charset="0"/>
        </a:defRPr>
      </a:lvl5pPr>
      <a:lvl6pPr marL="457200" algn="l" rtl="0" eaLnBrk="1" fontAlgn="base" hangingPunct="1">
        <a:lnSpc>
          <a:spcPct val="85000"/>
        </a:lnSpc>
        <a:spcBef>
          <a:spcPct val="0"/>
        </a:spcBef>
        <a:spcAft>
          <a:spcPct val="0"/>
        </a:spcAft>
        <a:defRPr sz="3400" b="1">
          <a:solidFill>
            <a:schemeClr val="accent1"/>
          </a:solidFill>
          <a:latin typeface="Arial" charset="0"/>
        </a:defRPr>
      </a:lvl6pPr>
      <a:lvl7pPr marL="914400" algn="l" rtl="0" eaLnBrk="1" fontAlgn="base" hangingPunct="1">
        <a:lnSpc>
          <a:spcPct val="85000"/>
        </a:lnSpc>
        <a:spcBef>
          <a:spcPct val="0"/>
        </a:spcBef>
        <a:spcAft>
          <a:spcPct val="0"/>
        </a:spcAft>
        <a:defRPr sz="3400" b="1">
          <a:solidFill>
            <a:schemeClr val="accent1"/>
          </a:solidFill>
          <a:latin typeface="Arial" charset="0"/>
        </a:defRPr>
      </a:lvl7pPr>
      <a:lvl8pPr marL="1371600" algn="l" rtl="0" eaLnBrk="1" fontAlgn="base" hangingPunct="1">
        <a:lnSpc>
          <a:spcPct val="85000"/>
        </a:lnSpc>
        <a:spcBef>
          <a:spcPct val="0"/>
        </a:spcBef>
        <a:spcAft>
          <a:spcPct val="0"/>
        </a:spcAft>
        <a:defRPr sz="3400" b="1">
          <a:solidFill>
            <a:schemeClr val="accent1"/>
          </a:solidFill>
          <a:latin typeface="Arial" charset="0"/>
        </a:defRPr>
      </a:lvl8pPr>
      <a:lvl9pPr marL="1828800" algn="l" rtl="0" eaLnBrk="1" fontAlgn="base" hangingPunct="1">
        <a:lnSpc>
          <a:spcPct val="85000"/>
        </a:lnSpc>
        <a:spcBef>
          <a:spcPct val="0"/>
        </a:spcBef>
        <a:spcAft>
          <a:spcPct val="0"/>
        </a:spcAft>
        <a:defRPr sz="3400" b="1">
          <a:solidFill>
            <a:schemeClr val="accent1"/>
          </a:solidFill>
          <a:latin typeface="Arial" charset="0"/>
        </a:defRPr>
      </a:lvl9pPr>
    </p:titleStyle>
    <p:bodyStyle>
      <a:lvl1pPr marL="357188" indent="-357188" algn="l" rtl="0" fontAlgn="base">
        <a:lnSpc>
          <a:spcPct val="95000"/>
        </a:lnSpc>
        <a:spcBef>
          <a:spcPts val="900"/>
        </a:spcBef>
        <a:spcAft>
          <a:spcPct val="0"/>
        </a:spcAft>
        <a:buClr>
          <a:schemeClr val="accent1"/>
        </a:buClr>
        <a:buChar char="•"/>
        <a:defRPr sz="2200">
          <a:solidFill>
            <a:schemeClr val="tx1"/>
          </a:solidFill>
          <a:latin typeface="+mn-lt"/>
          <a:ea typeface="+mn-ea"/>
          <a:cs typeface="+mn-cs"/>
        </a:defRPr>
      </a:lvl1pPr>
      <a:lvl2pPr marL="625475" indent="-265113" algn="l" rtl="0" fontAlgn="base">
        <a:lnSpc>
          <a:spcPct val="95000"/>
        </a:lnSpc>
        <a:spcBef>
          <a:spcPts val="600"/>
        </a:spcBef>
        <a:spcAft>
          <a:spcPct val="0"/>
        </a:spcAft>
        <a:buChar char="–"/>
        <a:defRPr sz="2000">
          <a:solidFill>
            <a:schemeClr val="tx1"/>
          </a:solidFill>
          <a:latin typeface="+mn-lt"/>
        </a:defRPr>
      </a:lvl2pPr>
      <a:lvl3pPr marL="900113" indent="-274638" algn="l" rtl="0" fontAlgn="base">
        <a:lnSpc>
          <a:spcPct val="95000"/>
        </a:lnSpc>
        <a:spcBef>
          <a:spcPts val="538"/>
        </a:spcBef>
        <a:spcAft>
          <a:spcPct val="0"/>
        </a:spcAft>
        <a:buClr>
          <a:schemeClr val="accent1"/>
        </a:buClr>
        <a:buChar char="•"/>
        <a:defRPr>
          <a:solidFill>
            <a:schemeClr val="tx1"/>
          </a:solidFill>
          <a:latin typeface="+mn-lt"/>
        </a:defRPr>
      </a:lvl3pPr>
      <a:lvl4pPr marL="1165225" indent="-265113" algn="l" rtl="0" fontAlgn="base">
        <a:lnSpc>
          <a:spcPct val="95000"/>
        </a:lnSpc>
        <a:spcBef>
          <a:spcPts val="538"/>
        </a:spcBef>
        <a:spcAft>
          <a:spcPct val="0"/>
        </a:spcAft>
        <a:buChar char="–"/>
        <a:defRPr>
          <a:solidFill>
            <a:schemeClr val="tx1"/>
          </a:solidFill>
          <a:latin typeface="+mn-lt"/>
        </a:defRPr>
      </a:lvl4pPr>
      <a:lvl5pPr marL="1430338" indent="-265113" algn="l" rtl="0" fontAlgn="base">
        <a:lnSpc>
          <a:spcPct val="95000"/>
        </a:lnSpc>
        <a:spcBef>
          <a:spcPts val="538"/>
        </a:spcBef>
        <a:spcAft>
          <a:spcPct val="0"/>
        </a:spcAft>
        <a:buChar char="»"/>
        <a:defRPr>
          <a:solidFill>
            <a:schemeClr val="tx1"/>
          </a:solidFill>
          <a:latin typeface="+mn-lt"/>
        </a:defRPr>
      </a:lvl5pPr>
      <a:lvl6pPr marL="2608263" indent="-265113" algn="l" rtl="0" eaLnBrk="1" fontAlgn="base" hangingPunct="1">
        <a:lnSpc>
          <a:spcPct val="85000"/>
        </a:lnSpc>
        <a:spcBef>
          <a:spcPct val="25000"/>
        </a:spcBef>
        <a:spcAft>
          <a:spcPct val="0"/>
        </a:spcAft>
        <a:buChar char="»"/>
        <a:defRPr sz="2200">
          <a:solidFill>
            <a:schemeClr val="tx1"/>
          </a:solidFill>
          <a:latin typeface="+mn-lt"/>
        </a:defRPr>
      </a:lvl6pPr>
      <a:lvl7pPr marL="3065463" indent="-265113" algn="l" rtl="0" eaLnBrk="1" fontAlgn="base" hangingPunct="1">
        <a:lnSpc>
          <a:spcPct val="85000"/>
        </a:lnSpc>
        <a:spcBef>
          <a:spcPct val="25000"/>
        </a:spcBef>
        <a:spcAft>
          <a:spcPct val="0"/>
        </a:spcAft>
        <a:buChar char="»"/>
        <a:defRPr sz="2200">
          <a:solidFill>
            <a:schemeClr val="tx1"/>
          </a:solidFill>
          <a:latin typeface="+mn-lt"/>
        </a:defRPr>
      </a:lvl7pPr>
      <a:lvl8pPr marL="3522663" indent="-265113" algn="l" rtl="0" eaLnBrk="1" fontAlgn="base" hangingPunct="1">
        <a:lnSpc>
          <a:spcPct val="85000"/>
        </a:lnSpc>
        <a:spcBef>
          <a:spcPct val="25000"/>
        </a:spcBef>
        <a:spcAft>
          <a:spcPct val="0"/>
        </a:spcAft>
        <a:buChar char="»"/>
        <a:defRPr sz="2200">
          <a:solidFill>
            <a:schemeClr val="tx1"/>
          </a:solidFill>
          <a:latin typeface="+mn-lt"/>
        </a:defRPr>
      </a:lvl8pPr>
      <a:lvl9pPr marL="3979863" indent="-265113" algn="l" rtl="0" eaLnBrk="1" fontAlgn="base" hangingPunct="1">
        <a:lnSpc>
          <a:spcPct val="85000"/>
        </a:lnSpc>
        <a:spcBef>
          <a:spcPct val="25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p:txBody>
          <a:bodyPr/>
          <a:lstStyle/>
          <a:p>
            <a:r>
              <a:rPr lang="en-GB" i="1" smtClean="0"/>
              <a:t>Fathers and leave in the Nordic Countries: commonalities and differences</a:t>
            </a:r>
            <a:endParaRPr lang="en-US" smtClean="0"/>
          </a:p>
        </p:txBody>
      </p:sp>
      <p:sp>
        <p:nvSpPr>
          <p:cNvPr id="11266" name="Subtitle 2"/>
          <p:cNvSpPr>
            <a:spLocks noGrp="1"/>
          </p:cNvSpPr>
          <p:nvPr>
            <p:ph type="subTitle" idx="1"/>
          </p:nvPr>
        </p:nvSpPr>
        <p:spPr/>
        <p:txBody>
          <a:bodyPr/>
          <a:lstStyle/>
          <a:p>
            <a:r>
              <a:rPr lang="en-US" smtClean="0"/>
              <a:t>International Network on Leave Policies and Research</a:t>
            </a:r>
          </a:p>
          <a:p>
            <a:r>
              <a:rPr lang="en-US" smtClean="0"/>
              <a:t>Ljubljana 13.-14.9.2012</a:t>
            </a:r>
          </a:p>
        </p:txBody>
      </p:sp>
      <p:sp>
        <p:nvSpPr>
          <p:cNvPr id="11267" name="Date Placeholder 3"/>
          <p:cNvSpPr>
            <a:spLocks noGrp="1"/>
          </p:cNvSpPr>
          <p:nvPr>
            <p:ph type="dt" sz="quarter" idx="10"/>
          </p:nvPr>
        </p:nvSpPr>
        <p:spPr>
          <a:noFill/>
        </p:spPr>
        <p:txBody>
          <a:bodyPr/>
          <a:lstStyle/>
          <a:p>
            <a:fld id="{5D354090-9850-4260-890F-811296F24A39}" type="datetime1">
              <a:rPr lang="fi-FI" smtClean="0"/>
              <a:pPr/>
              <a:t>28.9.2012</a:t>
            </a:fld>
            <a:endParaRPr lang="fi-FI" smtClean="0"/>
          </a:p>
        </p:txBody>
      </p:sp>
      <p:sp>
        <p:nvSpPr>
          <p:cNvPr id="11268" name="Footer Placeholder 4"/>
          <p:cNvSpPr>
            <a:spLocks noGrp="1"/>
          </p:cNvSpPr>
          <p:nvPr>
            <p:ph type="ftr" sz="quarter" idx="11"/>
          </p:nvPr>
        </p:nvSpPr>
        <p:spPr>
          <a:noFill/>
        </p:spPr>
        <p:txBody>
          <a:bodyPr/>
          <a:lstStyle/>
          <a:p>
            <a:pPr>
              <a:buFont typeface="Arial" charset="0"/>
              <a:buNone/>
            </a:pPr>
            <a:r>
              <a:rPr lang="fi-FI" smtClean="0"/>
              <a:t>Johanna Lammi-Taskula</a:t>
            </a:r>
          </a:p>
        </p:txBody>
      </p:sp>
      <p:sp>
        <p:nvSpPr>
          <p:cNvPr id="11269" name="Slide Number Placeholder 5"/>
          <p:cNvSpPr>
            <a:spLocks noGrp="1"/>
          </p:cNvSpPr>
          <p:nvPr>
            <p:ph type="sldNum" sz="quarter" idx="12"/>
          </p:nvPr>
        </p:nvSpPr>
        <p:spPr>
          <a:noFill/>
        </p:spPr>
        <p:txBody>
          <a:bodyPr/>
          <a:lstStyle/>
          <a:p>
            <a:fld id="{ABBA5609-AF22-4655-8126-51C1F6C25188}" type="slidenum">
              <a:rPr lang="fi-FI" smtClean="0"/>
              <a:pPr/>
              <a:t>1</a:t>
            </a:fld>
            <a:endParaRPr lang="fi-FI" smtClean="0"/>
          </a:p>
        </p:txBody>
      </p:sp>
      <p:pic>
        <p:nvPicPr>
          <p:cNvPr id="11270" name="Picture 8" descr="banneri_7b_powerpoint2012.jpg"/>
          <p:cNvPicPr>
            <a:picLocks noChangeAspect="1"/>
          </p:cNvPicPr>
          <p:nvPr/>
        </p:nvPicPr>
        <p:blipFill>
          <a:blip r:embed="rId2" cstate="print"/>
          <a:srcRect/>
          <a:stretch>
            <a:fillRect/>
          </a:stretch>
        </p:blipFill>
        <p:spPr bwMode="auto">
          <a:xfrm>
            <a:off x="0" y="5813425"/>
            <a:ext cx="9144000" cy="784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Otsikko 1"/>
          <p:cNvSpPr>
            <a:spLocks noGrp="1"/>
          </p:cNvSpPr>
          <p:nvPr>
            <p:ph type="title"/>
          </p:nvPr>
        </p:nvSpPr>
        <p:spPr/>
        <p:txBody>
          <a:bodyPr/>
          <a:lstStyle/>
          <a:p>
            <a:r>
              <a:rPr lang="fi-FI" sz="3200" smtClean="0"/>
              <a:t>Level of benefits (2011)</a:t>
            </a:r>
          </a:p>
        </p:txBody>
      </p:sp>
      <p:graphicFrame>
        <p:nvGraphicFramePr>
          <p:cNvPr id="20537" name="Group 57"/>
          <p:cNvGraphicFramePr>
            <a:graphicFrameLocks noGrp="1"/>
          </p:cNvGraphicFramePr>
          <p:nvPr>
            <p:ph idx="1"/>
          </p:nvPr>
        </p:nvGraphicFramePr>
        <p:xfrm>
          <a:off x="1071563" y="1857375"/>
          <a:ext cx="6786562" cy="3432175"/>
        </p:xfrm>
        <a:graphic>
          <a:graphicData uri="http://schemas.openxmlformats.org/drawingml/2006/table">
            <a:tbl>
              <a:tblPr/>
              <a:tblGrid>
                <a:gridCol w="2109787"/>
                <a:gridCol w="962025"/>
                <a:gridCol w="793750"/>
                <a:gridCol w="868363"/>
                <a:gridCol w="1079500"/>
                <a:gridCol w="973137"/>
              </a:tblGrid>
              <a:tr h="547688">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endParaRPr kumimoji="0" lang="en-GB"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Denmark</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Finland</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Iceland</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Norway</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Sweden</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7688">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maternity leave</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100 %*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70-90 %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80-100 %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7688">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paternity leave</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100 %*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70 %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0 %**</a:t>
                      </a:r>
                      <a:endParaRPr kumimoji="0" lang="fi-FI" sz="11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7688">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parental leave</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100 %*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70-75 %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80-100 %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7688">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father's quota</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100 %*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70-75 %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80-100 %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80 %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7688">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child care leave</a:t>
                      </a:r>
                    </a:p>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600" b="0" i="0" u="none" strike="noStrike" cap="none" normalizeH="0" baseline="0" smtClean="0">
                          <a:ln>
                            <a:noFill/>
                          </a:ln>
                          <a:solidFill>
                            <a:schemeClr val="tx1"/>
                          </a:solidFill>
                          <a:effectLst/>
                          <a:latin typeface="Times New Roman" pitchFamily="18" charset="0"/>
                          <a:cs typeface="Times New Roman" pitchFamily="18" charset="0"/>
                        </a:rPr>
                        <a:t>/flat-rate</a:t>
                      </a:r>
                      <a:endParaRPr kumimoji="0" lang="fi-FI"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314 €***</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fi-FI" sz="11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dirty="0" smtClean="0">
                          <a:ln>
                            <a:noFill/>
                          </a:ln>
                          <a:solidFill>
                            <a:schemeClr val="tx1"/>
                          </a:solidFill>
                          <a:effectLst/>
                          <a:latin typeface="Times New Roman" pitchFamily="18" charset="0"/>
                          <a:cs typeface="Times New Roman" pitchFamily="18" charset="0"/>
                        </a:rPr>
                        <a:t>3307 NOK</a:t>
                      </a:r>
                      <a:r>
                        <a:rPr kumimoji="0" lang="fi-FI" sz="1200" b="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fi-FI" sz="1200" b="0" i="0" u="none" strike="noStrike" cap="none" normalizeH="0" baseline="0" dirty="0" smtClean="0">
                          <a:ln>
                            <a:noFill/>
                          </a:ln>
                          <a:solidFill>
                            <a:schemeClr val="tx1"/>
                          </a:solidFill>
                          <a:effectLst/>
                          <a:latin typeface="Times New Roman" pitchFamily="18" charset="0"/>
                          <a:cs typeface="Times New Roman" pitchFamily="18" charset="0"/>
                        </a:rPr>
                        <a:t>(407 €)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dirty="0" smtClean="0">
                          <a:ln>
                            <a:noFill/>
                          </a:ln>
                          <a:solidFill>
                            <a:schemeClr val="tx1"/>
                          </a:solidFill>
                          <a:effectLst/>
                          <a:latin typeface="Times New Roman" pitchFamily="18" charset="0"/>
                          <a:cs typeface="Times New Roman" pitchFamily="18" charset="0"/>
                        </a:rPr>
                        <a:t>3000 SEK</a:t>
                      </a:r>
                    </a:p>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r>
                        <a:rPr kumimoji="0" lang="en-GB" sz="1200" b="0" i="0" u="none" strike="noStrike" cap="none" normalizeH="0" baseline="0" dirty="0" smtClean="0">
                          <a:ln>
                            <a:noFill/>
                          </a:ln>
                          <a:solidFill>
                            <a:schemeClr val="tx1"/>
                          </a:solidFill>
                          <a:effectLst/>
                          <a:latin typeface="Times New Roman" pitchFamily="18" charset="0"/>
                          <a:cs typeface="Times New Roman" pitchFamily="18" charset="0"/>
                        </a:rPr>
                        <a:t>(344 €)</a:t>
                      </a:r>
                    </a:p>
                    <a:p>
                      <a:pPr marL="0" marR="0" lvl="0" indent="0" algn="l" defTabSz="914400" rtl="0" eaLnBrk="1" fontAlgn="base" latinLnBrk="0" hangingPunct="1">
                        <a:lnSpc>
                          <a:spcPct val="130000"/>
                        </a:lnSpc>
                        <a:spcBef>
                          <a:spcPct val="0"/>
                        </a:spcBef>
                        <a:spcAft>
                          <a:spcPct val="0"/>
                        </a:spcAft>
                        <a:buClrTx/>
                        <a:buSzTx/>
                        <a:buFontTx/>
                        <a:buNone/>
                        <a:tabLst>
                          <a:tab pos="-822325" algn="l"/>
                          <a:tab pos="822325" algn="l"/>
                          <a:tab pos="827088" algn="l"/>
                          <a:tab pos="1644650" algn="l"/>
                          <a:tab pos="2468563" algn="l"/>
                          <a:tab pos="3290888" algn="l"/>
                          <a:tab pos="4114800" algn="l"/>
                          <a:tab pos="4937125" algn="l"/>
                        </a:tabLst>
                      </a:pPr>
                      <a:endParaRPr kumimoji="0" lang="fi-FI" sz="11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533" name="Tekstikehys 6"/>
          <p:cNvSpPr txBox="1">
            <a:spLocks noChangeArrowheads="1"/>
          </p:cNvSpPr>
          <p:nvPr/>
        </p:nvSpPr>
        <p:spPr bwMode="auto">
          <a:xfrm>
            <a:off x="1000125" y="5572125"/>
            <a:ext cx="7858125" cy="830263"/>
          </a:xfrm>
          <a:prstGeom prst="rect">
            <a:avLst/>
          </a:prstGeom>
          <a:noFill/>
          <a:ln w="9525">
            <a:noFill/>
            <a:miter lim="800000"/>
            <a:headEnd/>
            <a:tailEnd/>
          </a:ln>
        </p:spPr>
        <p:txBody>
          <a:bodyPr>
            <a:spAutoFit/>
          </a:bodyPr>
          <a:lstStyle/>
          <a:p>
            <a:r>
              <a:rPr lang="en-GB" sz="1600">
                <a:latin typeface="Calibri" pitchFamily="34" charset="0"/>
              </a:rPr>
              <a:t>* with a ceiling (93 € per day or 490 € per week); full pay according to coll. agreements</a:t>
            </a:r>
            <a:endParaRPr lang="fi-FI" sz="1600">
              <a:latin typeface="Calibri" pitchFamily="34" charset="0"/>
            </a:endParaRPr>
          </a:p>
          <a:p>
            <a:r>
              <a:rPr lang="en-GB" sz="1600">
                <a:latin typeface="Calibri" pitchFamily="34" charset="0"/>
              </a:rPr>
              <a:t>** agreed in individual or collective agreements</a:t>
            </a:r>
            <a:endParaRPr lang="fi-FI" sz="1600">
              <a:latin typeface="Calibri" pitchFamily="34" charset="0"/>
            </a:endParaRPr>
          </a:p>
          <a:p>
            <a:r>
              <a:rPr lang="en-GB" sz="1600">
                <a:latin typeface="Calibri" pitchFamily="34" charset="0"/>
              </a:rPr>
              <a:t>*** + means-tested supplement max 168 € + 60-94 € for siblings under school age</a:t>
            </a:r>
            <a:endParaRPr lang="fi-FI" sz="160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ubrik 1"/>
          <p:cNvSpPr>
            <a:spLocks noGrp="1"/>
          </p:cNvSpPr>
          <p:nvPr>
            <p:ph type="title"/>
          </p:nvPr>
        </p:nvSpPr>
        <p:spPr>
          <a:xfrm>
            <a:off x="457200" y="274638"/>
            <a:ext cx="8229600" cy="850900"/>
          </a:xfrm>
        </p:spPr>
        <p:txBody>
          <a:bodyPr/>
          <a:lstStyle/>
          <a:p>
            <a:r>
              <a:rPr lang="sv-SE" sz="3200" smtClean="0"/>
              <a:t>Fathers’ share of parental leave use</a:t>
            </a:r>
          </a:p>
        </p:txBody>
      </p:sp>
      <p:graphicFrame>
        <p:nvGraphicFramePr>
          <p:cNvPr id="21506" name="Platshållare för diagram 3"/>
          <p:cNvGraphicFramePr>
            <a:graphicFrameLocks noGrp="1"/>
          </p:cNvGraphicFramePr>
          <p:nvPr>
            <p:ph type="chart" idx="1"/>
          </p:nvPr>
        </p:nvGraphicFramePr>
        <p:xfrm>
          <a:off x="417513" y="1290638"/>
          <a:ext cx="8331200" cy="4627562"/>
        </p:xfrm>
        <a:graphic>
          <a:graphicData uri="http://schemas.openxmlformats.org/presentationml/2006/ole">
            <p:oleObj spid="_x0000_s21506" r:id="rId3" imgW="8333954" imgH="4627265" progId="Excel.Chart.8">
              <p:embed/>
            </p:oleObj>
          </a:graphicData>
        </a:graphic>
      </p:graphicFrame>
      <p:sp>
        <p:nvSpPr>
          <p:cNvPr id="21507" name="textruta 4"/>
          <p:cNvSpPr txBox="1">
            <a:spLocks noChangeArrowheads="1"/>
          </p:cNvSpPr>
          <p:nvPr/>
        </p:nvSpPr>
        <p:spPr bwMode="auto">
          <a:xfrm>
            <a:off x="1547813" y="6092825"/>
            <a:ext cx="2016125" cy="369888"/>
          </a:xfrm>
          <a:prstGeom prst="rect">
            <a:avLst/>
          </a:prstGeom>
          <a:noFill/>
          <a:ln w="9525">
            <a:noFill/>
            <a:miter lim="800000"/>
            <a:headEnd/>
            <a:tailEnd/>
          </a:ln>
        </p:spPr>
        <p:txBody>
          <a:bodyPr>
            <a:spAutoFit/>
          </a:bodyPr>
          <a:lstStyle/>
          <a:p>
            <a:r>
              <a:rPr lang="sv-SE"/>
              <a:t>Source: Nososco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p:txBody>
          <a:bodyPr/>
          <a:lstStyle/>
          <a:p>
            <a:r>
              <a:rPr lang="sv-SE" sz="3200" smtClean="0"/>
              <a:t>Fathers use longer leave if…</a:t>
            </a:r>
            <a:br>
              <a:rPr lang="sv-SE" sz="3200" smtClean="0"/>
            </a:br>
            <a:endParaRPr lang="sv-SE" sz="3200" smtClean="0"/>
          </a:p>
        </p:txBody>
      </p:sp>
      <p:sp>
        <p:nvSpPr>
          <p:cNvPr id="22530" name="Rectangle 3"/>
          <p:cNvSpPr>
            <a:spLocks noGrp="1"/>
          </p:cNvSpPr>
          <p:nvPr>
            <p:ph type="body" idx="1"/>
          </p:nvPr>
        </p:nvSpPr>
        <p:spPr>
          <a:xfrm>
            <a:off x="457200" y="1196975"/>
            <a:ext cx="8229600" cy="4752975"/>
          </a:xfrm>
        </p:spPr>
        <p:txBody>
          <a:bodyPr/>
          <a:lstStyle/>
          <a:p>
            <a:pPr>
              <a:lnSpc>
                <a:spcPct val="90000"/>
              </a:lnSpc>
            </a:pPr>
            <a:r>
              <a:rPr lang="sv-SE" smtClean="0"/>
              <a:t>1st child</a:t>
            </a:r>
          </a:p>
          <a:p>
            <a:pPr>
              <a:lnSpc>
                <a:spcPct val="90000"/>
              </a:lnSpc>
            </a:pPr>
            <a:r>
              <a:rPr lang="sv-SE" smtClean="0"/>
              <a:t>High education of mother and father</a:t>
            </a:r>
          </a:p>
          <a:p>
            <a:pPr>
              <a:lnSpc>
                <a:spcPct val="90000"/>
              </a:lnSpc>
            </a:pPr>
            <a:endParaRPr lang="sv-SE" smtClean="0"/>
          </a:p>
          <a:p>
            <a:pPr>
              <a:lnSpc>
                <a:spcPct val="90000"/>
              </a:lnSpc>
            </a:pPr>
            <a:r>
              <a:rPr lang="sv-SE" smtClean="0"/>
              <a:t>Middle/high income, but not above ceiling?</a:t>
            </a:r>
          </a:p>
          <a:p>
            <a:pPr>
              <a:lnSpc>
                <a:spcPct val="90000"/>
              </a:lnSpc>
            </a:pPr>
            <a:r>
              <a:rPr lang="sv-SE" smtClean="0"/>
              <a:t>Gender equality and/or child orientation?</a:t>
            </a:r>
          </a:p>
          <a:p>
            <a:pPr>
              <a:lnSpc>
                <a:spcPct val="90000"/>
              </a:lnSpc>
            </a:pPr>
            <a:endParaRPr lang="sv-SE" smtClean="0"/>
          </a:p>
          <a:p>
            <a:pPr>
              <a:lnSpc>
                <a:spcPct val="90000"/>
              </a:lnSpc>
            </a:pPr>
            <a:r>
              <a:rPr lang="sv-SE" smtClean="0"/>
              <a:t>Public sector, female dominated work place</a:t>
            </a:r>
          </a:p>
          <a:p>
            <a:pPr>
              <a:lnSpc>
                <a:spcPct val="90000"/>
              </a:lnSpc>
            </a:pPr>
            <a:r>
              <a:rPr lang="sv-SE" smtClean="0"/>
              <a:t>Other fathers use leave at work</a:t>
            </a:r>
          </a:p>
          <a:p>
            <a:pPr>
              <a:lnSpc>
                <a:spcPct val="90000"/>
              </a:lnSpc>
            </a:pPr>
            <a:r>
              <a:rPr lang="sv-SE" smtClean="0"/>
              <a:t>Extra benefit from employer</a:t>
            </a:r>
          </a:p>
          <a:p>
            <a:pPr>
              <a:lnSpc>
                <a:spcPct val="90000"/>
              </a:lnSpc>
            </a:pPr>
            <a:endParaRPr lang="sv-SE" smtClean="0"/>
          </a:p>
          <a:p>
            <a:pPr>
              <a:lnSpc>
                <a:spcPct val="90000"/>
              </a:lnSpc>
            </a:pPr>
            <a:r>
              <a:rPr lang="sv-SE" smtClean="0"/>
              <a:t>Individual leave rights (quota) + flexibility</a:t>
            </a:r>
          </a:p>
          <a:p>
            <a:pPr>
              <a:lnSpc>
                <a:spcPct val="90000"/>
              </a:lnSpc>
            </a:pPr>
            <a:endParaRPr lang="sv-SE"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Otsikko 1"/>
          <p:cNvSpPr>
            <a:spLocks noGrp="1"/>
          </p:cNvSpPr>
          <p:nvPr>
            <p:ph type="title"/>
          </p:nvPr>
        </p:nvSpPr>
        <p:spPr>
          <a:xfrm>
            <a:off x="468313" y="260350"/>
            <a:ext cx="8207375" cy="720725"/>
          </a:xfrm>
        </p:spPr>
        <p:txBody>
          <a:bodyPr/>
          <a:lstStyle/>
          <a:p>
            <a:r>
              <a:rPr lang="fi-FI" smtClean="0"/>
              <a:t>Summary</a:t>
            </a:r>
          </a:p>
        </p:txBody>
      </p:sp>
      <p:sp>
        <p:nvSpPr>
          <p:cNvPr id="23554" name="Sisällön paikkamerkki 2"/>
          <p:cNvSpPr>
            <a:spLocks noGrp="1"/>
          </p:cNvSpPr>
          <p:nvPr>
            <p:ph idx="1"/>
          </p:nvPr>
        </p:nvSpPr>
        <p:spPr>
          <a:xfrm>
            <a:off x="457200" y="1125538"/>
            <a:ext cx="8218488" cy="4751387"/>
          </a:xfrm>
        </p:spPr>
        <p:txBody>
          <a:bodyPr/>
          <a:lstStyle/>
          <a:p>
            <a:r>
              <a:rPr lang="fi-FI" smtClean="0"/>
              <a:t>The Nordic countries have different leave models and can learn from each other’s experiences.</a:t>
            </a:r>
          </a:p>
          <a:p>
            <a:r>
              <a:rPr lang="fi-FI" smtClean="0"/>
              <a:t>In all countries, mothers take more leave than fathers. There is a clear gender gap in employment rate especially in the age group 20-44.</a:t>
            </a:r>
          </a:p>
          <a:p>
            <a:r>
              <a:rPr lang="fi-FI" smtClean="0"/>
              <a:t>Iceland, Norway and Sweden have longer quotas for fathers and higher take-up of leave by men.</a:t>
            </a:r>
          </a:p>
          <a:p>
            <a:r>
              <a:rPr lang="fi-FI" smtClean="0"/>
              <a:t>Also in Finland the take-up has increased as the father´s month has been made more flexible.</a:t>
            </a:r>
          </a:p>
          <a:p>
            <a:r>
              <a:rPr lang="fi-FI" smtClean="0"/>
              <a:t>In the quota-countries, fertility has increased more!</a:t>
            </a:r>
          </a:p>
          <a:p>
            <a:pPr>
              <a:buFontTx/>
              <a:buNone/>
            </a:pPr>
            <a:endParaRPr lang="fi-FI" smtClean="0"/>
          </a:p>
        </p:txBody>
      </p:sp>
      <p:sp>
        <p:nvSpPr>
          <p:cNvPr id="23555" name="Päivämäärän paikkamerkki 3"/>
          <p:cNvSpPr>
            <a:spLocks noGrp="1"/>
          </p:cNvSpPr>
          <p:nvPr>
            <p:ph type="dt" sz="quarter" idx="10"/>
          </p:nvPr>
        </p:nvSpPr>
        <p:spPr>
          <a:noFill/>
        </p:spPr>
        <p:txBody>
          <a:bodyPr/>
          <a:lstStyle/>
          <a:p>
            <a:fld id="{E81281B2-46B6-4028-A2F3-7B59D7EBC4CD}" type="datetime1">
              <a:rPr lang="en-GB" smtClean="0"/>
              <a:pPr/>
              <a:t>28/09/2012</a:t>
            </a:fld>
            <a:endParaRPr lang="en-GB" smtClean="0"/>
          </a:p>
        </p:txBody>
      </p:sp>
      <p:sp>
        <p:nvSpPr>
          <p:cNvPr id="23556" name="Alatunnisteen paikkamerkki 4"/>
          <p:cNvSpPr>
            <a:spLocks noGrp="1"/>
          </p:cNvSpPr>
          <p:nvPr>
            <p:ph type="ftr" sz="quarter" idx="12"/>
          </p:nvPr>
        </p:nvSpPr>
        <p:spPr>
          <a:noFill/>
        </p:spPr>
        <p:txBody>
          <a:bodyPr/>
          <a:lstStyle/>
          <a:p>
            <a:r>
              <a:rPr lang="en-GB" smtClean="0"/>
              <a:t>Johanna Lammi-Taskula</a:t>
            </a:r>
          </a:p>
        </p:txBody>
      </p:sp>
      <p:sp>
        <p:nvSpPr>
          <p:cNvPr id="23557" name="Dian numeron paikkamerkki 5"/>
          <p:cNvSpPr>
            <a:spLocks noGrp="1"/>
          </p:cNvSpPr>
          <p:nvPr>
            <p:ph type="sldNum" sz="quarter" idx="14"/>
          </p:nvPr>
        </p:nvSpPr>
        <p:spPr>
          <a:noFill/>
        </p:spPr>
        <p:txBody>
          <a:bodyPr/>
          <a:lstStyle/>
          <a:p>
            <a:fld id="{C578F07B-4B69-44E6-A724-3594E34DCB44}" type="slidenum">
              <a:rPr lang="en-GB" smtClean="0"/>
              <a:pPr/>
              <a:t>13</a:t>
            </a:fld>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Sisällön paikkamerkki 6" descr="norden_map.png"/>
          <p:cNvPicPr>
            <a:picLocks noGrp="1" noChangeAspect="1"/>
          </p:cNvPicPr>
          <p:nvPr>
            <p:ph idx="1"/>
          </p:nvPr>
        </p:nvPicPr>
        <p:blipFill>
          <a:blip r:embed="rId2" cstate="print"/>
          <a:srcRect/>
          <a:stretch>
            <a:fillRect/>
          </a:stretch>
        </p:blipFill>
        <p:spPr>
          <a:xfrm>
            <a:off x="1547813" y="0"/>
            <a:ext cx="4392612" cy="6218238"/>
          </a:xfrm>
        </p:spPr>
      </p:pic>
      <p:sp>
        <p:nvSpPr>
          <p:cNvPr id="12290" name="Päivämäärän paikkamerkki 3"/>
          <p:cNvSpPr>
            <a:spLocks noGrp="1"/>
          </p:cNvSpPr>
          <p:nvPr>
            <p:ph type="dt" sz="quarter" idx="10"/>
          </p:nvPr>
        </p:nvSpPr>
        <p:spPr>
          <a:noFill/>
        </p:spPr>
        <p:txBody>
          <a:bodyPr/>
          <a:lstStyle/>
          <a:p>
            <a:fld id="{160B6736-EE1A-4C47-AE7E-2CA197CEF52A}" type="datetime1">
              <a:rPr lang="fi-FI" smtClean="0"/>
              <a:pPr/>
              <a:t>28.9.2012</a:t>
            </a:fld>
            <a:endParaRPr lang="fi-FI" smtClean="0"/>
          </a:p>
        </p:txBody>
      </p:sp>
      <p:sp>
        <p:nvSpPr>
          <p:cNvPr id="12291" name="Alatunnisteen paikkamerkki 4"/>
          <p:cNvSpPr>
            <a:spLocks noGrp="1"/>
          </p:cNvSpPr>
          <p:nvPr>
            <p:ph type="ftr" sz="quarter" idx="12"/>
          </p:nvPr>
        </p:nvSpPr>
        <p:spPr>
          <a:noFill/>
        </p:spPr>
        <p:txBody>
          <a:bodyPr/>
          <a:lstStyle/>
          <a:p>
            <a:r>
              <a:rPr lang="fi-FI" smtClean="0"/>
              <a:t>Johanna Lammi-Taskula</a:t>
            </a:r>
          </a:p>
        </p:txBody>
      </p:sp>
      <p:sp>
        <p:nvSpPr>
          <p:cNvPr id="12292" name="Dian numeron paikkamerkki 5"/>
          <p:cNvSpPr>
            <a:spLocks noGrp="1"/>
          </p:cNvSpPr>
          <p:nvPr>
            <p:ph type="sldNum" sz="quarter" idx="14"/>
          </p:nvPr>
        </p:nvSpPr>
        <p:spPr>
          <a:noFill/>
        </p:spPr>
        <p:txBody>
          <a:bodyPr/>
          <a:lstStyle/>
          <a:p>
            <a:fld id="{6F6788CB-3282-47C4-8960-DBDCB9C981E0}" type="slidenum">
              <a:rPr lang="fi-FI" smtClean="0"/>
              <a:pPr/>
              <a:t>2</a:t>
            </a:fld>
            <a:endParaRPr lang="fi-FI" smtClean="0"/>
          </a:p>
        </p:txBody>
      </p:sp>
      <p:sp>
        <p:nvSpPr>
          <p:cNvPr id="12293" name="Tekstikehys 7"/>
          <p:cNvSpPr txBox="1">
            <a:spLocks noChangeArrowheads="1"/>
          </p:cNvSpPr>
          <p:nvPr/>
        </p:nvSpPr>
        <p:spPr bwMode="auto">
          <a:xfrm>
            <a:off x="6011863" y="188913"/>
            <a:ext cx="2808287" cy="5724525"/>
          </a:xfrm>
          <a:prstGeom prst="rect">
            <a:avLst/>
          </a:prstGeom>
          <a:noFill/>
          <a:ln w="9525">
            <a:noFill/>
            <a:miter lim="800000"/>
            <a:headEnd/>
            <a:tailEnd/>
          </a:ln>
        </p:spPr>
        <p:txBody>
          <a:bodyPr>
            <a:spAutoFit/>
          </a:bodyPr>
          <a:lstStyle/>
          <a:p>
            <a:endParaRPr lang="fi-FI" b="1"/>
          </a:p>
          <a:p>
            <a:endParaRPr lang="fi-FI" b="1"/>
          </a:p>
          <a:p>
            <a:r>
              <a:rPr lang="fi-FI" b="1"/>
              <a:t>Population </a:t>
            </a:r>
            <a:r>
              <a:rPr lang="fi-FI"/>
              <a:t>(million)</a:t>
            </a:r>
            <a:endParaRPr lang="fi-FI" b="1"/>
          </a:p>
          <a:p>
            <a:endParaRPr lang="fi-FI"/>
          </a:p>
          <a:p>
            <a:r>
              <a:rPr lang="fi-FI"/>
              <a:t>Sweden 		9,3</a:t>
            </a:r>
          </a:p>
          <a:p>
            <a:r>
              <a:rPr lang="fi-FI"/>
              <a:t>Denmark 	5,5</a:t>
            </a:r>
          </a:p>
          <a:p>
            <a:r>
              <a:rPr lang="fi-FI"/>
              <a:t>Finland 		5,4</a:t>
            </a:r>
          </a:p>
          <a:p>
            <a:r>
              <a:rPr lang="fi-FI"/>
              <a:t>Norway 		4,8</a:t>
            </a:r>
          </a:p>
          <a:p>
            <a:r>
              <a:rPr lang="fi-FI"/>
              <a:t>Iceland 		0,3</a:t>
            </a:r>
          </a:p>
          <a:p>
            <a:endParaRPr lang="fi-FI"/>
          </a:p>
          <a:p>
            <a:endParaRPr lang="fi-FI"/>
          </a:p>
          <a:p>
            <a:endParaRPr lang="fi-FI"/>
          </a:p>
          <a:p>
            <a:endParaRPr lang="fi-FI"/>
          </a:p>
          <a:p>
            <a:endParaRPr lang="fi-FI"/>
          </a:p>
          <a:p>
            <a:endParaRPr lang="fi-FI"/>
          </a:p>
          <a:p>
            <a:r>
              <a:rPr lang="fi-FI" sz="1600"/>
              <a:t>Blue/green areas:</a:t>
            </a:r>
          </a:p>
          <a:p>
            <a:r>
              <a:rPr lang="fi-FI" sz="1600"/>
              <a:t>More young people and women</a:t>
            </a:r>
          </a:p>
          <a:p>
            <a:endParaRPr lang="fi-FI" sz="1600"/>
          </a:p>
          <a:p>
            <a:r>
              <a:rPr lang="fi-FI" sz="1600"/>
              <a:t>Yellow areas:</a:t>
            </a:r>
          </a:p>
          <a:p>
            <a:r>
              <a:rPr lang="fi-FI" sz="1600"/>
              <a:t>More old people and men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8313" y="260350"/>
            <a:ext cx="8207375" cy="936625"/>
          </a:xfrm>
        </p:spPr>
        <p:txBody>
          <a:bodyPr/>
          <a:lstStyle/>
          <a:p>
            <a:pPr>
              <a:defRPr sz="1725" b="1" i="0" u="none" strike="noStrike" kern="1200" baseline="0">
                <a:solidFill>
                  <a:srgbClr val="000000"/>
                </a:solidFill>
                <a:latin typeface="Arial"/>
                <a:ea typeface="Arial"/>
                <a:cs typeface="Arial"/>
              </a:defRPr>
            </a:pPr>
            <a:r>
              <a:rPr lang="fi-FI" sz="3200" kern="1200" dirty="0" smtClean="0">
                <a:solidFill>
                  <a:srgbClr val="000000"/>
                </a:solidFill>
                <a:ea typeface="Arial"/>
                <a:cs typeface="Arial"/>
              </a:rPr>
              <a:t>Total </a:t>
            </a:r>
            <a:r>
              <a:rPr lang="fi-FI" sz="3200" kern="1200" dirty="0" err="1" smtClean="0">
                <a:solidFill>
                  <a:srgbClr val="000000"/>
                </a:solidFill>
                <a:ea typeface="Arial"/>
                <a:cs typeface="Arial"/>
              </a:rPr>
              <a:t>fertility</a:t>
            </a:r>
            <a:r>
              <a:rPr lang="fi-FI" sz="3200" kern="1200" dirty="0" smtClean="0">
                <a:solidFill>
                  <a:srgbClr val="000000"/>
                </a:solidFill>
                <a:ea typeface="Arial"/>
                <a:cs typeface="Arial"/>
              </a:rPr>
              <a:t> </a:t>
            </a:r>
            <a:r>
              <a:rPr lang="fi-FI" sz="3200" kern="1200" dirty="0" err="1" smtClean="0">
                <a:solidFill>
                  <a:srgbClr val="000000"/>
                </a:solidFill>
                <a:ea typeface="Arial"/>
                <a:cs typeface="Arial"/>
              </a:rPr>
              <a:t>rate</a:t>
            </a:r>
            <a:endParaRPr lang="fi-FI" kern="1200" dirty="0" smtClean="0">
              <a:solidFill>
                <a:srgbClr val="000000"/>
              </a:solidFill>
              <a:ea typeface="Arial"/>
              <a:cs typeface="Arial"/>
            </a:endParaRPr>
          </a:p>
        </p:txBody>
      </p:sp>
      <p:sp>
        <p:nvSpPr>
          <p:cNvPr id="13314" name="Päivämäärän paikkamerkki 3"/>
          <p:cNvSpPr>
            <a:spLocks noGrp="1"/>
          </p:cNvSpPr>
          <p:nvPr>
            <p:ph type="dt" sz="quarter" idx="10"/>
          </p:nvPr>
        </p:nvSpPr>
        <p:spPr>
          <a:noFill/>
        </p:spPr>
        <p:txBody>
          <a:bodyPr/>
          <a:lstStyle/>
          <a:p>
            <a:fld id="{5C0365B1-9573-47A2-8268-DFA2E2C5B5B9}" type="datetime1">
              <a:rPr lang="en-GB" smtClean="0"/>
              <a:pPr/>
              <a:t>28/09/2012</a:t>
            </a:fld>
            <a:endParaRPr lang="en-GB" smtClean="0"/>
          </a:p>
        </p:txBody>
      </p:sp>
      <p:sp>
        <p:nvSpPr>
          <p:cNvPr id="13315" name="Dian numeron paikkamerkki 5"/>
          <p:cNvSpPr>
            <a:spLocks noGrp="1"/>
          </p:cNvSpPr>
          <p:nvPr>
            <p:ph type="sldNum" sz="quarter" idx="14"/>
          </p:nvPr>
        </p:nvSpPr>
        <p:spPr>
          <a:noFill/>
        </p:spPr>
        <p:txBody>
          <a:bodyPr/>
          <a:lstStyle/>
          <a:p>
            <a:fld id="{16A47CFE-A472-4784-AFDB-9BEE8867588A}" type="slidenum">
              <a:rPr lang="en-GB" smtClean="0"/>
              <a:pPr/>
              <a:t>3</a:t>
            </a:fld>
            <a:endParaRPr lang="en-GB" smtClean="0"/>
          </a:p>
        </p:txBody>
      </p:sp>
      <p:graphicFrame>
        <p:nvGraphicFramePr>
          <p:cNvPr id="7" name="Chart 1"/>
          <p:cNvGraphicFramePr>
            <a:graphicFrameLocks/>
          </p:cNvGraphicFramePr>
          <p:nvPr/>
        </p:nvGraphicFramePr>
        <p:xfrm>
          <a:off x="1014412" y="1252537"/>
          <a:ext cx="7115175" cy="4352925"/>
        </p:xfrm>
        <a:graphic>
          <a:graphicData uri="http://schemas.openxmlformats.org/drawingml/2006/chart">
            <c:chart xmlns:c="http://schemas.openxmlformats.org/drawingml/2006/chart" xmlns:r="http://schemas.openxmlformats.org/officeDocument/2006/relationships" r:id="rId2"/>
          </a:graphicData>
        </a:graphic>
      </p:graphicFrame>
      <p:sp>
        <p:nvSpPr>
          <p:cNvPr id="13317" name="Tekstikehys 7"/>
          <p:cNvSpPr txBox="1">
            <a:spLocks noChangeArrowheads="1"/>
          </p:cNvSpPr>
          <p:nvPr/>
        </p:nvSpPr>
        <p:spPr bwMode="auto">
          <a:xfrm>
            <a:off x="2843213" y="5805488"/>
            <a:ext cx="3960812" cy="369887"/>
          </a:xfrm>
          <a:prstGeom prst="rect">
            <a:avLst/>
          </a:prstGeom>
          <a:noFill/>
          <a:ln w="9525">
            <a:noFill/>
            <a:miter lim="800000"/>
            <a:headEnd/>
            <a:tailEnd/>
          </a:ln>
        </p:spPr>
        <p:txBody>
          <a:bodyPr>
            <a:spAutoFit/>
          </a:bodyPr>
          <a:lstStyle/>
          <a:p>
            <a:r>
              <a:rPr lang="fi-FI"/>
              <a:t>Source: OECD Family Database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Otsikko 1"/>
          <p:cNvSpPr>
            <a:spLocks noGrp="1"/>
          </p:cNvSpPr>
          <p:nvPr>
            <p:ph type="title"/>
          </p:nvPr>
        </p:nvSpPr>
        <p:spPr/>
        <p:txBody>
          <a:bodyPr/>
          <a:lstStyle/>
          <a:p>
            <a:pPr algn="ctr"/>
            <a:r>
              <a:rPr lang="fi-FI" sz="3200" smtClean="0">
                <a:solidFill>
                  <a:schemeClr val="tx1"/>
                </a:solidFill>
              </a:rPr>
              <a:t>Employment rate</a:t>
            </a:r>
            <a:r>
              <a:rPr lang="fi-FI" smtClean="0">
                <a:solidFill>
                  <a:schemeClr val="tx1"/>
                </a:solidFill>
              </a:rPr>
              <a:t/>
            </a:r>
            <a:br>
              <a:rPr lang="fi-FI" smtClean="0">
                <a:solidFill>
                  <a:schemeClr val="tx1"/>
                </a:solidFill>
              </a:rPr>
            </a:br>
            <a:r>
              <a:rPr lang="fi-FI" i="1" smtClean="0">
                <a:solidFill>
                  <a:schemeClr val="tx1"/>
                </a:solidFill>
              </a:rPr>
              <a:t>age group 20-44</a:t>
            </a:r>
          </a:p>
        </p:txBody>
      </p:sp>
      <p:sp>
        <p:nvSpPr>
          <p:cNvPr id="14338" name="Päivämäärän paikkamerkki 3"/>
          <p:cNvSpPr>
            <a:spLocks noGrp="1"/>
          </p:cNvSpPr>
          <p:nvPr>
            <p:ph type="dt" sz="quarter" idx="10"/>
          </p:nvPr>
        </p:nvSpPr>
        <p:spPr>
          <a:noFill/>
        </p:spPr>
        <p:txBody>
          <a:bodyPr/>
          <a:lstStyle/>
          <a:p>
            <a:fld id="{49D46731-69C9-4799-8F31-F0160039EE5F}" type="datetime1">
              <a:rPr lang="en-GB" smtClean="0"/>
              <a:pPr/>
              <a:t>28/09/2012</a:t>
            </a:fld>
            <a:endParaRPr lang="en-GB" smtClean="0"/>
          </a:p>
        </p:txBody>
      </p:sp>
      <p:sp>
        <p:nvSpPr>
          <p:cNvPr id="14339" name="Dian numeron paikkamerkki 5"/>
          <p:cNvSpPr>
            <a:spLocks noGrp="1"/>
          </p:cNvSpPr>
          <p:nvPr>
            <p:ph type="sldNum" sz="quarter" idx="14"/>
          </p:nvPr>
        </p:nvSpPr>
        <p:spPr>
          <a:noFill/>
        </p:spPr>
        <p:txBody>
          <a:bodyPr/>
          <a:lstStyle/>
          <a:p>
            <a:fld id="{A67F2361-AB0D-4D60-BBE5-A1A0AEF2DCA9}" type="slidenum">
              <a:rPr lang="en-GB" smtClean="0"/>
              <a:pPr/>
              <a:t>4</a:t>
            </a:fld>
            <a:endParaRPr lang="en-GB" smtClean="0"/>
          </a:p>
        </p:txBody>
      </p:sp>
      <p:graphicFrame>
        <p:nvGraphicFramePr>
          <p:cNvPr id="7" name="Kaavio 6"/>
          <p:cNvGraphicFramePr>
            <a:graphicFrameLocks/>
          </p:cNvGraphicFramePr>
          <p:nvPr/>
        </p:nvGraphicFramePr>
        <p:xfrm>
          <a:off x="5220072" y="1700808"/>
          <a:ext cx="5117207" cy="3352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Kaavio 7"/>
          <p:cNvGraphicFramePr>
            <a:graphicFrameLocks/>
          </p:cNvGraphicFramePr>
          <p:nvPr/>
        </p:nvGraphicFramePr>
        <p:xfrm>
          <a:off x="0" y="1772816"/>
          <a:ext cx="5248275" cy="3248025"/>
        </p:xfrm>
        <a:graphic>
          <a:graphicData uri="http://schemas.openxmlformats.org/drawingml/2006/chart">
            <c:chart xmlns:c="http://schemas.openxmlformats.org/drawingml/2006/chart" xmlns:r="http://schemas.openxmlformats.org/officeDocument/2006/relationships" r:id="rId3"/>
          </a:graphicData>
        </a:graphic>
      </p:graphicFrame>
      <p:sp>
        <p:nvSpPr>
          <p:cNvPr id="14342" name="Tekstikehys 9"/>
          <p:cNvSpPr txBox="1">
            <a:spLocks noChangeArrowheads="1"/>
          </p:cNvSpPr>
          <p:nvPr/>
        </p:nvSpPr>
        <p:spPr bwMode="auto">
          <a:xfrm>
            <a:off x="2124075" y="6092825"/>
            <a:ext cx="2160588" cy="369888"/>
          </a:xfrm>
          <a:prstGeom prst="rect">
            <a:avLst/>
          </a:prstGeom>
          <a:noFill/>
          <a:ln w="9525">
            <a:noFill/>
            <a:miter lim="800000"/>
            <a:headEnd/>
            <a:tailEnd/>
          </a:ln>
        </p:spPr>
        <p:txBody>
          <a:bodyPr>
            <a:spAutoFit/>
          </a:bodyPr>
          <a:lstStyle/>
          <a:p>
            <a:r>
              <a:rPr lang="fi-FI"/>
              <a:t>Source: Eurostat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Otsikko 1"/>
          <p:cNvSpPr>
            <a:spLocks noGrp="1"/>
          </p:cNvSpPr>
          <p:nvPr>
            <p:ph type="title"/>
          </p:nvPr>
        </p:nvSpPr>
        <p:spPr>
          <a:xfrm>
            <a:off x="468313" y="0"/>
            <a:ext cx="8207375" cy="908050"/>
          </a:xfrm>
        </p:spPr>
        <p:txBody>
          <a:bodyPr/>
          <a:lstStyle/>
          <a:p>
            <a:r>
              <a:rPr lang="fi-FI" sz="3200" smtClean="0"/>
              <a:t>Fathers and leave</a:t>
            </a:r>
          </a:p>
        </p:txBody>
      </p:sp>
      <p:sp>
        <p:nvSpPr>
          <p:cNvPr id="15362" name="Sisällön paikkamerkki 2"/>
          <p:cNvSpPr>
            <a:spLocks noGrp="1"/>
          </p:cNvSpPr>
          <p:nvPr>
            <p:ph idx="1"/>
          </p:nvPr>
        </p:nvSpPr>
        <p:spPr>
          <a:xfrm>
            <a:off x="457200" y="1052513"/>
            <a:ext cx="8218488" cy="4824412"/>
          </a:xfrm>
        </p:spPr>
        <p:txBody>
          <a:bodyPr/>
          <a:lstStyle/>
          <a:p>
            <a:pPr>
              <a:lnSpc>
                <a:spcPct val="80000"/>
              </a:lnSpc>
              <a:spcBef>
                <a:spcPct val="35000"/>
              </a:spcBef>
            </a:pPr>
            <a:r>
              <a:rPr lang="fi-FI" sz="2000" smtClean="0"/>
              <a:t>In the Nordic countries, the reconciliation of paid employment and family life has been supported by the welfare state since 1960’s. This may be one secret behind the high fertility rates.</a:t>
            </a:r>
          </a:p>
          <a:p>
            <a:pPr>
              <a:lnSpc>
                <a:spcPct val="80000"/>
              </a:lnSpc>
              <a:spcBef>
                <a:spcPct val="35000"/>
              </a:spcBef>
            </a:pPr>
            <a:r>
              <a:rPr lang="fi-FI" sz="2000" smtClean="0"/>
              <a:t>Fathers were first given leave rights in 1970’s. During the past two decades, father’s quotas have been introduced to the leave schemes and campaigns designed to encourage more fathers to take leave.</a:t>
            </a:r>
          </a:p>
          <a:p>
            <a:pPr>
              <a:lnSpc>
                <a:spcPct val="80000"/>
              </a:lnSpc>
              <a:spcBef>
                <a:spcPct val="35000"/>
              </a:spcBef>
            </a:pPr>
            <a:r>
              <a:rPr lang="fi-FI" sz="2000" smtClean="0"/>
              <a:t>In principle, the leave legislation is based on an idea of shared childcare responsibility, as well as (almost) equal capability of both parents to take care of a child.</a:t>
            </a:r>
          </a:p>
          <a:p>
            <a:pPr>
              <a:lnSpc>
                <a:spcPct val="80000"/>
              </a:lnSpc>
              <a:spcBef>
                <a:spcPct val="35000"/>
              </a:spcBef>
            </a:pPr>
            <a:r>
              <a:rPr lang="fi-FI" sz="2000" smtClean="0"/>
              <a:t>In all countries, the employment rate of women is high and full-time employment is common. Still, the take-up of leave is not equally divided between mothers and fathers: mothers use majority of leave days.</a:t>
            </a:r>
          </a:p>
          <a:p>
            <a:pPr>
              <a:lnSpc>
                <a:spcPct val="80000"/>
              </a:lnSpc>
              <a:spcBef>
                <a:spcPct val="35000"/>
              </a:spcBef>
            </a:pPr>
            <a:r>
              <a:rPr lang="fi-FI" sz="2000" smtClean="0"/>
              <a:t>The unequal sharing of parental leave has negative consequences for women’s position in the labour market as well as men’s position in the family, especially in case of parental separation.</a:t>
            </a:r>
          </a:p>
          <a:p>
            <a:endParaRPr lang="fi-FI" smtClean="0"/>
          </a:p>
        </p:txBody>
      </p:sp>
      <p:sp>
        <p:nvSpPr>
          <p:cNvPr id="15363" name="Päivämäärän paikkamerkki 3"/>
          <p:cNvSpPr>
            <a:spLocks noGrp="1"/>
          </p:cNvSpPr>
          <p:nvPr>
            <p:ph type="dt" sz="quarter" idx="10"/>
          </p:nvPr>
        </p:nvSpPr>
        <p:spPr>
          <a:noFill/>
        </p:spPr>
        <p:txBody>
          <a:bodyPr/>
          <a:lstStyle/>
          <a:p>
            <a:fld id="{E7478744-EEC5-406A-9805-9CBE62A37F30}" type="datetime1">
              <a:rPr lang="fi-FI" smtClean="0"/>
              <a:pPr/>
              <a:t>28.9.2012</a:t>
            </a:fld>
            <a:endParaRPr lang="fi-FI" smtClean="0"/>
          </a:p>
        </p:txBody>
      </p:sp>
      <p:sp>
        <p:nvSpPr>
          <p:cNvPr id="15364" name="Alatunnisteen paikkamerkki 4"/>
          <p:cNvSpPr>
            <a:spLocks noGrp="1"/>
          </p:cNvSpPr>
          <p:nvPr>
            <p:ph type="ftr" sz="quarter" idx="12"/>
          </p:nvPr>
        </p:nvSpPr>
        <p:spPr>
          <a:noFill/>
        </p:spPr>
        <p:txBody>
          <a:bodyPr/>
          <a:lstStyle/>
          <a:p>
            <a:r>
              <a:rPr lang="fi-FI" smtClean="0"/>
              <a:t>Johanna Lammi-Taskula</a:t>
            </a:r>
          </a:p>
        </p:txBody>
      </p:sp>
      <p:sp>
        <p:nvSpPr>
          <p:cNvPr id="15365" name="Dian numeron paikkamerkki 5"/>
          <p:cNvSpPr>
            <a:spLocks noGrp="1"/>
          </p:cNvSpPr>
          <p:nvPr>
            <p:ph type="sldNum" sz="quarter" idx="14"/>
          </p:nvPr>
        </p:nvSpPr>
        <p:spPr>
          <a:noFill/>
        </p:spPr>
        <p:txBody>
          <a:bodyPr/>
          <a:lstStyle/>
          <a:p>
            <a:fld id="{644B4986-D723-4781-8DEB-82598651A69E}" type="slidenum">
              <a:rPr lang="fi-FI" smtClean="0"/>
              <a:pPr/>
              <a:t>5</a:t>
            </a:fld>
            <a:endParaRPr lang="fi-FI"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tsikko 1"/>
          <p:cNvSpPr>
            <a:spLocks noGrp="1"/>
          </p:cNvSpPr>
          <p:nvPr>
            <p:ph type="title"/>
          </p:nvPr>
        </p:nvSpPr>
        <p:spPr>
          <a:xfrm>
            <a:off x="468313" y="260350"/>
            <a:ext cx="8064500" cy="1143000"/>
          </a:xfrm>
        </p:spPr>
        <p:txBody>
          <a:bodyPr/>
          <a:lstStyle/>
          <a:p>
            <a:r>
              <a:rPr lang="fi-FI" smtClean="0"/>
              <a:t>History of parental leave schemes in the Nordic countries</a:t>
            </a:r>
          </a:p>
        </p:txBody>
      </p:sp>
      <p:sp>
        <p:nvSpPr>
          <p:cNvPr id="16386" name="Päivämäärän paikkamerkki 3"/>
          <p:cNvSpPr>
            <a:spLocks noGrp="1"/>
          </p:cNvSpPr>
          <p:nvPr>
            <p:ph type="dt" sz="quarter" idx="10"/>
          </p:nvPr>
        </p:nvSpPr>
        <p:spPr>
          <a:noFill/>
        </p:spPr>
        <p:txBody>
          <a:bodyPr/>
          <a:lstStyle/>
          <a:p>
            <a:fld id="{72BAEE45-5880-4F56-B079-9808FB8EEE59}" type="datetime1">
              <a:rPr lang="fi-FI" smtClean="0"/>
              <a:pPr/>
              <a:t>28.9.2012</a:t>
            </a:fld>
            <a:endParaRPr lang="fi-FI" smtClean="0"/>
          </a:p>
        </p:txBody>
      </p:sp>
      <p:sp>
        <p:nvSpPr>
          <p:cNvPr id="6" name="Sisällön paikkamerkki 2"/>
          <p:cNvSpPr txBox="1">
            <a:spLocks/>
          </p:cNvSpPr>
          <p:nvPr/>
        </p:nvSpPr>
        <p:spPr bwMode="auto">
          <a:xfrm>
            <a:off x="323850" y="1844675"/>
            <a:ext cx="8569325" cy="4525963"/>
          </a:xfrm>
          <a:prstGeom prst="rect">
            <a:avLst/>
          </a:prstGeom>
          <a:noFill/>
          <a:ln w="9525">
            <a:noFill/>
            <a:miter lim="800000"/>
            <a:headEnd/>
            <a:tailEnd/>
          </a:ln>
        </p:spPr>
        <p:txBody>
          <a:bodyPr/>
          <a:lstStyle/>
          <a:p>
            <a:pPr marL="357188" indent="-357188">
              <a:lnSpc>
                <a:spcPct val="85000"/>
              </a:lnSpc>
              <a:spcBef>
                <a:spcPct val="35000"/>
              </a:spcBef>
              <a:buClr>
                <a:schemeClr val="accent1"/>
              </a:buClr>
              <a:defRPr/>
            </a:pPr>
            <a:r>
              <a:rPr lang="en-GB" sz="2000" kern="0" dirty="0">
                <a:latin typeface="+mn-lt"/>
              </a:rPr>
              <a:t>		</a:t>
            </a:r>
            <a:r>
              <a:rPr lang="en-GB" sz="2000" kern="0" dirty="0">
                <a:solidFill>
                  <a:srgbClr val="FF0000"/>
                </a:solidFill>
                <a:latin typeface="+mn-lt"/>
              </a:rPr>
              <a:t>Maternity leave</a:t>
            </a:r>
            <a:r>
              <a:rPr lang="en-GB" sz="2000" kern="0" dirty="0">
                <a:latin typeface="+mn-lt"/>
              </a:rPr>
              <a:t>	</a:t>
            </a:r>
            <a:r>
              <a:rPr lang="en-GB" sz="2000" kern="0" dirty="0">
                <a:solidFill>
                  <a:srgbClr val="0070C0"/>
                </a:solidFill>
                <a:latin typeface="+mn-lt"/>
              </a:rPr>
              <a:t>Paternity leave</a:t>
            </a:r>
            <a:r>
              <a:rPr lang="en-GB" sz="2000" kern="0" dirty="0">
                <a:latin typeface="+mn-lt"/>
              </a:rPr>
              <a:t>	</a:t>
            </a:r>
            <a:r>
              <a:rPr lang="en-GB" sz="2000" kern="0" dirty="0">
                <a:solidFill>
                  <a:srgbClr val="00B050"/>
                </a:solidFill>
                <a:latin typeface="+mn-lt"/>
              </a:rPr>
              <a:t>Parental leave</a:t>
            </a:r>
            <a:r>
              <a:rPr lang="en-GB" sz="2000" kern="0" dirty="0">
                <a:latin typeface="+mn-lt"/>
              </a:rPr>
              <a:t>	</a:t>
            </a:r>
            <a:r>
              <a:rPr lang="en-GB" sz="2000" kern="0" dirty="0">
                <a:solidFill>
                  <a:srgbClr val="7030A0"/>
                </a:solidFill>
                <a:latin typeface="+mn-lt"/>
              </a:rPr>
              <a:t>Father’s quota</a:t>
            </a:r>
          </a:p>
          <a:p>
            <a:pPr marL="357188" indent="-357188">
              <a:lnSpc>
                <a:spcPct val="85000"/>
              </a:lnSpc>
              <a:spcBef>
                <a:spcPct val="35000"/>
              </a:spcBef>
              <a:buClr>
                <a:schemeClr val="accent1"/>
              </a:buClr>
              <a:defRPr/>
            </a:pPr>
            <a:r>
              <a:rPr lang="en-GB" sz="2000" kern="0" dirty="0">
                <a:latin typeface="+mn-lt"/>
              </a:rPr>
              <a:t>Denmark	1960		1984		1984	      1997-2002*	</a:t>
            </a:r>
            <a:endParaRPr lang="fi-FI" sz="2000" kern="0" dirty="0">
              <a:latin typeface="+mn-lt"/>
            </a:endParaRPr>
          </a:p>
          <a:p>
            <a:pPr marL="357188" indent="-357188">
              <a:lnSpc>
                <a:spcPct val="85000"/>
              </a:lnSpc>
              <a:spcBef>
                <a:spcPct val="35000"/>
              </a:spcBef>
              <a:buClr>
                <a:schemeClr val="accent1"/>
              </a:buClr>
              <a:defRPr/>
            </a:pPr>
            <a:r>
              <a:rPr lang="en-GB" sz="2000" kern="0" dirty="0">
                <a:latin typeface="+mn-lt"/>
              </a:rPr>
              <a:t>Finland		1964		1978		1985		2003</a:t>
            </a:r>
            <a:endParaRPr lang="fi-FI" sz="2000" kern="0" dirty="0">
              <a:latin typeface="+mn-lt"/>
            </a:endParaRPr>
          </a:p>
          <a:p>
            <a:pPr marL="357188" indent="-357188">
              <a:lnSpc>
                <a:spcPct val="85000"/>
              </a:lnSpc>
              <a:spcBef>
                <a:spcPct val="35000"/>
              </a:spcBef>
              <a:buClr>
                <a:schemeClr val="accent1"/>
              </a:buClr>
              <a:defRPr/>
            </a:pPr>
            <a:r>
              <a:rPr lang="en-GB" sz="2000" kern="0" dirty="0">
                <a:latin typeface="+mn-lt"/>
              </a:rPr>
              <a:t>Iceland		</a:t>
            </a:r>
            <a:r>
              <a:rPr lang="en-GB" sz="2000" kern="0" dirty="0">
                <a:solidFill>
                  <a:srgbClr val="FF0000"/>
                </a:solidFill>
                <a:latin typeface="+mn-lt"/>
              </a:rPr>
              <a:t>1946</a:t>
            </a:r>
            <a:r>
              <a:rPr lang="en-GB" sz="2000" kern="0" dirty="0">
                <a:latin typeface="+mn-lt"/>
              </a:rPr>
              <a:t>		1998		1981		2001</a:t>
            </a:r>
            <a:endParaRPr lang="fi-FI" sz="2000" kern="0" dirty="0">
              <a:latin typeface="+mn-lt"/>
            </a:endParaRPr>
          </a:p>
          <a:p>
            <a:pPr marL="357188" indent="-357188">
              <a:lnSpc>
                <a:spcPct val="85000"/>
              </a:lnSpc>
              <a:spcBef>
                <a:spcPct val="35000"/>
              </a:spcBef>
              <a:buClr>
                <a:schemeClr val="accent1"/>
              </a:buClr>
              <a:defRPr/>
            </a:pPr>
            <a:r>
              <a:rPr lang="en-GB" sz="2000" kern="0" dirty="0">
                <a:latin typeface="+mn-lt"/>
              </a:rPr>
              <a:t>Norway		1956		</a:t>
            </a:r>
            <a:r>
              <a:rPr lang="en-GB" sz="2000" kern="0" dirty="0">
                <a:solidFill>
                  <a:srgbClr val="0070C0"/>
                </a:solidFill>
                <a:latin typeface="+mn-lt"/>
              </a:rPr>
              <a:t>1977</a:t>
            </a:r>
            <a:r>
              <a:rPr lang="en-GB" sz="2000" kern="0" dirty="0">
                <a:latin typeface="+mn-lt"/>
              </a:rPr>
              <a:t>		1978		</a:t>
            </a:r>
            <a:r>
              <a:rPr lang="en-GB" sz="2000" kern="0" dirty="0">
                <a:solidFill>
                  <a:srgbClr val="7030A0"/>
                </a:solidFill>
                <a:latin typeface="+mn-lt"/>
              </a:rPr>
              <a:t>1993</a:t>
            </a:r>
            <a:endParaRPr lang="fi-FI" sz="2000" kern="0" dirty="0">
              <a:solidFill>
                <a:srgbClr val="7030A0"/>
              </a:solidFill>
              <a:latin typeface="+mn-lt"/>
            </a:endParaRPr>
          </a:p>
          <a:p>
            <a:pPr marL="357188" indent="-357188">
              <a:lnSpc>
                <a:spcPct val="85000"/>
              </a:lnSpc>
              <a:spcBef>
                <a:spcPct val="35000"/>
              </a:spcBef>
              <a:buClr>
                <a:schemeClr val="accent1"/>
              </a:buClr>
              <a:defRPr/>
            </a:pPr>
            <a:r>
              <a:rPr lang="en-GB" sz="2000" kern="0" dirty="0">
                <a:latin typeface="+mn-lt"/>
              </a:rPr>
              <a:t>Sweden	1955		1980		</a:t>
            </a:r>
            <a:r>
              <a:rPr lang="en-GB" sz="2000" kern="0" dirty="0">
                <a:solidFill>
                  <a:srgbClr val="00B050"/>
                </a:solidFill>
                <a:latin typeface="+mn-lt"/>
              </a:rPr>
              <a:t>1974</a:t>
            </a:r>
            <a:r>
              <a:rPr lang="en-GB" sz="2000" kern="0" dirty="0">
                <a:latin typeface="+mn-lt"/>
              </a:rPr>
              <a:t>		1995</a:t>
            </a:r>
            <a:endParaRPr lang="fi-FI" sz="2000" kern="0" dirty="0">
              <a:latin typeface="+mn-lt"/>
            </a:endParaRPr>
          </a:p>
          <a:p>
            <a:pPr marL="357188" indent="-357188">
              <a:lnSpc>
                <a:spcPct val="85000"/>
              </a:lnSpc>
              <a:spcBef>
                <a:spcPct val="35000"/>
              </a:spcBef>
              <a:buClr>
                <a:schemeClr val="accent1"/>
              </a:buClr>
              <a:defRPr/>
            </a:pPr>
            <a:r>
              <a:rPr lang="en-GB" sz="2000" kern="0" dirty="0">
                <a:latin typeface="+mn-lt"/>
              </a:rPr>
              <a:t> </a:t>
            </a:r>
          </a:p>
          <a:p>
            <a:pPr marL="357188" indent="-357188">
              <a:lnSpc>
                <a:spcPct val="85000"/>
              </a:lnSpc>
              <a:spcBef>
                <a:spcPct val="35000"/>
              </a:spcBef>
              <a:buClr>
                <a:schemeClr val="accent1"/>
              </a:buClr>
              <a:defRPr/>
            </a:pPr>
            <a:endParaRPr lang="en-GB" sz="2000" kern="0" dirty="0">
              <a:latin typeface="+mn-lt"/>
            </a:endParaRPr>
          </a:p>
          <a:p>
            <a:pPr marL="357188" indent="-357188">
              <a:lnSpc>
                <a:spcPct val="85000"/>
              </a:lnSpc>
              <a:spcBef>
                <a:spcPct val="35000"/>
              </a:spcBef>
              <a:buClr>
                <a:schemeClr val="accent1"/>
              </a:buClr>
              <a:defRPr/>
            </a:pPr>
            <a:endParaRPr lang="fi-FI" sz="2000" kern="0" dirty="0">
              <a:latin typeface="+mn-lt"/>
            </a:endParaRPr>
          </a:p>
          <a:p>
            <a:pPr marL="357188" indent="-357188">
              <a:lnSpc>
                <a:spcPct val="85000"/>
              </a:lnSpc>
              <a:spcBef>
                <a:spcPct val="35000"/>
              </a:spcBef>
              <a:buClr>
                <a:schemeClr val="accent1"/>
              </a:buClr>
              <a:defRPr/>
            </a:pPr>
            <a:r>
              <a:rPr lang="fi-FI" kern="0" dirty="0">
                <a:latin typeface="+mn-lt"/>
              </a:rPr>
              <a:t>*</a:t>
            </a:r>
            <a:r>
              <a:rPr lang="fi-FI" kern="0" dirty="0" err="1">
                <a:latin typeface="+mn-lt"/>
              </a:rPr>
              <a:t>introduced</a:t>
            </a:r>
            <a:r>
              <a:rPr lang="fi-FI" kern="0" dirty="0">
                <a:latin typeface="+mn-lt"/>
              </a:rPr>
              <a:t> </a:t>
            </a:r>
            <a:r>
              <a:rPr lang="fi-FI" kern="0" dirty="0" err="1">
                <a:latin typeface="+mn-lt"/>
              </a:rPr>
              <a:t>again</a:t>
            </a:r>
            <a:r>
              <a:rPr lang="fi-FI" kern="0" dirty="0">
                <a:latin typeface="+mn-lt"/>
              </a:rPr>
              <a:t> in the </a:t>
            </a:r>
            <a:r>
              <a:rPr lang="fi-FI" kern="0" dirty="0" err="1">
                <a:latin typeface="+mn-lt"/>
              </a:rPr>
              <a:t>industrial</a:t>
            </a:r>
            <a:r>
              <a:rPr lang="fi-FI" kern="0" dirty="0">
                <a:latin typeface="+mn-lt"/>
              </a:rPr>
              <a:t> </a:t>
            </a:r>
            <a:r>
              <a:rPr lang="fi-FI" kern="0" dirty="0" err="1">
                <a:latin typeface="+mn-lt"/>
              </a:rPr>
              <a:t>sector</a:t>
            </a:r>
            <a:r>
              <a:rPr lang="fi-FI" kern="0" dirty="0">
                <a:latin typeface="+mn-lt"/>
              </a:rPr>
              <a:t> in 2007</a:t>
            </a:r>
          </a:p>
          <a:p>
            <a:pPr marL="357188" indent="-357188">
              <a:lnSpc>
                <a:spcPct val="85000"/>
              </a:lnSpc>
              <a:spcBef>
                <a:spcPct val="35000"/>
              </a:spcBef>
              <a:buClr>
                <a:schemeClr val="accent1"/>
              </a:buClr>
              <a:buFontTx/>
              <a:buChar char="•"/>
              <a:defRPr/>
            </a:pPr>
            <a:endParaRPr lang="fi-FI" sz="2600" kern="0"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tsikko 1"/>
          <p:cNvSpPr>
            <a:spLocks noGrp="1"/>
          </p:cNvSpPr>
          <p:nvPr>
            <p:ph type="title"/>
          </p:nvPr>
        </p:nvSpPr>
        <p:spPr/>
        <p:txBody>
          <a:bodyPr/>
          <a:lstStyle/>
          <a:p>
            <a:r>
              <a:rPr lang="fi-FI" sz="3600" smtClean="0"/>
              <a:t>Length of parental leave</a:t>
            </a:r>
            <a:r>
              <a:rPr lang="fi-FI" smtClean="0"/>
              <a:t/>
            </a:r>
            <a:br>
              <a:rPr lang="fi-FI" smtClean="0"/>
            </a:br>
            <a:r>
              <a:rPr lang="fi-FI" sz="3200" smtClean="0"/>
              <a:t>(income-related benefit)</a:t>
            </a:r>
          </a:p>
        </p:txBody>
      </p:sp>
      <p:sp>
        <p:nvSpPr>
          <p:cNvPr id="17410" name="Tekstikehys 4"/>
          <p:cNvSpPr txBox="1">
            <a:spLocks noChangeArrowheads="1"/>
          </p:cNvSpPr>
          <p:nvPr/>
        </p:nvSpPr>
        <p:spPr bwMode="auto">
          <a:xfrm>
            <a:off x="611188" y="3068638"/>
            <a:ext cx="928687" cy="369887"/>
          </a:xfrm>
          <a:prstGeom prst="rect">
            <a:avLst/>
          </a:prstGeom>
          <a:noFill/>
          <a:ln w="9525">
            <a:noFill/>
            <a:miter lim="800000"/>
            <a:headEnd/>
            <a:tailEnd/>
          </a:ln>
        </p:spPr>
        <p:txBody>
          <a:bodyPr>
            <a:spAutoFit/>
          </a:bodyPr>
          <a:lstStyle/>
          <a:p>
            <a:r>
              <a:rPr lang="fi-FI">
                <a:latin typeface="Calibri" pitchFamily="34" charset="0"/>
              </a:rPr>
              <a:t>weeks</a:t>
            </a:r>
          </a:p>
        </p:txBody>
      </p:sp>
      <p:graphicFrame>
        <p:nvGraphicFramePr>
          <p:cNvPr id="6" name="Kaavio 5"/>
          <p:cNvGraphicFramePr/>
          <p:nvPr/>
        </p:nvGraphicFramePr>
        <p:xfrm>
          <a:off x="1619672" y="1700808"/>
          <a:ext cx="6696744" cy="42484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Otsikko 1"/>
          <p:cNvSpPr>
            <a:spLocks noGrp="1"/>
          </p:cNvSpPr>
          <p:nvPr>
            <p:ph type="title"/>
          </p:nvPr>
        </p:nvSpPr>
        <p:spPr/>
        <p:txBody>
          <a:bodyPr/>
          <a:lstStyle/>
          <a:p>
            <a:r>
              <a:rPr lang="fi-FI" sz="3600" smtClean="0"/>
              <a:t>Length of paternity leave</a:t>
            </a:r>
            <a:r>
              <a:rPr lang="fi-FI" smtClean="0"/>
              <a:t/>
            </a:r>
            <a:br>
              <a:rPr lang="fi-FI" smtClean="0"/>
            </a:br>
            <a:r>
              <a:rPr lang="fi-FI" sz="2700" smtClean="0"/>
              <a:t>(taken after birth when the mother is at home)</a:t>
            </a:r>
          </a:p>
        </p:txBody>
      </p:sp>
      <p:graphicFrame>
        <p:nvGraphicFramePr>
          <p:cNvPr id="4" name="Kaavio 3"/>
          <p:cNvGraphicFramePr/>
          <p:nvPr/>
        </p:nvGraphicFramePr>
        <p:xfrm>
          <a:off x="1285852" y="1643050"/>
          <a:ext cx="6429420" cy="4214842"/>
        </p:xfrm>
        <a:graphic>
          <a:graphicData uri="http://schemas.openxmlformats.org/drawingml/2006/chart">
            <c:chart xmlns:c="http://schemas.openxmlformats.org/drawingml/2006/chart" xmlns:r="http://schemas.openxmlformats.org/officeDocument/2006/relationships" r:id="rId2"/>
          </a:graphicData>
        </a:graphic>
      </p:graphicFrame>
      <p:sp>
        <p:nvSpPr>
          <p:cNvPr id="18435" name="Tekstikehys 4"/>
          <p:cNvSpPr txBox="1">
            <a:spLocks noChangeArrowheads="1"/>
          </p:cNvSpPr>
          <p:nvPr/>
        </p:nvSpPr>
        <p:spPr bwMode="auto">
          <a:xfrm>
            <a:off x="611188" y="3068638"/>
            <a:ext cx="928687" cy="369887"/>
          </a:xfrm>
          <a:prstGeom prst="rect">
            <a:avLst/>
          </a:prstGeom>
          <a:noFill/>
          <a:ln w="9525">
            <a:noFill/>
            <a:miter lim="800000"/>
            <a:headEnd/>
            <a:tailEnd/>
          </a:ln>
        </p:spPr>
        <p:txBody>
          <a:bodyPr>
            <a:spAutoFit/>
          </a:bodyPr>
          <a:lstStyle/>
          <a:p>
            <a:r>
              <a:rPr lang="fi-FI">
                <a:latin typeface="Calibri" pitchFamily="34" charset="0"/>
              </a:rPr>
              <a:t>weeks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tsikko 1"/>
          <p:cNvSpPr>
            <a:spLocks noGrp="1"/>
          </p:cNvSpPr>
          <p:nvPr>
            <p:ph type="title"/>
          </p:nvPr>
        </p:nvSpPr>
        <p:spPr/>
        <p:txBody>
          <a:bodyPr/>
          <a:lstStyle/>
          <a:p>
            <a:r>
              <a:rPr lang="fi-FI" sz="3200" smtClean="0"/>
              <a:t>Length of childcare-related leave</a:t>
            </a:r>
            <a:r>
              <a:rPr lang="fi-FI" smtClean="0"/>
              <a:t/>
            </a:r>
            <a:br>
              <a:rPr lang="fi-FI" smtClean="0"/>
            </a:br>
            <a:r>
              <a:rPr lang="fi-FI" smtClean="0"/>
              <a:t>(income-related + flat-rate benefit)</a:t>
            </a:r>
          </a:p>
        </p:txBody>
      </p:sp>
      <p:sp>
        <p:nvSpPr>
          <p:cNvPr id="19458" name="Tekstikehys 4"/>
          <p:cNvSpPr txBox="1">
            <a:spLocks noChangeArrowheads="1"/>
          </p:cNvSpPr>
          <p:nvPr/>
        </p:nvSpPr>
        <p:spPr bwMode="auto">
          <a:xfrm>
            <a:off x="468313" y="3213100"/>
            <a:ext cx="1000125" cy="369888"/>
          </a:xfrm>
          <a:prstGeom prst="rect">
            <a:avLst/>
          </a:prstGeom>
          <a:noFill/>
          <a:ln w="9525">
            <a:noFill/>
            <a:miter lim="800000"/>
            <a:headEnd/>
            <a:tailEnd/>
          </a:ln>
        </p:spPr>
        <p:txBody>
          <a:bodyPr>
            <a:spAutoFit/>
          </a:bodyPr>
          <a:lstStyle/>
          <a:p>
            <a:r>
              <a:rPr lang="fi-FI">
                <a:latin typeface="Calibri" pitchFamily="34" charset="0"/>
              </a:rPr>
              <a:t>months</a:t>
            </a:r>
          </a:p>
        </p:txBody>
      </p:sp>
      <p:graphicFrame>
        <p:nvGraphicFramePr>
          <p:cNvPr id="6" name="Kaavio 5"/>
          <p:cNvGraphicFramePr/>
          <p:nvPr/>
        </p:nvGraphicFramePr>
        <p:xfrm>
          <a:off x="1403648" y="1772816"/>
          <a:ext cx="6984776" cy="40324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L_uk_2012">
  <a:themeElements>
    <a:clrScheme name="THL 1">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fontScheme name="TH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L 1">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THL_uk_2012</Template>
  <TotalTime>82</TotalTime>
  <Words>534</Words>
  <Application>Microsoft Office PowerPoint</Application>
  <PresentationFormat>On-screen Show (4:3)</PresentationFormat>
  <Paragraphs>131</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THL_uk_2012</vt:lpstr>
      <vt:lpstr>Microsoft Office Excel Chart</vt:lpstr>
      <vt:lpstr>Fathers and leave in the Nordic Countries: commonalities and differences</vt:lpstr>
      <vt:lpstr>Slide 2</vt:lpstr>
      <vt:lpstr>Total fertility rate</vt:lpstr>
      <vt:lpstr>Employment rate age group 20-44</vt:lpstr>
      <vt:lpstr>Fathers and leave</vt:lpstr>
      <vt:lpstr>History of parental leave schemes in the Nordic countries</vt:lpstr>
      <vt:lpstr>Length of parental leave (income-related benefit)</vt:lpstr>
      <vt:lpstr>Length of paternity leave (taken after birth when the mother is at home)</vt:lpstr>
      <vt:lpstr>Length of childcare-related leave (income-related + flat-rate benefit)</vt:lpstr>
      <vt:lpstr>Level of benefits (2011)</vt:lpstr>
      <vt:lpstr>Fathers’ share of parental leave use</vt:lpstr>
      <vt:lpstr>Fathers use longer leave if… </vt:lpstr>
      <vt:lpstr>Summary</vt:lpstr>
    </vt:vector>
  </TitlesOfParts>
  <Manager>Recommended Finland</Manager>
  <Company>THL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Fathers and leave in the Nordic Countries: commonalities and differences</dc:title>
  <dc:subject>suomi</dc:subject>
  <dc:creator>LAMMI_JOHANNA</dc:creator>
  <cp:lastModifiedBy>moss</cp:lastModifiedBy>
  <cp:revision>20</cp:revision>
  <dcterms:created xsi:type="dcterms:W3CDTF">2012-08-24T11:57:40Z</dcterms:created>
  <dcterms:modified xsi:type="dcterms:W3CDTF">2012-09-28T10:58:43Z</dcterms:modified>
</cp:coreProperties>
</file>