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0" r:id="rId3"/>
    <p:sldId id="269" r:id="rId4"/>
    <p:sldId id="257" r:id="rId5"/>
    <p:sldId id="268" r:id="rId6"/>
    <p:sldId id="258" r:id="rId7"/>
    <p:sldId id="260" r:id="rId8"/>
    <p:sldId id="262" r:id="rId9"/>
    <p:sldId id="267" r:id="rId10"/>
    <p:sldId id="271" r:id="rId11"/>
    <p:sldId id="272" r:id="rId12"/>
    <p:sldId id="261" r:id="rId13"/>
    <p:sldId id="263"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naf-ep"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27" autoAdjust="0"/>
  </p:normalViewPr>
  <p:slideViewPr>
    <p:cSldViewPr>
      <p:cViewPr varScale="1">
        <p:scale>
          <a:sx n="40" d="100"/>
          <a:sy n="40"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80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5E9E215-42C1-4D44-B830-12CBD270461F}" type="slidenum">
              <a:rPr lang="fr-FR"/>
              <a:pPr/>
              <a:t>‹#›</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5DD4C9-27E8-4817-A262-FEFBBC70BD10}" type="slidenum">
              <a:rPr lang="fr-FR"/>
              <a:pPr/>
              <a:t>1</a:t>
            </a:fld>
            <a:endParaRPr lang="fr-FR"/>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AF725E-18FF-4FB7-A603-B31937F4DFA9}" type="slidenum">
              <a:rPr lang="fr-FR"/>
              <a:pPr/>
              <a:t>4</a:t>
            </a:fld>
            <a:endParaRPr lang="fr-FR"/>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fr-FR"/>
              <a:t>Le CLCA </a:t>
            </a:r>
            <a:r>
              <a:rPr lang="fr-FR" altLang="ja-JP"/>
              <a:t>est une allocation forfaitaire qui peut être versée – sous certaines conditions aux familles avec enfants de moins de trois ans (6 mois pour un premier enfant) , dès lors que l’un ou l’autre des parents ne travaille pas, ou exerce une activité professionnelle à temps partiel </a:t>
            </a:r>
          </a:p>
          <a:p>
            <a:endParaRPr lang="fr-FR" altLang="ja-JP"/>
          </a:p>
          <a:p>
            <a:endParaRPr lang="fr-FR" altLang="ja-JP"/>
          </a:p>
          <a:p>
            <a:r>
              <a:rPr lang="fr-FR" altLang="ja-JP"/>
              <a:t>Son montant est de 566 euros si le bénéficiaire ne travaille pas </a:t>
            </a:r>
          </a:p>
          <a:p>
            <a:r>
              <a:rPr lang="fr-FR" altLang="ja-JP"/>
              <a:t>430 euros si le bénéficiaire travaille à mi temps ou moins d’un temps plein </a:t>
            </a:r>
          </a:p>
          <a:p>
            <a:r>
              <a:rPr lang="fr-FR" altLang="ja-JP"/>
              <a:t>325 euros si le bénéficiaire travaille entre 50% et 80 % d’un temps plein (35 heures) </a:t>
            </a:r>
          </a:p>
          <a:p>
            <a:endParaRPr lang="fr-FR" altLang="ja-JP"/>
          </a:p>
          <a:p>
            <a:r>
              <a:rPr lang="fr-FR" altLang="ja-JP"/>
              <a:t>Il est aussi possible de percevoir conjointement le clca si les deux parents travaille à temps partiel.  Il s’agit alors du CLCA »couple » </a:t>
            </a:r>
          </a:p>
          <a:p>
            <a:endParaRPr lang="fr-FR" altLang="ja-JP"/>
          </a:p>
          <a:p>
            <a:r>
              <a:rPr lang="fr-FR" altLang="ja-JP"/>
              <a:t>En décembre 2011, 520 606 familles perçoivent le CLCA.  </a:t>
            </a:r>
          </a:p>
          <a:p>
            <a:endParaRPr lang="fr-FR" altLang="ja-JP"/>
          </a:p>
          <a:p>
            <a:r>
              <a:rPr lang="fr-FR" altLang="ja-JP"/>
              <a:t>Seulement  18 225 sont des hommes soit 3,5 % </a:t>
            </a:r>
          </a:p>
          <a:p>
            <a:endParaRPr lang="fr-FR" altLang="ja-JP"/>
          </a:p>
          <a:p>
            <a:endParaRPr lang="fr-FR" altLang="ja-JP"/>
          </a:p>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28D9F5-17C7-45E9-9DD2-43683294FE77}" type="slidenum">
              <a:rPr lang="fr-FR"/>
              <a:pPr/>
              <a:t>6</a:t>
            </a:fld>
            <a:endParaRPr lang="fr-FR"/>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fr-FR"/>
          </a:p>
          <a:p>
            <a:endParaRPr lang="fr-FR"/>
          </a:p>
          <a:p>
            <a:endParaRPr lang="fr-FR"/>
          </a:p>
          <a:p>
            <a:r>
              <a:rPr lang="fr-FR"/>
              <a:t>Le système français est donc genré et perdure ainsi </a:t>
            </a:r>
          </a:p>
          <a:p>
            <a:r>
              <a:rPr lang="fr-FR"/>
              <a:t>La part des hommes évolue peu puisque en 2003 (avant la mise en place de nouvelles mesures pour le congé parental)  elle était de 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95209A-F68C-4AEC-A2B7-F390A848C575}" type="slidenum">
              <a:rPr lang="fr-FR"/>
              <a:pPr/>
              <a:t>7</a:t>
            </a:fld>
            <a:endParaRPr lang="fr-FR"/>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fr-FR"/>
              <a:t>Si l’on regarde a quel taux les hommes prennent le clca, on remarque que les hommes bénéficiaires sont plus souvent  que les femmes bénéficiaires  à temps partiel</a:t>
            </a:r>
          </a:p>
          <a:p>
            <a:r>
              <a:rPr lang="fr-FR"/>
              <a:t>Parmi,les hommes bénéficiaires, presque les 3/4 maintiennent leur activité à temps partiel alors que bien moins de la moitié des femmes bénéficiaires sont dans ce cas (la plupart arrête leur activité)  </a:t>
            </a:r>
          </a:p>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0E452A-8102-4FFF-AA12-3518C0393864}" type="slidenum">
              <a:rPr lang="fr-FR"/>
              <a:pPr/>
              <a:t>8</a:t>
            </a:fld>
            <a:endParaRPr lang="fr-FR"/>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fr-FR"/>
              <a:t>Les 3 /4 des hommes bénéficiaires du CLCA à temps partiel travaillent le plus souvent  à 80 % de même que leurs homologues féminines Ceci peut conforter l’hypothèse que le temps partiel de ces pères (comme celui des mères) n’est pas associé à des emplois précaires type « petits boulots ». Une enquête qualitative menée auprès de ces pères travaillant à 80% d’un temps complet montre que ces hommes travailleraient plus dans des secteurs d’emplois féminisés ou des grandes entreprises ou administration et/ou exercent des fonctions qu’ils peuvent exercer de manière autonome</a:t>
            </a:r>
          </a:p>
          <a:p>
            <a:r>
              <a:rPr lang="fr-FR"/>
              <a:t/>
            </a:r>
            <a:br>
              <a:rPr lang="fr-FR"/>
            </a:br>
            <a:r>
              <a:rPr lang="fr-FR">
                <a:hlinkClick r:id="" action="ppaction://noaction"/>
              </a:rPr>
              <a:t>[1]</a:t>
            </a:r>
            <a:r>
              <a:rPr lang="fr-FR"/>
              <a:t> Et de fait, ces dernières travaillent essentiellement 80% d’un temps complet (Boyer, Nicolas, 2012),  </a:t>
            </a:r>
            <a:endParaRPr lang="fr-FR">
              <a:hlinkClick r:id="" action="ppaction://noactio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E6B8A7-A4C9-46F4-BE52-FF95ED7BCB03}" type="slidenum">
              <a:rPr lang="fr-FR"/>
              <a:pPr/>
              <a:t>9</a:t>
            </a:fld>
            <a:endParaRPr lang="fr-FR"/>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fr-FR" i="1">
                <a:solidFill>
                  <a:schemeClr val="bg1"/>
                </a:solidFill>
              </a:rPr>
              <a:t>Champ : Ensemble des bénéficiaires hommes et femmes du CLCA en décembre 2011, ayant un enfant né en 2010</a:t>
            </a:r>
          </a:p>
          <a:p>
            <a:endParaRPr lang="fr-FR"/>
          </a:p>
          <a:p>
            <a:r>
              <a:rPr lang="fr-FR"/>
              <a:t>Le recours des hommes au CLCA semble moins lié à la différence de salaires au sein du couple que celui des mères. En effet, au sein des familles où le bénéficiaire est le père, ce dernier est moins fréquemment que dans l’ensemble celui des deux membres du couple qui gagne le moins (58,1 % des hommes bénéficiaires contre 74,3 % de l’ensemble </a:t>
            </a:r>
            <a:r>
              <a:rPr lang="fr-FR" altLang="ja-JP"/>
              <a:t>[1] </a:t>
            </a:r>
          </a:p>
          <a:p>
            <a:endParaRPr lang="fr-FR"/>
          </a:p>
          <a:p>
            <a:r>
              <a:rPr lang="fr-FR"/>
              <a:t>Bien que persistante dans le cas du CLCA à taux partiel, la différence est moindre (55,7 % des hommes bénéficiaires contre 67,6 % de l’ensemble). </a:t>
            </a:r>
          </a:p>
          <a:p>
            <a:endParaRPr lang="fr-FR"/>
          </a:p>
          <a:p>
            <a:r>
              <a:rPr lang="fr-FR"/>
              <a:t>Le recours des hommes au CLCA, et en particulier au taux partiel, serait donc motivé par des raisons autres que financières. Les résultats d’une enquête qualitative menée auprès d’hommes bénéficiaires du CLCA à taux partiel soulignent notamment le regard distancié qu’ils ont sur leur travail, l’avantage de travailler dans des secteurs d’activité ou des types d’emploi rendant possible l’exercice d’un activité à temps partiel, ou encore le rôle incitatif de </a:t>
            </a:r>
            <a:r>
              <a:rPr lang="fr-FR" altLang="ja-JP"/>
              <a:t>leur conjointe dans la décision de participer activement aux tâches parentales.</a:t>
            </a:r>
          </a:p>
          <a:p>
            <a:r>
              <a:rPr lang="fr-FR" altLang="ja-JP"/>
              <a:t/>
            </a:r>
            <a:br>
              <a:rPr lang="fr-FR" altLang="ja-JP"/>
            </a:br>
            <a:r>
              <a:rPr lang="fr-FR" altLang="ja-JP">
                <a:hlinkClick r:id="" action="ppaction://noaction"/>
              </a:rPr>
              <a:t>[1]</a:t>
            </a:r>
            <a:r>
              <a:rPr lang="fr-FR" altLang="ja-JP"/>
              <a:t> Ce résultat est par ailleurs cohérent avec le fait que les hommes bénéficiaires ont en moyenne des revenus d’activité plus élevé que leurs homologues féminines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D11DA2-F727-4C83-A198-3D1A6CBA855F}" type="slidenum">
              <a:rPr lang="fr-FR"/>
              <a:pPr/>
              <a:t>12</a:t>
            </a:fld>
            <a:endParaRPr lang="fr-FR"/>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pPr>
              <a:lnSpc>
                <a:spcPct val="90000"/>
              </a:lnSpc>
            </a:pPr>
            <a:r>
              <a:rPr lang="fr-FR"/>
              <a:t>En conclusion </a:t>
            </a:r>
          </a:p>
          <a:p>
            <a:pPr>
              <a:lnSpc>
                <a:spcPct val="90000"/>
              </a:lnSpc>
            </a:pPr>
            <a:endParaRPr lang="fr-FR"/>
          </a:p>
          <a:p>
            <a:pPr>
              <a:lnSpc>
                <a:spcPct val="90000"/>
              </a:lnSpc>
            </a:pPr>
            <a:r>
              <a:rPr lang="fr-FR"/>
              <a:t>Les débats actuels en France sur le congé portent sur la question du raccourcissement de la durée du congé parental parce que une durée longue pénalise les femmes sur le marché de l’emploi </a:t>
            </a:r>
          </a:p>
          <a:p>
            <a:pPr>
              <a:lnSpc>
                <a:spcPct val="90000"/>
              </a:lnSpc>
            </a:pPr>
            <a:endParaRPr lang="fr-FR"/>
          </a:p>
          <a:p>
            <a:pPr>
              <a:lnSpc>
                <a:spcPct val="90000"/>
              </a:lnSpc>
            </a:pPr>
            <a:r>
              <a:rPr lang="fr-FR"/>
              <a:t>Les résultats de cette étude tendraient à montrer qu’une plus faible durée irait aussi dans le sens d’une plus forte participation des hommes </a:t>
            </a:r>
          </a:p>
          <a:p>
            <a:pPr>
              <a:lnSpc>
                <a:spcPct val="90000"/>
              </a:lnSpc>
            </a:pPr>
            <a:endParaRPr lang="fr-FR"/>
          </a:p>
          <a:p>
            <a:pPr>
              <a:lnSpc>
                <a:spcPct val="90000"/>
              </a:lnSpc>
            </a:pPr>
            <a:r>
              <a:rPr lang="fr-FR"/>
              <a:t>Mais cette question de la durée est sans doute associée aussi à celle de sa rémunération. On  a vu l’importance de la différence de salaire entre conjoints dans l’option que ce soit le père ou la mère qui prenne un congé parental, notamment pour la clca à atux plein </a:t>
            </a:r>
          </a:p>
          <a:p>
            <a:pPr>
              <a:lnSpc>
                <a:spcPct val="90000"/>
              </a:lnSpc>
            </a:pPr>
            <a:r>
              <a:rPr lang="fr-FR"/>
              <a:t> . </a:t>
            </a:r>
          </a:p>
          <a:p>
            <a:pPr>
              <a:lnSpc>
                <a:spcPct val="90000"/>
              </a:lnSpc>
            </a:pPr>
            <a:r>
              <a:rPr lang="fr-FR"/>
              <a:t>Pour le clca a taux partiel, la différence de salaire semble moins déterminante </a:t>
            </a:r>
          </a:p>
          <a:p>
            <a:pPr>
              <a:lnSpc>
                <a:spcPct val="90000"/>
              </a:lnSpc>
              <a:buFontTx/>
              <a:buChar char="-"/>
            </a:pPr>
            <a:endParaRPr lang="fr-FR"/>
          </a:p>
          <a:p>
            <a:pPr>
              <a:lnSpc>
                <a:spcPct val="90000"/>
              </a:lnSpc>
              <a:buFontTx/>
              <a:buChar char="-"/>
            </a:pPr>
            <a:r>
              <a:rPr lang="fr-FR"/>
              <a:t>IL semblerait que pour ces hommes, d’autre facteurs autres que financiers entrent en ligne de compte, d’autant plus que le revenu d’activité des hommes bénéficiaires et des femmes bénéficiaires à taux partiel est très proche (21387 contre 20825). L’enquête qualitative met en exergue le rôle incitatif de la conjointe et neutre de l’employeur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B78C46-B0B3-46C8-8462-22C28C6F57EA}" type="slidenum">
              <a:rPr lang="fr-FR"/>
              <a:pPr/>
              <a:t>13</a:t>
            </a:fld>
            <a:endParaRPr lang="fr-FR"/>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fr-FR" altLang="ja-JP"/>
              <a:t>Le recours des hommes au CLCA est très inégal selon les départements). Dans le quart des départements où celui-ci est le plus important, la part des pères au sein des bénéficiaires de la prestation est comprise entre 4,3% et 8,2%, </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504FD65D-C8C8-4198-BD7C-997EB0C5DDE7}" type="slidenum">
              <a:rPr lang="fr-F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B6F8DE96-B5BA-4B46-8625-79B0BE223AD9}"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96CEB29A-4434-47BD-99CA-300382EDCF78}" type="slidenum">
              <a:rPr lang="fr-F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fr-F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fr-F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D76C893-E222-4BC2-AA71-C1C5E87E5335}"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B15A3D57-71E5-4AD0-A39D-3DA39100C72C}"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B051BEDE-1EAA-4BE2-AF82-2ED4032B95F7}"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BCECD124-C03B-4040-A8B7-02776E0C7E63}"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fr-FR"/>
          </a:p>
        </p:txBody>
      </p:sp>
      <p:sp>
        <p:nvSpPr>
          <p:cNvPr id="8" name="Footer Placeholder 7"/>
          <p:cNvSpPr>
            <a:spLocks noGrp="1"/>
          </p:cNvSpPr>
          <p:nvPr>
            <p:ph type="ftr" sz="quarter" idx="11"/>
          </p:nvPr>
        </p:nvSpPr>
        <p:spPr/>
        <p:txBody>
          <a:bodyPr/>
          <a:lstStyle>
            <a:lvl1pPr>
              <a:defRPr/>
            </a:lvl1pPr>
          </a:lstStyle>
          <a:p>
            <a:endParaRPr lang="fr-FR"/>
          </a:p>
        </p:txBody>
      </p:sp>
      <p:sp>
        <p:nvSpPr>
          <p:cNvPr id="9" name="Slide Number Placeholder 8"/>
          <p:cNvSpPr>
            <a:spLocks noGrp="1"/>
          </p:cNvSpPr>
          <p:nvPr>
            <p:ph type="sldNum" sz="quarter" idx="12"/>
          </p:nvPr>
        </p:nvSpPr>
        <p:spPr/>
        <p:txBody>
          <a:bodyPr/>
          <a:lstStyle>
            <a:lvl1pPr>
              <a:defRPr/>
            </a:lvl1pPr>
          </a:lstStyle>
          <a:p>
            <a:fld id="{34CF56D0-B2D5-4177-A8DF-33443EB96163}"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fr-FR"/>
          </a:p>
        </p:txBody>
      </p:sp>
      <p:sp>
        <p:nvSpPr>
          <p:cNvPr id="4" name="Footer Placeholder 3"/>
          <p:cNvSpPr>
            <a:spLocks noGrp="1"/>
          </p:cNvSpPr>
          <p:nvPr>
            <p:ph type="ftr" sz="quarter" idx="11"/>
          </p:nvPr>
        </p:nvSpPr>
        <p:spPr/>
        <p:txBody>
          <a:bodyPr/>
          <a:lstStyle>
            <a:lvl1pPr>
              <a:defRPr/>
            </a:lvl1pPr>
          </a:lstStyle>
          <a:p>
            <a:endParaRPr lang="fr-FR"/>
          </a:p>
        </p:txBody>
      </p:sp>
      <p:sp>
        <p:nvSpPr>
          <p:cNvPr id="5" name="Slide Number Placeholder 4"/>
          <p:cNvSpPr>
            <a:spLocks noGrp="1"/>
          </p:cNvSpPr>
          <p:nvPr>
            <p:ph type="sldNum" sz="quarter" idx="12"/>
          </p:nvPr>
        </p:nvSpPr>
        <p:spPr/>
        <p:txBody>
          <a:bodyPr/>
          <a:lstStyle>
            <a:lvl1pPr>
              <a:defRPr/>
            </a:lvl1pPr>
          </a:lstStyle>
          <a:p>
            <a:fld id="{B3D61716-7732-483F-8992-8141D4995482}"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fr-FR"/>
          </a:p>
        </p:txBody>
      </p:sp>
      <p:sp>
        <p:nvSpPr>
          <p:cNvPr id="3" name="Footer Placeholder 2"/>
          <p:cNvSpPr>
            <a:spLocks noGrp="1"/>
          </p:cNvSpPr>
          <p:nvPr>
            <p:ph type="ftr" sz="quarter" idx="11"/>
          </p:nvPr>
        </p:nvSpPr>
        <p:spPr/>
        <p:txBody>
          <a:bodyPr/>
          <a:lstStyle>
            <a:lvl1pPr>
              <a:defRPr/>
            </a:lvl1pPr>
          </a:lstStyle>
          <a:p>
            <a:endParaRPr lang="fr-FR"/>
          </a:p>
        </p:txBody>
      </p:sp>
      <p:sp>
        <p:nvSpPr>
          <p:cNvPr id="4" name="Slide Number Placeholder 3"/>
          <p:cNvSpPr>
            <a:spLocks noGrp="1"/>
          </p:cNvSpPr>
          <p:nvPr>
            <p:ph type="sldNum" sz="quarter" idx="12"/>
          </p:nvPr>
        </p:nvSpPr>
        <p:spPr/>
        <p:txBody>
          <a:bodyPr/>
          <a:lstStyle>
            <a:lvl1pPr>
              <a:defRPr/>
            </a:lvl1pPr>
          </a:lstStyle>
          <a:p>
            <a:fld id="{E14B96D7-8633-4D1A-8960-49F0619ECD91}"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3EAD647F-F8B7-49F9-991F-849FA3449C57}"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D054E439-08D3-4BCD-ABB6-207F2DF0F390}"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34F2EB-4C99-41C0-8484-381D914743A6}"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57338"/>
            <a:ext cx="7772400" cy="1800225"/>
          </a:xfrm>
        </p:spPr>
        <p:txBody>
          <a:bodyPr/>
          <a:lstStyle/>
          <a:p>
            <a:r>
              <a:rPr lang="fr-FR">
                <a:solidFill>
                  <a:schemeClr val="bg1"/>
                </a:solidFill>
              </a:rPr>
              <a:t>Recent Developments on Fathers and Leave in France</a:t>
            </a:r>
          </a:p>
        </p:txBody>
      </p:sp>
      <p:sp>
        <p:nvSpPr>
          <p:cNvPr id="2051" name="Rectangle 3"/>
          <p:cNvSpPr>
            <a:spLocks noGrp="1" noChangeArrowheads="1"/>
          </p:cNvSpPr>
          <p:nvPr>
            <p:ph type="subTitle" idx="1"/>
          </p:nvPr>
        </p:nvSpPr>
        <p:spPr>
          <a:xfrm>
            <a:off x="1403350" y="3429000"/>
            <a:ext cx="6400800" cy="3024188"/>
          </a:xfrm>
        </p:spPr>
        <p:txBody>
          <a:bodyPr/>
          <a:lstStyle/>
          <a:p>
            <a:r>
              <a:rPr lang="fr-FR" sz="2400">
                <a:solidFill>
                  <a:schemeClr val="bg1"/>
                </a:solidFill>
                <a:latin typeface="Times New Roman" pitchFamily="18" charset="0"/>
              </a:rPr>
              <a:t>Danielle Boyer (CNAF)</a:t>
            </a:r>
          </a:p>
          <a:p>
            <a:r>
              <a:rPr lang="fr-FR" sz="2400">
                <a:solidFill>
                  <a:schemeClr val="bg1"/>
                </a:solidFill>
                <a:latin typeface="Times New Roman" pitchFamily="18" charset="0"/>
              </a:rPr>
              <a:t>Jeanne Fagnani (CNRS-IRES)</a:t>
            </a:r>
          </a:p>
          <a:p>
            <a:r>
              <a:rPr lang="sl-SI" sz="2000">
                <a:solidFill>
                  <a:schemeClr val="bg1"/>
                </a:solidFill>
                <a:latin typeface="Times New Roman" pitchFamily="18" charset="0"/>
              </a:rPr>
              <a:t>9th LPR annual seminar</a:t>
            </a:r>
            <a:r>
              <a:rPr lang="fr-FR" sz="2000">
                <a:solidFill>
                  <a:schemeClr val="bg1"/>
                </a:solidFill>
                <a:latin typeface="Times New Roman" pitchFamily="18" charset="0"/>
              </a:rPr>
              <a:t> </a:t>
            </a:r>
          </a:p>
          <a:p>
            <a:r>
              <a:rPr lang="sl-SI" sz="2000">
                <a:solidFill>
                  <a:schemeClr val="bg1"/>
                </a:solidFill>
                <a:latin typeface="Times New Roman" pitchFamily="18" charset="0"/>
              </a:rPr>
              <a:t>Ministry of Education, Science, Culture and Sport</a:t>
            </a:r>
            <a:r>
              <a:rPr lang="fr-FR" sz="2000">
                <a:latin typeface="Times New Roman" pitchFamily="18" charset="0"/>
              </a:rPr>
              <a:t> </a:t>
            </a:r>
            <a:endParaRPr lang="fr-FR" sz="2000">
              <a:solidFill>
                <a:schemeClr val="bg1"/>
              </a:solidFill>
              <a:latin typeface="Times New Roman" pitchFamily="18" charset="0"/>
            </a:endParaRPr>
          </a:p>
          <a:p>
            <a:endParaRPr lang="fr-FR" sz="2000">
              <a:solidFill>
                <a:schemeClr val="bg1"/>
              </a:solidFill>
              <a:latin typeface="Times New Roman" pitchFamily="18" charset="0"/>
            </a:endParaRPr>
          </a:p>
          <a:p>
            <a:r>
              <a:rPr lang="fr-FR" sz="2000">
                <a:solidFill>
                  <a:schemeClr val="bg1"/>
                </a:solidFill>
                <a:latin typeface="Times New Roman" pitchFamily="18" charset="0"/>
              </a:rPr>
              <a:t>LJUBLJANA  September 13-14 th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fr-FR" sz="3600">
                <a:solidFill>
                  <a:schemeClr val="bg1"/>
                </a:solidFill>
              </a:rPr>
              <a:t/>
            </a:r>
            <a:br>
              <a:rPr lang="fr-FR" sz="3600">
                <a:solidFill>
                  <a:schemeClr val="bg1"/>
                </a:solidFill>
              </a:rPr>
            </a:br>
            <a:r>
              <a:rPr lang="fr-FR" sz="3600">
                <a:solidFill>
                  <a:schemeClr val="bg1"/>
                </a:solidFill>
              </a:rPr>
              <a:t>Average Duration of the Leave   </a:t>
            </a:r>
            <a:br>
              <a:rPr lang="fr-FR" sz="3600">
                <a:solidFill>
                  <a:schemeClr val="bg1"/>
                </a:solidFill>
              </a:rPr>
            </a:br>
            <a:endParaRPr lang="fr-FR" sz="3600">
              <a:solidFill>
                <a:schemeClr val="bg1"/>
              </a:solidFill>
            </a:endParaRPr>
          </a:p>
        </p:txBody>
      </p:sp>
      <p:graphicFrame>
        <p:nvGraphicFramePr>
          <p:cNvPr id="44061" name="Group 29"/>
          <p:cNvGraphicFramePr>
            <a:graphicFrameLocks noGrp="1"/>
          </p:cNvGraphicFramePr>
          <p:nvPr>
            <p:ph idx="1"/>
          </p:nvPr>
        </p:nvGraphicFramePr>
        <p:xfrm>
          <a:off x="457200" y="1600200"/>
          <a:ext cx="8229600" cy="4559300"/>
        </p:xfrm>
        <a:graphic>
          <a:graphicData uri="http://schemas.openxmlformats.org/drawingml/2006/table">
            <a:tbl>
              <a:tblPr/>
              <a:tblGrid>
                <a:gridCol w="2743200"/>
                <a:gridCol w="2743200"/>
                <a:gridCol w="2743200"/>
              </a:tblGrid>
              <a:tr h="1508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Average duration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(Months)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Fathers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Mothers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Recipients with a single child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5,2</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Recipients with 2 or more children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19,5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23,5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sz="3600">
                <a:solidFill>
                  <a:schemeClr val="bg1"/>
                </a:solidFill>
              </a:rPr>
              <a:t>Barriers to an Increase in Fathers’ take-up</a:t>
            </a:r>
            <a:endParaRPr lang="fr-FR" sz="3600">
              <a:solidFill>
                <a:schemeClr val="bg1"/>
              </a:solidFill>
            </a:endParaRPr>
          </a:p>
        </p:txBody>
      </p:sp>
      <p:sp>
        <p:nvSpPr>
          <p:cNvPr id="47107" name="Rectangle 3"/>
          <p:cNvSpPr>
            <a:spLocks noGrp="1" noChangeArrowheads="1"/>
          </p:cNvSpPr>
          <p:nvPr>
            <p:ph type="body" idx="1"/>
          </p:nvPr>
        </p:nvSpPr>
        <p:spPr/>
        <p:txBody>
          <a:bodyPr/>
          <a:lstStyle/>
          <a:p>
            <a:pPr>
              <a:lnSpc>
                <a:spcPct val="90000"/>
              </a:lnSpc>
            </a:pPr>
            <a:r>
              <a:rPr lang="en-GB" sz="2400">
                <a:solidFill>
                  <a:schemeClr val="bg1"/>
                </a:solidFill>
                <a:latin typeface="Times New Roman" pitchFamily="18" charset="0"/>
              </a:rPr>
              <a:t>A low flat rate benefit: a strong disincentive for fathers to use this benefit</a:t>
            </a:r>
          </a:p>
          <a:p>
            <a:pPr>
              <a:lnSpc>
                <a:spcPct val="90000"/>
              </a:lnSpc>
            </a:pPr>
            <a:endParaRPr lang="en-GB" sz="2400">
              <a:solidFill>
                <a:schemeClr val="bg1"/>
              </a:solidFill>
              <a:latin typeface="Times New Roman" pitchFamily="18" charset="0"/>
            </a:endParaRPr>
          </a:p>
          <a:p>
            <a:pPr>
              <a:lnSpc>
                <a:spcPct val="90000"/>
              </a:lnSpc>
            </a:pPr>
            <a:r>
              <a:rPr lang="en-GB" sz="2400">
                <a:solidFill>
                  <a:schemeClr val="bg1"/>
                </a:solidFill>
                <a:latin typeface="Times New Roman" pitchFamily="18" charset="0"/>
              </a:rPr>
              <a:t>Societal norms</a:t>
            </a:r>
          </a:p>
          <a:p>
            <a:pPr>
              <a:lnSpc>
                <a:spcPct val="90000"/>
              </a:lnSpc>
            </a:pPr>
            <a:endParaRPr lang="en-GB" sz="2400">
              <a:solidFill>
                <a:schemeClr val="bg1"/>
              </a:solidFill>
              <a:latin typeface="Times New Roman" pitchFamily="18" charset="0"/>
            </a:endParaRPr>
          </a:p>
          <a:p>
            <a:pPr>
              <a:lnSpc>
                <a:spcPct val="90000"/>
              </a:lnSpc>
            </a:pPr>
            <a:r>
              <a:rPr lang="en-GB" sz="2400">
                <a:solidFill>
                  <a:schemeClr val="bg1"/>
                </a:solidFill>
                <a:latin typeface="Times New Roman" pitchFamily="18" charset="0"/>
              </a:rPr>
              <a:t>Family policy is still imbued by “maternalist” values</a:t>
            </a:r>
            <a:r>
              <a:rPr lang="fr-FR" sz="2400">
                <a:solidFill>
                  <a:schemeClr val="bg1"/>
                </a:solidFill>
                <a:latin typeface="Times New Roman" pitchFamily="18" charset="0"/>
              </a:rPr>
              <a:t> </a:t>
            </a:r>
          </a:p>
          <a:p>
            <a:pPr>
              <a:lnSpc>
                <a:spcPct val="90000"/>
              </a:lnSpc>
            </a:pPr>
            <a:endParaRPr lang="fr-FR" sz="2400">
              <a:solidFill>
                <a:schemeClr val="bg1"/>
              </a:solidFill>
              <a:latin typeface="Times New Roman" pitchFamily="18" charset="0"/>
            </a:endParaRPr>
          </a:p>
          <a:p>
            <a:pPr>
              <a:lnSpc>
                <a:spcPct val="90000"/>
              </a:lnSpc>
            </a:pPr>
            <a:r>
              <a:rPr lang="en-GB" sz="2400">
                <a:solidFill>
                  <a:schemeClr val="bg1"/>
                </a:solidFill>
                <a:latin typeface="Times New Roman" pitchFamily="18" charset="0"/>
              </a:rPr>
              <a:t>Reforms opposed by the family associations (UNAF)</a:t>
            </a:r>
          </a:p>
          <a:p>
            <a:pPr>
              <a:lnSpc>
                <a:spcPct val="90000"/>
              </a:lnSpc>
            </a:pPr>
            <a:endParaRPr lang="en-GB" sz="2400">
              <a:solidFill>
                <a:schemeClr val="bg1"/>
              </a:solidFill>
              <a:latin typeface="Times New Roman" pitchFamily="18" charset="0"/>
            </a:endParaRPr>
          </a:p>
          <a:p>
            <a:pPr>
              <a:lnSpc>
                <a:spcPct val="90000"/>
              </a:lnSpc>
            </a:pPr>
            <a:r>
              <a:rPr lang="en-GB" sz="2400">
                <a:solidFill>
                  <a:schemeClr val="bg1"/>
                </a:solidFill>
                <a:latin typeface="Times New Roman" pitchFamily="18" charset="0"/>
              </a:rPr>
              <a:t>Outcomes of the reforms: a dramatic rise in demand for formal childcare arrangements  </a:t>
            </a:r>
            <a:endParaRPr lang="fr-FR" sz="2400">
              <a:solidFill>
                <a:schemeClr val="bg1"/>
              </a:solidFill>
              <a:latin typeface="Times New Roman" pitchFamily="18" charset="0"/>
            </a:endParaRPr>
          </a:p>
          <a:p>
            <a:pPr>
              <a:lnSpc>
                <a:spcPct val="90000"/>
              </a:lnSpc>
            </a:pPr>
            <a:endParaRPr lang="fr-FR" sz="2400">
              <a:solidFill>
                <a:schemeClr val="bg1"/>
              </a:solidFill>
              <a:latin typeface="Times New Roman" pitchFamily="18" charset="0"/>
            </a:endParaRPr>
          </a:p>
          <a:p>
            <a:pPr>
              <a:lnSpc>
                <a:spcPct val="90000"/>
              </a:lnSpc>
            </a:pPr>
            <a:r>
              <a:rPr lang="fr-FR" sz="2400">
                <a:solidFill>
                  <a:schemeClr val="bg1"/>
                </a:solidFill>
                <a:latin typeface="Times New Roman" pitchFamily="18" charset="0"/>
              </a:rPr>
              <a:t>Current budgetary constraints: cost containment is the rule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68313" y="2565400"/>
            <a:ext cx="8229600" cy="1143000"/>
          </a:xfrm>
        </p:spPr>
        <p:txBody>
          <a:bodyPr/>
          <a:lstStyle/>
          <a:p>
            <a:r>
              <a:rPr lang="fr-FR" sz="4800">
                <a:solidFill>
                  <a:schemeClr val="bg1"/>
                </a:solidFill>
              </a:rPr>
              <a:t>Thank You for Your Attention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Grp="1" noChangeArrowheads="1"/>
          </p:cNvSpPr>
          <p:nvPr>
            <p:ph type="title"/>
          </p:nvPr>
        </p:nvSpPr>
        <p:spPr>
          <a:xfrm>
            <a:off x="0" y="274638"/>
            <a:ext cx="9144000" cy="1143000"/>
          </a:xfrm>
        </p:spPr>
        <p:txBody>
          <a:bodyPr/>
          <a:lstStyle/>
          <a:p>
            <a:r>
              <a:rPr lang="fr-FR" sz="4000">
                <a:solidFill>
                  <a:schemeClr val="bg1"/>
                </a:solidFill>
              </a:rPr>
              <a:t>Take-up Rates among Fathers: Spatial Disparities</a:t>
            </a:r>
          </a:p>
        </p:txBody>
      </p:sp>
      <p:pic>
        <p:nvPicPr>
          <p:cNvPr id="14340" name="Picture 4"/>
          <p:cNvPicPr>
            <a:picLocks noChangeAspect="1" noChangeArrowheads="1"/>
          </p:cNvPicPr>
          <p:nvPr>
            <p:ph idx="1"/>
          </p:nvPr>
        </p:nvPicPr>
        <p:blipFill>
          <a:blip r:embed="rId3" cstate="print"/>
          <a:srcRect/>
          <a:stretch>
            <a:fillRect/>
          </a:stretch>
        </p:blipFill>
        <p:spPr>
          <a:xfrm>
            <a:off x="971550" y="1628775"/>
            <a:ext cx="6745288" cy="4497388"/>
          </a:xfrm>
          <a:noFill/>
          <a:ln/>
        </p:spPr>
      </p:pic>
      <p:sp>
        <p:nvSpPr>
          <p:cNvPr id="14343" name="Rectangle 7"/>
          <p:cNvSpPr>
            <a:spLocks noChangeArrowheads="1"/>
          </p:cNvSpPr>
          <p:nvPr/>
        </p:nvSpPr>
        <p:spPr bwMode="auto">
          <a:xfrm>
            <a:off x="827088" y="6237288"/>
            <a:ext cx="6046787" cy="457200"/>
          </a:xfrm>
          <a:prstGeom prst="rect">
            <a:avLst/>
          </a:prstGeom>
          <a:noFill/>
          <a:ln w="9525">
            <a:noFill/>
            <a:miter lim="800000"/>
            <a:headEnd/>
            <a:tailEnd/>
          </a:ln>
          <a:effectLst/>
        </p:spPr>
        <p:txBody>
          <a:bodyPr wrap="none" anchor="ctr">
            <a:spAutoFit/>
          </a:bodyPr>
          <a:lstStyle/>
          <a:p>
            <a:r>
              <a:rPr lang="fr-FR" sz="1200" i="1">
                <a:solidFill>
                  <a:schemeClr val="bg1"/>
                </a:solidFill>
              </a:rPr>
              <a:t>Champ : Ensemble des bénéficiaires hommes et femmes du CLCA en décembre 2011 </a:t>
            </a:r>
            <a:endParaRPr lang="fr-FR" sz="1200">
              <a:solidFill>
                <a:schemeClr val="bg1"/>
              </a:solidFill>
            </a:endParaRPr>
          </a:p>
          <a:p>
            <a:r>
              <a:rPr lang="fr-FR" sz="1200" i="1">
                <a:solidFill>
                  <a:schemeClr val="bg1"/>
                </a:solidFill>
              </a:rPr>
              <a:t>Source : CNAF 2011</a:t>
            </a:r>
          </a:p>
        </p:txBody>
      </p:sp>
      <p:sp>
        <p:nvSpPr>
          <p:cNvPr id="14344" name="Rectangle 8"/>
          <p:cNvSpPr>
            <a:spLocks noGrp="1" noChangeArrowheads="1"/>
          </p:cNvSpPr>
          <p:nvPr>
            <p:ph type="body" idx="4294967295"/>
          </p:nvPr>
        </p:nvSpPr>
        <p:spPr/>
        <p:txBody>
          <a:bodyPr/>
          <a:lstStyle/>
          <a:p>
            <a:pPr>
              <a:lnSpc>
                <a:spcPct val="80000"/>
              </a:lnSpc>
              <a:buFontTx/>
              <a:buNone/>
            </a:pPr>
            <a:r>
              <a:rPr lang="fr-FR">
                <a:solidFill>
                  <a:schemeClr val="bg1"/>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fr-FR">
                <a:solidFill>
                  <a:schemeClr val="bg1"/>
                </a:solidFill>
              </a:rPr>
              <a:t>Summary</a:t>
            </a:r>
          </a:p>
        </p:txBody>
      </p:sp>
      <p:sp>
        <p:nvSpPr>
          <p:cNvPr id="43011" name="Rectangle 3"/>
          <p:cNvSpPr>
            <a:spLocks noGrp="1" noChangeArrowheads="1"/>
          </p:cNvSpPr>
          <p:nvPr>
            <p:ph type="body" idx="1"/>
          </p:nvPr>
        </p:nvSpPr>
        <p:spPr/>
        <p:txBody>
          <a:bodyPr/>
          <a:lstStyle/>
          <a:p>
            <a:pPr marL="533400" indent="-533400">
              <a:lnSpc>
                <a:spcPct val="90000"/>
              </a:lnSpc>
              <a:buFontTx/>
              <a:buAutoNum type="arabicPeriod"/>
            </a:pPr>
            <a:r>
              <a:rPr lang="en-GB" sz="2400">
                <a:solidFill>
                  <a:schemeClr val="bg1"/>
                </a:solidFill>
                <a:latin typeface="Times New Roman" pitchFamily="18" charset="0"/>
              </a:rPr>
              <a:t>Setting the Institutional and Cultural Context </a:t>
            </a:r>
          </a:p>
          <a:p>
            <a:pPr marL="533400" indent="-533400">
              <a:lnSpc>
                <a:spcPct val="90000"/>
              </a:lnSpc>
              <a:buFontTx/>
              <a:buAutoNum type="arabicPeriod"/>
            </a:pPr>
            <a:endParaRPr lang="en-GB" sz="2400">
              <a:solidFill>
                <a:schemeClr val="bg1"/>
              </a:solidFill>
              <a:latin typeface="Times New Roman" pitchFamily="18" charset="0"/>
            </a:endParaRPr>
          </a:p>
          <a:p>
            <a:pPr marL="533400" indent="-533400">
              <a:lnSpc>
                <a:spcPct val="90000"/>
              </a:lnSpc>
              <a:buFontTx/>
              <a:buAutoNum type="arabicPeriod"/>
            </a:pPr>
            <a:r>
              <a:rPr lang="en-GB" sz="2400">
                <a:solidFill>
                  <a:schemeClr val="bg1"/>
                </a:solidFill>
                <a:latin typeface="Times New Roman" pitchFamily="18" charset="0"/>
              </a:rPr>
              <a:t>The Parental Leave Schemes and the Childrearing Benefit (CRB)</a:t>
            </a:r>
          </a:p>
          <a:p>
            <a:pPr marL="533400" indent="-533400">
              <a:lnSpc>
                <a:spcPct val="90000"/>
              </a:lnSpc>
              <a:buFontTx/>
              <a:buAutoNum type="arabicPeriod"/>
            </a:pPr>
            <a:endParaRPr lang="en-GB" sz="2400">
              <a:solidFill>
                <a:schemeClr val="bg1"/>
              </a:solidFill>
              <a:latin typeface="Times New Roman" pitchFamily="18" charset="0"/>
            </a:endParaRPr>
          </a:p>
          <a:p>
            <a:pPr marL="533400" indent="-533400">
              <a:lnSpc>
                <a:spcPct val="90000"/>
              </a:lnSpc>
              <a:buFontTx/>
              <a:buAutoNum type="arabicPeriod"/>
            </a:pPr>
            <a:r>
              <a:rPr lang="en-GB" sz="2400">
                <a:solidFill>
                  <a:schemeClr val="bg1"/>
                </a:solidFill>
                <a:latin typeface="Times New Roman" pitchFamily="18" charset="0"/>
              </a:rPr>
              <a:t>Take-up of CRB among fathers</a:t>
            </a:r>
          </a:p>
          <a:p>
            <a:pPr marL="533400" indent="-533400">
              <a:lnSpc>
                <a:spcPct val="90000"/>
              </a:lnSpc>
              <a:buFontTx/>
              <a:buAutoNum type="arabicPeriod"/>
            </a:pPr>
            <a:endParaRPr lang="en-GB" sz="2400">
              <a:solidFill>
                <a:schemeClr val="bg1"/>
              </a:solidFill>
              <a:latin typeface="Times New Roman" pitchFamily="18" charset="0"/>
            </a:endParaRPr>
          </a:p>
          <a:p>
            <a:pPr marL="533400" indent="-533400">
              <a:lnSpc>
                <a:spcPct val="90000"/>
              </a:lnSpc>
              <a:buFontTx/>
              <a:buAutoNum type="arabicPeriod"/>
            </a:pPr>
            <a:r>
              <a:rPr lang="en-GB" sz="2400">
                <a:solidFill>
                  <a:schemeClr val="bg1"/>
                </a:solidFill>
                <a:latin typeface="Times New Roman" pitchFamily="18" charset="0"/>
              </a:rPr>
              <a:t>Characteristics of male recipients of CRB working part-time</a:t>
            </a:r>
          </a:p>
          <a:p>
            <a:pPr marL="533400" indent="-533400">
              <a:lnSpc>
                <a:spcPct val="90000"/>
              </a:lnSpc>
              <a:buFontTx/>
              <a:buAutoNum type="arabicPeriod"/>
            </a:pPr>
            <a:endParaRPr lang="en-GB" sz="2400">
              <a:solidFill>
                <a:schemeClr val="bg1"/>
              </a:solidFill>
              <a:latin typeface="Times New Roman" pitchFamily="18" charset="0"/>
            </a:endParaRPr>
          </a:p>
          <a:p>
            <a:pPr marL="533400" indent="-533400">
              <a:lnSpc>
                <a:spcPct val="90000"/>
              </a:lnSpc>
              <a:buFontTx/>
              <a:buAutoNum type="arabicPeriod"/>
            </a:pPr>
            <a:r>
              <a:rPr lang="en-GB" sz="2400">
                <a:solidFill>
                  <a:schemeClr val="bg1"/>
                </a:solidFill>
                <a:latin typeface="Times New Roman" pitchFamily="18" charset="0"/>
              </a:rPr>
              <a:t>Barriers to an increase in fathers’ take-up </a:t>
            </a:r>
          </a:p>
          <a:p>
            <a:pPr marL="533400" indent="-533400">
              <a:lnSpc>
                <a:spcPct val="90000"/>
              </a:lnSpc>
              <a:buFontTx/>
              <a:buNone/>
            </a:pPr>
            <a:endParaRPr lang="en-GB" sz="2400">
              <a:solidFill>
                <a:schemeClr val="bg1"/>
              </a:solidFill>
              <a:latin typeface="Times New Roman" pitchFamily="18" charset="0"/>
            </a:endParaRPr>
          </a:p>
          <a:p>
            <a:pPr marL="533400" indent="-533400">
              <a:lnSpc>
                <a:spcPct val="90000"/>
              </a:lnSpc>
              <a:buFontTx/>
              <a:buAutoNum type="arabicPeriod"/>
            </a:pPr>
            <a:endParaRPr lang="en-GB" sz="2400">
              <a:solidFill>
                <a:schemeClr val="bg1"/>
              </a:solidFill>
              <a:latin typeface="Times New Roman" pitchFamily="18" charset="0"/>
            </a:endParaRPr>
          </a:p>
          <a:p>
            <a:pPr marL="533400" indent="-533400">
              <a:lnSpc>
                <a:spcPct val="90000"/>
              </a:lnSpc>
              <a:buFontTx/>
              <a:buNone/>
            </a:pPr>
            <a:endParaRPr lang="en-GB" sz="2400" b="1">
              <a:solidFill>
                <a:schemeClr val="bg1"/>
              </a:solidFill>
            </a:endParaRPr>
          </a:p>
          <a:p>
            <a:pPr marL="533400" indent="-533400">
              <a:lnSpc>
                <a:spcPct val="90000"/>
              </a:lnSpc>
            </a:pPr>
            <a:endParaRPr lang="fr-FR" sz="2800" b="1">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r-FR" sz="3600">
                <a:solidFill>
                  <a:schemeClr val="bg1"/>
                </a:solidFill>
              </a:rPr>
              <a:t>Parental Leave and Child Rearing Benefit (CRB): 2 different Schemes</a:t>
            </a:r>
          </a:p>
        </p:txBody>
      </p:sp>
      <p:sp>
        <p:nvSpPr>
          <p:cNvPr id="41987" name="Rectangle 3"/>
          <p:cNvSpPr>
            <a:spLocks noGrp="1" noChangeArrowheads="1"/>
          </p:cNvSpPr>
          <p:nvPr>
            <p:ph type="body" idx="1"/>
          </p:nvPr>
        </p:nvSpPr>
        <p:spPr/>
        <p:txBody>
          <a:bodyPr/>
          <a:lstStyle/>
          <a:p>
            <a:pPr>
              <a:lnSpc>
                <a:spcPct val="90000"/>
              </a:lnSpc>
            </a:pPr>
            <a:endParaRPr lang="fr-FR" b="1"/>
          </a:p>
          <a:p>
            <a:pPr>
              <a:lnSpc>
                <a:spcPct val="90000"/>
              </a:lnSpc>
            </a:pPr>
            <a:r>
              <a:rPr lang="fr-FR" sz="2800">
                <a:solidFill>
                  <a:schemeClr val="bg1"/>
                </a:solidFill>
                <a:latin typeface="Times New Roman" pitchFamily="18" charset="0"/>
              </a:rPr>
              <a:t>PARENTAL LEAVE:</a:t>
            </a:r>
          </a:p>
          <a:p>
            <a:pPr lvl="1">
              <a:lnSpc>
                <a:spcPct val="90000"/>
              </a:lnSpc>
            </a:pPr>
            <a:r>
              <a:rPr lang="fr-FR">
                <a:solidFill>
                  <a:schemeClr val="bg1"/>
                </a:solidFill>
                <a:latin typeface="Times New Roman" pitchFamily="18" charset="0"/>
              </a:rPr>
              <a:t> </a:t>
            </a:r>
            <a:r>
              <a:rPr lang="en-GB">
                <a:solidFill>
                  <a:schemeClr val="bg1"/>
                </a:solidFill>
                <a:latin typeface="Times New Roman" pitchFamily="18" charset="0"/>
              </a:rPr>
              <a:t>falls within the provisions of the </a:t>
            </a:r>
            <a:r>
              <a:rPr lang="en-GB" i="1">
                <a:solidFill>
                  <a:schemeClr val="bg1"/>
                </a:solidFill>
                <a:latin typeface="Times New Roman" pitchFamily="18" charset="0"/>
              </a:rPr>
              <a:t>Code du Travail</a:t>
            </a:r>
            <a:r>
              <a:rPr lang="en-GB">
                <a:solidFill>
                  <a:schemeClr val="bg1"/>
                </a:solidFill>
                <a:latin typeface="Times New Roman" pitchFamily="18" charset="0"/>
              </a:rPr>
              <a:t> (Labour Code), </a:t>
            </a:r>
            <a:endParaRPr lang="fr-FR">
              <a:solidFill>
                <a:schemeClr val="bg1"/>
              </a:solidFill>
              <a:latin typeface="Times New Roman" pitchFamily="18" charset="0"/>
            </a:endParaRPr>
          </a:p>
          <a:p>
            <a:pPr lvl="1">
              <a:lnSpc>
                <a:spcPct val="90000"/>
              </a:lnSpc>
            </a:pPr>
            <a:r>
              <a:rPr lang="fr-FR">
                <a:solidFill>
                  <a:schemeClr val="bg1"/>
                </a:solidFill>
                <a:latin typeface="Times New Roman" pitchFamily="18" charset="0"/>
              </a:rPr>
              <a:t>Unpaid</a:t>
            </a:r>
          </a:p>
          <a:p>
            <a:pPr lvl="1">
              <a:lnSpc>
                <a:spcPct val="90000"/>
              </a:lnSpc>
            </a:pPr>
            <a:r>
              <a:rPr lang="fr-FR">
                <a:solidFill>
                  <a:schemeClr val="bg1"/>
                </a:solidFill>
                <a:latin typeface="Times New Roman" pitchFamily="18" charset="0"/>
              </a:rPr>
              <a:t>Duration: one year</a:t>
            </a:r>
          </a:p>
          <a:p>
            <a:pPr lvl="1">
              <a:lnSpc>
                <a:spcPct val="90000"/>
              </a:lnSpc>
            </a:pPr>
            <a:endParaRPr lang="fr-FR">
              <a:solidFill>
                <a:schemeClr val="bg1"/>
              </a:solidFill>
              <a:latin typeface="Times New Roman" pitchFamily="18" charset="0"/>
            </a:endParaRPr>
          </a:p>
          <a:p>
            <a:pPr>
              <a:lnSpc>
                <a:spcPct val="90000"/>
              </a:lnSpc>
            </a:pPr>
            <a:r>
              <a:rPr lang="fr-FR" sz="2800">
                <a:solidFill>
                  <a:schemeClr val="bg1"/>
                </a:solidFill>
                <a:latin typeface="Times New Roman" pitchFamily="18" charset="0"/>
              </a:rPr>
              <a:t>CHILD REARING BENEFIT:</a:t>
            </a:r>
          </a:p>
          <a:p>
            <a:pPr lvl="1">
              <a:lnSpc>
                <a:spcPct val="90000"/>
              </a:lnSpc>
            </a:pPr>
            <a:r>
              <a:rPr lang="fr-FR">
                <a:solidFill>
                  <a:schemeClr val="bg1"/>
                </a:solidFill>
                <a:latin typeface="Times New Roman" pitchFamily="18" charset="0"/>
              </a:rPr>
              <a:t>Flat-rate Allowance paid by Social Security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r-FR" sz="3600">
                <a:solidFill>
                  <a:schemeClr val="bg1"/>
                </a:solidFill>
              </a:rPr>
              <a:t>Child Rearing Benefit (CRB)</a:t>
            </a:r>
            <a:endParaRPr lang="fr-FR">
              <a:solidFill>
                <a:schemeClr val="bg1"/>
              </a:solidFill>
            </a:endParaRPr>
          </a:p>
        </p:txBody>
      </p:sp>
      <p:sp>
        <p:nvSpPr>
          <p:cNvPr id="3075" name="Rectangle 3"/>
          <p:cNvSpPr>
            <a:spLocks noGrp="1" noChangeArrowheads="1"/>
          </p:cNvSpPr>
          <p:nvPr>
            <p:ph type="body" idx="1"/>
          </p:nvPr>
        </p:nvSpPr>
        <p:spPr>
          <a:xfrm>
            <a:off x="468313" y="1268413"/>
            <a:ext cx="8229600" cy="4924425"/>
          </a:xfrm>
        </p:spPr>
        <p:txBody>
          <a:bodyPr/>
          <a:lstStyle/>
          <a:p>
            <a:endParaRPr lang="fr-FR">
              <a:solidFill>
                <a:schemeClr val="bg1"/>
              </a:solidFill>
              <a:latin typeface="Times New Roman" pitchFamily="18" charset="0"/>
            </a:endParaRPr>
          </a:p>
          <a:p>
            <a:r>
              <a:rPr lang="fr-FR">
                <a:solidFill>
                  <a:schemeClr val="bg1"/>
                </a:solidFill>
                <a:latin typeface="Times New Roman" pitchFamily="18" charset="0"/>
              </a:rPr>
              <a:t>A flat-rate benefit: 566 €  per month if the mother (or the father) does not work</a:t>
            </a:r>
          </a:p>
          <a:p>
            <a:pPr>
              <a:buFontTx/>
              <a:buNone/>
            </a:pPr>
            <a:r>
              <a:rPr lang="fr-FR">
                <a:solidFill>
                  <a:schemeClr val="bg1"/>
                </a:solidFill>
                <a:latin typeface="Times New Roman" pitchFamily="18" charset="0"/>
              </a:rPr>
              <a:t> </a:t>
            </a:r>
          </a:p>
          <a:p>
            <a:r>
              <a:rPr lang="fr-FR">
                <a:solidFill>
                  <a:schemeClr val="bg1"/>
                </a:solidFill>
                <a:latin typeface="Times New Roman" pitchFamily="18" charset="0"/>
              </a:rPr>
              <a:t>PART TIME JOB POSSIBLE:</a:t>
            </a:r>
          </a:p>
          <a:p>
            <a:pPr>
              <a:buFont typeface="Wingdings" pitchFamily="2" charset="2"/>
              <a:buChar char="Ø"/>
            </a:pPr>
            <a:r>
              <a:rPr lang="fr-FR">
                <a:solidFill>
                  <a:schemeClr val="bg1"/>
                </a:solidFill>
                <a:latin typeface="Times New Roman" pitchFamily="18" charset="0"/>
              </a:rPr>
              <a:t>430 €  if the recipient works &lt; 50 half-time </a:t>
            </a:r>
          </a:p>
          <a:p>
            <a:pPr>
              <a:buFont typeface="Wingdings" pitchFamily="2" charset="2"/>
              <a:buChar char="Ø"/>
            </a:pPr>
            <a:r>
              <a:rPr lang="fr-FR">
                <a:solidFill>
                  <a:schemeClr val="bg1"/>
                </a:solidFill>
                <a:latin typeface="Times New Roman" pitchFamily="18" charset="0"/>
              </a:rPr>
              <a:t>325 €  if the recipient works between 50 et 80 % of full-time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9388" y="609600"/>
            <a:ext cx="8640762" cy="1143000"/>
          </a:xfrm>
        </p:spPr>
        <p:txBody>
          <a:bodyPr/>
          <a:lstStyle/>
          <a:p>
            <a:r>
              <a:rPr lang="fr-FR" sz="3200">
                <a:solidFill>
                  <a:schemeClr val="bg1"/>
                </a:solidFill>
              </a:rPr>
              <a:t>CRB: Maximum Duration of the Leave</a:t>
            </a:r>
          </a:p>
        </p:txBody>
      </p:sp>
      <p:sp>
        <p:nvSpPr>
          <p:cNvPr id="40963" name="Rectangle 3"/>
          <p:cNvSpPr>
            <a:spLocks noGrp="1" noChangeArrowheads="1"/>
          </p:cNvSpPr>
          <p:nvPr>
            <p:ph type="body" idx="1"/>
          </p:nvPr>
        </p:nvSpPr>
        <p:spPr>
          <a:xfrm>
            <a:off x="685800" y="2276475"/>
            <a:ext cx="7772400" cy="4114800"/>
          </a:xfrm>
        </p:spPr>
        <p:txBody>
          <a:bodyPr/>
          <a:lstStyle/>
          <a:p>
            <a:pPr>
              <a:lnSpc>
                <a:spcPct val="80000"/>
              </a:lnSpc>
              <a:buFontTx/>
              <a:buNone/>
            </a:pPr>
            <a:r>
              <a:rPr lang="fr-FR" sz="2800">
                <a:solidFill>
                  <a:schemeClr val="bg1"/>
                </a:solidFill>
                <a:latin typeface="Times New Roman" pitchFamily="18" charset="0"/>
              </a:rPr>
              <a:t>Parents with a Single Child</a:t>
            </a:r>
          </a:p>
          <a:p>
            <a:pPr>
              <a:lnSpc>
                <a:spcPct val="80000"/>
              </a:lnSpc>
            </a:pPr>
            <a:r>
              <a:rPr lang="fr-FR" sz="2800">
                <a:solidFill>
                  <a:schemeClr val="bg1"/>
                </a:solidFill>
                <a:latin typeface="Times New Roman" pitchFamily="18" charset="0"/>
              </a:rPr>
              <a:t>Duration: 6 months from the end of maternity leave (or paternity leave)</a:t>
            </a:r>
          </a:p>
          <a:p>
            <a:pPr>
              <a:lnSpc>
                <a:spcPct val="80000"/>
              </a:lnSpc>
              <a:buFontTx/>
              <a:buNone/>
            </a:pPr>
            <a:endParaRPr lang="fr-FR" sz="2800">
              <a:solidFill>
                <a:schemeClr val="bg1"/>
              </a:solidFill>
              <a:latin typeface="Times New Roman" pitchFamily="18" charset="0"/>
            </a:endParaRPr>
          </a:p>
          <a:p>
            <a:pPr>
              <a:lnSpc>
                <a:spcPct val="80000"/>
              </a:lnSpc>
            </a:pPr>
            <a:endParaRPr lang="fr-FR" sz="2800">
              <a:solidFill>
                <a:schemeClr val="bg1"/>
              </a:solidFill>
              <a:latin typeface="Times New Roman" pitchFamily="18" charset="0"/>
            </a:endParaRPr>
          </a:p>
          <a:p>
            <a:pPr>
              <a:lnSpc>
                <a:spcPct val="80000"/>
              </a:lnSpc>
              <a:buFontTx/>
              <a:buNone/>
            </a:pPr>
            <a:r>
              <a:rPr lang="fr-FR" sz="2800">
                <a:solidFill>
                  <a:schemeClr val="bg1"/>
                </a:solidFill>
                <a:latin typeface="Times New Roman" pitchFamily="18" charset="0"/>
              </a:rPr>
              <a:t>Parents with 2 or more Children</a:t>
            </a:r>
          </a:p>
          <a:p>
            <a:pPr>
              <a:lnSpc>
                <a:spcPct val="80000"/>
              </a:lnSpc>
            </a:pPr>
            <a:r>
              <a:rPr lang="fr-FR" sz="2800">
                <a:solidFill>
                  <a:schemeClr val="bg1"/>
                </a:solidFill>
                <a:latin typeface="Times New Roman" pitchFamily="18" charset="0"/>
              </a:rPr>
              <a:t>Duration: until the child reaches the age of 3</a:t>
            </a:r>
          </a:p>
          <a:p>
            <a:pPr>
              <a:lnSpc>
                <a:spcPct val="80000"/>
              </a:lnSpc>
            </a:pPr>
            <a:endParaRPr lang="fr-FR" sz="2800">
              <a:solidFill>
                <a:schemeClr val="bg1"/>
              </a:solidFill>
              <a:latin typeface="Times New Roman" pitchFamily="18" charset="0"/>
            </a:endParaRPr>
          </a:p>
          <a:p>
            <a:pPr>
              <a:lnSpc>
                <a:spcPct val="80000"/>
              </a:lnSpc>
            </a:pPr>
            <a:endParaRPr lang="fr-FR">
              <a:solidFill>
                <a:schemeClr val="bg1"/>
              </a:solidFill>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r-FR" sz="4000">
                <a:solidFill>
                  <a:schemeClr val="bg1"/>
                </a:solidFill>
              </a:rPr>
              <a:t>3,6% of Recipients are Fathers</a:t>
            </a:r>
            <a:endParaRPr lang="fr-FR"/>
          </a:p>
        </p:txBody>
      </p:sp>
      <p:graphicFrame>
        <p:nvGraphicFramePr>
          <p:cNvPr id="4152" name="Group 56"/>
          <p:cNvGraphicFramePr>
            <a:graphicFrameLocks noGrp="1"/>
          </p:cNvGraphicFramePr>
          <p:nvPr>
            <p:ph idx="1"/>
          </p:nvPr>
        </p:nvGraphicFramePr>
        <p:xfrm>
          <a:off x="395288" y="1844675"/>
          <a:ext cx="8229600" cy="4578668"/>
        </p:xfrm>
        <a:graphic>
          <a:graphicData uri="http://schemas.openxmlformats.org/drawingml/2006/table">
            <a:tbl>
              <a:tblPr/>
              <a:tblGrid>
                <a:gridCol w="2743200"/>
                <a:gridCol w="2743200"/>
                <a:gridCol w="2743200"/>
              </a:tblGrid>
              <a:tr h="15001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Fathers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Mothers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5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19,900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539,000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96,4%</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559,000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49" name="Rectangle 53"/>
          <p:cNvSpPr>
            <a:spLocks noChangeArrowheads="1"/>
          </p:cNvSpPr>
          <p:nvPr/>
        </p:nvSpPr>
        <p:spPr bwMode="auto">
          <a:xfrm>
            <a:off x="395288" y="6453188"/>
            <a:ext cx="1506537" cy="274637"/>
          </a:xfrm>
          <a:prstGeom prst="rect">
            <a:avLst/>
          </a:prstGeom>
          <a:noFill/>
          <a:ln w="9525">
            <a:noFill/>
            <a:miter lim="800000"/>
            <a:headEnd/>
            <a:tailEnd/>
          </a:ln>
          <a:effectLst/>
        </p:spPr>
        <p:txBody>
          <a:bodyPr wrap="none" anchor="ctr">
            <a:spAutoFit/>
          </a:bodyPr>
          <a:lstStyle/>
          <a:p>
            <a:pPr eaLnBrk="0" hangingPunct="0"/>
            <a:r>
              <a:rPr lang="fr-FR" sz="1200" i="1">
                <a:solidFill>
                  <a:schemeClr val="bg1"/>
                </a:solidFill>
                <a:latin typeface="Times New Roman" pitchFamily="18" charset="0"/>
                <a:cs typeface="Times New Roman" pitchFamily="18" charset="0"/>
              </a:rPr>
              <a:t>Source : CNAF, 2011</a:t>
            </a:r>
            <a:endParaRPr lang="fr-FR" sz="120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fr-FR" sz="3600">
                <a:solidFill>
                  <a:schemeClr val="bg1"/>
                </a:solidFill>
              </a:rPr>
              <a:t>….most of the Fathers Provided with this Benefit Work Part-time</a:t>
            </a:r>
          </a:p>
        </p:txBody>
      </p:sp>
      <p:graphicFrame>
        <p:nvGraphicFramePr>
          <p:cNvPr id="9236" name="Group 20"/>
          <p:cNvGraphicFramePr>
            <a:graphicFrameLocks noGrp="1"/>
          </p:cNvGraphicFramePr>
          <p:nvPr>
            <p:ph idx="1"/>
          </p:nvPr>
        </p:nvGraphicFramePr>
        <p:xfrm>
          <a:off x="457200" y="1916113"/>
          <a:ext cx="8229600" cy="4422775"/>
        </p:xfrm>
        <a:graphic>
          <a:graphicData uri="http://schemas.openxmlformats.org/drawingml/2006/table">
            <a:tbl>
              <a:tblPr/>
              <a:tblGrid>
                <a:gridCol w="4114800"/>
                <a:gridCol w="4114800"/>
              </a:tblGrid>
              <a:tr h="2160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Fathers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Working Part-time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Mothers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Working Part-time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70,5%</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3200" b="0" i="0" u="none" strike="noStrike" cap="none" normalizeH="0" baseline="0" smtClean="0">
                          <a:ln>
                            <a:noFill/>
                          </a:ln>
                          <a:solidFill>
                            <a:schemeClr val="bg1"/>
                          </a:solidFill>
                          <a:effectLst/>
                          <a:latin typeface="Times New Roman" pitchFamily="18" charset="0"/>
                        </a:rPr>
                        <a:t>43,7%</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3200" b="0" i="0" u="none" strike="noStrike" cap="none" normalizeH="0" baseline="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37" name="Text Box 21"/>
          <p:cNvSpPr txBox="1">
            <a:spLocks noChangeArrowheads="1"/>
          </p:cNvSpPr>
          <p:nvPr/>
        </p:nvSpPr>
        <p:spPr bwMode="auto">
          <a:xfrm>
            <a:off x="539750" y="6381750"/>
            <a:ext cx="2952750" cy="366713"/>
          </a:xfrm>
          <a:prstGeom prst="rect">
            <a:avLst/>
          </a:prstGeom>
          <a:noFill/>
          <a:ln w="9525">
            <a:noFill/>
            <a:miter lim="800000"/>
            <a:headEnd/>
            <a:tailEnd/>
          </a:ln>
          <a:effectLst/>
        </p:spPr>
        <p:txBody>
          <a:bodyPr>
            <a:spAutoFit/>
          </a:bodyPr>
          <a:lstStyle/>
          <a:p>
            <a:pPr>
              <a:spcBef>
                <a:spcPct val="50000"/>
              </a:spcBef>
            </a:pPr>
            <a:r>
              <a:rPr lang="fr-FR" sz="1200" i="1">
                <a:solidFill>
                  <a:schemeClr val="bg1"/>
                </a:solidFill>
                <a:latin typeface="Times New Roman" pitchFamily="18" charset="0"/>
                <a:cs typeface="Times New Roman" pitchFamily="18" charset="0"/>
              </a:rPr>
              <a:t>Source</a:t>
            </a:r>
            <a:r>
              <a:rPr lang="fr-FR">
                <a:solidFill>
                  <a:schemeClr val="bg1"/>
                </a:solidFill>
              </a:rPr>
              <a:t> </a:t>
            </a:r>
            <a:r>
              <a:rPr lang="fr-FR" sz="1200" i="1">
                <a:solidFill>
                  <a:schemeClr val="bg1"/>
                </a:solidFill>
                <a:latin typeface="Times New Roman" pitchFamily="18" charset="0"/>
                <a:cs typeface="Times New Roman" pitchFamily="18" charset="0"/>
              </a:rPr>
              <a:t>:CNAF, 2011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fr-FR" sz="3200">
                <a:solidFill>
                  <a:schemeClr val="bg1"/>
                </a:solidFill>
              </a:rPr>
              <a:t>Recipients of CRB Working on a Part-time Basis: Duration of Part-time</a:t>
            </a:r>
            <a:r>
              <a:rPr lang="fr-FR" sz="4000">
                <a:solidFill>
                  <a:schemeClr val="bg1"/>
                </a:solidFill>
              </a:rPr>
              <a:t> </a:t>
            </a:r>
            <a:r>
              <a:rPr lang="fr-FR" sz="4000"/>
              <a:t>  </a:t>
            </a:r>
          </a:p>
        </p:txBody>
      </p:sp>
      <p:sp>
        <p:nvSpPr>
          <p:cNvPr id="13316" name="Rectangle 4"/>
          <p:cNvSpPr>
            <a:spLocks noChangeArrowheads="1"/>
          </p:cNvSpPr>
          <p:nvPr/>
        </p:nvSpPr>
        <p:spPr bwMode="auto">
          <a:xfrm>
            <a:off x="1647825" y="2239963"/>
            <a:ext cx="184150" cy="366712"/>
          </a:xfrm>
          <a:prstGeom prst="rect">
            <a:avLst/>
          </a:prstGeom>
          <a:noFill/>
          <a:ln w="9525">
            <a:noFill/>
            <a:miter lim="800000"/>
            <a:headEnd/>
            <a:tailEnd/>
          </a:ln>
          <a:effectLst/>
        </p:spPr>
        <p:txBody>
          <a:bodyPr wrap="none" anchor="ctr">
            <a:spAutoFit/>
          </a:bodyPr>
          <a:lstStyle/>
          <a:p>
            <a:endParaRPr lang="en-US"/>
          </a:p>
        </p:txBody>
      </p:sp>
      <p:sp>
        <p:nvSpPr>
          <p:cNvPr id="13413" name="Rectangle 101"/>
          <p:cNvSpPr>
            <a:spLocks noChangeArrowheads="1"/>
          </p:cNvSpPr>
          <p:nvPr/>
        </p:nvSpPr>
        <p:spPr bwMode="auto">
          <a:xfrm>
            <a:off x="971550" y="6308725"/>
            <a:ext cx="1506538" cy="274638"/>
          </a:xfrm>
          <a:prstGeom prst="rect">
            <a:avLst/>
          </a:prstGeom>
          <a:noFill/>
          <a:ln w="9525">
            <a:noFill/>
            <a:miter lim="800000"/>
            <a:headEnd/>
            <a:tailEnd/>
          </a:ln>
          <a:effectLst/>
        </p:spPr>
        <p:txBody>
          <a:bodyPr anchor="ctr">
            <a:spAutoFit/>
          </a:bodyPr>
          <a:lstStyle/>
          <a:p>
            <a:pPr eaLnBrk="0" hangingPunct="0"/>
            <a:r>
              <a:rPr lang="fr-FR" sz="1200" i="1">
                <a:solidFill>
                  <a:schemeClr val="bg1"/>
                </a:solidFill>
                <a:latin typeface="Times New Roman" pitchFamily="18" charset="0"/>
                <a:cs typeface="Times New Roman" pitchFamily="18" charset="0"/>
              </a:rPr>
              <a:t>Source : CNAF, 2011</a:t>
            </a:r>
            <a:endParaRPr lang="fr-FR" sz="1200">
              <a:solidFill>
                <a:schemeClr val="bg1"/>
              </a:solidFill>
            </a:endParaRPr>
          </a:p>
        </p:txBody>
      </p:sp>
      <p:graphicFrame>
        <p:nvGraphicFramePr>
          <p:cNvPr id="13547" name="Group 235"/>
          <p:cNvGraphicFramePr>
            <a:graphicFrameLocks noGrp="1"/>
          </p:cNvGraphicFramePr>
          <p:nvPr>
            <p:ph type="tbl" idx="1"/>
          </p:nvPr>
        </p:nvGraphicFramePr>
        <p:xfrm>
          <a:off x="457200" y="1600200"/>
          <a:ext cx="8229600" cy="4525963"/>
        </p:xfrm>
        <a:graphic>
          <a:graphicData uri="http://schemas.openxmlformats.org/drawingml/2006/table">
            <a:tbl>
              <a:tblPr/>
              <a:tblGrid>
                <a:gridCol w="2743200"/>
                <a:gridCol w="2743200"/>
                <a:gridCol w="2743200"/>
              </a:tblGrid>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Fathers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Mothers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1-50% of full-time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51-80 of full-time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72</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smtClean="0">
                          <a:ln>
                            <a:noFill/>
                          </a:ln>
                          <a:solidFill>
                            <a:schemeClr val="bg1"/>
                          </a:solidFill>
                          <a:effectLst/>
                          <a:latin typeface="Arial"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463" name="Group 671"/>
          <p:cNvGraphicFramePr>
            <a:graphicFrameLocks noGrp="1"/>
          </p:cNvGraphicFramePr>
          <p:nvPr>
            <p:ph idx="1"/>
          </p:nvPr>
        </p:nvGraphicFramePr>
        <p:xfrm>
          <a:off x="611188" y="1773238"/>
          <a:ext cx="7848600" cy="4462462"/>
        </p:xfrm>
        <a:graphic>
          <a:graphicData uri="http://schemas.openxmlformats.org/drawingml/2006/table">
            <a:tbl>
              <a:tblPr/>
              <a:tblGrid>
                <a:gridCol w="3673475"/>
                <a:gridCol w="2087562"/>
                <a:gridCol w="2087563"/>
              </a:tblGrid>
              <a:tr h="719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cs typeface="Times New Roman" pitchFamily="18" charset="0"/>
                        </a:rPr>
                        <a:t>Mothers</a:t>
                      </a:r>
                      <a:endParaRPr kumimoji="0" lang="fr-FR" sz="2400" b="0" i="0" u="none" strike="noStrike" cap="none" normalizeH="0" baseline="0" smtClean="0">
                        <a:ln>
                          <a:noFill/>
                        </a:ln>
                        <a:solidFill>
                          <a:schemeClr val="bg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rPr>
                        <a:t>Fathers</a:t>
                      </a:r>
                    </a:p>
                  </a:txBody>
                  <a:tcPr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9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The recipient earns less than his/her partner</a:t>
                      </a: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67.6%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55.7%</a:t>
                      </a:r>
                    </a:p>
                  </a:txBody>
                  <a:tcPr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8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The recipient earns more than his/her partner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31.1%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43.4%</a:t>
                      </a:r>
                    </a:p>
                  </a:txBody>
                  <a:tcPr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8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Same earnings</a:t>
                      </a: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0.1%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0.1%</a:t>
                      </a:r>
                    </a:p>
                  </a:txBody>
                  <a:tcPr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5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smtClean="0">
                          <a:ln>
                            <a:noFill/>
                          </a:ln>
                          <a:solidFill>
                            <a:schemeClr val="bg1"/>
                          </a:solidFill>
                          <a:effectLst/>
                          <a:latin typeface="Times New Roman" pitchFamily="18" charset="0"/>
                          <a:ea typeface="Times New Roman" pitchFamily="18" charset="0"/>
                          <a:cs typeface="Arial" charset="0"/>
                        </a:rPr>
                        <a:t>TOTAL</a:t>
                      </a: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ja-JP" sz="2400" b="0" i="0" u="none" strike="noStrike" cap="none" normalizeH="0" baseline="0" smtClean="0">
                        <a:ln>
                          <a:noFill/>
                        </a:ln>
                        <a:solidFill>
                          <a:schemeClr val="bg1"/>
                        </a:solidFill>
                        <a:effectLst/>
                        <a:latin typeface="Times New Roman" pitchFamily="18" charset="0"/>
                        <a:ea typeface="ＭＳ Ｐゴシック" charset="-128"/>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ja-JP" sz="2400" b="0" i="0" u="none" strike="noStrike" cap="none" normalizeH="0" baseline="0" smtClean="0">
                          <a:ln>
                            <a:noFill/>
                          </a:ln>
                          <a:solidFill>
                            <a:schemeClr val="bg1"/>
                          </a:solidFill>
                          <a:effectLst/>
                          <a:latin typeface="Times New Roman" pitchFamily="18" charset="0"/>
                          <a:ea typeface="ＭＳ Ｐゴシック" charset="-128"/>
                          <a:cs typeface="Arial" charset="0"/>
                        </a:rPr>
                        <a:t>100%</a:t>
                      </a:r>
                      <a:endParaRPr kumimoji="0" lang="fr-FR" sz="2400" b="0" i="0" u="none" strike="noStrike" cap="none" normalizeH="0" baseline="0" smtClean="0">
                        <a:ln>
                          <a:noFill/>
                        </a:ln>
                        <a:solidFill>
                          <a:schemeClr val="bg1"/>
                        </a:solidFill>
                        <a:effectLst/>
                        <a:latin typeface="Times New Roman" pitchFamily="18" charset="0"/>
                        <a:ea typeface="ＭＳ Ｐゴシック"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ja-JP" sz="2400" b="0" i="0" u="none" strike="noStrike" cap="none" normalizeH="0" baseline="0" smtClean="0">
                        <a:ln>
                          <a:noFill/>
                        </a:ln>
                        <a:solidFill>
                          <a:schemeClr val="bg1"/>
                        </a:solidFill>
                        <a:effectLst/>
                        <a:latin typeface="Times New Roman" pitchFamily="18" charset="0"/>
                        <a:ea typeface="ＭＳ Ｐゴシック" charset="-128"/>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ja-JP" sz="2400" b="0" i="0" u="none" strike="noStrike" cap="none" normalizeH="0" baseline="0" smtClean="0">
                          <a:ln>
                            <a:noFill/>
                          </a:ln>
                          <a:solidFill>
                            <a:schemeClr val="bg1"/>
                          </a:solidFill>
                          <a:effectLst/>
                          <a:latin typeface="Times New Roman" pitchFamily="18" charset="0"/>
                          <a:ea typeface="ＭＳ Ｐゴシック" charset="-128"/>
                          <a:cs typeface="Arial" charset="0"/>
                        </a:rPr>
                        <a:t>100%</a:t>
                      </a:r>
                      <a:endParaRPr kumimoji="0" lang="fr-FR" sz="2400" b="0" i="0" u="none" strike="noStrike" cap="none" normalizeH="0" baseline="0" smtClean="0">
                        <a:ln>
                          <a:noFill/>
                        </a:ln>
                        <a:solidFill>
                          <a:schemeClr val="bg1"/>
                        </a:solidFill>
                        <a:effectLst/>
                        <a:latin typeface="Times New Roman" pitchFamily="18" charset="0"/>
                        <a:ea typeface="ＭＳ Ｐゴシック" charset="-128"/>
                        <a:cs typeface="Arial" charset="0"/>
                      </a:endParaRPr>
                    </a:p>
                  </a:txBody>
                  <a:tcPr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339" name="Rectangle 547"/>
          <p:cNvSpPr>
            <a:spLocks noGrp="1" noChangeArrowheads="1"/>
          </p:cNvSpPr>
          <p:nvPr>
            <p:ph type="title"/>
          </p:nvPr>
        </p:nvSpPr>
        <p:spPr>
          <a:noFill/>
          <a:ln/>
        </p:spPr>
        <p:txBody>
          <a:bodyPr/>
          <a:lstStyle/>
          <a:p>
            <a:r>
              <a:rPr lang="fr-FR" sz="2800">
                <a:solidFill>
                  <a:schemeClr val="bg1"/>
                </a:solidFill>
              </a:rPr>
              <a:t>Recipients of the CRB Working Part-time: Earning more or less than his/her partner?</a:t>
            </a:r>
            <a:r>
              <a:rPr lang="fr-FR" sz="2800"/>
              <a:t> </a:t>
            </a:r>
            <a:r>
              <a:rPr lang="fr-FR" sz="2800">
                <a:solidFill>
                  <a:schemeClr val="bg1"/>
                </a:solidFill>
              </a:rPr>
              <a:t>(2011)</a:t>
            </a:r>
            <a:br>
              <a:rPr lang="fr-FR" sz="2800">
                <a:solidFill>
                  <a:schemeClr val="bg1"/>
                </a:solidFill>
              </a:rPr>
            </a:br>
            <a:r>
              <a:rPr lang="fr-FR" sz="1600" i="1">
                <a:solidFill>
                  <a:schemeClr val="bg1"/>
                </a:solidFill>
              </a:rPr>
              <a:t>Source : CNAF FILEAS 2011 (France entière)</a:t>
            </a:r>
            <a:r>
              <a:rPr lang="fr-FR" altLang="ja-JP" sz="1600">
                <a:solidFill>
                  <a:schemeClr val="bg1"/>
                </a:solidFill>
                <a:ea typeface="ＭＳ Ｐゴシック" charset="-128"/>
              </a:rPr>
              <a:t> </a:t>
            </a:r>
            <a:br>
              <a:rPr lang="fr-FR" altLang="ja-JP" sz="1600">
                <a:solidFill>
                  <a:schemeClr val="bg1"/>
                </a:solidFill>
                <a:ea typeface="ＭＳ Ｐゴシック" charset="-128"/>
              </a:rPr>
            </a:br>
            <a:endParaRPr lang="fr-FR" sz="1600">
              <a:solidFill>
                <a:schemeClr val="bg1"/>
              </a:solidFill>
            </a:endParaRPr>
          </a:p>
        </p:txBody>
      </p:sp>
      <p:sp>
        <p:nvSpPr>
          <p:cNvPr id="34426" name="Rectangle 634"/>
          <p:cNvSpPr>
            <a:spLocks noChangeArrowheads="1"/>
          </p:cNvSpPr>
          <p:nvPr/>
        </p:nvSpPr>
        <p:spPr bwMode="auto">
          <a:xfrm>
            <a:off x="179388" y="6353175"/>
            <a:ext cx="7850187" cy="366713"/>
          </a:xfrm>
          <a:prstGeom prst="rect">
            <a:avLst/>
          </a:prstGeom>
          <a:noFill/>
          <a:ln w="9525">
            <a:noFill/>
            <a:miter lim="800000"/>
            <a:headEnd/>
            <a:tailEnd/>
          </a:ln>
          <a:effectLst/>
        </p:spPr>
        <p:txBody>
          <a:bodyPr anchor="ctr">
            <a:spAutoFit/>
          </a:bodyPr>
          <a:lstStyle/>
          <a:p>
            <a:pPr eaLnBrk="0" hangingPunct="0"/>
            <a:endParaRPr lang="fr-FR" altLang="ja-JP">
              <a:solidFill>
                <a:schemeClr val="bg1"/>
              </a:solidFill>
              <a:ea typeface="ＭＳ Ｐゴシック" charset="-128"/>
            </a:endParaRP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1882</TotalTime>
  <Words>1179</Words>
  <Application>Microsoft Office PowerPoint</Application>
  <PresentationFormat>On-screen Show (4:3)</PresentationFormat>
  <Paragraphs>189</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Times New Roman</vt:lpstr>
      <vt:lpstr>Wingdings</vt:lpstr>
      <vt:lpstr>ＭＳ Ｐゴシック</vt:lpstr>
      <vt:lpstr>Modèle par défaut</vt:lpstr>
      <vt:lpstr>Recent Developments on Fathers and Leave in France</vt:lpstr>
      <vt:lpstr>Summary</vt:lpstr>
      <vt:lpstr>Parental Leave and Child Rearing Benefit (CRB): 2 different Schemes</vt:lpstr>
      <vt:lpstr>Child Rearing Benefit (CRB)</vt:lpstr>
      <vt:lpstr>CRB: Maximum Duration of the Leave</vt:lpstr>
      <vt:lpstr>3,6% of Recipients are Fathers</vt:lpstr>
      <vt:lpstr>….most of the Fathers Provided with this Benefit Work Part-time</vt:lpstr>
      <vt:lpstr>Recipients of CRB Working on a Part-time Basis: Duration of Part-time   </vt:lpstr>
      <vt:lpstr>Recipients of the CRB Working Part-time: Earning more or less than his/her partner? (2011) Source : CNAF FILEAS 2011 (France entière)  </vt:lpstr>
      <vt:lpstr> Average Duration of the Leave    </vt:lpstr>
      <vt:lpstr>Barriers to an Increase in Fathers’ take-up</vt:lpstr>
      <vt:lpstr>Thank You for Your Attention</vt:lpstr>
      <vt:lpstr>Take-up Rates among Fathers: Spatial Disparities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Parental Leave Schemes in France</dc:title>
  <dc:creator>Jeanne Fagnani</dc:creator>
  <cp:lastModifiedBy>moss</cp:lastModifiedBy>
  <cp:revision>24</cp:revision>
  <dcterms:created xsi:type="dcterms:W3CDTF">2012-06-26T09:02:40Z</dcterms:created>
  <dcterms:modified xsi:type="dcterms:W3CDTF">2012-09-28T11:06:58Z</dcterms:modified>
</cp:coreProperties>
</file>