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2" r:id="rId3"/>
    <p:sldId id="293" r:id="rId4"/>
    <p:sldId id="297" r:id="rId5"/>
    <p:sldId id="298" r:id="rId6"/>
    <p:sldId id="289" r:id="rId7"/>
    <p:sldId id="288" r:id="rId8"/>
    <p:sldId id="304" r:id="rId9"/>
    <p:sldId id="290" r:id="rId10"/>
    <p:sldId id="305" r:id="rId11"/>
    <p:sldId id="299" r:id="rId12"/>
    <p:sldId id="295" r:id="rId13"/>
    <p:sldId id="294" r:id="rId14"/>
    <p:sldId id="296" r:id="rId15"/>
    <p:sldId id="300" r:id="rId16"/>
    <p:sldId id="301" r:id="rId17"/>
    <p:sldId id="302" r:id="rId1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156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775" tIns="46388" rIns="92775" bIns="46388" rtlCol="0"/>
          <a:lstStyle>
            <a:lvl1pPr algn="l">
              <a:defRPr sz="1200" smtClean="0"/>
            </a:lvl1pPr>
          </a:lstStyle>
          <a:p>
            <a:pPr>
              <a:defRPr/>
            </a:pPr>
            <a:endParaRPr lang="en-AU"/>
          </a:p>
        </p:txBody>
      </p:sp>
      <p:sp>
        <p:nvSpPr>
          <p:cNvPr id="3" name="Date Placeholder 2"/>
          <p:cNvSpPr>
            <a:spLocks noGrp="1"/>
          </p:cNvSpPr>
          <p:nvPr>
            <p:ph type="dt" sz="quarter" idx="1"/>
          </p:nvPr>
        </p:nvSpPr>
        <p:spPr>
          <a:xfrm>
            <a:off x="3970939" y="0"/>
            <a:ext cx="3037840" cy="461804"/>
          </a:xfrm>
          <a:prstGeom prst="rect">
            <a:avLst/>
          </a:prstGeom>
        </p:spPr>
        <p:txBody>
          <a:bodyPr vert="horz" lIns="92775" tIns="46388" rIns="92775" bIns="46388" rtlCol="0"/>
          <a:lstStyle>
            <a:lvl1pPr algn="r">
              <a:defRPr sz="1200" smtClean="0"/>
            </a:lvl1pPr>
          </a:lstStyle>
          <a:p>
            <a:pPr>
              <a:defRPr/>
            </a:pPr>
            <a:fld id="{C7F9EB90-14EB-4569-BDF2-83D23410C035}" type="datetimeFigureOut">
              <a:rPr lang="en-AU"/>
              <a:pPr>
                <a:defRPr/>
              </a:pPr>
              <a:t>28/09/2012</a:t>
            </a:fld>
            <a:endParaRPr lang="en-AU"/>
          </a:p>
        </p:txBody>
      </p:sp>
      <p:sp>
        <p:nvSpPr>
          <p:cNvPr id="4" name="Footer Placeholder 3"/>
          <p:cNvSpPr>
            <a:spLocks noGrp="1"/>
          </p:cNvSpPr>
          <p:nvPr>
            <p:ph type="ftr" sz="quarter" idx="2"/>
          </p:nvPr>
        </p:nvSpPr>
        <p:spPr>
          <a:xfrm>
            <a:off x="0" y="8772669"/>
            <a:ext cx="3037840" cy="461804"/>
          </a:xfrm>
          <a:prstGeom prst="rect">
            <a:avLst/>
          </a:prstGeom>
        </p:spPr>
        <p:txBody>
          <a:bodyPr vert="horz" lIns="92775" tIns="46388" rIns="92775" bIns="46388" rtlCol="0" anchor="b"/>
          <a:lstStyle>
            <a:lvl1pPr algn="l">
              <a:defRPr sz="1200" smtClean="0"/>
            </a:lvl1pPr>
          </a:lstStyle>
          <a:p>
            <a:pPr>
              <a:defRPr/>
            </a:pPr>
            <a:endParaRPr lang="en-AU"/>
          </a:p>
        </p:txBody>
      </p:sp>
      <p:sp>
        <p:nvSpPr>
          <p:cNvPr id="5" name="Slide Number Placeholder 4"/>
          <p:cNvSpPr>
            <a:spLocks noGrp="1"/>
          </p:cNvSpPr>
          <p:nvPr>
            <p:ph type="sldNum" sz="quarter" idx="3"/>
          </p:nvPr>
        </p:nvSpPr>
        <p:spPr>
          <a:xfrm>
            <a:off x="3970939" y="8772669"/>
            <a:ext cx="3037840" cy="461804"/>
          </a:xfrm>
          <a:prstGeom prst="rect">
            <a:avLst/>
          </a:prstGeom>
        </p:spPr>
        <p:txBody>
          <a:bodyPr vert="horz" lIns="92775" tIns="46388" rIns="92775" bIns="46388" rtlCol="0" anchor="b"/>
          <a:lstStyle>
            <a:lvl1pPr algn="r">
              <a:defRPr sz="1200" smtClean="0"/>
            </a:lvl1pPr>
          </a:lstStyle>
          <a:p>
            <a:pPr>
              <a:defRPr/>
            </a:pPr>
            <a:fld id="{E336D912-053F-4F42-BC8B-FA76F28C3F76}" type="slidenum">
              <a:rPr lang="en-AU"/>
              <a:pPr>
                <a:defRPr/>
              </a:pPr>
              <a:t>‹#›</a:t>
            </a:fld>
            <a:endParaRPr lang="en-AU"/>
          </a:p>
        </p:txBody>
      </p:sp>
    </p:spTree>
    <p:extLst>
      <p:ext uri="{BB962C8B-B14F-4D97-AF65-F5344CB8AC3E}">
        <p14:creationId xmlns="" xmlns:p14="http://schemas.microsoft.com/office/powerpoint/2010/main" val="4178178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775" tIns="46388" rIns="92775" bIns="46388" rtlCol="0"/>
          <a:lstStyle>
            <a:lvl1pPr algn="l">
              <a:defRPr sz="1200"/>
            </a:lvl1pPr>
          </a:lstStyle>
          <a:p>
            <a:endParaRPr lang="en-AU"/>
          </a:p>
        </p:txBody>
      </p:sp>
      <p:sp>
        <p:nvSpPr>
          <p:cNvPr id="3" name="Date Placeholder 2"/>
          <p:cNvSpPr>
            <a:spLocks noGrp="1"/>
          </p:cNvSpPr>
          <p:nvPr>
            <p:ph type="dt" idx="1"/>
          </p:nvPr>
        </p:nvSpPr>
        <p:spPr>
          <a:xfrm>
            <a:off x="3970939" y="0"/>
            <a:ext cx="3037840" cy="461804"/>
          </a:xfrm>
          <a:prstGeom prst="rect">
            <a:avLst/>
          </a:prstGeom>
        </p:spPr>
        <p:txBody>
          <a:bodyPr vert="horz" lIns="92775" tIns="46388" rIns="92775" bIns="46388" rtlCol="0"/>
          <a:lstStyle>
            <a:lvl1pPr algn="r">
              <a:defRPr sz="1200"/>
            </a:lvl1pPr>
          </a:lstStyle>
          <a:p>
            <a:fld id="{2E68BFAC-F64D-4CD0-8D15-553A5747DFA3}" type="datetimeFigureOut">
              <a:rPr lang="en-AU" smtClean="0"/>
              <a:pPr/>
              <a:t>28/09/2012</a:t>
            </a:fld>
            <a:endParaRPr lang="en-AU"/>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775" tIns="46388" rIns="92775" bIns="46388" rtlCol="0" anchor="ctr"/>
          <a:lstStyle/>
          <a:p>
            <a:endParaRPr lang="en-AU"/>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2775" tIns="46388" rIns="92775" bIns="463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772669"/>
            <a:ext cx="3037840" cy="461804"/>
          </a:xfrm>
          <a:prstGeom prst="rect">
            <a:avLst/>
          </a:prstGeom>
        </p:spPr>
        <p:txBody>
          <a:bodyPr vert="horz" lIns="92775" tIns="46388" rIns="92775" bIns="46388" rtlCol="0" anchor="b"/>
          <a:lstStyle>
            <a:lvl1pPr algn="l">
              <a:defRPr sz="1200"/>
            </a:lvl1pPr>
          </a:lstStyle>
          <a:p>
            <a:endParaRPr lang="en-AU"/>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2775" tIns="46388" rIns="92775" bIns="46388" rtlCol="0" anchor="b"/>
          <a:lstStyle>
            <a:lvl1pPr algn="r">
              <a:defRPr sz="1200"/>
            </a:lvl1pPr>
          </a:lstStyle>
          <a:p>
            <a:fld id="{C459984E-FF3F-4C16-B39A-C0753F126C2F}" type="slidenum">
              <a:rPr lang="en-AU" smtClean="0"/>
              <a:pPr/>
              <a:t>‹#›</a:t>
            </a:fld>
            <a:endParaRPr lang="en-AU"/>
          </a:p>
        </p:txBody>
      </p:sp>
    </p:spTree>
    <p:extLst>
      <p:ext uri="{BB962C8B-B14F-4D97-AF65-F5344CB8AC3E}">
        <p14:creationId xmlns="" xmlns:p14="http://schemas.microsoft.com/office/powerpoint/2010/main" val="414968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sz="1100" dirty="0"/>
          </a:p>
        </p:txBody>
      </p:sp>
      <p:sp>
        <p:nvSpPr>
          <p:cNvPr id="4" name="Slide Number Placeholder 3"/>
          <p:cNvSpPr>
            <a:spLocks noGrp="1"/>
          </p:cNvSpPr>
          <p:nvPr>
            <p:ph type="sldNum" sz="quarter" idx="10"/>
          </p:nvPr>
        </p:nvSpPr>
        <p:spPr/>
        <p:txBody>
          <a:bodyPr/>
          <a:lstStyle/>
          <a:p>
            <a:fld id="{C459984E-FF3F-4C16-B39A-C0753F126C2F}" type="slidenum">
              <a:rPr lang="en-AU" smtClean="0"/>
              <a:pPr/>
              <a:t>1</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10</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11</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12</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13</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14</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15</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2</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3</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4</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5</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6</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7</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8</a:t>
            </a:fld>
            <a:endParaRPr lang="en-AU"/>
          </a:p>
        </p:txBody>
      </p:sp>
    </p:spTree>
    <p:extLst>
      <p:ext uri="{BB962C8B-B14F-4D97-AF65-F5344CB8AC3E}">
        <p14:creationId xmlns="" xmlns:p14="http://schemas.microsoft.com/office/powerpoint/2010/main" val="186368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459984E-FF3F-4C16-B39A-C0753F126C2F}" type="slidenum">
              <a:rPr lang="en-AU" smtClean="0"/>
              <a:pPr/>
              <a:t>9</a:t>
            </a:fld>
            <a:endParaRPr lang="en-AU"/>
          </a:p>
        </p:txBody>
      </p:sp>
    </p:spTree>
    <p:extLst>
      <p:ext uri="{BB962C8B-B14F-4D97-AF65-F5344CB8AC3E}">
        <p14:creationId xmlns="" xmlns:p14="http://schemas.microsoft.com/office/powerpoint/2010/main" val="186368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C230FAC9-FA7D-4C74-8AC7-DB31372C04DD}" type="datetimeFigureOut">
              <a:rPr lang="en-AU"/>
              <a:pPr>
                <a:defRPr/>
              </a:pPr>
              <a:t>28/09/2012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A9DD0D1-C548-4E25-BDDF-2E0B1AC68FBC}" type="slidenum">
              <a:rPr lang="en-AU"/>
              <a:pPr>
                <a:defRPr/>
              </a:pPr>
              <a:t>‹#›</a:t>
            </a:fld>
            <a:endParaRPr lang="en-AU"/>
          </a:p>
        </p:txBody>
      </p:sp>
    </p:spTree>
    <p:extLst>
      <p:ext uri="{BB962C8B-B14F-4D97-AF65-F5344CB8AC3E}">
        <p14:creationId xmlns="" xmlns:p14="http://schemas.microsoft.com/office/powerpoint/2010/main" val="420934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647FFB4-860C-4039-AB1F-A16C87BC4A6C}" type="datetimeFigureOut">
              <a:rPr lang="en-AU"/>
              <a:pPr>
                <a:defRPr/>
              </a:pPr>
              <a:t>28/09/2012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F3AA755-8490-489B-9F78-B5987E8BAB1C}" type="slidenum">
              <a:rPr lang="en-AU"/>
              <a:pPr>
                <a:defRPr/>
              </a:pPr>
              <a:t>‹#›</a:t>
            </a:fld>
            <a:endParaRPr lang="en-AU"/>
          </a:p>
        </p:txBody>
      </p:sp>
    </p:spTree>
    <p:extLst>
      <p:ext uri="{BB962C8B-B14F-4D97-AF65-F5344CB8AC3E}">
        <p14:creationId xmlns="" xmlns:p14="http://schemas.microsoft.com/office/powerpoint/2010/main" val="280109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6715F901-F5D9-4FBE-98C8-AD6E6EDAA9AC}" type="datetimeFigureOut">
              <a:rPr lang="en-AU"/>
              <a:pPr>
                <a:defRPr/>
              </a:pPr>
              <a:t>28/09/2012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F181570-C4BF-41F9-87E0-CCDA96E2AC13}" type="slidenum">
              <a:rPr lang="en-AU"/>
              <a:pPr>
                <a:defRPr/>
              </a:pPr>
              <a:t>‹#›</a:t>
            </a:fld>
            <a:endParaRPr lang="en-AU"/>
          </a:p>
        </p:txBody>
      </p:sp>
    </p:spTree>
    <p:extLst>
      <p:ext uri="{BB962C8B-B14F-4D97-AF65-F5344CB8AC3E}">
        <p14:creationId xmlns="" xmlns:p14="http://schemas.microsoft.com/office/powerpoint/2010/main" val="233241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0A297DBA-B99E-490A-A94C-6EBF8B375570}" type="datetimeFigureOut">
              <a:rPr lang="en-AU"/>
              <a:pPr>
                <a:defRPr/>
              </a:pPr>
              <a:t>28/09/2012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DB7B6CB-5023-4296-B596-D994B11C1F1B}" type="slidenum">
              <a:rPr lang="en-AU"/>
              <a:pPr>
                <a:defRPr/>
              </a:pPr>
              <a:t>‹#›</a:t>
            </a:fld>
            <a:endParaRPr lang="en-AU"/>
          </a:p>
        </p:txBody>
      </p:sp>
    </p:spTree>
    <p:extLst>
      <p:ext uri="{BB962C8B-B14F-4D97-AF65-F5344CB8AC3E}">
        <p14:creationId xmlns="" xmlns:p14="http://schemas.microsoft.com/office/powerpoint/2010/main" val="52927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71184A-A63B-49E2-8A83-01A27E092590}" type="datetimeFigureOut">
              <a:rPr lang="en-AU"/>
              <a:pPr>
                <a:defRPr/>
              </a:pPr>
              <a:t>28/09/2012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6FA0E9F-D5BD-4530-8898-558B7662FD80}" type="slidenum">
              <a:rPr lang="en-AU"/>
              <a:pPr>
                <a:defRPr/>
              </a:pPr>
              <a:t>‹#›</a:t>
            </a:fld>
            <a:endParaRPr lang="en-AU"/>
          </a:p>
        </p:txBody>
      </p:sp>
    </p:spTree>
    <p:extLst>
      <p:ext uri="{BB962C8B-B14F-4D97-AF65-F5344CB8AC3E}">
        <p14:creationId xmlns="" xmlns:p14="http://schemas.microsoft.com/office/powerpoint/2010/main" val="197447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349C34A8-D2B2-4C03-9783-558B7EC76E34}" type="datetimeFigureOut">
              <a:rPr lang="en-AU"/>
              <a:pPr>
                <a:defRPr/>
              </a:pPr>
              <a:t>28/09/2012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0600627-68E8-4936-8FFD-900A186A31F7}" type="slidenum">
              <a:rPr lang="en-AU"/>
              <a:pPr>
                <a:defRPr/>
              </a:pPr>
              <a:t>‹#›</a:t>
            </a:fld>
            <a:endParaRPr lang="en-AU"/>
          </a:p>
        </p:txBody>
      </p:sp>
    </p:spTree>
    <p:extLst>
      <p:ext uri="{BB962C8B-B14F-4D97-AF65-F5344CB8AC3E}">
        <p14:creationId xmlns="" xmlns:p14="http://schemas.microsoft.com/office/powerpoint/2010/main" val="292485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F4C31297-D1E8-4442-BBC1-11F4C76F5C7B}" type="datetimeFigureOut">
              <a:rPr lang="en-AU"/>
              <a:pPr>
                <a:defRPr/>
              </a:pPr>
              <a:t>28/09/2012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FD1FED9E-9A12-426C-81AD-BFA0D63B9ED9}" type="slidenum">
              <a:rPr lang="en-AU"/>
              <a:pPr>
                <a:defRPr/>
              </a:pPr>
              <a:t>‹#›</a:t>
            </a:fld>
            <a:endParaRPr lang="en-AU"/>
          </a:p>
        </p:txBody>
      </p:sp>
    </p:spTree>
    <p:extLst>
      <p:ext uri="{BB962C8B-B14F-4D97-AF65-F5344CB8AC3E}">
        <p14:creationId xmlns="" xmlns:p14="http://schemas.microsoft.com/office/powerpoint/2010/main" val="26122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B44B3F5E-26C6-4421-8CF4-9F64DF61A119}" type="datetimeFigureOut">
              <a:rPr lang="en-AU"/>
              <a:pPr>
                <a:defRPr/>
              </a:pPr>
              <a:t>28/09/2012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F8DA15A7-BE94-4DB4-ADCF-2229741EE66F}" type="slidenum">
              <a:rPr lang="en-AU"/>
              <a:pPr>
                <a:defRPr/>
              </a:pPr>
              <a:t>‹#›</a:t>
            </a:fld>
            <a:endParaRPr lang="en-AU"/>
          </a:p>
        </p:txBody>
      </p:sp>
    </p:spTree>
    <p:extLst>
      <p:ext uri="{BB962C8B-B14F-4D97-AF65-F5344CB8AC3E}">
        <p14:creationId xmlns="" xmlns:p14="http://schemas.microsoft.com/office/powerpoint/2010/main" val="424055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9E5BCA-C91C-4F05-AB3C-F94AB58C99CF}" type="datetimeFigureOut">
              <a:rPr lang="en-AU"/>
              <a:pPr>
                <a:defRPr/>
              </a:pPr>
              <a:t>28/09/2012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B4465236-4AAC-44A3-BAC3-B1D85256AB87}" type="slidenum">
              <a:rPr lang="en-AU"/>
              <a:pPr>
                <a:defRPr/>
              </a:pPr>
              <a:t>‹#›</a:t>
            </a:fld>
            <a:endParaRPr lang="en-AU"/>
          </a:p>
        </p:txBody>
      </p:sp>
    </p:spTree>
    <p:extLst>
      <p:ext uri="{BB962C8B-B14F-4D97-AF65-F5344CB8AC3E}">
        <p14:creationId xmlns="" xmlns:p14="http://schemas.microsoft.com/office/powerpoint/2010/main" val="175888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FDCEA0-B2AE-44F9-B195-3006F6DB3256}" type="datetimeFigureOut">
              <a:rPr lang="en-AU"/>
              <a:pPr>
                <a:defRPr/>
              </a:pPr>
              <a:t>28/09/2012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343721C1-C4A6-4B83-8846-C5EB36C801F7}" type="slidenum">
              <a:rPr lang="en-AU"/>
              <a:pPr>
                <a:defRPr/>
              </a:pPr>
              <a:t>‹#›</a:t>
            </a:fld>
            <a:endParaRPr lang="en-AU"/>
          </a:p>
        </p:txBody>
      </p:sp>
    </p:spTree>
    <p:extLst>
      <p:ext uri="{BB962C8B-B14F-4D97-AF65-F5344CB8AC3E}">
        <p14:creationId xmlns="" xmlns:p14="http://schemas.microsoft.com/office/powerpoint/2010/main" val="37015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DF0CD4-83B5-48E8-A657-32750146D751}" type="datetimeFigureOut">
              <a:rPr lang="en-AU"/>
              <a:pPr>
                <a:defRPr/>
              </a:pPr>
              <a:t>28/09/2012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F74DCC6-704F-4835-818A-F47C2E9FA20B}" type="slidenum">
              <a:rPr lang="en-AU"/>
              <a:pPr>
                <a:defRPr/>
              </a:pPr>
              <a:t>‹#›</a:t>
            </a:fld>
            <a:endParaRPr lang="en-AU"/>
          </a:p>
        </p:txBody>
      </p:sp>
    </p:spTree>
    <p:extLst>
      <p:ext uri="{BB962C8B-B14F-4D97-AF65-F5344CB8AC3E}">
        <p14:creationId xmlns="" xmlns:p14="http://schemas.microsoft.com/office/powerpoint/2010/main" val="374802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E6F23A-DE34-45DA-9D52-8EA35C75BC1B}" type="datetimeFigureOut">
              <a:rPr lang="en-AU"/>
              <a:pPr>
                <a:defRPr/>
              </a:pPr>
              <a:t>28/09/2012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F54EA6A-7E43-49C2-A53F-E539ABFC4E3E}"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jennymacklin.fahcsia.gov.au/node/1790"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jennymacklin.fahcsia.gov.au/node/164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3238"/>
            <a:ext cx="7772400" cy="1827212"/>
          </a:xfrm>
        </p:spPr>
        <p:txBody>
          <a:bodyPr rtlCol="0">
            <a:normAutofit/>
          </a:bodyPr>
          <a:lstStyle/>
          <a:p>
            <a:pPr algn="r" eaLnBrk="1" fontAlgn="auto" hangingPunct="1">
              <a:spcAft>
                <a:spcPts val="0"/>
              </a:spcAft>
              <a:defRPr/>
            </a:pPr>
            <a:r>
              <a:rPr lang="en-AU" dirty="0" smtClean="0"/>
              <a:t>Policy and research developments in Australia</a:t>
            </a:r>
          </a:p>
        </p:txBody>
      </p:sp>
      <p:sp>
        <p:nvSpPr>
          <p:cNvPr id="3" name="Subtitle 2"/>
          <p:cNvSpPr>
            <a:spLocks noGrp="1"/>
          </p:cNvSpPr>
          <p:nvPr>
            <p:ph type="subTitle" idx="1"/>
          </p:nvPr>
        </p:nvSpPr>
        <p:spPr>
          <a:xfrm>
            <a:off x="1371600" y="3886200"/>
            <a:ext cx="7016824" cy="1752600"/>
          </a:xfrm>
        </p:spPr>
        <p:txBody>
          <a:bodyPr rtlCol="0">
            <a:normAutofit fontScale="92500" lnSpcReduction="20000"/>
          </a:bodyPr>
          <a:lstStyle/>
          <a:p>
            <a:pPr algn="r" eaLnBrk="1" fontAlgn="auto" hangingPunct="1">
              <a:spcAft>
                <a:spcPts val="0"/>
              </a:spcAft>
              <a:buFont typeface="Arial" pitchFamily="34" charset="0"/>
              <a:buNone/>
              <a:defRPr/>
            </a:pPr>
            <a:r>
              <a:rPr lang="en-AU" sz="3500" dirty="0" smtClean="0"/>
              <a:t>Gillian Whitehouse</a:t>
            </a:r>
          </a:p>
          <a:p>
            <a:pPr algn="r" eaLnBrk="1" fontAlgn="auto" hangingPunct="1">
              <a:spcAft>
                <a:spcPts val="0"/>
              </a:spcAft>
              <a:buFont typeface="Arial" pitchFamily="34" charset="0"/>
              <a:buNone/>
              <a:defRPr/>
            </a:pPr>
            <a:endParaRPr lang="en-AU" dirty="0"/>
          </a:p>
          <a:p>
            <a:pPr algn="r" eaLnBrk="1" fontAlgn="auto" hangingPunct="1">
              <a:spcAft>
                <a:spcPts val="0"/>
              </a:spcAft>
              <a:buFont typeface="Arial" pitchFamily="34" charset="0"/>
              <a:buNone/>
              <a:defRPr/>
            </a:pPr>
            <a:r>
              <a:rPr lang="en-AU" sz="2400" dirty="0" smtClean="0"/>
              <a:t>Presentation for 9</a:t>
            </a:r>
            <a:r>
              <a:rPr lang="en-AU" sz="2400" baseline="30000" dirty="0" smtClean="0"/>
              <a:t>th</a:t>
            </a:r>
            <a:r>
              <a:rPr lang="en-AU" sz="2400" dirty="0" smtClean="0"/>
              <a:t> annual LPR seminar</a:t>
            </a:r>
          </a:p>
          <a:p>
            <a:pPr algn="r" eaLnBrk="1" fontAlgn="auto" hangingPunct="1">
              <a:spcAft>
                <a:spcPts val="0"/>
              </a:spcAft>
              <a:buFont typeface="Arial" pitchFamily="34" charset="0"/>
              <a:buNone/>
              <a:defRPr/>
            </a:pPr>
            <a:r>
              <a:rPr lang="en-AU" sz="2400" dirty="0" smtClean="0"/>
              <a:t>Ljubljana, Slovenia - 13-14 September, 2012</a:t>
            </a:r>
          </a:p>
          <a:p>
            <a:pPr algn="r" eaLnBrk="1" fontAlgn="auto" hangingPunct="1">
              <a:spcAft>
                <a:spcPts val="0"/>
              </a:spcAft>
              <a:buFont typeface="Arial" pitchFamily="34" charset="0"/>
              <a:buNone/>
              <a:defRPr/>
            </a:pPr>
            <a:endParaRPr lang="en-AU" dirty="0" smtClean="0"/>
          </a:p>
          <a:p>
            <a:pPr algn="r" eaLnBrk="1" fontAlgn="auto" hangingPunct="1">
              <a:spcAft>
                <a:spcPts val="0"/>
              </a:spcAft>
              <a:buFont typeface="Arial" pitchFamily="34" charset="0"/>
              <a:buNone/>
              <a:defRPr/>
            </a:pPr>
            <a:endParaRPr lang="en-AU" dirty="0" smtClean="0"/>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rmAutofit fontScale="90000"/>
          </a:bodyPr>
          <a:lstStyle/>
          <a:p>
            <a:pPr marL="0" lvl="1" algn="l" eaLnBrk="1" fontAlgn="auto" hangingPunct="1">
              <a:spcAft>
                <a:spcPts val="0"/>
              </a:spcAft>
              <a:defRPr/>
            </a:pPr>
            <a:r>
              <a:rPr lang="en-US" sz="2300" b="1" dirty="0" smtClean="0"/>
              <a:t>3.1 Baseline patterns pre-implementation of the Paid Parental Leave scheme, </a:t>
            </a:r>
            <a:r>
              <a:rPr lang="en-US" sz="2300" b="1" dirty="0" err="1" smtClean="0"/>
              <a:t>contd</a:t>
            </a:r>
            <a:r>
              <a:rPr lang="en-US" sz="2300" b="1" dirty="0" smtClean="0"/>
              <a:t>…</a:t>
            </a:r>
            <a:endParaRPr lang="en-US" sz="2300" b="1" dirty="0"/>
          </a:p>
        </p:txBody>
      </p:sp>
      <p:sp>
        <p:nvSpPr>
          <p:cNvPr id="3" name="Subtitle 2"/>
          <p:cNvSpPr>
            <a:spLocks noGrp="1"/>
          </p:cNvSpPr>
          <p:nvPr>
            <p:ph type="subTitle" idx="1"/>
          </p:nvPr>
        </p:nvSpPr>
        <p:spPr>
          <a:xfrm>
            <a:off x="827584" y="1268760"/>
            <a:ext cx="7704856" cy="5039965"/>
          </a:xfrm>
        </p:spPr>
        <p:txBody>
          <a:bodyPr rtlCol="0">
            <a:normAutofit lnSpcReduction="10000"/>
          </a:bodyPr>
          <a:lstStyle/>
          <a:p>
            <a:pPr marL="914400" lvl="1" indent="-457200" algn="l" eaLnBrk="1" fontAlgn="auto" hangingPunct="1">
              <a:spcAft>
                <a:spcPts val="0"/>
              </a:spcAft>
              <a:buFont typeface="Wingdings" pitchFamily="2" charset="2"/>
              <a:buChar char="Ø"/>
              <a:defRPr/>
            </a:pPr>
            <a:r>
              <a:rPr lang="en-US" sz="2300" dirty="0" smtClean="0">
                <a:solidFill>
                  <a:schemeClr val="tx1"/>
                </a:solidFill>
              </a:rPr>
              <a:t>Eligibility mismatch between PLP and statutory unpaid leave:</a:t>
            </a:r>
          </a:p>
          <a:p>
            <a:pPr marL="1371600" lvl="2" indent="-457200" algn="l" eaLnBrk="1" fontAlgn="auto" hangingPunct="1">
              <a:spcAft>
                <a:spcPts val="0"/>
              </a:spcAft>
              <a:buFont typeface="Wingdings" pitchFamily="2" charset="2"/>
              <a:buChar char="Ø"/>
              <a:defRPr/>
            </a:pPr>
            <a:r>
              <a:rPr lang="en-US" sz="1700" dirty="0" err="1" smtClean="0">
                <a:solidFill>
                  <a:schemeClr val="tx1"/>
                </a:solidFill>
              </a:rPr>
              <a:t>BaMS</a:t>
            </a:r>
            <a:r>
              <a:rPr lang="en-US" sz="1700" dirty="0" smtClean="0">
                <a:solidFill>
                  <a:schemeClr val="tx1"/>
                </a:solidFill>
              </a:rPr>
              <a:t> data indicate that 5% of PLP eligible mothers were not eligible for statutory unpaid parental leave on the basis of their work history; this was the case for 12% of single mothers (Phase 1 Report, p.17, 27).</a:t>
            </a:r>
          </a:p>
          <a:p>
            <a:pPr marL="914400" lvl="1" indent="-457200" algn="l" eaLnBrk="1" fontAlgn="auto" hangingPunct="1">
              <a:spcAft>
                <a:spcPts val="0"/>
              </a:spcAft>
              <a:buFont typeface="Wingdings" pitchFamily="2" charset="2"/>
              <a:buChar char="Ø"/>
              <a:defRPr/>
            </a:pPr>
            <a:r>
              <a:rPr lang="en-US" sz="2300" dirty="0" smtClean="0">
                <a:solidFill>
                  <a:schemeClr val="tx1"/>
                </a:solidFill>
              </a:rPr>
              <a:t>Return to work patterns – trends pre-PPL:</a:t>
            </a:r>
          </a:p>
          <a:p>
            <a:pPr marL="1371600" lvl="2" indent="-457200" algn="l" eaLnBrk="1" fontAlgn="auto" hangingPunct="1">
              <a:spcAft>
                <a:spcPts val="0"/>
              </a:spcAft>
              <a:buFont typeface="Wingdings" pitchFamily="2" charset="2"/>
              <a:buChar char="Ø"/>
              <a:defRPr/>
            </a:pPr>
            <a:r>
              <a:rPr lang="en-US" sz="1700" dirty="0" smtClean="0">
                <a:solidFill>
                  <a:schemeClr val="tx1"/>
                </a:solidFill>
              </a:rPr>
              <a:t>PLAS (2005) indicated that among women who took leave and returned to work within 15 months, around 70% returned to the same job (same position with same employer);  </a:t>
            </a:r>
            <a:r>
              <a:rPr lang="en-US" sz="1700" dirty="0" err="1" smtClean="0">
                <a:solidFill>
                  <a:schemeClr val="tx1"/>
                </a:solidFill>
              </a:rPr>
              <a:t>BaMS</a:t>
            </a:r>
            <a:r>
              <a:rPr lang="en-US" sz="1700" dirty="0" smtClean="0">
                <a:solidFill>
                  <a:schemeClr val="tx1"/>
                </a:solidFill>
              </a:rPr>
              <a:t> (2010-11) indicated that among women who took leave and returned to work within 13 months, 78% returned to the same job (Phase 1 report, p. 44). </a:t>
            </a:r>
          </a:p>
          <a:p>
            <a:pPr marL="0" lvl="1" algn="l" eaLnBrk="1" fontAlgn="auto" hangingPunct="1">
              <a:spcAft>
                <a:spcPts val="0"/>
              </a:spcAft>
              <a:defRPr/>
            </a:pPr>
            <a:endParaRPr lang="en-US" sz="1400" dirty="0" smtClean="0">
              <a:solidFill>
                <a:schemeClr val="tx1"/>
              </a:solidFill>
            </a:endParaRPr>
          </a:p>
          <a:p>
            <a:pPr marL="0" lvl="1" algn="l" eaLnBrk="1" fontAlgn="auto" hangingPunct="1">
              <a:spcAft>
                <a:spcPts val="0"/>
              </a:spcAft>
              <a:defRPr/>
            </a:pPr>
            <a:r>
              <a:rPr lang="en-US" sz="1400" b="1" i="1" dirty="0" smtClean="0">
                <a:solidFill>
                  <a:schemeClr val="tx1"/>
                </a:solidFill>
              </a:rPr>
              <a:t>Sources  (in addition to PLAS and </a:t>
            </a:r>
            <a:r>
              <a:rPr lang="en-US" sz="1400" b="1" i="1" dirty="0" err="1" smtClean="0">
                <a:solidFill>
                  <a:schemeClr val="tx1"/>
                </a:solidFill>
              </a:rPr>
              <a:t>BaMS</a:t>
            </a:r>
            <a:r>
              <a:rPr lang="en-US" sz="1400" b="1" i="1" dirty="0" smtClean="0">
                <a:solidFill>
                  <a:schemeClr val="tx1"/>
                </a:solidFill>
              </a:rPr>
              <a:t> datasets):  </a:t>
            </a:r>
          </a:p>
          <a:p>
            <a:pPr marL="0" lvl="1" algn="l" eaLnBrk="1" fontAlgn="auto" hangingPunct="1">
              <a:spcAft>
                <a:spcPts val="0"/>
              </a:spcAft>
              <a:defRPr/>
            </a:pPr>
            <a:r>
              <a:rPr lang="en-US" sz="1400" dirty="0" smtClean="0">
                <a:solidFill>
                  <a:schemeClr val="tx1"/>
                </a:solidFill>
              </a:rPr>
              <a:t>Australian Government, Department of Families, Housing, Community Services and Indigenous Affairs (2012), </a:t>
            </a:r>
            <a:r>
              <a:rPr lang="en-US" sz="1400" i="1" dirty="0" smtClean="0">
                <a:solidFill>
                  <a:schemeClr val="tx1"/>
                </a:solidFill>
              </a:rPr>
              <a:t>Paid Parental Leave Evaluation: Phase 1</a:t>
            </a:r>
            <a:r>
              <a:rPr lang="en-US" sz="1400" dirty="0" smtClean="0">
                <a:solidFill>
                  <a:schemeClr val="tx1"/>
                </a:solidFill>
              </a:rPr>
              <a:t>, Occasional Paper No.44, Canberra, Commonwealth of Australia.</a:t>
            </a:r>
          </a:p>
          <a:p>
            <a:pPr marL="0" lvl="1" algn="l" eaLnBrk="1" fontAlgn="auto" hangingPunct="1">
              <a:spcAft>
                <a:spcPts val="0"/>
              </a:spcAft>
              <a:defRPr/>
            </a:pPr>
            <a:r>
              <a:rPr lang="en-US" sz="1400" dirty="0" smtClean="0">
                <a:solidFill>
                  <a:schemeClr val="tx1"/>
                </a:solidFill>
              </a:rPr>
              <a:t>Whitehouse, G., B. Hewitt, B. Martin and </a:t>
            </a:r>
            <a:r>
              <a:rPr lang="en-US" sz="1400" dirty="0" err="1" smtClean="0">
                <a:solidFill>
                  <a:schemeClr val="tx1"/>
                </a:solidFill>
              </a:rPr>
              <a:t>M.Baird</a:t>
            </a:r>
            <a:r>
              <a:rPr lang="en-US" sz="1400" dirty="0" smtClean="0">
                <a:solidFill>
                  <a:schemeClr val="tx1"/>
                </a:solidFill>
              </a:rPr>
              <a:t> (2012) </a:t>
            </a:r>
            <a:r>
              <a:rPr lang="en-AU" sz="1400" i="1" dirty="0">
                <a:solidFill>
                  <a:schemeClr val="tx1"/>
                </a:solidFill>
              </a:rPr>
              <a:t>Trends in paid parental leave usage in Australia: </a:t>
            </a:r>
            <a:r>
              <a:rPr lang="en-AU" sz="1400" i="1" dirty="0" smtClean="0">
                <a:solidFill>
                  <a:schemeClr val="tx1"/>
                </a:solidFill>
              </a:rPr>
              <a:t>2005-2010</a:t>
            </a:r>
            <a:r>
              <a:rPr lang="en-AU" sz="1400" dirty="0" smtClean="0">
                <a:solidFill>
                  <a:schemeClr val="tx1"/>
                </a:solidFill>
              </a:rPr>
              <a:t>. Paper presented at Australian Institute of Family Studies conference, 25-27 July.</a:t>
            </a:r>
            <a:endParaRPr lang="en-US" sz="1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8463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rmAutofit/>
          </a:bodyPr>
          <a:lstStyle/>
          <a:p>
            <a:pPr algn="l" eaLnBrk="1" fontAlgn="auto" hangingPunct="1">
              <a:spcAft>
                <a:spcPts val="0"/>
              </a:spcAft>
              <a:defRPr/>
            </a:pPr>
            <a:r>
              <a:rPr lang="en-US" sz="3200" b="1" dirty="0" smtClean="0"/>
              <a:t>3. </a:t>
            </a:r>
            <a:r>
              <a:rPr lang="en-US" sz="3200" b="1" dirty="0"/>
              <a:t>Selected findings to </a:t>
            </a:r>
            <a:r>
              <a:rPr lang="en-US" sz="3200" b="1" dirty="0" smtClean="0"/>
              <a:t>date</a:t>
            </a:r>
            <a:endParaRPr lang="en-AU" sz="3200" b="1" dirty="0" smtClean="0"/>
          </a:p>
        </p:txBody>
      </p:sp>
      <p:sp>
        <p:nvSpPr>
          <p:cNvPr id="3" name="Subtitle 2"/>
          <p:cNvSpPr>
            <a:spLocks noGrp="1"/>
          </p:cNvSpPr>
          <p:nvPr>
            <p:ph type="subTitle" idx="1"/>
          </p:nvPr>
        </p:nvSpPr>
        <p:spPr>
          <a:xfrm>
            <a:off x="827584" y="1052736"/>
            <a:ext cx="7704856" cy="5184576"/>
          </a:xfrm>
        </p:spPr>
        <p:txBody>
          <a:bodyPr rtlCol="0">
            <a:normAutofit fontScale="85000" lnSpcReduction="20000"/>
          </a:bodyPr>
          <a:lstStyle/>
          <a:p>
            <a:pPr algn="l" eaLnBrk="1" fontAlgn="auto" hangingPunct="1">
              <a:spcAft>
                <a:spcPts val="0"/>
              </a:spcAft>
              <a:defRPr/>
            </a:pPr>
            <a:r>
              <a:rPr lang="en-US" b="1" dirty="0" smtClean="0">
                <a:solidFill>
                  <a:schemeClr val="tx1"/>
                </a:solidFill>
              </a:rPr>
              <a:t>3.2 Uptake figures in first year</a:t>
            </a:r>
          </a:p>
          <a:p>
            <a:pPr marL="342900" indent="-342900" algn="l">
              <a:buFont typeface="Wingdings" pitchFamily="2" charset="2"/>
              <a:buChar char="Ø"/>
            </a:pPr>
            <a:r>
              <a:rPr lang="en-AU" sz="2400" dirty="0" smtClean="0">
                <a:solidFill>
                  <a:schemeClr val="tx1"/>
                </a:solidFill>
              </a:rPr>
              <a:t>Just </a:t>
            </a:r>
            <a:r>
              <a:rPr lang="en-AU" sz="2400" dirty="0">
                <a:solidFill>
                  <a:schemeClr val="tx1"/>
                </a:solidFill>
              </a:rPr>
              <a:t>prior to International Women’s Day 2012, </a:t>
            </a:r>
            <a:r>
              <a:rPr lang="en-AU" sz="2400" dirty="0" smtClean="0">
                <a:solidFill>
                  <a:schemeClr val="tx1"/>
                </a:solidFill>
              </a:rPr>
              <a:t>a government press release announced that </a:t>
            </a:r>
            <a:r>
              <a:rPr lang="en-AU" sz="2400" dirty="0">
                <a:solidFill>
                  <a:schemeClr val="tx1"/>
                </a:solidFill>
              </a:rPr>
              <a:t>over 150,000 applications </a:t>
            </a:r>
            <a:r>
              <a:rPr lang="en-AU" sz="2400" dirty="0" smtClean="0">
                <a:solidFill>
                  <a:schemeClr val="tx1"/>
                </a:solidFill>
              </a:rPr>
              <a:t>for PLP had </a:t>
            </a:r>
            <a:r>
              <a:rPr lang="en-AU" sz="2400" dirty="0">
                <a:solidFill>
                  <a:schemeClr val="tx1"/>
                </a:solidFill>
              </a:rPr>
              <a:t>been received </a:t>
            </a:r>
            <a:r>
              <a:rPr lang="en-AU" sz="2400" dirty="0" smtClean="0">
                <a:solidFill>
                  <a:schemeClr val="tx1"/>
                </a:solidFill>
              </a:rPr>
              <a:t>(</a:t>
            </a:r>
            <a:r>
              <a:rPr lang="en-AU" sz="2400" dirty="0">
                <a:solidFill>
                  <a:schemeClr val="tx1"/>
                </a:solidFill>
                <a:hlinkClick r:id="rId3"/>
              </a:rPr>
              <a:t>http://</a:t>
            </a:r>
            <a:r>
              <a:rPr lang="en-AU" sz="2400" dirty="0" smtClean="0">
                <a:solidFill>
                  <a:schemeClr val="tx1"/>
                </a:solidFill>
                <a:hlinkClick r:id="rId3"/>
              </a:rPr>
              <a:t>www.jennymacklin.fahcsia.gov.au/node/1790</a:t>
            </a:r>
            <a:r>
              <a:rPr lang="en-AU" sz="2400" dirty="0" smtClean="0">
                <a:solidFill>
                  <a:schemeClr val="tx1"/>
                </a:solidFill>
              </a:rPr>
              <a:t> ) </a:t>
            </a:r>
          </a:p>
          <a:p>
            <a:pPr marL="342900" indent="-342900" algn="l">
              <a:spcBef>
                <a:spcPts val="0"/>
              </a:spcBef>
              <a:buFont typeface="Wingdings" pitchFamily="2" charset="2"/>
              <a:buChar char="Ø"/>
            </a:pPr>
            <a:r>
              <a:rPr lang="en-AU" sz="2400" dirty="0" smtClean="0">
                <a:solidFill>
                  <a:schemeClr val="tx1"/>
                </a:solidFill>
              </a:rPr>
              <a:t>Half </a:t>
            </a:r>
            <a:r>
              <a:rPr lang="en-AU" sz="2400" dirty="0">
                <a:solidFill>
                  <a:schemeClr val="tx1"/>
                </a:solidFill>
              </a:rPr>
              <a:t>of the mothers who had received payments under the </a:t>
            </a:r>
            <a:r>
              <a:rPr lang="en-AU" sz="2400" dirty="0" smtClean="0">
                <a:solidFill>
                  <a:schemeClr val="tx1"/>
                </a:solidFill>
              </a:rPr>
              <a:t>PPL scheme </a:t>
            </a:r>
            <a:r>
              <a:rPr lang="en-AU" sz="2400" dirty="0">
                <a:solidFill>
                  <a:schemeClr val="tx1"/>
                </a:solidFill>
              </a:rPr>
              <a:t>by January 2012 earned less than $43,000 in the year before </a:t>
            </a:r>
            <a:r>
              <a:rPr lang="en-AU" sz="2400" dirty="0" smtClean="0">
                <a:solidFill>
                  <a:schemeClr val="tx1"/>
                </a:solidFill>
              </a:rPr>
              <a:t>the birth </a:t>
            </a:r>
            <a:r>
              <a:rPr lang="en-AU" sz="2400" dirty="0">
                <a:solidFill>
                  <a:schemeClr val="tx1"/>
                </a:solidFill>
              </a:rPr>
              <a:t>or adoption of their baby </a:t>
            </a:r>
            <a:r>
              <a:rPr lang="en-AU" sz="2400" dirty="0" smtClean="0">
                <a:solidFill>
                  <a:schemeClr val="tx1"/>
                </a:solidFill>
              </a:rPr>
              <a:t>(</a:t>
            </a:r>
            <a:r>
              <a:rPr lang="en-AU" sz="2400" dirty="0">
                <a:solidFill>
                  <a:schemeClr val="tx1"/>
                </a:solidFill>
                <a:hlinkClick r:id="rId4"/>
              </a:rPr>
              <a:t>http://</a:t>
            </a:r>
            <a:r>
              <a:rPr lang="en-AU" sz="2400" dirty="0" smtClean="0">
                <a:solidFill>
                  <a:schemeClr val="tx1"/>
                </a:solidFill>
                <a:hlinkClick r:id="rId4"/>
              </a:rPr>
              <a:t>www.jennymacklin.fahcsia.gov.au/node/1646</a:t>
            </a:r>
            <a:r>
              <a:rPr lang="en-AU" sz="2400" dirty="0" smtClean="0">
                <a:solidFill>
                  <a:schemeClr val="tx1"/>
                </a:solidFill>
              </a:rPr>
              <a:t> ), lending some weight to the anticipation that the scheme would allow those least likely to access employer-paid leave to access some paid leave.</a:t>
            </a:r>
          </a:p>
          <a:p>
            <a:pPr marL="342900" indent="-342900" algn="l">
              <a:spcBef>
                <a:spcPts val="0"/>
              </a:spcBef>
              <a:buFont typeface="Wingdings" pitchFamily="2" charset="2"/>
              <a:buChar char="Ø"/>
            </a:pPr>
            <a:r>
              <a:rPr lang="en-US" sz="2400" dirty="0" smtClean="0">
                <a:solidFill>
                  <a:schemeClr val="tx1"/>
                </a:solidFill>
              </a:rPr>
              <a:t>The </a:t>
            </a:r>
            <a:r>
              <a:rPr lang="en-US" sz="2400" dirty="0">
                <a:solidFill>
                  <a:schemeClr val="tx1"/>
                </a:solidFill>
              </a:rPr>
              <a:t>Phase 2 mothers </a:t>
            </a:r>
            <a:r>
              <a:rPr lang="en-US" sz="2400" dirty="0" smtClean="0">
                <a:solidFill>
                  <a:schemeClr val="tx1"/>
                </a:solidFill>
              </a:rPr>
              <a:t>survey [</a:t>
            </a:r>
            <a:r>
              <a:rPr lang="en-US" sz="2400" dirty="0" err="1" smtClean="0">
                <a:solidFill>
                  <a:schemeClr val="tx1"/>
                </a:solidFill>
              </a:rPr>
              <a:t>MoPE</a:t>
            </a:r>
            <a:r>
              <a:rPr lang="en-US" sz="2400" dirty="0" smtClean="0">
                <a:solidFill>
                  <a:schemeClr val="tx1"/>
                </a:solidFill>
              </a:rPr>
              <a:t>] indicated </a:t>
            </a:r>
            <a:r>
              <a:rPr lang="en-US" sz="2400" dirty="0">
                <a:solidFill>
                  <a:schemeClr val="tx1"/>
                </a:solidFill>
              </a:rPr>
              <a:t>that </a:t>
            </a:r>
            <a:r>
              <a:rPr lang="en-AU" sz="2400" dirty="0">
                <a:solidFill>
                  <a:schemeClr val="tx1"/>
                </a:solidFill>
              </a:rPr>
              <a:t>m</a:t>
            </a:r>
            <a:r>
              <a:rPr lang="en-AU" sz="2400" dirty="0" smtClean="0">
                <a:solidFill>
                  <a:schemeClr val="tx1"/>
                </a:solidFill>
              </a:rPr>
              <a:t>ost </a:t>
            </a:r>
            <a:r>
              <a:rPr lang="en-AU" sz="2400" dirty="0">
                <a:solidFill>
                  <a:schemeClr val="tx1"/>
                </a:solidFill>
              </a:rPr>
              <a:t>mothers eligible for PLP were also eligible for BB and </a:t>
            </a:r>
            <a:r>
              <a:rPr lang="en-AU" sz="2400" dirty="0" smtClean="0">
                <a:solidFill>
                  <a:schemeClr val="tx1"/>
                </a:solidFill>
              </a:rPr>
              <a:t>that the </a:t>
            </a:r>
            <a:r>
              <a:rPr lang="en-AU" sz="2400" dirty="0">
                <a:solidFill>
                  <a:schemeClr val="tx1"/>
                </a:solidFill>
              </a:rPr>
              <a:t>majority chose to take </a:t>
            </a:r>
            <a:r>
              <a:rPr lang="en-AU" sz="2400" dirty="0" smtClean="0">
                <a:solidFill>
                  <a:schemeClr val="tx1"/>
                </a:solidFill>
              </a:rPr>
              <a:t>PLP</a:t>
            </a:r>
          </a:p>
          <a:p>
            <a:pPr marL="800100" lvl="1" indent="-342900" algn="l">
              <a:spcBef>
                <a:spcPts val="0"/>
              </a:spcBef>
              <a:buFont typeface="Wingdings" pitchFamily="2" charset="2"/>
              <a:buChar char="Ø"/>
            </a:pPr>
            <a:r>
              <a:rPr lang="en-AU" sz="1800" dirty="0" smtClean="0">
                <a:solidFill>
                  <a:schemeClr val="tx1"/>
                </a:solidFill>
              </a:rPr>
              <a:t>Those who took </a:t>
            </a:r>
            <a:r>
              <a:rPr lang="en-US" sz="1800" dirty="0" smtClean="0">
                <a:solidFill>
                  <a:schemeClr val="tx1"/>
                </a:solidFill>
              </a:rPr>
              <a:t>BB </a:t>
            </a:r>
            <a:r>
              <a:rPr lang="en-US" sz="1800" dirty="0">
                <a:solidFill>
                  <a:schemeClr val="tx1"/>
                </a:solidFill>
              </a:rPr>
              <a:t>were more likely </a:t>
            </a:r>
            <a:r>
              <a:rPr lang="en-US" sz="1800" dirty="0" smtClean="0">
                <a:solidFill>
                  <a:schemeClr val="tx1"/>
                </a:solidFill>
              </a:rPr>
              <a:t>than those who took PLP to </a:t>
            </a:r>
            <a:r>
              <a:rPr lang="en-US" sz="1800" dirty="0">
                <a:solidFill>
                  <a:schemeClr val="tx1"/>
                </a:solidFill>
              </a:rPr>
              <a:t>be single mothers, </a:t>
            </a:r>
            <a:r>
              <a:rPr lang="en-US" sz="1800" dirty="0" smtClean="0">
                <a:solidFill>
                  <a:schemeClr val="tx1"/>
                </a:solidFill>
              </a:rPr>
              <a:t>relatively low </a:t>
            </a:r>
            <a:r>
              <a:rPr lang="en-US" sz="1800" dirty="0">
                <a:solidFill>
                  <a:schemeClr val="tx1"/>
                </a:solidFill>
              </a:rPr>
              <a:t>earners, </a:t>
            </a:r>
            <a:r>
              <a:rPr lang="en-US" sz="1800" dirty="0" smtClean="0">
                <a:solidFill>
                  <a:schemeClr val="tx1"/>
                </a:solidFill>
              </a:rPr>
              <a:t>working fewer hours</a:t>
            </a:r>
            <a:r>
              <a:rPr lang="en-US" sz="1800" dirty="0">
                <a:solidFill>
                  <a:schemeClr val="tx1"/>
                </a:solidFill>
              </a:rPr>
              <a:t>, </a:t>
            </a:r>
            <a:r>
              <a:rPr lang="en-US" sz="1800" dirty="0" smtClean="0">
                <a:solidFill>
                  <a:schemeClr val="tx1"/>
                </a:solidFill>
              </a:rPr>
              <a:t>casual </a:t>
            </a:r>
            <a:r>
              <a:rPr lang="en-US" sz="1800" dirty="0">
                <a:solidFill>
                  <a:schemeClr val="tx1"/>
                </a:solidFill>
              </a:rPr>
              <a:t>or self-employed, working for very small employers </a:t>
            </a:r>
            <a:r>
              <a:rPr lang="en-US" sz="1800" dirty="0" smtClean="0">
                <a:solidFill>
                  <a:schemeClr val="tx1"/>
                </a:solidFill>
              </a:rPr>
              <a:t>or to have resigned from their job at the time of the birth.</a:t>
            </a:r>
          </a:p>
          <a:p>
            <a:pPr marL="342900" indent="-342900" algn="l">
              <a:spcBef>
                <a:spcPts val="0"/>
              </a:spcBef>
              <a:buFont typeface="Wingdings" pitchFamily="2" charset="2"/>
              <a:buChar char="Ø"/>
            </a:pPr>
            <a:r>
              <a:rPr lang="en-US" sz="2400" dirty="0" smtClean="0">
                <a:solidFill>
                  <a:schemeClr val="tx1"/>
                </a:solidFill>
              </a:rPr>
              <a:t>Phase 2 research also indicated that nearly all PLP recipients took the full 18 weeks available</a:t>
            </a:r>
            <a:r>
              <a:rPr lang="en-US" sz="2400" dirty="0">
                <a:solidFill>
                  <a:schemeClr val="tx1"/>
                </a:solidFill>
              </a:rPr>
              <a:t>.</a:t>
            </a:r>
            <a:endParaRPr lang="en-US" sz="2400" dirty="0" smtClean="0">
              <a:solidFill>
                <a:schemeClr val="tx1"/>
              </a:solidFill>
            </a:endParaRPr>
          </a:p>
          <a:p>
            <a:pPr marL="342900" indent="-342900" algn="l">
              <a:spcBef>
                <a:spcPts val="0"/>
              </a:spcBef>
              <a:buFont typeface="Wingdings" pitchFamily="2" charset="2"/>
              <a:buChar char="Ø"/>
            </a:pPr>
            <a:r>
              <a:rPr lang="en-US" sz="2400" dirty="0">
                <a:solidFill>
                  <a:schemeClr val="tx1"/>
                </a:solidFill>
              </a:rPr>
              <a:t>Most mothers received </a:t>
            </a:r>
            <a:r>
              <a:rPr lang="en-US" sz="2400" dirty="0" smtClean="0">
                <a:solidFill>
                  <a:schemeClr val="tx1"/>
                </a:solidFill>
              </a:rPr>
              <a:t>the </a:t>
            </a:r>
            <a:r>
              <a:rPr lang="en-US" sz="2400" dirty="0">
                <a:solidFill>
                  <a:schemeClr val="tx1"/>
                </a:solidFill>
              </a:rPr>
              <a:t>full PLP payment, with only </a:t>
            </a:r>
            <a:r>
              <a:rPr lang="en-US" sz="2400" dirty="0" smtClean="0">
                <a:solidFill>
                  <a:schemeClr val="tx1"/>
                </a:solidFill>
              </a:rPr>
              <a:t>a very </a:t>
            </a:r>
            <a:r>
              <a:rPr lang="en-US" sz="2400" dirty="0">
                <a:solidFill>
                  <a:schemeClr val="tx1"/>
                </a:solidFill>
              </a:rPr>
              <a:t>few families choosing to transfer some or all of their payment to the mother’s partner</a:t>
            </a:r>
            <a:r>
              <a:rPr lang="en-US" sz="2400" dirty="0" smtClean="0">
                <a:solidFill>
                  <a:schemeClr val="tx1"/>
                </a:solidFill>
              </a:rPr>
              <a:t>.</a:t>
            </a: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20684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rmAutofit/>
          </a:bodyPr>
          <a:lstStyle/>
          <a:p>
            <a:pPr algn="l" eaLnBrk="1" fontAlgn="auto" hangingPunct="1">
              <a:spcAft>
                <a:spcPts val="0"/>
              </a:spcAft>
              <a:defRPr/>
            </a:pPr>
            <a:r>
              <a:rPr lang="en-US" sz="3200" b="1" dirty="0" smtClean="0"/>
              <a:t>3. Selected findings to date</a:t>
            </a:r>
            <a:endParaRPr lang="en-AU" sz="3200" b="1" dirty="0" smtClean="0"/>
          </a:p>
        </p:txBody>
      </p:sp>
      <p:sp>
        <p:nvSpPr>
          <p:cNvPr id="3" name="Subtitle 2"/>
          <p:cNvSpPr>
            <a:spLocks noGrp="1"/>
          </p:cNvSpPr>
          <p:nvPr>
            <p:ph type="subTitle" idx="1"/>
          </p:nvPr>
        </p:nvSpPr>
        <p:spPr>
          <a:xfrm>
            <a:off x="827584" y="1340768"/>
            <a:ext cx="7704856" cy="4536504"/>
          </a:xfrm>
        </p:spPr>
        <p:txBody>
          <a:bodyPr rtlCol="0">
            <a:normAutofit/>
          </a:bodyPr>
          <a:lstStyle/>
          <a:p>
            <a:pPr algn="l" eaLnBrk="1" fontAlgn="auto" hangingPunct="1">
              <a:spcAft>
                <a:spcPts val="0"/>
              </a:spcAft>
              <a:defRPr/>
            </a:pPr>
            <a:r>
              <a:rPr lang="en-US" sz="2400" b="1" dirty="0" smtClean="0">
                <a:solidFill>
                  <a:schemeClr val="tx1"/>
                </a:solidFill>
              </a:rPr>
              <a:t>3.3 Employer reactions </a:t>
            </a:r>
            <a:r>
              <a:rPr lang="en-US" sz="2400" dirty="0" smtClean="0">
                <a:solidFill>
                  <a:schemeClr val="tx1"/>
                </a:solidFill>
              </a:rPr>
              <a:t>(primarily from the Phase 2 </a:t>
            </a:r>
            <a:r>
              <a:rPr lang="en-AU" sz="2400" dirty="0" smtClean="0">
                <a:solidFill>
                  <a:schemeClr val="tx1"/>
                </a:solidFill>
              </a:rPr>
              <a:t>Employers </a:t>
            </a:r>
            <a:r>
              <a:rPr lang="en-AU" sz="2400" dirty="0">
                <a:solidFill>
                  <a:schemeClr val="tx1"/>
                </a:solidFill>
              </a:rPr>
              <a:t>Implementation Phase Evaluation Study </a:t>
            </a:r>
            <a:r>
              <a:rPr lang="en-AU" sz="2400" dirty="0" smtClean="0">
                <a:solidFill>
                  <a:schemeClr val="tx1"/>
                </a:solidFill>
              </a:rPr>
              <a:t>[EIPE])</a:t>
            </a:r>
          </a:p>
          <a:p>
            <a:pPr marL="342900" indent="-342900" algn="l" eaLnBrk="1" fontAlgn="auto" hangingPunct="1">
              <a:spcAft>
                <a:spcPts val="0"/>
              </a:spcAft>
              <a:buFont typeface="Wingdings" pitchFamily="2" charset="2"/>
              <a:buChar char="Ø"/>
              <a:defRPr/>
            </a:pPr>
            <a:r>
              <a:rPr lang="en-US" sz="2400" dirty="0" smtClean="0">
                <a:solidFill>
                  <a:schemeClr val="tx1"/>
                </a:solidFill>
              </a:rPr>
              <a:t>Employers reported few difficulties implementing the PPL scheme. Most agreed that:</a:t>
            </a:r>
          </a:p>
          <a:p>
            <a:pPr marL="800100" lvl="1" indent="-342900" algn="l" eaLnBrk="1" fontAlgn="auto" hangingPunct="1">
              <a:spcAft>
                <a:spcPts val="0"/>
              </a:spcAft>
              <a:buFont typeface="Wingdings" pitchFamily="2" charset="2"/>
              <a:buChar char="Ø"/>
              <a:defRPr/>
            </a:pPr>
            <a:r>
              <a:rPr lang="en-US" sz="2000" dirty="0" smtClean="0">
                <a:solidFill>
                  <a:schemeClr val="tx1"/>
                </a:solidFill>
              </a:rPr>
              <a:t>it was easy to register for PPL;</a:t>
            </a:r>
          </a:p>
          <a:p>
            <a:pPr marL="800100" lvl="1" indent="-342900" algn="l" eaLnBrk="1" fontAlgn="auto" hangingPunct="1">
              <a:spcAft>
                <a:spcPts val="0"/>
              </a:spcAft>
              <a:buFont typeface="Wingdings" pitchFamily="2" charset="2"/>
              <a:buChar char="Ø"/>
              <a:defRPr/>
            </a:pPr>
            <a:r>
              <a:rPr lang="en-US" sz="2000" dirty="0" smtClean="0">
                <a:solidFill>
                  <a:schemeClr val="tx1"/>
                </a:solidFill>
              </a:rPr>
              <a:t>it was easy to </a:t>
            </a:r>
            <a:r>
              <a:rPr lang="en-US" sz="2000" dirty="0" err="1" smtClean="0">
                <a:solidFill>
                  <a:schemeClr val="tx1"/>
                </a:solidFill>
              </a:rPr>
              <a:t>organise</a:t>
            </a:r>
            <a:r>
              <a:rPr lang="en-US" sz="2000" dirty="0" smtClean="0">
                <a:solidFill>
                  <a:schemeClr val="tx1"/>
                </a:solidFill>
              </a:rPr>
              <a:t> payments; and</a:t>
            </a:r>
          </a:p>
          <a:p>
            <a:pPr marL="800100" lvl="1" indent="-342900" algn="l" eaLnBrk="1" fontAlgn="auto" hangingPunct="1">
              <a:spcAft>
                <a:spcPts val="0"/>
              </a:spcAft>
              <a:buFont typeface="Wingdings" pitchFamily="2" charset="2"/>
              <a:buChar char="Ø"/>
              <a:defRPr/>
            </a:pPr>
            <a:r>
              <a:rPr lang="en-US" sz="2000" dirty="0" smtClean="0">
                <a:solidFill>
                  <a:schemeClr val="tx1"/>
                </a:solidFill>
              </a:rPr>
              <a:t>the information was accurate and easy to find.</a:t>
            </a:r>
          </a:p>
          <a:p>
            <a:endParaRPr lang="en-AU" dirty="0"/>
          </a:p>
          <a:p>
            <a:pPr marL="342900" indent="-342900" algn="l" eaLnBrk="1" fontAlgn="auto" hangingPunct="1">
              <a:spcAft>
                <a:spcPts val="0"/>
              </a:spcAft>
              <a:buFont typeface="Wingdings" pitchFamily="2" charset="2"/>
              <a:buChar char="Ø"/>
              <a:defRPr/>
            </a:pPr>
            <a:endParaRPr lang="en-US" sz="2400" dirty="0" smtClean="0">
              <a:solidFill>
                <a:schemeClr val="tx2"/>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24716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rmAutofit/>
          </a:bodyPr>
          <a:lstStyle/>
          <a:p>
            <a:pPr algn="l" eaLnBrk="1" fontAlgn="auto" hangingPunct="1">
              <a:spcAft>
                <a:spcPts val="0"/>
              </a:spcAft>
              <a:defRPr/>
            </a:pPr>
            <a:r>
              <a:rPr lang="en-US" sz="3200" b="1" dirty="0" smtClean="0"/>
              <a:t>3.3 Employer reactions, </a:t>
            </a:r>
            <a:r>
              <a:rPr lang="en-US" sz="3200" b="1" dirty="0" err="1" smtClean="0"/>
              <a:t>contd</a:t>
            </a:r>
            <a:r>
              <a:rPr lang="en-US" sz="3200" b="1" dirty="0" smtClean="0"/>
              <a:t>…</a:t>
            </a:r>
            <a:endParaRPr lang="en-AU" sz="3200" b="1" dirty="0" smtClean="0"/>
          </a:p>
        </p:txBody>
      </p:sp>
      <p:sp>
        <p:nvSpPr>
          <p:cNvPr id="3" name="Subtitle 2"/>
          <p:cNvSpPr>
            <a:spLocks noGrp="1"/>
          </p:cNvSpPr>
          <p:nvPr>
            <p:ph type="subTitle" idx="1"/>
          </p:nvPr>
        </p:nvSpPr>
        <p:spPr>
          <a:xfrm>
            <a:off x="827584" y="1340768"/>
            <a:ext cx="7704856" cy="4536504"/>
          </a:xfrm>
        </p:spPr>
        <p:txBody>
          <a:bodyPr rtlCol="0">
            <a:normAutofit/>
          </a:bodyPr>
          <a:lstStyle/>
          <a:p>
            <a:pPr marL="457200" indent="-457200" algn="l" eaLnBrk="1" fontAlgn="auto" hangingPunct="1">
              <a:spcAft>
                <a:spcPts val="0"/>
              </a:spcAft>
              <a:buFont typeface="Arial" pitchFamily="34" charset="0"/>
              <a:buChar char="•"/>
              <a:defRPr/>
            </a:pPr>
            <a:endParaRPr lang="en-US" sz="2400" dirty="0" smtClean="0">
              <a:solidFill>
                <a:schemeClr val="tx1"/>
              </a:solidFill>
            </a:endParaRPr>
          </a:p>
          <a:p>
            <a:pPr marL="457200" indent="-457200" algn="l" eaLnBrk="1" fontAlgn="auto" hangingPunct="1">
              <a:spcAft>
                <a:spcPts val="0"/>
              </a:spcAft>
              <a:buAutoNum type="arabicParenR"/>
              <a:defRPr/>
            </a:pPr>
            <a:endParaRPr lang="en-US" sz="2400" dirty="0" smtClean="0">
              <a:solidFill>
                <a:schemeClr val="tx2"/>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76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34939" y="1340768"/>
            <a:ext cx="6846887"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83551" y="4653136"/>
            <a:ext cx="7060335" cy="1723549"/>
          </a:xfrm>
          <a:prstGeom prst="rect">
            <a:avLst/>
          </a:prstGeom>
        </p:spPr>
        <p:txBody>
          <a:bodyPr wrap="square">
            <a:spAutoFit/>
          </a:bodyPr>
          <a:lstStyle/>
          <a:p>
            <a:r>
              <a:rPr lang="en-AU" sz="1200" baseline="30000" dirty="0"/>
              <a:t>1 </a:t>
            </a:r>
            <a:r>
              <a:rPr lang="en-AU" sz="1200" dirty="0"/>
              <a:t>Chi-square test indicates that this is significantly different across employer Size at P&lt;0.05.</a:t>
            </a:r>
            <a:r>
              <a:rPr lang="en-AU" sz="1200" baseline="30000" dirty="0"/>
              <a:t/>
            </a:r>
            <a:br>
              <a:rPr lang="en-AU" sz="1200" baseline="30000" dirty="0"/>
            </a:br>
            <a:r>
              <a:rPr lang="en-AU" sz="1200" baseline="30000" dirty="0"/>
              <a:t>2</a:t>
            </a:r>
            <a:r>
              <a:rPr lang="en-AU" sz="1200" dirty="0"/>
              <a:t> Number of employers who indicated that they offer paid maternity/paid paternity/paid primary carers’ leave.</a:t>
            </a:r>
            <a:br>
              <a:rPr lang="en-AU" sz="1200" dirty="0"/>
            </a:br>
            <a:r>
              <a:rPr lang="en-AU" sz="1200" dirty="0"/>
              <a:t>* Weighted data</a:t>
            </a:r>
            <a:r>
              <a:rPr lang="en-AU" sz="1200" dirty="0" smtClean="0"/>
              <a:t>.</a:t>
            </a:r>
          </a:p>
          <a:p>
            <a:endParaRPr lang="en-AU" sz="1100" dirty="0" smtClean="0"/>
          </a:p>
          <a:p>
            <a:r>
              <a:rPr lang="en-AU" sz="1100" dirty="0" smtClean="0"/>
              <a:t>Source: </a:t>
            </a:r>
            <a:r>
              <a:rPr lang="en-US" sz="1100" dirty="0"/>
              <a:t>Marian Baird, Alex Heron, Mara Yerkes, Jane Dickenson and Gillian </a:t>
            </a:r>
            <a:r>
              <a:rPr lang="en-US" sz="1100" dirty="0" smtClean="0"/>
              <a:t>Whitehouse </a:t>
            </a:r>
            <a:r>
              <a:rPr lang="en-AU" sz="1100" dirty="0" smtClean="0"/>
              <a:t>(2012) </a:t>
            </a:r>
            <a:r>
              <a:rPr lang="en-AU" sz="1100" i="1" dirty="0" smtClean="0"/>
              <a:t>Employer </a:t>
            </a:r>
            <a:r>
              <a:rPr lang="en-AU" sz="1100" i="1" dirty="0"/>
              <a:t>Response to the New Paid Parental Leave Scheme in Australia: A catalyst for new employer policies</a:t>
            </a:r>
            <a:r>
              <a:rPr lang="en-AU" sz="1100" i="1" dirty="0" smtClean="0"/>
              <a:t>? </a:t>
            </a:r>
            <a:r>
              <a:rPr lang="en-AU" sz="1100" dirty="0" smtClean="0"/>
              <a:t>Paper presented at the inaugural Work Family Research Network conference, New York, 14-16 June.</a:t>
            </a:r>
            <a:endParaRPr lang="en-AU" sz="1100" i="1" dirty="0"/>
          </a:p>
          <a:p>
            <a:endParaRPr lang="en-US" sz="1400" dirty="0">
              <a:solidFill>
                <a:srgbClr val="FF0000"/>
              </a:solidFill>
            </a:endParaRPr>
          </a:p>
        </p:txBody>
      </p:sp>
    </p:spTree>
    <p:extLst>
      <p:ext uri="{BB962C8B-B14F-4D97-AF65-F5344CB8AC3E}">
        <p14:creationId xmlns="" xmlns:p14="http://schemas.microsoft.com/office/powerpoint/2010/main" val="893015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rmAutofit/>
          </a:bodyPr>
          <a:lstStyle/>
          <a:p>
            <a:pPr algn="l" eaLnBrk="1" fontAlgn="auto" hangingPunct="1">
              <a:spcAft>
                <a:spcPts val="0"/>
              </a:spcAft>
              <a:defRPr/>
            </a:pPr>
            <a:r>
              <a:rPr lang="en-US" sz="3200" b="1" dirty="0" smtClean="0"/>
              <a:t>3. 3 Employer reactions, </a:t>
            </a:r>
            <a:r>
              <a:rPr lang="en-US" sz="3200" b="1" dirty="0" err="1" smtClean="0"/>
              <a:t>contd</a:t>
            </a:r>
            <a:r>
              <a:rPr lang="en-US" sz="3200" b="1" dirty="0" smtClean="0"/>
              <a:t>…</a:t>
            </a:r>
            <a:endParaRPr lang="en-AU" sz="3200" b="1" dirty="0" smtClean="0"/>
          </a:p>
        </p:txBody>
      </p:sp>
      <p:sp>
        <p:nvSpPr>
          <p:cNvPr id="3" name="Subtitle 2"/>
          <p:cNvSpPr>
            <a:spLocks noGrp="1"/>
          </p:cNvSpPr>
          <p:nvPr>
            <p:ph type="subTitle" idx="1"/>
          </p:nvPr>
        </p:nvSpPr>
        <p:spPr>
          <a:xfrm>
            <a:off x="827584" y="1340768"/>
            <a:ext cx="7704856" cy="4536504"/>
          </a:xfrm>
        </p:spPr>
        <p:txBody>
          <a:bodyPr rtlCol="0">
            <a:normAutofit/>
          </a:bodyPr>
          <a:lstStyle/>
          <a:p>
            <a:pPr marL="457200" indent="-457200" algn="l" eaLnBrk="1" fontAlgn="auto" hangingPunct="1">
              <a:spcAft>
                <a:spcPts val="0"/>
              </a:spcAft>
              <a:buFont typeface="Arial" pitchFamily="34" charset="0"/>
              <a:buChar char="•"/>
              <a:defRPr/>
            </a:pPr>
            <a:endParaRPr lang="en-US" sz="2400" dirty="0" smtClean="0">
              <a:solidFill>
                <a:schemeClr val="tx1"/>
              </a:solidFill>
            </a:endParaRPr>
          </a:p>
          <a:p>
            <a:pPr marL="457200" indent="-457200" algn="l" eaLnBrk="1" fontAlgn="auto" hangingPunct="1">
              <a:spcAft>
                <a:spcPts val="0"/>
              </a:spcAft>
              <a:buAutoNum type="arabicParenR"/>
              <a:defRPr/>
            </a:pPr>
            <a:endParaRPr lang="en-US" sz="2400" dirty="0" smtClean="0">
              <a:solidFill>
                <a:schemeClr val="tx2"/>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14514" y="616222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40008" y="5138718"/>
            <a:ext cx="7060335" cy="1107996"/>
          </a:xfrm>
          <a:prstGeom prst="rect">
            <a:avLst/>
          </a:prstGeom>
        </p:spPr>
        <p:txBody>
          <a:bodyPr wrap="square">
            <a:spAutoFit/>
          </a:bodyPr>
          <a:lstStyle/>
          <a:p>
            <a:r>
              <a:rPr lang="en-AU" sz="1200" baseline="30000" dirty="0" smtClean="0"/>
              <a:t>1</a:t>
            </a:r>
            <a:r>
              <a:rPr lang="en-AU" sz="1200" dirty="0" smtClean="0"/>
              <a:t> </a:t>
            </a:r>
            <a:r>
              <a:rPr lang="en-AU" sz="1200" dirty="0"/>
              <a:t>39 employers who indicated that they did make changes to paid leave policies were asked this question and could say yes to more than one of the above.</a:t>
            </a:r>
            <a:br>
              <a:rPr lang="en-AU" sz="1200" dirty="0"/>
            </a:br>
            <a:r>
              <a:rPr lang="en-AU" sz="1200" dirty="0"/>
              <a:t>*Weighted data.</a:t>
            </a:r>
            <a:endParaRPr lang="en-US" sz="1200" dirty="0"/>
          </a:p>
          <a:p>
            <a:r>
              <a:rPr lang="en-AU" sz="1000" dirty="0"/>
              <a:t>Source: </a:t>
            </a:r>
            <a:r>
              <a:rPr lang="en-US" sz="1000" dirty="0"/>
              <a:t>Marian Baird, Alex Heron, Mara Yerkes, Jane Dickenson and Gillian Whitehouse </a:t>
            </a:r>
            <a:r>
              <a:rPr lang="en-AU" sz="1000" dirty="0"/>
              <a:t>(2012) </a:t>
            </a:r>
            <a:r>
              <a:rPr lang="en-AU" sz="1000" i="1" dirty="0"/>
              <a:t>Employer Response to the New Paid Parental Leave Scheme in Australia: A catalyst for new employer policies? </a:t>
            </a:r>
            <a:r>
              <a:rPr lang="en-AU" sz="1000" dirty="0"/>
              <a:t>Paper presented at the inaugural Work Family Research Network conference, New York, 14-16 June</a:t>
            </a:r>
            <a:endParaRPr lang="en-US" sz="1000" dirty="0">
              <a:solidFill>
                <a:srgbClr val="FF0000"/>
              </a:solidFill>
            </a:endParaRPr>
          </a:p>
        </p:txBody>
      </p:sp>
      <p:pic>
        <p:nvPicPr>
          <p:cNvPr id="286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92225" y="1181998"/>
            <a:ext cx="6559550" cy="3956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45786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rmAutofit/>
          </a:bodyPr>
          <a:lstStyle/>
          <a:p>
            <a:pPr algn="l" eaLnBrk="1" fontAlgn="auto" hangingPunct="1">
              <a:spcAft>
                <a:spcPts val="0"/>
              </a:spcAft>
              <a:defRPr/>
            </a:pPr>
            <a:r>
              <a:rPr lang="en-US" sz="3200" b="1" dirty="0" smtClean="0"/>
              <a:t>Conclusions</a:t>
            </a:r>
            <a:endParaRPr lang="en-AU" sz="3200" b="1" dirty="0" smtClean="0"/>
          </a:p>
        </p:txBody>
      </p:sp>
      <p:sp>
        <p:nvSpPr>
          <p:cNvPr id="3" name="Subtitle 2"/>
          <p:cNvSpPr>
            <a:spLocks noGrp="1"/>
          </p:cNvSpPr>
          <p:nvPr>
            <p:ph type="subTitle" idx="1"/>
          </p:nvPr>
        </p:nvSpPr>
        <p:spPr>
          <a:xfrm>
            <a:off x="827584" y="1340768"/>
            <a:ext cx="7704856" cy="4536504"/>
          </a:xfrm>
        </p:spPr>
        <p:txBody>
          <a:bodyPr rtlCol="0">
            <a:normAutofit/>
          </a:bodyPr>
          <a:lstStyle/>
          <a:p>
            <a:pPr marL="342900" indent="-342900" algn="l" eaLnBrk="1" fontAlgn="auto" hangingPunct="1">
              <a:spcAft>
                <a:spcPts val="0"/>
              </a:spcAft>
              <a:buFont typeface="Wingdings" pitchFamily="2" charset="2"/>
              <a:buChar char="Ø"/>
              <a:defRPr/>
            </a:pPr>
            <a:r>
              <a:rPr lang="en-US" sz="2400" dirty="0" smtClean="0">
                <a:solidFill>
                  <a:schemeClr val="tx1"/>
                </a:solidFill>
              </a:rPr>
              <a:t>Broadly positive outcomes to date, minimal implementation difficulties</a:t>
            </a:r>
          </a:p>
          <a:p>
            <a:pPr marL="342900" indent="-342900" algn="l" eaLnBrk="1" fontAlgn="auto" hangingPunct="1">
              <a:spcAft>
                <a:spcPts val="0"/>
              </a:spcAft>
              <a:buFont typeface="Wingdings" pitchFamily="2" charset="2"/>
              <a:buChar char="Ø"/>
              <a:defRPr/>
            </a:pPr>
            <a:r>
              <a:rPr lang="en-US" sz="2400" dirty="0" smtClean="0">
                <a:solidFill>
                  <a:schemeClr val="tx1"/>
                </a:solidFill>
              </a:rPr>
              <a:t>Presence of scheme potentially contributing to changing culture around parenthood and employment (all major political parties now have schemes as part of their policy platforms)</a:t>
            </a:r>
          </a:p>
          <a:p>
            <a:pPr marL="342900" indent="-342900" algn="l" eaLnBrk="1" fontAlgn="auto" hangingPunct="1">
              <a:spcAft>
                <a:spcPts val="0"/>
              </a:spcAft>
              <a:buFont typeface="Wingdings" pitchFamily="2" charset="2"/>
              <a:buChar char="Ø"/>
              <a:defRPr/>
            </a:pPr>
            <a:r>
              <a:rPr lang="en-US" sz="2400" dirty="0" smtClean="0">
                <a:solidFill>
                  <a:schemeClr val="tx1"/>
                </a:solidFill>
              </a:rPr>
              <a:t>Capacity to achieve ‘ultimate’ goals yet to be assessed</a:t>
            </a:r>
          </a:p>
          <a:p>
            <a:pPr marL="342900" indent="-342900" algn="l" eaLnBrk="1" fontAlgn="auto" hangingPunct="1">
              <a:spcAft>
                <a:spcPts val="0"/>
              </a:spcAft>
              <a:buFont typeface="Wingdings" pitchFamily="2" charset="2"/>
              <a:buChar char="Ø"/>
              <a:defRPr/>
            </a:pPr>
            <a:endParaRPr lang="en-US" sz="2400" dirty="0" smtClean="0">
              <a:solidFill>
                <a:schemeClr val="tx1"/>
              </a:solidFill>
            </a:endParaRPr>
          </a:p>
          <a:p>
            <a:pPr marL="342900" indent="-342900" algn="l" eaLnBrk="1" fontAlgn="auto" hangingPunct="1">
              <a:spcAft>
                <a:spcPts val="0"/>
              </a:spcAft>
              <a:buFont typeface="Wingdings" pitchFamily="2" charset="2"/>
              <a:buChar char="Ø"/>
              <a:defRPr/>
            </a:pPr>
            <a:r>
              <a:rPr lang="en-US" sz="2400" dirty="0" smtClean="0">
                <a:solidFill>
                  <a:schemeClr val="tx1"/>
                </a:solidFill>
              </a:rPr>
              <a:t>See you at the 2013 Community, Work &amp; Family conference in Sydney…?</a:t>
            </a:r>
            <a:endParaRPr lang="en-AU" dirty="0"/>
          </a:p>
          <a:p>
            <a:pPr marL="342900" indent="-342900" algn="l" eaLnBrk="1" fontAlgn="auto" hangingPunct="1">
              <a:spcAft>
                <a:spcPts val="0"/>
              </a:spcAft>
              <a:buFont typeface="Wingdings" pitchFamily="2" charset="2"/>
              <a:buChar char="Ø"/>
              <a:defRPr/>
            </a:pPr>
            <a:endParaRPr lang="en-US" sz="2400" dirty="0" smtClean="0">
              <a:solidFill>
                <a:schemeClr val="tx2"/>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71771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lstStyle/>
          <a:p>
            <a:r>
              <a:rPr lang="en-AU" sz="2000" dirty="0"/>
              <a:t>http://www.aomevents.com/CWFC2013</a:t>
            </a:r>
          </a:p>
        </p:txBody>
      </p:sp>
      <p:pic>
        <p:nvPicPr>
          <p:cNvPr id="4" name="Content Placeholder 3"/>
          <p:cNvPicPr>
            <a:picLocks noGrp="1"/>
          </p:cNvPicPr>
          <p:nvPr>
            <p:ph idx="1"/>
          </p:nvPr>
        </p:nvPicPr>
        <p:blipFill rotWithShape="1">
          <a:blip r:embed="rId2" cstate="print"/>
          <a:srcRect l="11636" t="17020" r="31350" b="13830"/>
          <a:stretch/>
        </p:blipFill>
        <p:spPr bwMode="auto">
          <a:xfrm>
            <a:off x="971600" y="764704"/>
            <a:ext cx="7200800" cy="540060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74390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r>
              <a:rPr lang="en-AU" sz="2000" dirty="0"/>
              <a:t>http://www.aomevents.com/CWFC2013</a:t>
            </a:r>
          </a:p>
        </p:txBody>
      </p:sp>
      <p:pic>
        <p:nvPicPr>
          <p:cNvPr id="4" name="Content Placeholder 3"/>
          <p:cNvPicPr>
            <a:picLocks noGrp="1"/>
          </p:cNvPicPr>
          <p:nvPr>
            <p:ph idx="1"/>
          </p:nvPr>
        </p:nvPicPr>
        <p:blipFill rotWithShape="1">
          <a:blip r:embed="rId2" cstate="print"/>
          <a:srcRect l="28923" t="41222" r="30685" b="20214"/>
          <a:stretch/>
        </p:blipFill>
        <p:spPr bwMode="auto">
          <a:xfrm>
            <a:off x="467544" y="1340768"/>
            <a:ext cx="7920880" cy="453650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839713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rmAutofit/>
          </a:bodyPr>
          <a:lstStyle/>
          <a:p>
            <a:pPr algn="l" eaLnBrk="1" fontAlgn="auto" hangingPunct="1">
              <a:spcAft>
                <a:spcPts val="0"/>
              </a:spcAft>
              <a:defRPr/>
            </a:pPr>
            <a:r>
              <a:rPr lang="en-US" sz="3200" b="1" dirty="0" smtClean="0"/>
              <a:t>Outline of presentation</a:t>
            </a:r>
            <a:endParaRPr lang="en-AU" sz="3200" b="1" dirty="0" smtClean="0"/>
          </a:p>
        </p:txBody>
      </p:sp>
      <p:sp>
        <p:nvSpPr>
          <p:cNvPr id="3" name="Subtitle 2"/>
          <p:cNvSpPr>
            <a:spLocks noGrp="1"/>
          </p:cNvSpPr>
          <p:nvPr>
            <p:ph type="subTitle" idx="1"/>
          </p:nvPr>
        </p:nvSpPr>
        <p:spPr>
          <a:xfrm>
            <a:off x="827584" y="1340768"/>
            <a:ext cx="7704856" cy="4536504"/>
          </a:xfrm>
        </p:spPr>
        <p:txBody>
          <a:bodyPr rtlCol="0">
            <a:normAutofit/>
          </a:bodyPr>
          <a:lstStyle/>
          <a:p>
            <a:pPr marL="457200" indent="-457200" algn="l" eaLnBrk="1" fontAlgn="auto" hangingPunct="1">
              <a:spcAft>
                <a:spcPts val="0"/>
              </a:spcAft>
              <a:buAutoNum type="arabicParenR"/>
              <a:defRPr/>
            </a:pPr>
            <a:r>
              <a:rPr lang="en-US" sz="2400" dirty="0" smtClean="0">
                <a:solidFill>
                  <a:schemeClr val="tx1"/>
                </a:solidFill>
              </a:rPr>
              <a:t>Recent policy developments in Australia</a:t>
            </a:r>
          </a:p>
          <a:p>
            <a:pPr marL="457200" indent="-457200" algn="l" eaLnBrk="1" fontAlgn="auto" hangingPunct="1">
              <a:spcAft>
                <a:spcPts val="0"/>
              </a:spcAft>
              <a:buAutoNum type="arabicParenR"/>
              <a:defRPr/>
            </a:pPr>
            <a:r>
              <a:rPr lang="en-US" sz="2400" dirty="0" smtClean="0">
                <a:solidFill>
                  <a:schemeClr val="tx1"/>
                </a:solidFill>
              </a:rPr>
              <a:t>Policy evaluation contracted by the Australian government: outline of research plan</a:t>
            </a:r>
          </a:p>
          <a:p>
            <a:pPr marL="457200" indent="-457200" algn="l" eaLnBrk="1" fontAlgn="auto" hangingPunct="1">
              <a:spcAft>
                <a:spcPts val="0"/>
              </a:spcAft>
              <a:buAutoNum type="arabicParenR"/>
              <a:defRPr/>
            </a:pPr>
            <a:r>
              <a:rPr lang="en-US" sz="2400" dirty="0" smtClean="0">
                <a:solidFill>
                  <a:schemeClr val="tx1"/>
                </a:solidFill>
              </a:rPr>
              <a:t>Selected findings to date</a:t>
            </a:r>
          </a:p>
          <a:p>
            <a:pPr marL="914400" lvl="1" indent="-457200" algn="l" eaLnBrk="1" fontAlgn="auto" hangingPunct="1">
              <a:spcAft>
                <a:spcPts val="0"/>
              </a:spcAft>
              <a:buFont typeface="Wingdings" pitchFamily="2" charset="2"/>
              <a:buChar char="Ø"/>
              <a:defRPr/>
            </a:pPr>
            <a:r>
              <a:rPr lang="en-US" sz="2000" dirty="0" smtClean="0">
                <a:solidFill>
                  <a:schemeClr val="tx1"/>
                </a:solidFill>
              </a:rPr>
              <a:t>Baseline patterns pre-implementation of the Paid Parental Leave scheme</a:t>
            </a:r>
          </a:p>
          <a:p>
            <a:pPr marL="914400" lvl="1" indent="-457200" algn="l" eaLnBrk="1" fontAlgn="auto" hangingPunct="1">
              <a:spcAft>
                <a:spcPts val="0"/>
              </a:spcAft>
              <a:buFont typeface="Wingdings" pitchFamily="2" charset="2"/>
              <a:buChar char="Ø"/>
              <a:defRPr/>
            </a:pPr>
            <a:r>
              <a:rPr lang="en-US" sz="2000" dirty="0" smtClean="0">
                <a:solidFill>
                  <a:schemeClr val="tx1"/>
                </a:solidFill>
              </a:rPr>
              <a:t>Uptake estimates in the first year</a:t>
            </a:r>
            <a:endParaRPr lang="en-US" sz="2000" dirty="0">
              <a:solidFill>
                <a:schemeClr val="tx1"/>
              </a:solidFill>
            </a:endParaRPr>
          </a:p>
          <a:p>
            <a:pPr marL="914400" lvl="1" indent="-457200" algn="l" eaLnBrk="1" fontAlgn="auto" hangingPunct="1">
              <a:spcAft>
                <a:spcPts val="0"/>
              </a:spcAft>
              <a:buFont typeface="Wingdings" pitchFamily="2" charset="2"/>
              <a:buChar char="Ø"/>
              <a:defRPr/>
            </a:pPr>
            <a:r>
              <a:rPr lang="en-US" sz="2000" dirty="0" smtClean="0">
                <a:solidFill>
                  <a:schemeClr val="tx1"/>
                </a:solidFill>
              </a:rPr>
              <a:t>Employer reactions</a:t>
            </a:r>
            <a:endParaRPr lang="en-US" sz="2000" dirty="0" smtClean="0">
              <a:solidFill>
                <a:schemeClr val="tx2"/>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95060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Autofit/>
          </a:bodyPr>
          <a:lstStyle/>
          <a:p>
            <a:pPr algn="l" eaLnBrk="1" fontAlgn="auto" hangingPunct="1">
              <a:spcAft>
                <a:spcPts val="0"/>
              </a:spcAft>
              <a:defRPr/>
            </a:pPr>
            <a:r>
              <a:rPr lang="en-US" sz="2400" b="1" dirty="0" smtClean="0"/>
              <a:t>1. </a:t>
            </a:r>
            <a:r>
              <a:rPr lang="en-US" sz="2400" b="1" dirty="0"/>
              <a:t>Recent policy </a:t>
            </a:r>
            <a:r>
              <a:rPr lang="en-US" sz="2400" b="1" dirty="0" smtClean="0"/>
              <a:t>developments – Paid Parental Leave scheme</a:t>
            </a:r>
            <a:endParaRPr lang="en-AU" sz="2400" b="1" dirty="0" smtClean="0"/>
          </a:p>
        </p:txBody>
      </p:sp>
      <p:sp>
        <p:nvSpPr>
          <p:cNvPr id="3" name="Subtitle 2"/>
          <p:cNvSpPr>
            <a:spLocks noGrp="1"/>
          </p:cNvSpPr>
          <p:nvPr>
            <p:ph type="subTitle" idx="1"/>
          </p:nvPr>
        </p:nvSpPr>
        <p:spPr>
          <a:xfrm>
            <a:off x="827584" y="1196751"/>
            <a:ext cx="7704856" cy="4896073"/>
          </a:xfrm>
        </p:spPr>
        <p:txBody>
          <a:bodyPr rtlCol="0">
            <a:normAutofit fontScale="55000" lnSpcReduction="20000"/>
          </a:bodyPr>
          <a:lstStyle/>
          <a:p>
            <a:pPr marL="457200" indent="-457200" algn="l" eaLnBrk="1" fontAlgn="auto" hangingPunct="1">
              <a:spcAft>
                <a:spcPts val="0"/>
              </a:spcAft>
              <a:buAutoNum type="arabicParenR"/>
              <a:defRPr/>
            </a:pPr>
            <a:r>
              <a:rPr lang="en-US" sz="2900" dirty="0" smtClean="0">
                <a:solidFill>
                  <a:schemeClr val="tx1"/>
                </a:solidFill>
              </a:rPr>
              <a:t>Paid Parental Leave scheme commenced payments from 1 January 2011 (Paid Parental Leave Act given Royal Assent 14 July 2010; first applications accepted from October 2010).</a:t>
            </a:r>
          </a:p>
          <a:p>
            <a:pPr marL="457200" indent="-457200" algn="l" eaLnBrk="1" fontAlgn="auto" hangingPunct="1">
              <a:spcAft>
                <a:spcPts val="0"/>
              </a:spcAft>
              <a:buAutoNum type="arabicParenR"/>
              <a:defRPr/>
            </a:pPr>
            <a:r>
              <a:rPr lang="en-US" sz="2900" dirty="0" smtClean="0">
                <a:solidFill>
                  <a:schemeClr val="tx1"/>
                </a:solidFill>
              </a:rPr>
              <a:t>Object of the Act is to provide financial </a:t>
            </a:r>
            <a:r>
              <a:rPr lang="en-US" sz="2900" dirty="0">
                <a:solidFill>
                  <a:schemeClr val="tx1"/>
                </a:solidFill>
              </a:rPr>
              <a:t>support to primary </a:t>
            </a:r>
            <a:r>
              <a:rPr lang="en-US" sz="2900" dirty="0" err="1">
                <a:solidFill>
                  <a:schemeClr val="tx1"/>
                </a:solidFill>
              </a:rPr>
              <a:t>carers</a:t>
            </a:r>
            <a:r>
              <a:rPr lang="en-US" sz="2900" dirty="0">
                <a:solidFill>
                  <a:schemeClr val="tx1"/>
                </a:solidFill>
              </a:rPr>
              <a:t> (mainly birth mothers) </a:t>
            </a:r>
            <a:r>
              <a:rPr lang="en-US" sz="2900" dirty="0" smtClean="0">
                <a:solidFill>
                  <a:schemeClr val="tx1"/>
                </a:solidFill>
              </a:rPr>
              <a:t>of newborn and newly adopted children, in order to:</a:t>
            </a:r>
          </a:p>
          <a:p>
            <a:pPr marL="971550" lvl="1" indent="-514350" algn="l" eaLnBrk="1" fontAlgn="auto" hangingPunct="1">
              <a:spcAft>
                <a:spcPts val="0"/>
              </a:spcAft>
              <a:buFont typeface="+mj-lt"/>
              <a:buAutoNum type="alphaLcPeriod"/>
              <a:defRPr/>
            </a:pPr>
            <a:r>
              <a:rPr lang="en-US" sz="2900" dirty="0">
                <a:solidFill>
                  <a:schemeClr val="tx1"/>
                </a:solidFill>
              </a:rPr>
              <a:t>a</a:t>
            </a:r>
            <a:r>
              <a:rPr lang="en-US" sz="2900" dirty="0" smtClean="0">
                <a:solidFill>
                  <a:schemeClr val="tx1"/>
                </a:solidFill>
              </a:rPr>
              <a:t>llow them to take time off work to care for the child;</a:t>
            </a:r>
          </a:p>
          <a:p>
            <a:pPr marL="971550" lvl="1" indent="-514350" algn="l" eaLnBrk="1" fontAlgn="auto" hangingPunct="1">
              <a:spcAft>
                <a:spcPts val="0"/>
              </a:spcAft>
              <a:buFont typeface="+mj-lt"/>
              <a:buAutoNum type="alphaLcPeriod"/>
              <a:defRPr/>
            </a:pPr>
            <a:r>
              <a:rPr lang="en-US" sz="2900" dirty="0">
                <a:solidFill>
                  <a:schemeClr val="tx1"/>
                </a:solidFill>
              </a:rPr>
              <a:t>e</a:t>
            </a:r>
            <a:r>
              <a:rPr lang="en-US" sz="2900" dirty="0" smtClean="0">
                <a:solidFill>
                  <a:schemeClr val="tx1"/>
                </a:solidFill>
              </a:rPr>
              <a:t>nhance the health and development of birth mothers and children;</a:t>
            </a:r>
          </a:p>
          <a:p>
            <a:pPr marL="971550" lvl="1" indent="-514350" algn="l" eaLnBrk="1" fontAlgn="auto" hangingPunct="1">
              <a:spcAft>
                <a:spcPts val="0"/>
              </a:spcAft>
              <a:buFont typeface="+mj-lt"/>
              <a:buAutoNum type="alphaLcPeriod"/>
              <a:defRPr/>
            </a:pPr>
            <a:r>
              <a:rPr lang="en-US" sz="2900" dirty="0">
                <a:solidFill>
                  <a:schemeClr val="tx1"/>
                </a:solidFill>
              </a:rPr>
              <a:t>e</a:t>
            </a:r>
            <a:r>
              <a:rPr lang="en-US" sz="2900" dirty="0" smtClean="0">
                <a:solidFill>
                  <a:schemeClr val="tx1"/>
                </a:solidFill>
              </a:rPr>
              <a:t>ncourage women to continue to participate in the workforce;</a:t>
            </a:r>
          </a:p>
          <a:p>
            <a:pPr marL="971550" lvl="1" indent="-514350" algn="l" eaLnBrk="1" fontAlgn="auto" hangingPunct="1">
              <a:spcAft>
                <a:spcPts val="0"/>
              </a:spcAft>
              <a:buFont typeface="+mj-lt"/>
              <a:buAutoNum type="alphaLcPeriod"/>
              <a:defRPr/>
            </a:pPr>
            <a:r>
              <a:rPr lang="en-US" sz="2900" dirty="0" smtClean="0">
                <a:solidFill>
                  <a:schemeClr val="tx1"/>
                </a:solidFill>
              </a:rPr>
              <a:t>promote equality between men and women and the balance between work and family life. </a:t>
            </a:r>
          </a:p>
          <a:p>
            <a:pPr marL="457200" indent="-457200" algn="l" eaLnBrk="1" fontAlgn="auto" hangingPunct="1">
              <a:spcAft>
                <a:spcPts val="0"/>
              </a:spcAft>
              <a:buFont typeface="Arial" charset="0"/>
              <a:buAutoNum type="arabicParenR"/>
              <a:defRPr/>
            </a:pPr>
            <a:r>
              <a:rPr lang="en-US" sz="2900" dirty="0">
                <a:solidFill>
                  <a:schemeClr val="tx1"/>
                </a:solidFill>
              </a:rPr>
              <a:t>Provides 18 weeks </a:t>
            </a:r>
            <a:r>
              <a:rPr lang="en-US" sz="2900" dirty="0" smtClean="0">
                <a:solidFill>
                  <a:schemeClr val="tx1"/>
                </a:solidFill>
              </a:rPr>
              <a:t>‘Parental Leave Pay’ [PLP] indexed at the National </a:t>
            </a:r>
            <a:r>
              <a:rPr lang="en-US" sz="2900" dirty="0">
                <a:solidFill>
                  <a:schemeClr val="tx1"/>
                </a:solidFill>
              </a:rPr>
              <a:t>Minimum </a:t>
            </a:r>
            <a:r>
              <a:rPr lang="en-US" sz="2900" dirty="0" smtClean="0">
                <a:solidFill>
                  <a:schemeClr val="tx1"/>
                </a:solidFill>
              </a:rPr>
              <a:t>Wage (from July 2012, $AUD606.40 per week, $AUD10,915.20 for 18 weeks) – the  payment is taxable.</a:t>
            </a:r>
          </a:p>
          <a:p>
            <a:pPr marL="457200" indent="-457200" algn="l" eaLnBrk="1" fontAlgn="auto" hangingPunct="1">
              <a:spcAft>
                <a:spcPts val="0"/>
              </a:spcAft>
              <a:buFont typeface="Arial" charset="0"/>
              <a:buAutoNum type="arabicParenR"/>
              <a:defRPr/>
            </a:pPr>
            <a:r>
              <a:rPr lang="en-US" sz="2900" dirty="0" smtClean="0">
                <a:solidFill>
                  <a:schemeClr val="tx1"/>
                </a:solidFill>
              </a:rPr>
              <a:t>PLP can be taken anytime during the first 12 months following the birth or adoption, </a:t>
            </a:r>
            <a:r>
              <a:rPr lang="en-US" sz="2900" dirty="0">
                <a:solidFill>
                  <a:schemeClr val="tx1"/>
                </a:solidFill>
              </a:rPr>
              <a:t>and may overlap with any available employer-paid parental leave</a:t>
            </a:r>
            <a:r>
              <a:rPr lang="en-US" sz="2900" dirty="0" smtClean="0">
                <a:solidFill>
                  <a:schemeClr val="tx1"/>
                </a:solidFill>
              </a:rPr>
              <a:t>.</a:t>
            </a:r>
          </a:p>
          <a:p>
            <a:pPr marL="457200" indent="-457200" algn="l" eaLnBrk="1" fontAlgn="auto" hangingPunct="1">
              <a:spcAft>
                <a:spcPts val="0"/>
              </a:spcAft>
              <a:buFont typeface="Arial" charset="0"/>
              <a:buAutoNum type="arabicParenR"/>
              <a:defRPr/>
            </a:pPr>
            <a:r>
              <a:rPr lang="en-US" sz="2900" dirty="0" smtClean="0">
                <a:solidFill>
                  <a:schemeClr val="tx1"/>
                </a:solidFill>
              </a:rPr>
              <a:t>Scheme is government-funded, but payment is delivered by employers to eligible long-term employees (otherwise via the Family Assistance Office)</a:t>
            </a:r>
          </a:p>
          <a:p>
            <a:pPr marL="457200" indent="-457200" algn="l" eaLnBrk="1" fontAlgn="auto" hangingPunct="1">
              <a:spcAft>
                <a:spcPts val="0"/>
              </a:spcAft>
              <a:buAutoNum type="arabicParenR"/>
              <a:defRPr/>
            </a:pPr>
            <a:r>
              <a:rPr lang="en-US" sz="2900" dirty="0" smtClean="0">
                <a:solidFill>
                  <a:schemeClr val="tx1"/>
                </a:solidFill>
              </a:rPr>
              <a:t>Operates alongside the ‘Baby Bonus’ which, from September 2012, provides $5000 to eligible families (those with an adjusted taxable income of up to $75,000) in 13 fortnightly </a:t>
            </a:r>
            <a:r>
              <a:rPr lang="en-US" sz="2900" dirty="0" err="1" smtClean="0">
                <a:solidFill>
                  <a:schemeClr val="tx1"/>
                </a:solidFill>
              </a:rPr>
              <a:t>instalments</a:t>
            </a:r>
            <a:r>
              <a:rPr lang="en-US" sz="2900" dirty="0" smtClean="0">
                <a:solidFill>
                  <a:schemeClr val="tx1"/>
                </a:solidFill>
              </a:rPr>
              <a:t> per birth or adoption, and has no work test restrictions. Parents may opt for either scheme, with PLP more attractive financially for working mothers intending to take more than 10 weeks leave.</a:t>
            </a: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2930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Autofit/>
          </a:bodyPr>
          <a:lstStyle/>
          <a:p>
            <a:pPr algn="l" eaLnBrk="1" fontAlgn="auto" hangingPunct="1">
              <a:spcAft>
                <a:spcPts val="0"/>
              </a:spcAft>
              <a:defRPr/>
            </a:pPr>
            <a:r>
              <a:rPr lang="en-US" sz="2400" b="1" dirty="0" smtClean="0"/>
              <a:t>1. </a:t>
            </a:r>
            <a:r>
              <a:rPr lang="en-US" sz="2400" b="1" dirty="0"/>
              <a:t>Recent policy </a:t>
            </a:r>
            <a:r>
              <a:rPr lang="en-US" sz="2400" b="1" dirty="0" smtClean="0"/>
              <a:t>developments – Paid Parental Leave scheme, </a:t>
            </a:r>
            <a:r>
              <a:rPr lang="en-US" sz="2400" b="1" dirty="0" err="1" smtClean="0"/>
              <a:t>contd</a:t>
            </a:r>
            <a:r>
              <a:rPr lang="en-US" sz="2400" b="1" dirty="0" smtClean="0"/>
              <a:t>…</a:t>
            </a:r>
            <a:endParaRPr lang="en-AU" sz="2400" b="1" dirty="0" smtClean="0"/>
          </a:p>
        </p:txBody>
      </p:sp>
      <p:sp>
        <p:nvSpPr>
          <p:cNvPr id="3" name="Subtitle 2"/>
          <p:cNvSpPr>
            <a:spLocks noGrp="1"/>
          </p:cNvSpPr>
          <p:nvPr>
            <p:ph type="subTitle" idx="1"/>
          </p:nvPr>
        </p:nvSpPr>
        <p:spPr>
          <a:xfrm>
            <a:off x="827584" y="1196752"/>
            <a:ext cx="7704856" cy="5040560"/>
          </a:xfrm>
        </p:spPr>
        <p:txBody>
          <a:bodyPr rtlCol="0">
            <a:normAutofit fontScale="70000" lnSpcReduction="20000"/>
          </a:bodyPr>
          <a:lstStyle/>
          <a:p>
            <a:pPr marL="457200" indent="-457200" algn="l" eaLnBrk="1" fontAlgn="auto" hangingPunct="1">
              <a:spcAft>
                <a:spcPts val="0"/>
              </a:spcAft>
              <a:buAutoNum type="arabicParenR"/>
              <a:defRPr/>
            </a:pPr>
            <a:r>
              <a:rPr lang="en-US" sz="2900" dirty="0" smtClean="0">
                <a:solidFill>
                  <a:schemeClr val="tx1"/>
                </a:solidFill>
              </a:rPr>
              <a:t>Scheme provides for </a:t>
            </a:r>
            <a:r>
              <a:rPr lang="en-US" sz="2900" i="1" u="sng" dirty="0" smtClean="0">
                <a:solidFill>
                  <a:schemeClr val="tx1"/>
                </a:solidFill>
              </a:rPr>
              <a:t>pay</a:t>
            </a:r>
            <a:r>
              <a:rPr lang="en-US" sz="2900" dirty="0" smtClean="0">
                <a:solidFill>
                  <a:schemeClr val="tx1"/>
                </a:solidFill>
              </a:rPr>
              <a:t> (Parental Leave Pay) rather than </a:t>
            </a:r>
            <a:r>
              <a:rPr lang="en-US" sz="2900" i="1" u="sng" dirty="0" smtClean="0">
                <a:solidFill>
                  <a:schemeClr val="tx1"/>
                </a:solidFill>
              </a:rPr>
              <a:t>leave</a:t>
            </a:r>
            <a:r>
              <a:rPr lang="en-US" sz="2900" dirty="0" smtClean="0">
                <a:solidFill>
                  <a:schemeClr val="tx1"/>
                </a:solidFill>
              </a:rPr>
              <a:t>: parental leave (unpaid) and job protection are provided in the National Employment Standards in the Fair Work Act.</a:t>
            </a:r>
            <a:endParaRPr lang="en-US" sz="2900" dirty="0">
              <a:solidFill>
                <a:schemeClr val="tx1"/>
              </a:solidFill>
            </a:endParaRPr>
          </a:p>
          <a:p>
            <a:pPr marL="971550" lvl="1" indent="-514350" algn="l" eaLnBrk="1" fontAlgn="auto" hangingPunct="1">
              <a:spcAft>
                <a:spcPts val="0"/>
              </a:spcAft>
              <a:buFont typeface="Wingdings" pitchFamily="2" charset="2"/>
              <a:buChar char="Ø"/>
              <a:defRPr/>
            </a:pPr>
            <a:r>
              <a:rPr lang="en-US" sz="2000" dirty="0" smtClean="0">
                <a:solidFill>
                  <a:schemeClr val="tx1"/>
                </a:solidFill>
              </a:rPr>
              <a:t>Scheme is thus primarily located in the welfare system (administered through the Family Assistance Office) with funding from government revenue; but it operates alongside the industrial relations system, with industrial relations legislation providing the entitlement to unpaid parental leave and job protection for leave takers.</a:t>
            </a:r>
          </a:p>
          <a:p>
            <a:pPr marL="457200" indent="-457200" algn="l" eaLnBrk="1" fontAlgn="auto" hangingPunct="1">
              <a:spcAft>
                <a:spcPts val="0"/>
              </a:spcAft>
              <a:buAutoNum type="arabicParenR"/>
              <a:defRPr/>
            </a:pPr>
            <a:r>
              <a:rPr lang="en-US" sz="2900" dirty="0" smtClean="0">
                <a:solidFill>
                  <a:schemeClr val="tx1"/>
                </a:solidFill>
              </a:rPr>
              <a:t>Broad eligibility criteria – efforts to ensure flexibility and inclusiveness led to the explicit inclusion of </a:t>
            </a:r>
            <a:r>
              <a:rPr lang="en-US" sz="2900" dirty="0">
                <a:solidFill>
                  <a:schemeClr val="tx1"/>
                </a:solidFill>
              </a:rPr>
              <a:t>part-time and casual employees, also </a:t>
            </a:r>
            <a:r>
              <a:rPr lang="en-US" sz="2900" dirty="0" smtClean="0">
                <a:solidFill>
                  <a:schemeClr val="tx1"/>
                </a:solidFill>
              </a:rPr>
              <a:t>contractors </a:t>
            </a:r>
            <a:r>
              <a:rPr lang="en-US" sz="2900" dirty="0">
                <a:solidFill>
                  <a:schemeClr val="tx1"/>
                </a:solidFill>
              </a:rPr>
              <a:t>and self-employed. </a:t>
            </a:r>
            <a:r>
              <a:rPr lang="en-US" sz="2900" dirty="0" smtClean="0">
                <a:solidFill>
                  <a:schemeClr val="tx1"/>
                </a:solidFill>
              </a:rPr>
              <a:t>Restrictions include a work test (330 hours in 10 of the past 13 months),  income test (individuals earning &gt;$150,000 pa ineligible) and residency test (limited to Australian residents).</a:t>
            </a:r>
            <a:endParaRPr lang="en-US" sz="2900" dirty="0">
              <a:solidFill>
                <a:schemeClr val="tx1"/>
              </a:solidFill>
            </a:endParaRPr>
          </a:p>
          <a:p>
            <a:pPr marL="914400" lvl="1" indent="-457200" algn="l" eaLnBrk="1" fontAlgn="auto" hangingPunct="1">
              <a:spcAft>
                <a:spcPts val="0"/>
              </a:spcAft>
              <a:buFont typeface="Wingdings" pitchFamily="2" charset="2"/>
              <a:buChar char="Ø"/>
              <a:defRPr/>
            </a:pPr>
            <a:r>
              <a:rPr lang="en-US" sz="2000" dirty="0" smtClean="0">
                <a:solidFill>
                  <a:schemeClr val="tx1"/>
                </a:solidFill>
              </a:rPr>
              <a:t>Some mismatch of eligibility criteria compared with the statutory entitlement to unpaid leave which requires recipients to be with the same employer for the 12 months prior to the birth. Some parents may thus be entitled to Parental Leave Pay but not entitled to parental leave.</a:t>
            </a:r>
          </a:p>
          <a:p>
            <a:pPr marL="457200" indent="-457200" algn="l" eaLnBrk="1" fontAlgn="auto" hangingPunct="1">
              <a:spcAft>
                <a:spcPts val="0"/>
              </a:spcAft>
              <a:buAutoNum type="arabicParenR"/>
              <a:defRPr/>
            </a:pPr>
            <a:r>
              <a:rPr lang="en-US" sz="2900" dirty="0" smtClean="0">
                <a:solidFill>
                  <a:schemeClr val="tx1"/>
                </a:solidFill>
              </a:rPr>
              <a:t>Targeted primarily at birth or adoptive mothers…an eligible mother can transfer some or all of her Parental Leave Pay to another primary </a:t>
            </a:r>
            <a:r>
              <a:rPr lang="en-US" sz="2900" dirty="0" err="1" smtClean="0">
                <a:solidFill>
                  <a:schemeClr val="tx1"/>
                </a:solidFill>
              </a:rPr>
              <a:t>carer</a:t>
            </a:r>
            <a:r>
              <a:rPr lang="en-US" sz="2900" dirty="0" smtClean="0">
                <a:solidFill>
                  <a:schemeClr val="tx1"/>
                </a:solidFill>
              </a:rPr>
              <a:t> (e.g. her partner) provided that person also meets the eligibility requirements.</a:t>
            </a:r>
            <a:endParaRPr lang="en-US" sz="2900" dirty="0" smtClean="0">
              <a:solidFill>
                <a:schemeClr val="tx2"/>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05336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rmAutofit fontScale="90000"/>
          </a:bodyPr>
          <a:lstStyle/>
          <a:p>
            <a:pPr algn="l" eaLnBrk="1" fontAlgn="auto" hangingPunct="1">
              <a:spcAft>
                <a:spcPts val="0"/>
              </a:spcAft>
              <a:defRPr/>
            </a:pPr>
            <a:r>
              <a:rPr lang="en-US" sz="3200" b="1" dirty="0" smtClean="0"/>
              <a:t>1. </a:t>
            </a:r>
            <a:r>
              <a:rPr lang="en-US" sz="3200" b="1" dirty="0"/>
              <a:t>Recent policy </a:t>
            </a:r>
            <a:r>
              <a:rPr lang="en-US" sz="3200" b="1" dirty="0" smtClean="0"/>
              <a:t>developments – Dad and Partner pay (</a:t>
            </a:r>
            <a:r>
              <a:rPr lang="en-US" sz="3200" b="1" dirty="0" err="1" smtClean="0"/>
              <a:t>DaPP</a:t>
            </a:r>
            <a:r>
              <a:rPr lang="en-US" sz="3200" b="1" dirty="0" smtClean="0"/>
              <a:t>)</a:t>
            </a:r>
            <a:endParaRPr lang="en-AU" sz="3200" b="1" dirty="0" smtClean="0"/>
          </a:p>
        </p:txBody>
      </p:sp>
      <p:sp>
        <p:nvSpPr>
          <p:cNvPr id="3" name="Subtitle 2"/>
          <p:cNvSpPr>
            <a:spLocks noGrp="1"/>
          </p:cNvSpPr>
          <p:nvPr>
            <p:ph type="subTitle" idx="1"/>
          </p:nvPr>
        </p:nvSpPr>
        <p:spPr>
          <a:xfrm>
            <a:off x="827584" y="1340768"/>
            <a:ext cx="7704856" cy="4536504"/>
          </a:xfrm>
        </p:spPr>
        <p:txBody>
          <a:bodyPr rtlCol="0">
            <a:normAutofit fontScale="92500" lnSpcReduction="10000"/>
          </a:bodyPr>
          <a:lstStyle/>
          <a:p>
            <a:pPr marL="457200" indent="-457200" algn="l" eaLnBrk="1" fontAlgn="auto" hangingPunct="1">
              <a:spcAft>
                <a:spcPts val="0"/>
              </a:spcAft>
              <a:buAutoNum type="arabicParenR"/>
              <a:defRPr/>
            </a:pPr>
            <a:r>
              <a:rPr lang="en-US" sz="2400" dirty="0" smtClean="0">
                <a:solidFill>
                  <a:schemeClr val="tx1"/>
                </a:solidFill>
              </a:rPr>
              <a:t>Amendments to the Paid Parental Leave Act to include ‘Dad and Partner Pay’ (</a:t>
            </a:r>
            <a:r>
              <a:rPr lang="en-US" sz="2400" dirty="0" err="1" smtClean="0">
                <a:solidFill>
                  <a:schemeClr val="tx1"/>
                </a:solidFill>
              </a:rPr>
              <a:t>DaPP</a:t>
            </a:r>
            <a:r>
              <a:rPr lang="en-US" sz="2400" dirty="0" smtClean="0">
                <a:solidFill>
                  <a:schemeClr val="tx1"/>
                </a:solidFill>
              </a:rPr>
              <a:t>) passed by the Australian parliament 27 June 2012; payments to commence from 1 January 2013.</a:t>
            </a:r>
          </a:p>
          <a:p>
            <a:pPr marL="457200" indent="-457200" algn="l" eaLnBrk="1" fontAlgn="auto" hangingPunct="1">
              <a:spcAft>
                <a:spcPts val="0"/>
              </a:spcAft>
              <a:buAutoNum type="arabicParenR"/>
              <a:defRPr/>
            </a:pPr>
            <a:r>
              <a:rPr lang="en-US" sz="2400" dirty="0" smtClean="0">
                <a:solidFill>
                  <a:schemeClr val="tx1"/>
                </a:solidFill>
              </a:rPr>
              <a:t>Scheme offers two weeks’ pay at National Minimum Wage, which can be taken anytime within the first year since the child’s birth or adoption</a:t>
            </a:r>
            <a:r>
              <a:rPr lang="en-US" sz="2400" dirty="0">
                <a:solidFill>
                  <a:schemeClr val="tx1"/>
                </a:solidFill>
              </a:rPr>
              <a:t>.</a:t>
            </a:r>
            <a:endParaRPr lang="en-US" sz="2000" dirty="0" smtClean="0">
              <a:solidFill>
                <a:schemeClr val="tx1"/>
              </a:solidFill>
            </a:endParaRPr>
          </a:p>
          <a:p>
            <a:pPr marL="457200" indent="-457200" algn="l" eaLnBrk="1" fontAlgn="auto" hangingPunct="1">
              <a:spcAft>
                <a:spcPts val="0"/>
              </a:spcAft>
              <a:buAutoNum type="arabicParenR"/>
              <a:defRPr/>
            </a:pPr>
            <a:r>
              <a:rPr lang="en-US" sz="2400" dirty="0" smtClean="0">
                <a:solidFill>
                  <a:schemeClr val="tx1"/>
                </a:solidFill>
              </a:rPr>
              <a:t>Available to fathers and partners, including adoptive parents and same sex partners. Eligibility tests are the same as for PLP but not dependent on the birth or adoptive mother’s eligibility. </a:t>
            </a:r>
          </a:p>
          <a:p>
            <a:pPr marL="457200" indent="-457200" algn="l" eaLnBrk="1" fontAlgn="auto" hangingPunct="1">
              <a:spcAft>
                <a:spcPts val="0"/>
              </a:spcAft>
              <a:buAutoNum type="arabicParenR"/>
              <a:defRPr/>
            </a:pPr>
            <a:r>
              <a:rPr lang="en-US" sz="2400" dirty="0" smtClean="0">
                <a:solidFill>
                  <a:schemeClr val="tx1"/>
                </a:solidFill>
              </a:rPr>
              <a:t>Must </a:t>
            </a:r>
            <a:r>
              <a:rPr lang="en-US" sz="2400" dirty="0">
                <a:solidFill>
                  <a:schemeClr val="tx1"/>
                </a:solidFill>
              </a:rPr>
              <a:t>be taken while on unpaid </a:t>
            </a:r>
            <a:r>
              <a:rPr lang="en-US" sz="2400" dirty="0" smtClean="0">
                <a:solidFill>
                  <a:schemeClr val="tx1"/>
                </a:solidFill>
              </a:rPr>
              <a:t>leave, such as </a:t>
            </a:r>
            <a:r>
              <a:rPr lang="en-US" sz="2400" dirty="0">
                <a:solidFill>
                  <a:schemeClr val="tx1"/>
                </a:solidFill>
              </a:rPr>
              <a:t>the unpaid parental leave available under the Fair Work </a:t>
            </a:r>
            <a:r>
              <a:rPr lang="en-US" sz="2400" dirty="0" smtClean="0">
                <a:solidFill>
                  <a:schemeClr val="tx1"/>
                </a:solidFill>
              </a:rPr>
              <a:t>Act (as for PLP, it is possible that </a:t>
            </a:r>
            <a:r>
              <a:rPr lang="en-US" sz="2400" dirty="0">
                <a:solidFill>
                  <a:schemeClr val="tx1"/>
                </a:solidFill>
              </a:rPr>
              <a:t>some fathers/partners may be entitled to </a:t>
            </a:r>
            <a:r>
              <a:rPr lang="en-US" sz="2400" dirty="0" err="1">
                <a:solidFill>
                  <a:schemeClr val="tx1"/>
                </a:solidFill>
              </a:rPr>
              <a:t>DaPP</a:t>
            </a:r>
            <a:r>
              <a:rPr lang="en-US" sz="2400" dirty="0">
                <a:solidFill>
                  <a:schemeClr val="tx1"/>
                </a:solidFill>
              </a:rPr>
              <a:t> but not entitled to unpaid parental </a:t>
            </a:r>
            <a:r>
              <a:rPr lang="en-US" sz="2400" dirty="0" smtClean="0">
                <a:solidFill>
                  <a:schemeClr val="tx1"/>
                </a:solidFill>
              </a:rPr>
              <a:t>leave).</a:t>
            </a:r>
            <a:endParaRPr lang="en-US" sz="2400" dirty="0" smtClean="0">
              <a:solidFill>
                <a:schemeClr val="tx2"/>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62891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rmAutofit fontScale="90000"/>
          </a:bodyPr>
          <a:lstStyle/>
          <a:p>
            <a:pPr algn="l" eaLnBrk="1" fontAlgn="auto" hangingPunct="1">
              <a:spcAft>
                <a:spcPts val="0"/>
              </a:spcAft>
              <a:defRPr/>
            </a:pPr>
            <a:r>
              <a:rPr lang="en-US" sz="3200" b="1" dirty="0" smtClean="0"/>
              <a:t>2. Policy evaluation contracted by the Australian government: research team</a:t>
            </a:r>
            <a:endParaRPr lang="en-AU" sz="3200" b="1" dirty="0" smtClean="0"/>
          </a:p>
        </p:txBody>
      </p:sp>
      <p:sp>
        <p:nvSpPr>
          <p:cNvPr id="3" name="Subtitle 2"/>
          <p:cNvSpPr>
            <a:spLocks noGrp="1"/>
          </p:cNvSpPr>
          <p:nvPr>
            <p:ph type="subTitle" idx="1"/>
          </p:nvPr>
        </p:nvSpPr>
        <p:spPr>
          <a:xfrm>
            <a:off x="827584" y="1340768"/>
            <a:ext cx="7704856" cy="4536504"/>
          </a:xfrm>
        </p:spPr>
        <p:txBody>
          <a:bodyPr rtlCol="0">
            <a:normAutofit fontScale="85000" lnSpcReduction="20000"/>
          </a:bodyPr>
          <a:lstStyle/>
          <a:p>
            <a:pPr algn="l" eaLnBrk="1" fontAlgn="auto" hangingPunct="1">
              <a:spcAft>
                <a:spcPts val="0"/>
              </a:spcAft>
              <a:defRPr/>
            </a:pPr>
            <a:r>
              <a:rPr lang="en-AU" sz="2200" dirty="0">
                <a:solidFill>
                  <a:schemeClr val="tx1"/>
                </a:solidFill>
              </a:rPr>
              <a:t>Australian Government Department of Families, Housing, Community Services and Indigenous </a:t>
            </a:r>
            <a:r>
              <a:rPr lang="en-AU" sz="2200" dirty="0" smtClean="0">
                <a:solidFill>
                  <a:schemeClr val="tx1"/>
                </a:solidFill>
              </a:rPr>
              <a:t>Affairs has contracted a </a:t>
            </a:r>
            <a:r>
              <a:rPr lang="en-GB" sz="2200" dirty="0">
                <a:solidFill>
                  <a:schemeClr val="tx1"/>
                </a:solidFill>
              </a:rPr>
              <a:t>c</a:t>
            </a:r>
            <a:r>
              <a:rPr lang="en-GB" sz="2200" dirty="0" smtClean="0">
                <a:solidFill>
                  <a:schemeClr val="tx1"/>
                </a:solidFill>
              </a:rPr>
              <a:t>onsortium </a:t>
            </a:r>
            <a:r>
              <a:rPr lang="en-GB" sz="2200" dirty="0">
                <a:solidFill>
                  <a:schemeClr val="tx1"/>
                </a:solidFill>
              </a:rPr>
              <a:t>led by Institute for Social Science </a:t>
            </a:r>
            <a:r>
              <a:rPr lang="en-GB" sz="2200" dirty="0" smtClean="0">
                <a:solidFill>
                  <a:schemeClr val="tx1"/>
                </a:solidFill>
              </a:rPr>
              <a:t>Research (ISSR), </a:t>
            </a:r>
            <a:r>
              <a:rPr lang="en-GB" sz="2200" dirty="0">
                <a:solidFill>
                  <a:schemeClr val="tx1"/>
                </a:solidFill>
              </a:rPr>
              <a:t>University of </a:t>
            </a:r>
            <a:r>
              <a:rPr lang="en-GB" sz="2200" dirty="0" smtClean="0">
                <a:solidFill>
                  <a:schemeClr val="tx1"/>
                </a:solidFill>
              </a:rPr>
              <a:t>Queensland (UQ), to conduct the policy evaluation. (A comprehensive evaluation is required under the Parental Leave Act.)</a:t>
            </a:r>
          </a:p>
          <a:p>
            <a:pPr algn="l" eaLnBrk="1" fontAlgn="auto" hangingPunct="1">
              <a:spcAft>
                <a:spcPts val="0"/>
              </a:spcAft>
              <a:defRPr/>
            </a:pPr>
            <a:endParaRPr lang="en-AU" sz="2200" dirty="0" smtClean="0">
              <a:solidFill>
                <a:schemeClr val="tx1"/>
              </a:solidFill>
            </a:endParaRPr>
          </a:p>
          <a:p>
            <a:pPr algn="l" eaLnBrk="1" fontAlgn="auto" hangingPunct="1">
              <a:spcAft>
                <a:spcPts val="0"/>
              </a:spcAft>
              <a:defRPr/>
            </a:pPr>
            <a:r>
              <a:rPr lang="en-US" sz="2200" dirty="0" smtClean="0">
                <a:solidFill>
                  <a:schemeClr val="tx1"/>
                </a:solidFill>
              </a:rPr>
              <a:t>The consortium includes a team of research staff in ISSR as well as academics from across UQ and a number of Australian universities.</a:t>
            </a:r>
          </a:p>
          <a:p>
            <a:pPr algn="l" eaLnBrk="1" fontAlgn="auto" hangingPunct="1">
              <a:spcAft>
                <a:spcPts val="0"/>
              </a:spcAft>
              <a:defRPr/>
            </a:pPr>
            <a:endParaRPr lang="en-US" sz="2200" dirty="0" smtClean="0">
              <a:solidFill>
                <a:schemeClr val="tx1"/>
              </a:solidFill>
            </a:endParaRPr>
          </a:p>
          <a:p>
            <a:pPr algn="l" eaLnBrk="1" fontAlgn="auto" hangingPunct="1">
              <a:spcAft>
                <a:spcPts val="0"/>
              </a:spcAft>
              <a:defRPr/>
            </a:pPr>
            <a:r>
              <a:rPr lang="en-US" sz="2200" i="1" dirty="0" smtClean="0">
                <a:solidFill>
                  <a:schemeClr val="tx1"/>
                </a:solidFill>
              </a:rPr>
              <a:t>ISSR research team: </a:t>
            </a:r>
          </a:p>
          <a:p>
            <a:pPr algn="l" eaLnBrk="1" fontAlgn="auto" hangingPunct="1">
              <a:spcAft>
                <a:spcPts val="0"/>
              </a:spcAft>
              <a:defRPr/>
            </a:pPr>
            <a:r>
              <a:rPr lang="en-US" sz="2200" dirty="0" smtClean="0">
                <a:solidFill>
                  <a:schemeClr val="tx1"/>
                </a:solidFill>
              </a:rPr>
              <a:t>Bill Martin, Belinda Hewitt, Andrew Jones, Mara Yerkes, </a:t>
            </a:r>
            <a:r>
              <a:rPr lang="en-US" sz="2200" dirty="0" err="1" smtClean="0">
                <a:solidFill>
                  <a:schemeClr val="tx1"/>
                </a:solidFill>
              </a:rPr>
              <a:t>Laetitia</a:t>
            </a:r>
            <a:r>
              <a:rPr lang="en-US" sz="2200" dirty="0" smtClean="0">
                <a:solidFill>
                  <a:schemeClr val="tx1"/>
                </a:solidFill>
              </a:rPr>
              <a:t> Coles, Kristin Davis, Emily Rose, </a:t>
            </a:r>
            <a:r>
              <a:rPr lang="en-US" sz="2200" dirty="0">
                <a:solidFill>
                  <a:schemeClr val="tx1"/>
                </a:solidFill>
              </a:rPr>
              <a:t>Mark Western, </a:t>
            </a:r>
            <a:r>
              <a:rPr lang="en-US" sz="2200" dirty="0" smtClean="0">
                <a:solidFill>
                  <a:schemeClr val="tx1"/>
                </a:solidFill>
              </a:rPr>
              <a:t>Ning Xiang</a:t>
            </a:r>
          </a:p>
          <a:p>
            <a:pPr algn="l" eaLnBrk="1" fontAlgn="auto" hangingPunct="1">
              <a:spcAft>
                <a:spcPts val="0"/>
              </a:spcAft>
              <a:defRPr/>
            </a:pPr>
            <a:endParaRPr lang="en-US" sz="2200" dirty="0" smtClean="0">
              <a:solidFill>
                <a:schemeClr val="tx1"/>
              </a:solidFill>
            </a:endParaRPr>
          </a:p>
          <a:p>
            <a:pPr algn="l" eaLnBrk="1" fontAlgn="auto" hangingPunct="1">
              <a:spcAft>
                <a:spcPts val="0"/>
              </a:spcAft>
              <a:defRPr/>
            </a:pPr>
            <a:r>
              <a:rPr lang="en-US" sz="2200" i="1" dirty="0" smtClean="0">
                <a:solidFill>
                  <a:schemeClr val="tx1"/>
                </a:solidFill>
              </a:rPr>
              <a:t>UQ and other university academics:</a:t>
            </a:r>
          </a:p>
          <a:p>
            <a:pPr algn="l" eaLnBrk="1" fontAlgn="auto" hangingPunct="1">
              <a:spcAft>
                <a:spcPts val="0"/>
              </a:spcAft>
              <a:defRPr/>
            </a:pPr>
            <a:r>
              <a:rPr lang="en-AU" sz="2200" dirty="0" smtClean="0">
                <a:solidFill>
                  <a:schemeClr val="tx1"/>
                </a:solidFill>
              </a:rPr>
              <a:t>Marian Baird, </a:t>
            </a:r>
            <a:r>
              <a:rPr lang="en-AU" sz="2200" dirty="0" err="1" smtClean="0">
                <a:solidFill>
                  <a:schemeClr val="tx1"/>
                </a:solidFill>
              </a:rPr>
              <a:t>Janeen</a:t>
            </a:r>
            <a:r>
              <a:rPr lang="en-AU" sz="2200" dirty="0" smtClean="0">
                <a:solidFill>
                  <a:schemeClr val="tx1"/>
                </a:solidFill>
              </a:rPr>
              <a:t> </a:t>
            </a:r>
            <a:r>
              <a:rPr lang="en-AU" sz="2200" dirty="0">
                <a:solidFill>
                  <a:schemeClr val="tx1"/>
                </a:solidFill>
              </a:rPr>
              <a:t>Baxter, </a:t>
            </a:r>
            <a:r>
              <a:rPr lang="en-AU" sz="2200" dirty="0" smtClean="0">
                <a:solidFill>
                  <a:schemeClr val="tx1"/>
                </a:solidFill>
              </a:rPr>
              <a:t>Luke Connolly, Dorothy Broom, </a:t>
            </a:r>
            <a:r>
              <a:rPr lang="en-AU" sz="2200" dirty="0" err="1" smtClean="0">
                <a:solidFill>
                  <a:schemeClr val="tx1"/>
                </a:solidFill>
              </a:rPr>
              <a:t>Guyonne</a:t>
            </a:r>
            <a:r>
              <a:rPr lang="en-AU" sz="2200" dirty="0" smtClean="0">
                <a:solidFill>
                  <a:schemeClr val="tx1"/>
                </a:solidFill>
              </a:rPr>
              <a:t> </a:t>
            </a:r>
            <a:r>
              <a:rPr lang="en-AU" sz="2200" dirty="0" err="1">
                <a:solidFill>
                  <a:schemeClr val="tx1"/>
                </a:solidFill>
              </a:rPr>
              <a:t>Kalb</a:t>
            </a:r>
            <a:r>
              <a:rPr lang="en-AU" sz="2200" dirty="0">
                <a:solidFill>
                  <a:schemeClr val="tx1"/>
                </a:solidFill>
              </a:rPr>
              <a:t>, </a:t>
            </a:r>
            <a:r>
              <a:rPr lang="en-AU" sz="2200" dirty="0" smtClean="0">
                <a:solidFill>
                  <a:schemeClr val="tx1"/>
                </a:solidFill>
              </a:rPr>
              <a:t>Duncan </a:t>
            </a:r>
            <a:r>
              <a:rPr lang="en-AU" sz="2200" dirty="0" err="1" smtClean="0">
                <a:solidFill>
                  <a:schemeClr val="tx1"/>
                </a:solidFill>
              </a:rPr>
              <a:t>McVicar</a:t>
            </a:r>
            <a:r>
              <a:rPr lang="en-AU" sz="2200" dirty="0" smtClean="0">
                <a:solidFill>
                  <a:schemeClr val="tx1"/>
                </a:solidFill>
              </a:rPr>
              <a:t>, </a:t>
            </a:r>
            <a:r>
              <a:rPr lang="en-AU" sz="2200" dirty="0" err="1" smtClean="0">
                <a:solidFill>
                  <a:schemeClr val="tx1"/>
                </a:solidFill>
              </a:rPr>
              <a:t>Lyndall</a:t>
            </a:r>
            <a:r>
              <a:rPr lang="en-AU" sz="2200" dirty="0" smtClean="0">
                <a:solidFill>
                  <a:schemeClr val="tx1"/>
                </a:solidFill>
              </a:rPr>
              <a:t> </a:t>
            </a:r>
            <a:r>
              <a:rPr lang="en-AU" sz="2200" dirty="0" err="1" smtClean="0">
                <a:solidFill>
                  <a:schemeClr val="tx1"/>
                </a:solidFill>
              </a:rPr>
              <a:t>Strazdins</a:t>
            </a:r>
            <a:r>
              <a:rPr lang="en-AU" sz="2200" dirty="0" smtClean="0">
                <a:solidFill>
                  <a:schemeClr val="tx1"/>
                </a:solidFill>
              </a:rPr>
              <a:t>, Margaret Walter, Gillian Whitehouse, Maria Zadoroznyj</a:t>
            </a:r>
            <a:endParaRPr lang="en-US" sz="2200" dirty="0" smtClean="0">
              <a:solidFill>
                <a:schemeClr val="tx1"/>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14556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Autofit/>
          </a:bodyPr>
          <a:lstStyle/>
          <a:p>
            <a:pPr algn="l" eaLnBrk="1" fontAlgn="auto" hangingPunct="1">
              <a:spcAft>
                <a:spcPts val="0"/>
              </a:spcAft>
              <a:defRPr/>
            </a:pPr>
            <a:r>
              <a:rPr lang="en-US" sz="2800" b="1" dirty="0" smtClean="0"/>
              <a:t>2. Policy evaluation contracted by the Australian government: outline of research plan</a:t>
            </a:r>
            <a:endParaRPr lang="en-AU" sz="2800" b="1" dirty="0" smtClean="0"/>
          </a:p>
        </p:txBody>
      </p:sp>
      <p:sp>
        <p:nvSpPr>
          <p:cNvPr id="3" name="Subtitle 2"/>
          <p:cNvSpPr>
            <a:spLocks noGrp="1"/>
          </p:cNvSpPr>
          <p:nvPr>
            <p:ph type="subTitle" idx="1"/>
          </p:nvPr>
        </p:nvSpPr>
        <p:spPr>
          <a:xfrm>
            <a:off x="827584" y="1412776"/>
            <a:ext cx="7704856" cy="4608512"/>
          </a:xfrm>
        </p:spPr>
        <p:txBody>
          <a:bodyPr rtlCol="0">
            <a:normAutofit fontScale="85000" lnSpcReduction="10000"/>
          </a:bodyPr>
          <a:lstStyle/>
          <a:p>
            <a:pPr algn="l" eaLnBrk="1" fontAlgn="auto" hangingPunct="1">
              <a:spcAft>
                <a:spcPts val="0"/>
              </a:spcAft>
              <a:defRPr/>
            </a:pPr>
            <a:r>
              <a:rPr lang="en-US" sz="2600" b="1" dirty="0" smtClean="0">
                <a:solidFill>
                  <a:schemeClr val="tx1"/>
                </a:solidFill>
              </a:rPr>
              <a:t>Phase 1 (2010-11) </a:t>
            </a:r>
            <a:r>
              <a:rPr lang="en-US" sz="2600" dirty="0" smtClean="0">
                <a:solidFill>
                  <a:schemeClr val="tx1"/>
                </a:solidFill>
              </a:rPr>
              <a:t>involved </a:t>
            </a:r>
            <a:r>
              <a:rPr lang="en-US" sz="2600" dirty="0">
                <a:solidFill>
                  <a:schemeClr val="tx1"/>
                </a:solidFill>
              </a:rPr>
              <a:t>b</a:t>
            </a:r>
            <a:r>
              <a:rPr lang="en-US" sz="2600" dirty="0" smtClean="0">
                <a:solidFill>
                  <a:schemeClr val="tx1"/>
                </a:solidFill>
              </a:rPr>
              <a:t>aseline data collection in order to inform subsequent evaluation of intermediate and ultimate outcomes of the scheme, conducted prior to its commencement. It comprised:</a:t>
            </a:r>
          </a:p>
          <a:p>
            <a:pPr marL="342900" indent="-342900" algn="l" eaLnBrk="1" fontAlgn="auto" hangingPunct="1">
              <a:spcAft>
                <a:spcPts val="0"/>
              </a:spcAft>
              <a:buFont typeface="Wingdings" pitchFamily="2" charset="2"/>
              <a:buChar char="Ø"/>
              <a:defRPr/>
            </a:pPr>
            <a:r>
              <a:rPr lang="en-US" sz="2200" dirty="0">
                <a:solidFill>
                  <a:schemeClr val="tx1"/>
                </a:solidFill>
              </a:rPr>
              <a:t>a</a:t>
            </a:r>
            <a:r>
              <a:rPr lang="en-US" sz="2200" dirty="0" smtClean="0">
                <a:solidFill>
                  <a:schemeClr val="tx1"/>
                </a:solidFill>
              </a:rPr>
              <a:t> Baseline Mothers Survey (</a:t>
            </a:r>
            <a:r>
              <a:rPr lang="en-US" sz="2200" dirty="0" err="1" smtClean="0">
                <a:solidFill>
                  <a:srgbClr val="C00000"/>
                </a:solidFill>
              </a:rPr>
              <a:t>BaMS</a:t>
            </a:r>
            <a:r>
              <a:rPr lang="en-US" sz="2200" dirty="0" smtClean="0">
                <a:solidFill>
                  <a:schemeClr val="tx1"/>
                </a:solidFill>
              </a:rPr>
              <a:t>) of 2587 mothers of a child born in late 2009, approximately 12 months prior to the commencement of PPL scheme payments, who were likely to have been eligible for PLP had it been available at the time (conducted in November/December 2010, and February 2011) – also surveyed were 1860 mothers who would not have been eligible for PLP had it been available at the time;</a:t>
            </a:r>
          </a:p>
          <a:p>
            <a:pPr marL="342900" indent="-342900" algn="l" eaLnBrk="1" fontAlgn="auto" hangingPunct="1">
              <a:spcAft>
                <a:spcPts val="0"/>
              </a:spcAft>
              <a:buFont typeface="Wingdings" pitchFamily="2" charset="2"/>
              <a:buChar char="Ø"/>
              <a:defRPr/>
            </a:pPr>
            <a:r>
              <a:rPr lang="en-AU" sz="2200" dirty="0">
                <a:solidFill>
                  <a:schemeClr val="tx1"/>
                </a:solidFill>
              </a:rPr>
              <a:t>i</a:t>
            </a:r>
            <a:r>
              <a:rPr lang="en-AU" sz="2200" dirty="0" smtClean="0">
                <a:solidFill>
                  <a:schemeClr val="tx1"/>
                </a:solidFill>
              </a:rPr>
              <a:t>n-depth baseline interviews </a:t>
            </a:r>
            <a:r>
              <a:rPr lang="en-AU" sz="2200" dirty="0">
                <a:solidFill>
                  <a:schemeClr val="tx1"/>
                </a:solidFill>
              </a:rPr>
              <a:t>with </a:t>
            </a:r>
            <a:r>
              <a:rPr lang="en-AU" sz="2200" dirty="0" smtClean="0">
                <a:solidFill>
                  <a:schemeClr val="tx1"/>
                </a:solidFill>
              </a:rPr>
              <a:t>109 mothers </a:t>
            </a:r>
            <a:r>
              <a:rPr lang="en-AU" sz="2200" dirty="0">
                <a:solidFill>
                  <a:schemeClr val="tx1"/>
                </a:solidFill>
              </a:rPr>
              <a:t>from groups underrepresented in the survey (e.g. </a:t>
            </a:r>
            <a:r>
              <a:rPr lang="en-AU" sz="2200" dirty="0" smtClean="0">
                <a:solidFill>
                  <a:schemeClr val="tx1"/>
                </a:solidFill>
              </a:rPr>
              <a:t>Indigenous mothers, </a:t>
            </a:r>
            <a:r>
              <a:rPr lang="en-AU" sz="2200" dirty="0">
                <a:solidFill>
                  <a:schemeClr val="tx1"/>
                </a:solidFill>
              </a:rPr>
              <a:t>single mothers, those in casual employment or </a:t>
            </a:r>
            <a:r>
              <a:rPr lang="en-AU" sz="2200" dirty="0" smtClean="0">
                <a:solidFill>
                  <a:schemeClr val="tx1"/>
                </a:solidFill>
              </a:rPr>
              <a:t>self-employed);</a:t>
            </a:r>
          </a:p>
          <a:p>
            <a:pPr marL="342900" indent="-342900" algn="l" eaLnBrk="1" fontAlgn="auto" hangingPunct="1">
              <a:spcAft>
                <a:spcPts val="0"/>
              </a:spcAft>
              <a:buFont typeface="Wingdings" pitchFamily="2" charset="2"/>
              <a:buChar char="Ø"/>
              <a:defRPr/>
            </a:pPr>
            <a:r>
              <a:rPr lang="en-AU" sz="2200" dirty="0" smtClean="0">
                <a:solidFill>
                  <a:schemeClr val="tx1"/>
                </a:solidFill>
              </a:rPr>
              <a:t>21 baseline interviews </a:t>
            </a:r>
            <a:r>
              <a:rPr lang="en-AU" sz="2200" dirty="0">
                <a:solidFill>
                  <a:schemeClr val="tx1"/>
                </a:solidFill>
              </a:rPr>
              <a:t>with employers </a:t>
            </a:r>
            <a:r>
              <a:rPr lang="en-AU" sz="2200" dirty="0" smtClean="0">
                <a:solidFill>
                  <a:schemeClr val="tx1"/>
                </a:solidFill>
              </a:rPr>
              <a:t>or employer representatives to </a:t>
            </a:r>
            <a:r>
              <a:rPr lang="en-AU" sz="2200" dirty="0">
                <a:solidFill>
                  <a:schemeClr val="tx1"/>
                </a:solidFill>
              </a:rPr>
              <a:t>collect information about current practices and attitudes to the new </a:t>
            </a:r>
            <a:r>
              <a:rPr lang="en-AU" sz="2200" dirty="0" smtClean="0">
                <a:solidFill>
                  <a:schemeClr val="tx1"/>
                </a:solidFill>
              </a:rPr>
              <a:t>policy.</a:t>
            </a:r>
            <a:endParaRPr lang="en-US" sz="2200" dirty="0" smtClean="0">
              <a:solidFill>
                <a:schemeClr val="tx1"/>
              </a:solidFill>
            </a:endParaRP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30166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Autofit/>
          </a:bodyPr>
          <a:lstStyle/>
          <a:p>
            <a:pPr algn="l" eaLnBrk="1" fontAlgn="auto" hangingPunct="1">
              <a:spcAft>
                <a:spcPts val="0"/>
              </a:spcAft>
              <a:defRPr/>
            </a:pPr>
            <a:r>
              <a:rPr lang="en-US" sz="2800" b="1" dirty="0" smtClean="0"/>
              <a:t>2. Policy evaluation contracted by the Australian government: outline of research plan, </a:t>
            </a:r>
            <a:r>
              <a:rPr lang="en-US" sz="2800" b="1" dirty="0" err="1" smtClean="0"/>
              <a:t>contd</a:t>
            </a:r>
            <a:r>
              <a:rPr lang="en-US" sz="2800" b="1" dirty="0" smtClean="0"/>
              <a:t>…</a:t>
            </a:r>
            <a:endParaRPr lang="en-AU" sz="2800" b="1" dirty="0" smtClean="0"/>
          </a:p>
        </p:txBody>
      </p:sp>
      <p:sp>
        <p:nvSpPr>
          <p:cNvPr id="3" name="Subtitle 2"/>
          <p:cNvSpPr>
            <a:spLocks noGrp="1"/>
          </p:cNvSpPr>
          <p:nvPr>
            <p:ph type="subTitle" idx="1"/>
          </p:nvPr>
        </p:nvSpPr>
        <p:spPr>
          <a:xfrm>
            <a:off x="827584" y="1268760"/>
            <a:ext cx="7704856" cy="4752528"/>
          </a:xfrm>
        </p:spPr>
        <p:txBody>
          <a:bodyPr rtlCol="0">
            <a:normAutofit fontScale="77500" lnSpcReduction="20000"/>
          </a:bodyPr>
          <a:lstStyle/>
          <a:p>
            <a:pPr algn="l" eaLnBrk="1" fontAlgn="auto" hangingPunct="1">
              <a:spcAft>
                <a:spcPts val="0"/>
              </a:spcAft>
              <a:defRPr/>
            </a:pPr>
            <a:r>
              <a:rPr lang="en-US" sz="2900" b="1" dirty="0" smtClean="0">
                <a:solidFill>
                  <a:schemeClr val="tx1"/>
                </a:solidFill>
              </a:rPr>
              <a:t>Phase 2 (2011-12) </a:t>
            </a:r>
            <a:r>
              <a:rPr lang="en-US" sz="2900" dirty="0" smtClean="0">
                <a:solidFill>
                  <a:schemeClr val="tx1"/>
                </a:solidFill>
              </a:rPr>
              <a:t>focused on intermediate outcomes associated with the implementation and initial operation of the scheme. It comprised:</a:t>
            </a:r>
          </a:p>
          <a:p>
            <a:pPr marL="342900" indent="-342900" algn="l" eaLnBrk="1" fontAlgn="auto" hangingPunct="1">
              <a:spcAft>
                <a:spcPts val="0"/>
              </a:spcAft>
              <a:buFont typeface="Wingdings" pitchFamily="2" charset="2"/>
              <a:buChar char="Ø"/>
              <a:defRPr/>
            </a:pPr>
            <a:r>
              <a:rPr lang="en-AU" sz="2200" dirty="0">
                <a:solidFill>
                  <a:schemeClr val="tx1"/>
                </a:solidFill>
              </a:rPr>
              <a:t>a</a:t>
            </a:r>
            <a:r>
              <a:rPr lang="en-AU" sz="2200" dirty="0" smtClean="0">
                <a:solidFill>
                  <a:schemeClr val="tx1"/>
                </a:solidFill>
              </a:rPr>
              <a:t> Policy Implementation study including interviews </a:t>
            </a:r>
            <a:r>
              <a:rPr lang="en-AU" sz="2200" dirty="0">
                <a:solidFill>
                  <a:schemeClr val="tx1"/>
                </a:solidFill>
              </a:rPr>
              <a:t>with </a:t>
            </a:r>
            <a:r>
              <a:rPr lang="en-AU" sz="2200" dirty="0" smtClean="0">
                <a:solidFill>
                  <a:schemeClr val="tx1"/>
                </a:solidFill>
              </a:rPr>
              <a:t>16 </a:t>
            </a:r>
            <a:r>
              <a:rPr lang="en-AU" sz="2200" dirty="0">
                <a:solidFill>
                  <a:schemeClr val="tx1"/>
                </a:solidFill>
              </a:rPr>
              <a:t>public servants involved in administering the new </a:t>
            </a:r>
            <a:r>
              <a:rPr lang="en-AU" sz="2200" dirty="0" smtClean="0">
                <a:solidFill>
                  <a:schemeClr val="tx1"/>
                </a:solidFill>
              </a:rPr>
              <a:t>policy, and associated documentary analysis;</a:t>
            </a:r>
          </a:p>
          <a:p>
            <a:pPr marL="342900" indent="-342900" algn="l" eaLnBrk="1" fontAlgn="auto" hangingPunct="1">
              <a:spcAft>
                <a:spcPts val="0"/>
              </a:spcAft>
              <a:buFont typeface="Wingdings" pitchFamily="2" charset="2"/>
              <a:buChar char="Ø"/>
              <a:defRPr/>
            </a:pPr>
            <a:r>
              <a:rPr lang="en-AU" sz="2200" dirty="0">
                <a:solidFill>
                  <a:schemeClr val="tx1"/>
                </a:solidFill>
              </a:rPr>
              <a:t>a</a:t>
            </a:r>
            <a:r>
              <a:rPr lang="en-AU" sz="2200" dirty="0" smtClean="0">
                <a:solidFill>
                  <a:schemeClr val="tx1"/>
                </a:solidFill>
              </a:rPr>
              <a:t> Mothers Process Evaluation Study (</a:t>
            </a:r>
            <a:r>
              <a:rPr lang="en-AU" sz="2200" dirty="0" err="1" smtClean="0">
                <a:solidFill>
                  <a:srgbClr val="C00000"/>
                </a:solidFill>
              </a:rPr>
              <a:t>MoPE</a:t>
            </a:r>
            <a:r>
              <a:rPr lang="en-AU" sz="2200" dirty="0" smtClean="0">
                <a:solidFill>
                  <a:srgbClr val="C00000"/>
                </a:solidFill>
              </a:rPr>
              <a:t>)</a:t>
            </a:r>
            <a:r>
              <a:rPr lang="en-AU" sz="2200" dirty="0" smtClean="0">
                <a:solidFill>
                  <a:schemeClr val="tx1"/>
                </a:solidFill>
              </a:rPr>
              <a:t> involving a survey of 901 mothers with a child born in mid-2011 and eligible for PLP, plus in-depth interviews with a subsample of 97 mothers and fathers (focusing on those who were casual</a:t>
            </a:r>
            <a:r>
              <a:rPr lang="en-AU" sz="2200" dirty="0">
                <a:solidFill>
                  <a:schemeClr val="tx1"/>
                </a:solidFill>
              </a:rPr>
              <a:t> </a:t>
            </a:r>
            <a:r>
              <a:rPr lang="en-AU" sz="2200" dirty="0" smtClean="0">
                <a:solidFill>
                  <a:schemeClr val="tx1"/>
                </a:solidFill>
              </a:rPr>
              <a:t>or self-employed prior to the birth, single mothers, Indigenous mothers and fathers who took PLP)</a:t>
            </a:r>
          </a:p>
          <a:p>
            <a:pPr marL="342900" indent="-342900" algn="l" eaLnBrk="1" fontAlgn="auto" hangingPunct="1">
              <a:spcAft>
                <a:spcPts val="0"/>
              </a:spcAft>
              <a:buFont typeface="Wingdings" pitchFamily="2" charset="2"/>
              <a:buChar char="Ø"/>
              <a:defRPr/>
            </a:pPr>
            <a:r>
              <a:rPr lang="en-AU" sz="2200" dirty="0">
                <a:solidFill>
                  <a:schemeClr val="tx1"/>
                </a:solidFill>
              </a:rPr>
              <a:t>a</a:t>
            </a:r>
            <a:r>
              <a:rPr lang="en-AU" sz="2200" dirty="0" smtClean="0">
                <a:solidFill>
                  <a:schemeClr val="tx1"/>
                </a:solidFill>
              </a:rPr>
              <a:t>n Employers Implementation Phase Evaluation Study (</a:t>
            </a:r>
            <a:r>
              <a:rPr lang="en-AU" sz="2200" dirty="0" smtClean="0">
                <a:solidFill>
                  <a:srgbClr val="C00000"/>
                </a:solidFill>
              </a:rPr>
              <a:t>EIPE</a:t>
            </a:r>
            <a:r>
              <a:rPr lang="en-AU" sz="2200" dirty="0" smtClean="0">
                <a:solidFill>
                  <a:schemeClr val="tx1"/>
                </a:solidFill>
              </a:rPr>
              <a:t>) involving a survey of a </a:t>
            </a:r>
            <a:r>
              <a:rPr lang="en-AU" sz="2200" dirty="0">
                <a:solidFill>
                  <a:schemeClr val="tx1"/>
                </a:solidFill>
              </a:rPr>
              <a:t>stratified </a:t>
            </a:r>
            <a:r>
              <a:rPr lang="en-AU" sz="2200" dirty="0" smtClean="0">
                <a:solidFill>
                  <a:schemeClr val="tx1"/>
                </a:solidFill>
              </a:rPr>
              <a:t>sample of 501 employers who had made PLP payments to at least one employee, plus in-depth interviews with a purposive sample of 41 employers. </a:t>
            </a:r>
          </a:p>
          <a:p>
            <a:pPr algn="l" eaLnBrk="1" fontAlgn="auto" hangingPunct="1">
              <a:spcAft>
                <a:spcPts val="0"/>
              </a:spcAft>
              <a:defRPr/>
            </a:pPr>
            <a:r>
              <a:rPr lang="en-US" sz="2500" b="1" dirty="0" smtClean="0">
                <a:solidFill>
                  <a:schemeClr val="tx1"/>
                </a:solidFill>
              </a:rPr>
              <a:t>Phase 3 (2012-13) </a:t>
            </a:r>
            <a:r>
              <a:rPr lang="en-US" sz="2500" dirty="0" smtClean="0">
                <a:solidFill>
                  <a:schemeClr val="tx1"/>
                </a:solidFill>
              </a:rPr>
              <a:t>will focus on evaluating the intermediate, and (to the extent possible) the ultimate outcomes of the scheme. It will comprise:</a:t>
            </a:r>
          </a:p>
          <a:p>
            <a:pPr marL="342900" indent="-342900" algn="l" eaLnBrk="1" fontAlgn="auto" hangingPunct="1">
              <a:spcAft>
                <a:spcPts val="0"/>
              </a:spcAft>
              <a:buFont typeface="Wingdings" pitchFamily="2" charset="2"/>
              <a:buChar char="Ø"/>
              <a:defRPr/>
            </a:pPr>
            <a:r>
              <a:rPr lang="en-AU" sz="2200" dirty="0" smtClean="0">
                <a:solidFill>
                  <a:schemeClr val="tx1"/>
                </a:solidFill>
              </a:rPr>
              <a:t>a </a:t>
            </a:r>
            <a:r>
              <a:rPr lang="en-AU" sz="2200" dirty="0">
                <a:solidFill>
                  <a:schemeClr val="tx1"/>
                </a:solidFill>
              </a:rPr>
              <a:t>longitudinal survey of mothers of babies born in late 2011 (two waves of data </a:t>
            </a:r>
            <a:r>
              <a:rPr lang="en-AU" sz="2200" dirty="0" smtClean="0">
                <a:solidFill>
                  <a:schemeClr val="tx1"/>
                </a:solidFill>
              </a:rPr>
              <a:t>collection);</a:t>
            </a:r>
          </a:p>
          <a:p>
            <a:pPr marL="342900" indent="-342900" algn="l" eaLnBrk="1" fontAlgn="auto" hangingPunct="1">
              <a:spcAft>
                <a:spcPts val="0"/>
              </a:spcAft>
              <a:buFont typeface="Wingdings" pitchFamily="2" charset="2"/>
              <a:buChar char="Ø"/>
              <a:defRPr/>
            </a:pPr>
            <a:r>
              <a:rPr lang="en-AU" sz="2200" dirty="0" smtClean="0">
                <a:solidFill>
                  <a:schemeClr val="tx1"/>
                </a:solidFill>
              </a:rPr>
              <a:t>a </a:t>
            </a:r>
            <a:r>
              <a:rPr lang="en-AU" sz="2200" dirty="0">
                <a:solidFill>
                  <a:schemeClr val="tx1"/>
                </a:solidFill>
              </a:rPr>
              <a:t>second cross sectional survey of </a:t>
            </a:r>
            <a:r>
              <a:rPr lang="en-AU" sz="2200" dirty="0" smtClean="0">
                <a:solidFill>
                  <a:schemeClr val="tx1"/>
                </a:solidFill>
              </a:rPr>
              <a:t>employers;</a:t>
            </a:r>
          </a:p>
          <a:p>
            <a:pPr marL="342900" indent="-342900" algn="l" eaLnBrk="1" fontAlgn="auto" hangingPunct="1">
              <a:spcAft>
                <a:spcPts val="0"/>
              </a:spcAft>
              <a:buFont typeface="Wingdings" pitchFamily="2" charset="2"/>
              <a:buChar char="Ø"/>
              <a:defRPr/>
            </a:pPr>
            <a:r>
              <a:rPr lang="en-AU" sz="2200" dirty="0" smtClean="0">
                <a:solidFill>
                  <a:schemeClr val="tx1"/>
                </a:solidFill>
              </a:rPr>
              <a:t>a </a:t>
            </a:r>
            <a:r>
              <a:rPr lang="en-AU" sz="2200" dirty="0">
                <a:solidFill>
                  <a:schemeClr val="tx1"/>
                </a:solidFill>
              </a:rPr>
              <a:t>set of interviews and focus groups with beneficiaries and </a:t>
            </a:r>
            <a:r>
              <a:rPr lang="en-AU" sz="2200" dirty="0" smtClean="0">
                <a:solidFill>
                  <a:schemeClr val="tx1"/>
                </a:solidFill>
              </a:rPr>
              <a:t>employers.</a:t>
            </a:r>
            <a:endParaRPr lang="en-US" sz="2200" dirty="0" smtClean="0">
              <a:solidFill>
                <a:schemeClr val="tx2"/>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buFont typeface="Arial" charset="0"/>
              <a:buChar char="•"/>
              <a:defRPr/>
            </a:pPr>
            <a:endParaRPr lang="en-US" sz="2400" dirty="0" smtClean="0">
              <a:solidFill>
                <a:schemeClr val="tx1"/>
              </a:solidFill>
            </a:endParaRPr>
          </a:p>
          <a:p>
            <a:pPr marL="342900" indent="-342900" algn="l" eaLnBrk="1" fontAlgn="auto" hangingPunct="1">
              <a:spcAft>
                <a:spcPts val="0"/>
              </a:spcAft>
              <a:defRPr/>
            </a:pPr>
            <a:endParaRPr lang="en-US" sz="24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30166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720080"/>
          </a:xfrm>
        </p:spPr>
        <p:txBody>
          <a:bodyPr rtlCol="0">
            <a:normAutofit/>
          </a:bodyPr>
          <a:lstStyle/>
          <a:p>
            <a:pPr algn="l" eaLnBrk="1" fontAlgn="auto" hangingPunct="1">
              <a:spcAft>
                <a:spcPts val="0"/>
              </a:spcAft>
              <a:defRPr/>
            </a:pPr>
            <a:r>
              <a:rPr lang="en-US" sz="3200" b="1" dirty="0" smtClean="0"/>
              <a:t>3. Selected findings to date</a:t>
            </a:r>
            <a:endParaRPr lang="en-AU" sz="3200" b="1" dirty="0" smtClean="0"/>
          </a:p>
        </p:txBody>
      </p:sp>
      <p:sp>
        <p:nvSpPr>
          <p:cNvPr id="3" name="Subtitle 2"/>
          <p:cNvSpPr>
            <a:spLocks noGrp="1"/>
          </p:cNvSpPr>
          <p:nvPr>
            <p:ph type="subTitle" idx="1"/>
          </p:nvPr>
        </p:nvSpPr>
        <p:spPr>
          <a:xfrm>
            <a:off x="827584" y="1052736"/>
            <a:ext cx="7704856" cy="5255989"/>
          </a:xfrm>
        </p:spPr>
        <p:txBody>
          <a:bodyPr rtlCol="0">
            <a:normAutofit fontScale="92500" lnSpcReduction="20000"/>
          </a:bodyPr>
          <a:lstStyle/>
          <a:p>
            <a:pPr marL="0" lvl="1" algn="l" eaLnBrk="1" fontAlgn="auto" hangingPunct="1">
              <a:spcAft>
                <a:spcPts val="0"/>
              </a:spcAft>
              <a:defRPr/>
            </a:pPr>
            <a:r>
              <a:rPr lang="en-US" sz="2300" b="1" dirty="0" smtClean="0">
                <a:solidFill>
                  <a:schemeClr val="tx1"/>
                </a:solidFill>
              </a:rPr>
              <a:t>3.1 Baseline </a:t>
            </a:r>
            <a:r>
              <a:rPr lang="en-US" sz="2300" b="1" dirty="0">
                <a:solidFill>
                  <a:schemeClr val="tx1"/>
                </a:solidFill>
              </a:rPr>
              <a:t>patterns pre-implementation of </a:t>
            </a:r>
            <a:r>
              <a:rPr lang="en-US" sz="2300" b="1" dirty="0" smtClean="0">
                <a:solidFill>
                  <a:schemeClr val="tx1"/>
                </a:solidFill>
              </a:rPr>
              <a:t>the PPL </a:t>
            </a:r>
            <a:r>
              <a:rPr lang="en-US" sz="2300" b="1" dirty="0">
                <a:solidFill>
                  <a:schemeClr val="tx1"/>
                </a:solidFill>
              </a:rPr>
              <a:t>scheme</a:t>
            </a:r>
          </a:p>
          <a:p>
            <a:pPr marL="914400" lvl="1" indent="-457200" algn="l" eaLnBrk="1" fontAlgn="auto" hangingPunct="1">
              <a:spcAft>
                <a:spcPts val="0"/>
              </a:spcAft>
              <a:buFont typeface="Wingdings" pitchFamily="2" charset="2"/>
              <a:buChar char="Ø"/>
              <a:defRPr/>
            </a:pPr>
            <a:r>
              <a:rPr lang="en-US" sz="2300" dirty="0" smtClean="0">
                <a:solidFill>
                  <a:schemeClr val="tx1"/>
                </a:solidFill>
              </a:rPr>
              <a:t>Background context – trends in use of employer-paid parental leave:</a:t>
            </a:r>
          </a:p>
          <a:p>
            <a:pPr marL="1371600" lvl="2" indent="-457200" algn="l" eaLnBrk="1" fontAlgn="auto" hangingPunct="1">
              <a:spcAft>
                <a:spcPts val="0"/>
              </a:spcAft>
              <a:buFont typeface="Wingdings" pitchFamily="2" charset="2"/>
              <a:buChar char="Ø"/>
              <a:defRPr/>
            </a:pPr>
            <a:r>
              <a:rPr lang="en-US" sz="1700" dirty="0" smtClean="0">
                <a:solidFill>
                  <a:schemeClr val="tx1"/>
                </a:solidFill>
              </a:rPr>
              <a:t>45% of </a:t>
            </a:r>
            <a:r>
              <a:rPr lang="en-US" sz="1700" dirty="0" err="1" smtClean="0">
                <a:solidFill>
                  <a:schemeClr val="tx1"/>
                </a:solidFill>
              </a:rPr>
              <a:t>BaMS</a:t>
            </a:r>
            <a:r>
              <a:rPr lang="en-US" sz="1700" dirty="0" smtClean="0">
                <a:solidFill>
                  <a:schemeClr val="tx1"/>
                </a:solidFill>
              </a:rPr>
              <a:t> mothers working more than 10 hours per week prior to the birth reported usage of employer-paid leave in 2010-11, compared with 37% of a comparable group of mothers from the 2005 Parental Leave in Australia Survey (</a:t>
            </a:r>
            <a:r>
              <a:rPr lang="en-US" sz="1700" dirty="0" smtClean="0">
                <a:solidFill>
                  <a:srgbClr val="C00000"/>
                </a:solidFill>
              </a:rPr>
              <a:t>PLAS</a:t>
            </a:r>
            <a:r>
              <a:rPr lang="en-US" sz="1700" dirty="0" smtClean="0">
                <a:solidFill>
                  <a:schemeClr val="tx1"/>
                </a:solidFill>
              </a:rPr>
              <a:t>) (Whitehouse et al., 2012).</a:t>
            </a:r>
          </a:p>
          <a:p>
            <a:pPr marL="914400" lvl="1" indent="-457200" algn="l" eaLnBrk="1" fontAlgn="auto" hangingPunct="1">
              <a:spcAft>
                <a:spcPts val="0"/>
              </a:spcAft>
              <a:buFont typeface="Wingdings" pitchFamily="2" charset="2"/>
              <a:buChar char="Ø"/>
              <a:defRPr/>
            </a:pPr>
            <a:r>
              <a:rPr lang="en-US" sz="2300" dirty="0" smtClean="0">
                <a:solidFill>
                  <a:schemeClr val="tx1"/>
                </a:solidFill>
              </a:rPr>
              <a:t>Indicators of extent to which PPL scheme would expand, and enhance equity of, access to paid parental leave:</a:t>
            </a:r>
          </a:p>
          <a:p>
            <a:pPr marL="1371600" lvl="2" indent="-457200" algn="l" eaLnBrk="1" fontAlgn="auto" hangingPunct="1">
              <a:spcAft>
                <a:spcPts val="0"/>
              </a:spcAft>
              <a:buFont typeface="Wingdings" pitchFamily="2" charset="2"/>
              <a:buChar char="Ø"/>
              <a:defRPr/>
            </a:pPr>
            <a:r>
              <a:rPr lang="en-US" sz="1700" dirty="0" smtClean="0">
                <a:solidFill>
                  <a:schemeClr val="tx1"/>
                </a:solidFill>
              </a:rPr>
              <a:t>58% of </a:t>
            </a:r>
            <a:r>
              <a:rPr lang="en-US" sz="1700" dirty="0" err="1" smtClean="0">
                <a:solidFill>
                  <a:schemeClr val="tx1"/>
                </a:solidFill>
              </a:rPr>
              <a:t>BaMS</a:t>
            </a:r>
            <a:r>
              <a:rPr lang="en-US" sz="1700" dirty="0" smtClean="0">
                <a:solidFill>
                  <a:schemeClr val="tx1"/>
                </a:solidFill>
              </a:rPr>
              <a:t> sample were PPL eligible </a:t>
            </a:r>
            <a:r>
              <a:rPr lang="en-US" sz="1700" dirty="0" err="1" smtClean="0">
                <a:solidFill>
                  <a:schemeClr val="tx1"/>
                </a:solidFill>
              </a:rPr>
              <a:t>cf</a:t>
            </a:r>
            <a:r>
              <a:rPr lang="en-US" sz="1700" dirty="0" smtClean="0">
                <a:solidFill>
                  <a:schemeClr val="tx1"/>
                </a:solidFill>
              </a:rPr>
              <a:t> 34% of sample who believed they had access to employer-paid parental leave (Phase 1 Report, pp.17, 19); majority of working women without access to employer-paid leave would be PPL eligible (p.19);</a:t>
            </a:r>
          </a:p>
          <a:p>
            <a:pPr marL="1371600" lvl="2" indent="-457200" algn="l" eaLnBrk="1" fontAlgn="auto" hangingPunct="1">
              <a:spcAft>
                <a:spcPts val="0"/>
              </a:spcAft>
              <a:buFont typeface="Wingdings" pitchFamily="2" charset="2"/>
              <a:buChar char="Ø"/>
              <a:defRPr/>
            </a:pPr>
            <a:r>
              <a:rPr lang="en-US" sz="1700" dirty="0" smtClean="0">
                <a:solidFill>
                  <a:schemeClr val="tx1"/>
                </a:solidFill>
              </a:rPr>
              <a:t>Suggests increased access to paid leave among, e.g., Indigenous and single mothers…among those eligible for PPL, these groups had lower reported access to employer-paid leave than the sample as a whole (39% and 25% respectively, compared with 46% for the overall sample)  (Phase 1 report, p.19).</a:t>
            </a:r>
          </a:p>
          <a:p>
            <a:pPr marL="0" lvl="1" algn="l" eaLnBrk="1" fontAlgn="auto" hangingPunct="1">
              <a:spcAft>
                <a:spcPts val="0"/>
              </a:spcAft>
              <a:defRPr/>
            </a:pPr>
            <a:r>
              <a:rPr lang="en-US" sz="1300" b="1" i="1" dirty="0" smtClean="0">
                <a:solidFill>
                  <a:schemeClr val="tx1"/>
                </a:solidFill>
              </a:rPr>
              <a:t>Sources (in addition to PLAS and </a:t>
            </a:r>
            <a:r>
              <a:rPr lang="en-US" sz="1300" b="1" i="1" dirty="0" err="1" smtClean="0">
                <a:solidFill>
                  <a:schemeClr val="tx1"/>
                </a:solidFill>
              </a:rPr>
              <a:t>BaMS</a:t>
            </a:r>
            <a:r>
              <a:rPr lang="en-US" sz="1300" b="1" i="1" dirty="0" smtClean="0">
                <a:solidFill>
                  <a:schemeClr val="tx1"/>
                </a:solidFill>
              </a:rPr>
              <a:t> datasets): </a:t>
            </a:r>
          </a:p>
          <a:p>
            <a:pPr marL="0" lvl="1" algn="l" eaLnBrk="1" fontAlgn="auto" hangingPunct="1">
              <a:spcAft>
                <a:spcPts val="0"/>
              </a:spcAft>
              <a:defRPr/>
            </a:pPr>
            <a:r>
              <a:rPr lang="en-US" sz="1300" dirty="0" smtClean="0">
                <a:solidFill>
                  <a:schemeClr val="tx1"/>
                </a:solidFill>
              </a:rPr>
              <a:t>Australian Government, Department of Families, Housing, Community Services and Indigenous Affairs (2012), </a:t>
            </a:r>
            <a:r>
              <a:rPr lang="en-US" sz="1300" i="1" dirty="0" smtClean="0">
                <a:solidFill>
                  <a:schemeClr val="tx1"/>
                </a:solidFill>
              </a:rPr>
              <a:t>Paid Parental Leave Evaluation: Phase 1</a:t>
            </a:r>
            <a:r>
              <a:rPr lang="en-US" sz="1300" dirty="0" smtClean="0">
                <a:solidFill>
                  <a:schemeClr val="tx1"/>
                </a:solidFill>
              </a:rPr>
              <a:t>, Occasional Paper No.44, Canberra, Commonwealth of Australia.</a:t>
            </a:r>
          </a:p>
          <a:p>
            <a:pPr marL="0" lvl="1" algn="l" eaLnBrk="1" fontAlgn="auto" hangingPunct="1">
              <a:spcAft>
                <a:spcPts val="0"/>
              </a:spcAft>
              <a:defRPr/>
            </a:pPr>
            <a:r>
              <a:rPr lang="en-US" sz="1300" dirty="0" smtClean="0">
                <a:solidFill>
                  <a:schemeClr val="tx1"/>
                </a:solidFill>
              </a:rPr>
              <a:t>Whitehouse, G., B. Hewitt, B. Martin and </a:t>
            </a:r>
            <a:r>
              <a:rPr lang="en-US" sz="1300" dirty="0" err="1" smtClean="0">
                <a:solidFill>
                  <a:schemeClr val="tx1"/>
                </a:solidFill>
              </a:rPr>
              <a:t>M.Baird</a:t>
            </a:r>
            <a:r>
              <a:rPr lang="en-US" sz="1300" dirty="0" smtClean="0">
                <a:solidFill>
                  <a:schemeClr val="tx1"/>
                </a:solidFill>
              </a:rPr>
              <a:t> (2012) </a:t>
            </a:r>
            <a:r>
              <a:rPr lang="en-AU" sz="1300" i="1" dirty="0">
                <a:solidFill>
                  <a:schemeClr val="tx1"/>
                </a:solidFill>
              </a:rPr>
              <a:t>Trends in paid parental leave usage in Australia: </a:t>
            </a:r>
            <a:r>
              <a:rPr lang="en-AU" sz="1300" i="1" dirty="0" smtClean="0">
                <a:solidFill>
                  <a:schemeClr val="tx1"/>
                </a:solidFill>
              </a:rPr>
              <a:t>2005-2010</a:t>
            </a:r>
            <a:r>
              <a:rPr lang="en-AU" sz="1300" dirty="0" smtClean="0">
                <a:solidFill>
                  <a:schemeClr val="tx1"/>
                </a:solidFill>
              </a:rPr>
              <a:t>. Paper presented at Australian Institute of Family Studies conference, 25-27 July.</a:t>
            </a:r>
            <a:endParaRPr lang="en-US" sz="1300" dirty="0" smtClean="0">
              <a:solidFill>
                <a:schemeClr val="tx1"/>
              </a:solidFill>
            </a:endParaRPr>
          </a:p>
        </p:txBody>
      </p:sp>
      <p:sp>
        <p:nvSpPr>
          <p:cNvPr id="4100" name="Rectangle 4"/>
          <p:cNvSpPr>
            <a:spLocks noChangeArrowheads="1"/>
          </p:cNvSpPr>
          <p:nvPr/>
        </p:nvSpPr>
        <p:spPr bwMode="auto">
          <a:xfrm>
            <a:off x="250825" y="6308725"/>
            <a:ext cx="65897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AU" sz="1200" i="1" dirty="0">
                <a:latin typeface="Georgia" pitchFamily="18" charset="0"/>
              </a:rPr>
              <a:t>School of Political Science and International </a:t>
            </a:r>
            <a:r>
              <a:rPr lang="en-AU" sz="1200" i="1" dirty="0" smtClean="0">
                <a:latin typeface="Georgia" pitchFamily="18" charset="0"/>
              </a:rPr>
              <a:t>Studies</a:t>
            </a:r>
            <a:endParaRPr lang="en-AU" sz="1200" i="1" dirty="0">
              <a:latin typeface="Georgia" pitchFamily="18" charset="0"/>
            </a:endParaRPr>
          </a:p>
        </p:txBody>
      </p:sp>
      <p:pic>
        <p:nvPicPr>
          <p:cNvPr id="4101"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59563" y="6308725"/>
            <a:ext cx="1584325"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9282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84631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4385</TotalTime>
  <Words>2337</Words>
  <Application>Microsoft Office PowerPoint</Application>
  <PresentationFormat>On-screen Show (4:3)</PresentationFormat>
  <Paragraphs>151</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Policy and research developments in Australia</vt:lpstr>
      <vt:lpstr>Outline of presentation</vt:lpstr>
      <vt:lpstr>1. Recent policy developments – Paid Parental Leave scheme</vt:lpstr>
      <vt:lpstr>1. Recent policy developments – Paid Parental Leave scheme, contd…</vt:lpstr>
      <vt:lpstr>1. Recent policy developments – Dad and Partner pay (DaPP)</vt:lpstr>
      <vt:lpstr>2. Policy evaluation contracted by the Australian government: research team</vt:lpstr>
      <vt:lpstr>2. Policy evaluation contracted by the Australian government: outline of research plan</vt:lpstr>
      <vt:lpstr>2. Policy evaluation contracted by the Australian government: outline of research plan, contd…</vt:lpstr>
      <vt:lpstr>3. Selected findings to date</vt:lpstr>
      <vt:lpstr>3.1 Baseline patterns pre-implementation of the Paid Parental Leave scheme, contd…</vt:lpstr>
      <vt:lpstr>3. Selected findings to date</vt:lpstr>
      <vt:lpstr>3. Selected findings to date</vt:lpstr>
      <vt:lpstr>3.3 Employer reactions, contd…</vt:lpstr>
      <vt:lpstr>3. 3 Employer reactions, contd…</vt:lpstr>
      <vt:lpstr>Conclusions</vt:lpstr>
      <vt:lpstr>http://www.aomevents.com/CWFC2013</vt:lpstr>
      <vt:lpstr>http://www.aomevents.com/CWFC2013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Gillian Whitehouse</dc:creator>
  <cp:lastModifiedBy>moss</cp:lastModifiedBy>
  <cp:revision>351</cp:revision>
  <cp:lastPrinted>2012-07-20T05:00:31Z</cp:lastPrinted>
  <dcterms:created xsi:type="dcterms:W3CDTF">2011-01-10T03:29:12Z</dcterms:created>
  <dcterms:modified xsi:type="dcterms:W3CDTF">2012-09-28T11:14:24Z</dcterms:modified>
</cp:coreProperties>
</file>