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6"/>
  </p:notesMasterIdLst>
  <p:handoutMasterIdLst>
    <p:handoutMasterId r:id="rId27"/>
  </p:handoutMasterIdLst>
  <p:sldIdLst>
    <p:sldId id="256" r:id="rId2"/>
    <p:sldId id="259" r:id="rId3"/>
    <p:sldId id="284" r:id="rId4"/>
    <p:sldId id="285" r:id="rId5"/>
    <p:sldId id="260" r:id="rId6"/>
    <p:sldId id="287" r:id="rId7"/>
    <p:sldId id="288" r:id="rId8"/>
    <p:sldId id="263" r:id="rId9"/>
    <p:sldId id="265" r:id="rId10"/>
    <p:sldId id="275" r:id="rId11"/>
    <p:sldId id="289" r:id="rId12"/>
    <p:sldId id="264" r:id="rId13"/>
    <p:sldId id="276" r:id="rId14"/>
    <p:sldId id="277" r:id="rId15"/>
    <p:sldId id="278" r:id="rId16"/>
    <p:sldId id="279" r:id="rId17"/>
    <p:sldId id="267" r:id="rId18"/>
    <p:sldId id="268" r:id="rId19"/>
    <p:sldId id="272" r:id="rId20"/>
    <p:sldId id="273" r:id="rId21"/>
    <p:sldId id="274" r:id="rId22"/>
    <p:sldId id="269" r:id="rId23"/>
    <p:sldId id="286" r:id="rId24"/>
    <p:sldId id="270" r:id="rId25"/>
  </p:sldIdLst>
  <p:sldSz cx="9144000" cy="6858000" type="screen4x3"/>
  <p:notesSz cx="6811963" cy="9942513"/>
  <p:defaultTextStyle>
    <a:defPPr>
      <a:defRPr lang="pt-P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a:srgbClr val="3399FF"/>
    <a:srgbClr val="000099"/>
  </p:clrMru>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em Estilo, Sem Grelh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92" autoAdjust="0"/>
    <p:restoredTop sz="94660"/>
  </p:normalViewPr>
  <p:slideViewPr>
    <p:cSldViewPr>
      <p:cViewPr varScale="1">
        <p:scale>
          <a:sx n="37" d="100"/>
          <a:sy n="37" d="100"/>
        </p:scale>
        <p:origin x="-151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4A8153-EFB7-482F-9D99-3F7F2276565F}" type="doc">
      <dgm:prSet loTypeId="urn:microsoft.com/office/officeart/2005/8/layout/cycle6" loCatId="cycle" qsTypeId="urn:microsoft.com/office/officeart/2005/8/quickstyle/simple1#1" qsCatId="simple" csTypeId="urn:microsoft.com/office/officeart/2005/8/colors/accent1_2#1" csCatId="accent1" phldr="1"/>
      <dgm:spPr/>
      <dgm:t>
        <a:bodyPr/>
        <a:lstStyle/>
        <a:p>
          <a:endParaRPr lang="pt-PT"/>
        </a:p>
      </dgm:t>
    </dgm:pt>
    <dgm:pt modelId="{EDC43254-DB6D-49AC-AC46-2DD8873366B4}">
      <dgm:prSet phldrT="[Texto]" custT="1"/>
      <dgm:spPr/>
      <dgm:t>
        <a:bodyPr/>
        <a:lstStyle/>
        <a:p>
          <a:r>
            <a:rPr lang="pt-PT" sz="1400" dirty="0" smtClean="0">
              <a:solidFill>
                <a:schemeClr val="tx1"/>
              </a:solidFill>
            </a:rPr>
            <a:t>1- NEGOTIATION </a:t>
          </a:r>
          <a:endParaRPr lang="pt-PT" sz="1400" dirty="0">
            <a:solidFill>
              <a:schemeClr val="tx1"/>
            </a:solidFill>
          </a:endParaRPr>
        </a:p>
      </dgm:t>
    </dgm:pt>
    <dgm:pt modelId="{B6BBCDAE-EAB1-4178-AFC5-80067CC2048F}" type="parTrans" cxnId="{47CC72AB-0A12-417E-92CA-AF1277D8EA9E}">
      <dgm:prSet/>
      <dgm:spPr/>
      <dgm:t>
        <a:bodyPr/>
        <a:lstStyle/>
        <a:p>
          <a:endParaRPr lang="pt-PT"/>
        </a:p>
      </dgm:t>
    </dgm:pt>
    <dgm:pt modelId="{8C895801-0A84-4BEC-94B9-7024AAAA5AD4}" type="sibTrans" cxnId="{47CC72AB-0A12-417E-92CA-AF1277D8EA9E}">
      <dgm:prSet>
        <dgm:style>
          <a:lnRef idx="1">
            <a:schemeClr val="dk1"/>
          </a:lnRef>
          <a:fillRef idx="0">
            <a:schemeClr val="dk1"/>
          </a:fillRef>
          <a:effectRef idx="0">
            <a:schemeClr val="dk1"/>
          </a:effectRef>
          <a:fontRef idx="minor">
            <a:schemeClr val="tx1"/>
          </a:fontRef>
        </dgm:style>
      </dgm:prSet>
      <dgm:spPr/>
      <dgm:t>
        <a:bodyPr/>
        <a:lstStyle/>
        <a:p>
          <a:endParaRPr lang="pt-PT"/>
        </a:p>
      </dgm:t>
    </dgm:pt>
    <dgm:pt modelId="{B910C8E7-3EA4-4222-94B2-57085B728364}">
      <dgm:prSet phldrT="[Texto]" custT="1"/>
      <dgm:spPr/>
      <dgm:t>
        <a:bodyPr/>
        <a:lstStyle/>
        <a:p>
          <a:r>
            <a:rPr lang="pt-PT" sz="1400" dirty="0" smtClean="0">
              <a:solidFill>
                <a:schemeClr val="tx1"/>
              </a:solidFill>
            </a:rPr>
            <a:t>2- ACTIVITIES</a:t>
          </a:r>
          <a:endParaRPr lang="pt-PT" sz="1400" dirty="0">
            <a:solidFill>
              <a:schemeClr val="tx1"/>
            </a:solidFill>
          </a:endParaRPr>
        </a:p>
      </dgm:t>
    </dgm:pt>
    <dgm:pt modelId="{5DB453F5-57B7-44E1-B0D9-1A847424DD73}" type="parTrans" cxnId="{B29E766F-284B-4655-AFAE-1935C4EABCF2}">
      <dgm:prSet/>
      <dgm:spPr/>
      <dgm:t>
        <a:bodyPr/>
        <a:lstStyle/>
        <a:p>
          <a:endParaRPr lang="pt-PT"/>
        </a:p>
      </dgm:t>
    </dgm:pt>
    <dgm:pt modelId="{B5DE9665-7B83-443E-AFED-E2C807960984}" type="sibTrans" cxnId="{B29E766F-284B-4655-AFAE-1935C4EABCF2}">
      <dgm:prSet>
        <dgm:style>
          <a:lnRef idx="1">
            <a:schemeClr val="dk1"/>
          </a:lnRef>
          <a:fillRef idx="0">
            <a:schemeClr val="dk1"/>
          </a:fillRef>
          <a:effectRef idx="0">
            <a:schemeClr val="dk1"/>
          </a:effectRef>
          <a:fontRef idx="minor">
            <a:schemeClr val="tx1"/>
          </a:fontRef>
        </dgm:style>
      </dgm:prSet>
      <dgm:spPr/>
      <dgm:t>
        <a:bodyPr/>
        <a:lstStyle/>
        <a:p>
          <a:endParaRPr lang="pt-PT"/>
        </a:p>
      </dgm:t>
    </dgm:pt>
    <dgm:pt modelId="{A5037878-F84D-4771-8258-B6FE7CC2D5EC}">
      <dgm:prSet phldrT="[Texto]" custT="1"/>
      <dgm:spPr/>
      <dgm:t>
        <a:bodyPr/>
        <a:lstStyle/>
        <a:p>
          <a:r>
            <a:rPr lang="pt-PT" sz="1400" dirty="0" smtClean="0">
              <a:solidFill>
                <a:schemeClr val="tx1"/>
              </a:solidFill>
            </a:rPr>
            <a:t>3- LEARNING</a:t>
          </a:r>
          <a:endParaRPr lang="pt-PT" sz="1400" dirty="0">
            <a:solidFill>
              <a:schemeClr val="tx1"/>
            </a:solidFill>
          </a:endParaRPr>
        </a:p>
      </dgm:t>
    </dgm:pt>
    <dgm:pt modelId="{FC40537D-4D3F-49A5-82C3-7C27A67374D1}" type="parTrans" cxnId="{82DF10F4-2CCB-4D89-B30B-09EDD2B41197}">
      <dgm:prSet/>
      <dgm:spPr/>
      <dgm:t>
        <a:bodyPr/>
        <a:lstStyle/>
        <a:p>
          <a:endParaRPr lang="pt-PT"/>
        </a:p>
      </dgm:t>
    </dgm:pt>
    <dgm:pt modelId="{6F687B24-D665-4048-83CD-E35E2E6A0885}" type="sibTrans" cxnId="{82DF10F4-2CCB-4D89-B30B-09EDD2B41197}">
      <dgm:prSet>
        <dgm:style>
          <a:lnRef idx="1">
            <a:schemeClr val="dk1"/>
          </a:lnRef>
          <a:fillRef idx="0">
            <a:schemeClr val="dk1"/>
          </a:fillRef>
          <a:effectRef idx="0">
            <a:schemeClr val="dk1"/>
          </a:effectRef>
          <a:fontRef idx="minor">
            <a:schemeClr val="tx1"/>
          </a:fontRef>
        </dgm:style>
      </dgm:prSet>
      <dgm:spPr/>
      <dgm:t>
        <a:bodyPr/>
        <a:lstStyle/>
        <a:p>
          <a:endParaRPr lang="pt-PT"/>
        </a:p>
      </dgm:t>
    </dgm:pt>
    <dgm:pt modelId="{E4F5ECB2-0086-441C-9EFA-1C2BDDC00991}">
      <dgm:prSet phldrT="[Texto]" custT="1"/>
      <dgm:spPr/>
      <dgm:t>
        <a:bodyPr/>
        <a:lstStyle/>
        <a:p>
          <a:r>
            <a:rPr lang="pt-PT" sz="1400" dirty="0" smtClean="0">
              <a:solidFill>
                <a:schemeClr val="tx1"/>
              </a:solidFill>
            </a:rPr>
            <a:t>4- BONDING</a:t>
          </a:r>
          <a:endParaRPr lang="pt-PT" sz="1400" dirty="0">
            <a:solidFill>
              <a:schemeClr val="tx1"/>
            </a:solidFill>
          </a:endParaRPr>
        </a:p>
      </dgm:t>
    </dgm:pt>
    <dgm:pt modelId="{41C1F7C7-EC01-444A-8312-F92E66232D67}" type="parTrans" cxnId="{7A50445B-2B79-484E-9853-868A2D6DAE67}">
      <dgm:prSet/>
      <dgm:spPr/>
      <dgm:t>
        <a:bodyPr/>
        <a:lstStyle/>
        <a:p>
          <a:endParaRPr lang="pt-PT"/>
        </a:p>
      </dgm:t>
    </dgm:pt>
    <dgm:pt modelId="{30E797FA-36DE-4CFF-9E4A-19EA57F21ADE}" type="sibTrans" cxnId="{7A50445B-2B79-484E-9853-868A2D6DAE67}">
      <dgm:prSet>
        <dgm:style>
          <a:lnRef idx="1">
            <a:schemeClr val="dk1"/>
          </a:lnRef>
          <a:fillRef idx="0">
            <a:schemeClr val="dk1"/>
          </a:fillRef>
          <a:effectRef idx="0">
            <a:schemeClr val="dk1"/>
          </a:effectRef>
          <a:fontRef idx="minor">
            <a:schemeClr val="tx1"/>
          </a:fontRef>
        </dgm:style>
      </dgm:prSet>
      <dgm:spPr/>
      <dgm:t>
        <a:bodyPr/>
        <a:lstStyle/>
        <a:p>
          <a:endParaRPr lang="pt-PT"/>
        </a:p>
      </dgm:t>
    </dgm:pt>
    <dgm:pt modelId="{8D7B37BC-8B70-40A2-A7E6-3060ADC9FE71}">
      <dgm:prSet phldrT="[Texto]" custT="1"/>
      <dgm:spPr/>
      <dgm:t>
        <a:bodyPr/>
        <a:lstStyle/>
        <a:p>
          <a:r>
            <a:rPr lang="pt-PT" sz="1400" dirty="0" smtClean="0">
              <a:solidFill>
                <a:schemeClr val="tx1"/>
              </a:solidFill>
            </a:rPr>
            <a:t>6- EMOTIONS</a:t>
          </a:r>
          <a:endParaRPr lang="pt-PT" sz="1400" dirty="0">
            <a:solidFill>
              <a:schemeClr val="tx1"/>
            </a:solidFill>
          </a:endParaRPr>
        </a:p>
      </dgm:t>
    </dgm:pt>
    <dgm:pt modelId="{C8CABC7A-34A5-4D78-A86A-61E8F52BA4E1}" type="parTrans" cxnId="{5685F915-469F-4325-B1E1-06D8881455EE}">
      <dgm:prSet/>
      <dgm:spPr/>
      <dgm:t>
        <a:bodyPr/>
        <a:lstStyle/>
        <a:p>
          <a:endParaRPr lang="pt-PT"/>
        </a:p>
      </dgm:t>
    </dgm:pt>
    <dgm:pt modelId="{9560F40B-FFA7-40F6-AD92-4E305B63026A}" type="sibTrans" cxnId="{5685F915-469F-4325-B1E1-06D8881455EE}">
      <dgm:prSet>
        <dgm:style>
          <a:lnRef idx="1">
            <a:schemeClr val="dk1"/>
          </a:lnRef>
          <a:fillRef idx="0">
            <a:schemeClr val="dk1"/>
          </a:fillRef>
          <a:effectRef idx="0">
            <a:schemeClr val="dk1"/>
          </a:effectRef>
          <a:fontRef idx="minor">
            <a:schemeClr val="tx1"/>
          </a:fontRef>
        </dgm:style>
      </dgm:prSet>
      <dgm:spPr/>
      <dgm:t>
        <a:bodyPr/>
        <a:lstStyle/>
        <a:p>
          <a:endParaRPr lang="pt-PT"/>
        </a:p>
      </dgm:t>
    </dgm:pt>
    <dgm:pt modelId="{AC03700D-A289-42A0-A67D-D3415E14E440}">
      <dgm:prSet phldrT="[Texto]" custT="1"/>
      <dgm:spPr/>
      <dgm:t>
        <a:bodyPr/>
        <a:lstStyle/>
        <a:p>
          <a:r>
            <a:rPr lang="pt-PT" sz="1400" dirty="0" smtClean="0">
              <a:solidFill>
                <a:schemeClr val="tx1"/>
              </a:solidFill>
            </a:rPr>
            <a:t>5- EMANCIPATION</a:t>
          </a:r>
          <a:endParaRPr lang="pt-PT" sz="1400" dirty="0">
            <a:solidFill>
              <a:schemeClr val="tx1"/>
            </a:solidFill>
          </a:endParaRPr>
        </a:p>
      </dgm:t>
    </dgm:pt>
    <dgm:pt modelId="{D65C775A-39B6-4C52-9E40-6212C6E47467}" type="parTrans" cxnId="{1713507E-CB4F-4FF1-AE69-87A4129368F2}">
      <dgm:prSet/>
      <dgm:spPr/>
      <dgm:t>
        <a:bodyPr/>
        <a:lstStyle/>
        <a:p>
          <a:endParaRPr lang="pt-PT"/>
        </a:p>
      </dgm:t>
    </dgm:pt>
    <dgm:pt modelId="{CBAF5BDE-1320-4DAF-A9E0-5CDAC33EC0AE}" type="sibTrans" cxnId="{1713507E-CB4F-4FF1-AE69-87A4129368F2}">
      <dgm:prSet>
        <dgm:style>
          <a:lnRef idx="1">
            <a:schemeClr val="dk1"/>
          </a:lnRef>
          <a:fillRef idx="0">
            <a:schemeClr val="dk1"/>
          </a:fillRef>
          <a:effectRef idx="0">
            <a:schemeClr val="dk1"/>
          </a:effectRef>
          <a:fontRef idx="minor">
            <a:schemeClr val="tx1"/>
          </a:fontRef>
        </dgm:style>
      </dgm:prSet>
      <dgm:spPr/>
      <dgm:t>
        <a:bodyPr/>
        <a:lstStyle/>
        <a:p>
          <a:endParaRPr lang="pt-PT"/>
        </a:p>
      </dgm:t>
    </dgm:pt>
    <dgm:pt modelId="{24A3BC80-1ED4-4EDF-8136-F5DC5401F66D}" type="pres">
      <dgm:prSet presAssocID="{FE4A8153-EFB7-482F-9D99-3F7F2276565F}" presName="cycle" presStyleCnt="0">
        <dgm:presLayoutVars>
          <dgm:dir/>
          <dgm:resizeHandles val="exact"/>
        </dgm:presLayoutVars>
      </dgm:prSet>
      <dgm:spPr/>
      <dgm:t>
        <a:bodyPr/>
        <a:lstStyle/>
        <a:p>
          <a:endParaRPr lang="pt-PT"/>
        </a:p>
      </dgm:t>
    </dgm:pt>
    <dgm:pt modelId="{A21E2473-609B-4425-AA9E-3055127E7C59}" type="pres">
      <dgm:prSet presAssocID="{EDC43254-DB6D-49AC-AC46-2DD8873366B4}" presName="node" presStyleLbl="node1" presStyleIdx="0" presStyleCnt="6" custScaleX="164676" custScaleY="110000">
        <dgm:presLayoutVars>
          <dgm:bulletEnabled val="1"/>
        </dgm:presLayoutVars>
      </dgm:prSet>
      <dgm:spPr/>
      <dgm:t>
        <a:bodyPr/>
        <a:lstStyle/>
        <a:p>
          <a:endParaRPr lang="pt-PT"/>
        </a:p>
      </dgm:t>
    </dgm:pt>
    <dgm:pt modelId="{79A225D1-65DA-46DB-BA24-6EB7D5C63EE3}" type="pres">
      <dgm:prSet presAssocID="{EDC43254-DB6D-49AC-AC46-2DD8873366B4}" presName="spNode" presStyleCnt="0"/>
      <dgm:spPr/>
    </dgm:pt>
    <dgm:pt modelId="{4A27A82C-EE3F-425F-88E0-6E8555F29EEC}" type="pres">
      <dgm:prSet presAssocID="{8C895801-0A84-4BEC-94B9-7024AAAA5AD4}" presName="sibTrans" presStyleLbl="sibTrans1D1" presStyleIdx="0" presStyleCnt="6"/>
      <dgm:spPr/>
      <dgm:t>
        <a:bodyPr/>
        <a:lstStyle/>
        <a:p>
          <a:endParaRPr lang="pt-PT"/>
        </a:p>
      </dgm:t>
    </dgm:pt>
    <dgm:pt modelId="{B14E5779-DB33-4D75-8914-16A877E386F7}" type="pres">
      <dgm:prSet presAssocID="{B910C8E7-3EA4-4222-94B2-57085B728364}" presName="node" presStyleLbl="node1" presStyleIdx="1" presStyleCnt="6" custScaleX="158208" custScaleY="69155">
        <dgm:presLayoutVars>
          <dgm:bulletEnabled val="1"/>
        </dgm:presLayoutVars>
      </dgm:prSet>
      <dgm:spPr/>
      <dgm:t>
        <a:bodyPr/>
        <a:lstStyle/>
        <a:p>
          <a:endParaRPr lang="pt-PT"/>
        </a:p>
      </dgm:t>
    </dgm:pt>
    <dgm:pt modelId="{136C5176-398A-4741-8027-4565A546306E}" type="pres">
      <dgm:prSet presAssocID="{B910C8E7-3EA4-4222-94B2-57085B728364}" presName="spNode" presStyleCnt="0"/>
      <dgm:spPr/>
    </dgm:pt>
    <dgm:pt modelId="{C9C8DBEC-DCCD-47B8-B87D-1ACFB98EC346}" type="pres">
      <dgm:prSet presAssocID="{B5DE9665-7B83-443E-AFED-E2C807960984}" presName="sibTrans" presStyleLbl="sibTrans1D1" presStyleIdx="1" presStyleCnt="6"/>
      <dgm:spPr/>
      <dgm:t>
        <a:bodyPr/>
        <a:lstStyle/>
        <a:p>
          <a:endParaRPr lang="pt-PT"/>
        </a:p>
      </dgm:t>
    </dgm:pt>
    <dgm:pt modelId="{1FAED031-F082-4654-999E-D1EAAFE24D27}" type="pres">
      <dgm:prSet presAssocID="{A5037878-F84D-4771-8258-B6FE7CC2D5EC}" presName="node" presStyleLbl="node1" presStyleIdx="2" presStyleCnt="6" custScaleX="191450" custScaleY="65205">
        <dgm:presLayoutVars>
          <dgm:bulletEnabled val="1"/>
        </dgm:presLayoutVars>
      </dgm:prSet>
      <dgm:spPr/>
      <dgm:t>
        <a:bodyPr/>
        <a:lstStyle/>
        <a:p>
          <a:endParaRPr lang="pt-PT"/>
        </a:p>
      </dgm:t>
    </dgm:pt>
    <dgm:pt modelId="{2C40CC06-831B-4364-A743-85BB2AD57128}" type="pres">
      <dgm:prSet presAssocID="{A5037878-F84D-4771-8258-B6FE7CC2D5EC}" presName="spNode" presStyleCnt="0"/>
      <dgm:spPr/>
    </dgm:pt>
    <dgm:pt modelId="{0C4B8CFF-2AC3-482A-A2BF-A0006B745AD8}" type="pres">
      <dgm:prSet presAssocID="{6F687B24-D665-4048-83CD-E35E2E6A0885}" presName="sibTrans" presStyleLbl="sibTrans1D1" presStyleIdx="2" presStyleCnt="6"/>
      <dgm:spPr/>
      <dgm:t>
        <a:bodyPr/>
        <a:lstStyle/>
        <a:p>
          <a:endParaRPr lang="pt-PT"/>
        </a:p>
      </dgm:t>
    </dgm:pt>
    <dgm:pt modelId="{CA30E3DF-3EA8-4D6C-962A-6B77DC1465DE}" type="pres">
      <dgm:prSet presAssocID="{E4F5ECB2-0086-441C-9EFA-1C2BDDC00991}" presName="node" presStyleLbl="node1" presStyleIdx="3" presStyleCnt="6" custScaleX="135961" custScaleY="61095">
        <dgm:presLayoutVars>
          <dgm:bulletEnabled val="1"/>
        </dgm:presLayoutVars>
      </dgm:prSet>
      <dgm:spPr/>
      <dgm:t>
        <a:bodyPr/>
        <a:lstStyle/>
        <a:p>
          <a:endParaRPr lang="pt-PT"/>
        </a:p>
      </dgm:t>
    </dgm:pt>
    <dgm:pt modelId="{CF1FDE65-ADF9-417D-9091-FEC024EE5D6B}" type="pres">
      <dgm:prSet presAssocID="{E4F5ECB2-0086-441C-9EFA-1C2BDDC00991}" presName="spNode" presStyleCnt="0"/>
      <dgm:spPr/>
    </dgm:pt>
    <dgm:pt modelId="{D9847BAF-F92D-4648-A759-A5D65C739533}" type="pres">
      <dgm:prSet presAssocID="{30E797FA-36DE-4CFF-9E4A-19EA57F21ADE}" presName="sibTrans" presStyleLbl="sibTrans1D1" presStyleIdx="3" presStyleCnt="6"/>
      <dgm:spPr/>
      <dgm:t>
        <a:bodyPr/>
        <a:lstStyle/>
        <a:p>
          <a:endParaRPr lang="pt-PT"/>
        </a:p>
      </dgm:t>
    </dgm:pt>
    <dgm:pt modelId="{949DCF2A-5DB0-48CA-BF89-FFBCCE9DC441}" type="pres">
      <dgm:prSet presAssocID="{AC03700D-A289-42A0-A67D-D3415E14E440}" presName="node" presStyleLbl="node1" presStyleIdx="4" presStyleCnt="6" custScaleX="193444" custScaleY="65205">
        <dgm:presLayoutVars>
          <dgm:bulletEnabled val="1"/>
        </dgm:presLayoutVars>
      </dgm:prSet>
      <dgm:spPr/>
      <dgm:t>
        <a:bodyPr/>
        <a:lstStyle/>
        <a:p>
          <a:endParaRPr lang="pt-PT"/>
        </a:p>
      </dgm:t>
    </dgm:pt>
    <dgm:pt modelId="{B2FD8221-269B-485A-99A5-0897107B77CF}" type="pres">
      <dgm:prSet presAssocID="{AC03700D-A289-42A0-A67D-D3415E14E440}" presName="spNode" presStyleCnt="0"/>
      <dgm:spPr/>
    </dgm:pt>
    <dgm:pt modelId="{814396A8-C355-4562-BBDA-234BDBB1A5BD}" type="pres">
      <dgm:prSet presAssocID="{CBAF5BDE-1320-4DAF-A9E0-5CDAC33EC0AE}" presName="sibTrans" presStyleLbl="sibTrans1D1" presStyleIdx="4" presStyleCnt="6"/>
      <dgm:spPr/>
      <dgm:t>
        <a:bodyPr/>
        <a:lstStyle/>
        <a:p>
          <a:endParaRPr lang="pt-PT"/>
        </a:p>
      </dgm:t>
    </dgm:pt>
    <dgm:pt modelId="{79B9486D-1681-4AE4-B075-D6B97C9FABB7}" type="pres">
      <dgm:prSet presAssocID="{8D7B37BC-8B70-40A2-A7E6-3060ADC9FE71}" presName="node" presStyleLbl="node1" presStyleIdx="5" presStyleCnt="6" custScaleX="150147" custScaleY="69155">
        <dgm:presLayoutVars>
          <dgm:bulletEnabled val="1"/>
        </dgm:presLayoutVars>
      </dgm:prSet>
      <dgm:spPr/>
      <dgm:t>
        <a:bodyPr/>
        <a:lstStyle/>
        <a:p>
          <a:endParaRPr lang="pt-PT"/>
        </a:p>
      </dgm:t>
    </dgm:pt>
    <dgm:pt modelId="{2E4E6054-8F4B-436B-8216-49672C34D5F8}" type="pres">
      <dgm:prSet presAssocID="{8D7B37BC-8B70-40A2-A7E6-3060ADC9FE71}" presName="spNode" presStyleCnt="0"/>
      <dgm:spPr/>
    </dgm:pt>
    <dgm:pt modelId="{D53BF7BF-D1F6-4854-B4AC-845879F90669}" type="pres">
      <dgm:prSet presAssocID="{9560F40B-FFA7-40F6-AD92-4E305B63026A}" presName="sibTrans" presStyleLbl="sibTrans1D1" presStyleIdx="5" presStyleCnt="6"/>
      <dgm:spPr/>
      <dgm:t>
        <a:bodyPr/>
        <a:lstStyle/>
        <a:p>
          <a:endParaRPr lang="pt-PT"/>
        </a:p>
      </dgm:t>
    </dgm:pt>
  </dgm:ptLst>
  <dgm:cxnLst>
    <dgm:cxn modelId="{9C870D49-B3FB-4935-96B4-E14C5875C9DC}" type="presOf" srcId="{E4F5ECB2-0086-441C-9EFA-1C2BDDC00991}" destId="{CA30E3DF-3EA8-4D6C-962A-6B77DC1465DE}" srcOrd="0" destOrd="0" presId="urn:microsoft.com/office/officeart/2005/8/layout/cycle6"/>
    <dgm:cxn modelId="{3F8F3292-70AE-44A2-AD6B-CB9DC5CFBF86}" type="presOf" srcId="{6F687B24-D665-4048-83CD-E35E2E6A0885}" destId="{0C4B8CFF-2AC3-482A-A2BF-A0006B745AD8}" srcOrd="0" destOrd="0" presId="urn:microsoft.com/office/officeart/2005/8/layout/cycle6"/>
    <dgm:cxn modelId="{5685F915-469F-4325-B1E1-06D8881455EE}" srcId="{FE4A8153-EFB7-482F-9D99-3F7F2276565F}" destId="{8D7B37BC-8B70-40A2-A7E6-3060ADC9FE71}" srcOrd="5" destOrd="0" parTransId="{C8CABC7A-34A5-4D78-A86A-61E8F52BA4E1}" sibTransId="{9560F40B-FFA7-40F6-AD92-4E305B63026A}"/>
    <dgm:cxn modelId="{D7BDB508-DBC2-4EA8-AE4D-2D4842DB264F}" type="presOf" srcId="{AC03700D-A289-42A0-A67D-D3415E14E440}" destId="{949DCF2A-5DB0-48CA-BF89-FFBCCE9DC441}" srcOrd="0" destOrd="0" presId="urn:microsoft.com/office/officeart/2005/8/layout/cycle6"/>
    <dgm:cxn modelId="{89A1448F-B9E4-4042-A520-81F5A2349E58}" type="presOf" srcId="{B910C8E7-3EA4-4222-94B2-57085B728364}" destId="{B14E5779-DB33-4D75-8914-16A877E386F7}" srcOrd="0" destOrd="0" presId="urn:microsoft.com/office/officeart/2005/8/layout/cycle6"/>
    <dgm:cxn modelId="{47CC72AB-0A12-417E-92CA-AF1277D8EA9E}" srcId="{FE4A8153-EFB7-482F-9D99-3F7F2276565F}" destId="{EDC43254-DB6D-49AC-AC46-2DD8873366B4}" srcOrd="0" destOrd="0" parTransId="{B6BBCDAE-EAB1-4178-AFC5-80067CC2048F}" sibTransId="{8C895801-0A84-4BEC-94B9-7024AAAA5AD4}"/>
    <dgm:cxn modelId="{B29E766F-284B-4655-AFAE-1935C4EABCF2}" srcId="{FE4A8153-EFB7-482F-9D99-3F7F2276565F}" destId="{B910C8E7-3EA4-4222-94B2-57085B728364}" srcOrd="1" destOrd="0" parTransId="{5DB453F5-57B7-44E1-B0D9-1A847424DD73}" sibTransId="{B5DE9665-7B83-443E-AFED-E2C807960984}"/>
    <dgm:cxn modelId="{86689F45-4D86-44B2-BF81-C787684A0456}" type="presOf" srcId="{FE4A8153-EFB7-482F-9D99-3F7F2276565F}" destId="{24A3BC80-1ED4-4EDF-8136-F5DC5401F66D}" srcOrd="0" destOrd="0" presId="urn:microsoft.com/office/officeart/2005/8/layout/cycle6"/>
    <dgm:cxn modelId="{82DF10F4-2CCB-4D89-B30B-09EDD2B41197}" srcId="{FE4A8153-EFB7-482F-9D99-3F7F2276565F}" destId="{A5037878-F84D-4771-8258-B6FE7CC2D5EC}" srcOrd="2" destOrd="0" parTransId="{FC40537D-4D3F-49A5-82C3-7C27A67374D1}" sibTransId="{6F687B24-D665-4048-83CD-E35E2E6A0885}"/>
    <dgm:cxn modelId="{72CA7692-9AC5-4032-91AA-CC6C49767612}" type="presOf" srcId="{EDC43254-DB6D-49AC-AC46-2DD8873366B4}" destId="{A21E2473-609B-4425-AA9E-3055127E7C59}" srcOrd="0" destOrd="0" presId="urn:microsoft.com/office/officeart/2005/8/layout/cycle6"/>
    <dgm:cxn modelId="{F92AEE4D-9270-481D-AE01-6846EEEBBC0F}" type="presOf" srcId="{8D7B37BC-8B70-40A2-A7E6-3060ADC9FE71}" destId="{79B9486D-1681-4AE4-B075-D6B97C9FABB7}" srcOrd="0" destOrd="0" presId="urn:microsoft.com/office/officeart/2005/8/layout/cycle6"/>
    <dgm:cxn modelId="{7A50445B-2B79-484E-9853-868A2D6DAE67}" srcId="{FE4A8153-EFB7-482F-9D99-3F7F2276565F}" destId="{E4F5ECB2-0086-441C-9EFA-1C2BDDC00991}" srcOrd="3" destOrd="0" parTransId="{41C1F7C7-EC01-444A-8312-F92E66232D67}" sibTransId="{30E797FA-36DE-4CFF-9E4A-19EA57F21ADE}"/>
    <dgm:cxn modelId="{4347BCB5-DCDF-4536-B6C1-738FAC9C03B8}" type="presOf" srcId="{A5037878-F84D-4771-8258-B6FE7CC2D5EC}" destId="{1FAED031-F082-4654-999E-D1EAAFE24D27}" srcOrd="0" destOrd="0" presId="urn:microsoft.com/office/officeart/2005/8/layout/cycle6"/>
    <dgm:cxn modelId="{AF7A44AE-6131-4CD2-9302-D4D0181CDB7C}" type="presOf" srcId="{B5DE9665-7B83-443E-AFED-E2C807960984}" destId="{C9C8DBEC-DCCD-47B8-B87D-1ACFB98EC346}" srcOrd="0" destOrd="0" presId="urn:microsoft.com/office/officeart/2005/8/layout/cycle6"/>
    <dgm:cxn modelId="{59387EEB-2709-4271-81AB-ED3A18FB4C9E}" type="presOf" srcId="{CBAF5BDE-1320-4DAF-A9E0-5CDAC33EC0AE}" destId="{814396A8-C355-4562-BBDA-234BDBB1A5BD}" srcOrd="0" destOrd="0" presId="urn:microsoft.com/office/officeart/2005/8/layout/cycle6"/>
    <dgm:cxn modelId="{CA829FD5-1084-4443-A506-654FC4110F23}" type="presOf" srcId="{8C895801-0A84-4BEC-94B9-7024AAAA5AD4}" destId="{4A27A82C-EE3F-425F-88E0-6E8555F29EEC}" srcOrd="0" destOrd="0" presId="urn:microsoft.com/office/officeart/2005/8/layout/cycle6"/>
    <dgm:cxn modelId="{0F6204CE-710A-4CE8-A319-126A6EB2A60A}" type="presOf" srcId="{30E797FA-36DE-4CFF-9E4A-19EA57F21ADE}" destId="{D9847BAF-F92D-4648-A759-A5D65C739533}" srcOrd="0" destOrd="0" presId="urn:microsoft.com/office/officeart/2005/8/layout/cycle6"/>
    <dgm:cxn modelId="{1713507E-CB4F-4FF1-AE69-87A4129368F2}" srcId="{FE4A8153-EFB7-482F-9D99-3F7F2276565F}" destId="{AC03700D-A289-42A0-A67D-D3415E14E440}" srcOrd="4" destOrd="0" parTransId="{D65C775A-39B6-4C52-9E40-6212C6E47467}" sibTransId="{CBAF5BDE-1320-4DAF-A9E0-5CDAC33EC0AE}"/>
    <dgm:cxn modelId="{0982D257-35D8-4336-B45A-1A1AD55F6D6D}" type="presOf" srcId="{9560F40B-FFA7-40F6-AD92-4E305B63026A}" destId="{D53BF7BF-D1F6-4854-B4AC-845879F90669}" srcOrd="0" destOrd="0" presId="urn:microsoft.com/office/officeart/2005/8/layout/cycle6"/>
    <dgm:cxn modelId="{FE9E9CCF-3944-4B74-8E7B-8E9352DEA781}" type="presParOf" srcId="{24A3BC80-1ED4-4EDF-8136-F5DC5401F66D}" destId="{A21E2473-609B-4425-AA9E-3055127E7C59}" srcOrd="0" destOrd="0" presId="urn:microsoft.com/office/officeart/2005/8/layout/cycle6"/>
    <dgm:cxn modelId="{E39B81A7-D05D-4700-9E95-874AABBBAE81}" type="presParOf" srcId="{24A3BC80-1ED4-4EDF-8136-F5DC5401F66D}" destId="{79A225D1-65DA-46DB-BA24-6EB7D5C63EE3}" srcOrd="1" destOrd="0" presId="urn:microsoft.com/office/officeart/2005/8/layout/cycle6"/>
    <dgm:cxn modelId="{B3925F89-D44C-43DC-8DE0-B9501CB70932}" type="presParOf" srcId="{24A3BC80-1ED4-4EDF-8136-F5DC5401F66D}" destId="{4A27A82C-EE3F-425F-88E0-6E8555F29EEC}" srcOrd="2" destOrd="0" presId="urn:microsoft.com/office/officeart/2005/8/layout/cycle6"/>
    <dgm:cxn modelId="{0EF269CE-14F4-480B-82F0-54A2186DC90A}" type="presParOf" srcId="{24A3BC80-1ED4-4EDF-8136-F5DC5401F66D}" destId="{B14E5779-DB33-4D75-8914-16A877E386F7}" srcOrd="3" destOrd="0" presId="urn:microsoft.com/office/officeart/2005/8/layout/cycle6"/>
    <dgm:cxn modelId="{9A05D204-1FE0-4FEF-8F29-06730FD3CA24}" type="presParOf" srcId="{24A3BC80-1ED4-4EDF-8136-F5DC5401F66D}" destId="{136C5176-398A-4741-8027-4565A546306E}" srcOrd="4" destOrd="0" presId="urn:microsoft.com/office/officeart/2005/8/layout/cycle6"/>
    <dgm:cxn modelId="{5F8502F8-9242-4AC4-BFF5-1D1CF83DCDCF}" type="presParOf" srcId="{24A3BC80-1ED4-4EDF-8136-F5DC5401F66D}" destId="{C9C8DBEC-DCCD-47B8-B87D-1ACFB98EC346}" srcOrd="5" destOrd="0" presId="urn:microsoft.com/office/officeart/2005/8/layout/cycle6"/>
    <dgm:cxn modelId="{5F246E99-603B-4DFC-9856-436C887A5260}" type="presParOf" srcId="{24A3BC80-1ED4-4EDF-8136-F5DC5401F66D}" destId="{1FAED031-F082-4654-999E-D1EAAFE24D27}" srcOrd="6" destOrd="0" presId="urn:microsoft.com/office/officeart/2005/8/layout/cycle6"/>
    <dgm:cxn modelId="{95307F89-1DBA-4B35-B2B7-CCAB32193A02}" type="presParOf" srcId="{24A3BC80-1ED4-4EDF-8136-F5DC5401F66D}" destId="{2C40CC06-831B-4364-A743-85BB2AD57128}" srcOrd="7" destOrd="0" presId="urn:microsoft.com/office/officeart/2005/8/layout/cycle6"/>
    <dgm:cxn modelId="{35AEA79F-2062-43FD-B570-D49657C18C84}" type="presParOf" srcId="{24A3BC80-1ED4-4EDF-8136-F5DC5401F66D}" destId="{0C4B8CFF-2AC3-482A-A2BF-A0006B745AD8}" srcOrd="8" destOrd="0" presId="urn:microsoft.com/office/officeart/2005/8/layout/cycle6"/>
    <dgm:cxn modelId="{C969F820-A0C5-4E82-BF9C-93CEC0FCAF65}" type="presParOf" srcId="{24A3BC80-1ED4-4EDF-8136-F5DC5401F66D}" destId="{CA30E3DF-3EA8-4D6C-962A-6B77DC1465DE}" srcOrd="9" destOrd="0" presId="urn:microsoft.com/office/officeart/2005/8/layout/cycle6"/>
    <dgm:cxn modelId="{D4E3A74F-3750-414B-BD09-73412E373E5C}" type="presParOf" srcId="{24A3BC80-1ED4-4EDF-8136-F5DC5401F66D}" destId="{CF1FDE65-ADF9-417D-9091-FEC024EE5D6B}" srcOrd="10" destOrd="0" presId="urn:microsoft.com/office/officeart/2005/8/layout/cycle6"/>
    <dgm:cxn modelId="{EE606A5D-A799-4F62-9A2D-F2E9A6D9B628}" type="presParOf" srcId="{24A3BC80-1ED4-4EDF-8136-F5DC5401F66D}" destId="{D9847BAF-F92D-4648-A759-A5D65C739533}" srcOrd="11" destOrd="0" presId="urn:microsoft.com/office/officeart/2005/8/layout/cycle6"/>
    <dgm:cxn modelId="{CFC5D800-BF29-48D9-A009-48BB411810D4}" type="presParOf" srcId="{24A3BC80-1ED4-4EDF-8136-F5DC5401F66D}" destId="{949DCF2A-5DB0-48CA-BF89-FFBCCE9DC441}" srcOrd="12" destOrd="0" presId="urn:microsoft.com/office/officeart/2005/8/layout/cycle6"/>
    <dgm:cxn modelId="{82E1CA16-9724-4964-A3C2-1B865F7CE3FB}" type="presParOf" srcId="{24A3BC80-1ED4-4EDF-8136-F5DC5401F66D}" destId="{B2FD8221-269B-485A-99A5-0897107B77CF}" srcOrd="13" destOrd="0" presId="urn:microsoft.com/office/officeart/2005/8/layout/cycle6"/>
    <dgm:cxn modelId="{372B5440-C6D7-44EF-B1C1-B6781F2BB57D}" type="presParOf" srcId="{24A3BC80-1ED4-4EDF-8136-F5DC5401F66D}" destId="{814396A8-C355-4562-BBDA-234BDBB1A5BD}" srcOrd="14" destOrd="0" presId="urn:microsoft.com/office/officeart/2005/8/layout/cycle6"/>
    <dgm:cxn modelId="{2DAB5BCF-C619-4E2D-B1D5-CAF76E647AB5}" type="presParOf" srcId="{24A3BC80-1ED4-4EDF-8136-F5DC5401F66D}" destId="{79B9486D-1681-4AE4-B075-D6B97C9FABB7}" srcOrd="15" destOrd="0" presId="urn:microsoft.com/office/officeart/2005/8/layout/cycle6"/>
    <dgm:cxn modelId="{164DEEC6-FCF0-4870-8965-CAAA26533040}" type="presParOf" srcId="{24A3BC80-1ED4-4EDF-8136-F5DC5401F66D}" destId="{2E4E6054-8F4B-436B-8216-49672C34D5F8}" srcOrd="16" destOrd="0" presId="urn:microsoft.com/office/officeart/2005/8/layout/cycle6"/>
    <dgm:cxn modelId="{F99589F8-923A-48C5-845C-F8289CF24298}" type="presParOf" srcId="{24A3BC80-1ED4-4EDF-8136-F5DC5401F66D}" destId="{D53BF7BF-D1F6-4854-B4AC-845879F90669}" srcOrd="17" destOrd="0" presId="urn:microsoft.com/office/officeart/2005/8/layout/cycle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D3150A-241D-4CB4-8D4A-6C0133EC7181}" type="doc">
      <dgm:prSet loTypeId="urn:microsoft.com/office/officeart/2005/8/layout/default" loCatId="list" qsTypeId="urn:microsoft.com/office/officeart/2005/8/quickstyle/simple1#2" qsCatId="simple" csTypeId="urn:microsoft.com/office/officeart/2005/8/colors/accent1_2#2" csCatId="accent1" phldr="1"/>
      <dgm:spPr/>
      <dgm:t>
        <a:bodyPr/>
        <a:lstStyle/>
        <a:p>
          <a:endParaRPr lang="pt-PT"/>
        </a:p>
      </dgm:t>
    </dgm:pt>
    <dgm:pt modelId="{ABD2E63B-12C1-41B9-BFB4-0634995CAA1D}">
      <dgm:prSet phldrT="[Texto]" custT="1"/>
      <dgm:spPr/>
      <dgm:t>
        <a:bodyPr/>
        <a:lstStyle/>
        <a:p>
          <a:pPr>
            <a:lnSpc>
              <a:spcPct val="100000"/>
            </a:lnSpc>
          </a:pPr>
          <a:r>
            <a:rPr lang="pt-PT" sz="1600" dirty="0" smtClean="0">
              <a:solidFill>
                <a:schemeClr val="tx1"/>
              </a:solidFill>
            </a:rPr>
            <a:t>CONSTRAINED</a:t>
          </a:r>
          <a:endParaRPr lang="pt-PT" sz="1600" dirty="0">
            <a:solidFill>
              <a:schemeClr val="tx1"/>
            </a:solidFill>
          </a:endParaRPr>
        </a:p>
      </dgm:t>
    </dgm:pt>
    <dgm:pt modelId="{F107E719-67D9-425E-B2D1-1C91F7016C19}" type="parTrans" cxnId="{A584EDD6-928C-47F5-BA75-5DEA40E965AF}">
      <dgm:prSet/>
      <dgm:spPr/>
      <dgm:t>
        <a:bodyPr/>
        <a:lstStyle/>
        <a:p>
          <a:endParaRPr lang="pt-PT"/>
        </a:p>
      </dgm:t>
    </dgm:pt>
    <dgm:pt modelId="{C9D39B1B-D2FE-4390-ACF6-260D8D01415E}" type="sibTrans" cxnId="{A584EDD6-928C-47F5-BA75-5DEA40E965AF}">
      <dgm:prSet/>
      <dgm:spPr/>
      <dgm:t>
        <a:bodyPr/>
        <a:lstStyle/>
        <a:p>
          <a:endParaRPr lang="pt-PT"/>
        </a:p>
      </dgm:t>
    </dgm:pt>
    <dgm:pt modelId="{CBF3A8B0-949A-4B30-82B5-12EDEFAC2658}">
      <dgm:prSet phldrT="[Texto]" custT="1"/>
      <dgm:spPr/>
      <dgm:t>
        <a:bodyPr/>
        <a:lstStyle/>
        <a:p>
          <a:pPr>
            <a:lnSpc>
              <a:spcPct val="100000"/>
            </a:lnSpc>
          </a:pPr>
          <a:r>
            <a:rPr lang="pt-PT" sz="1600" dirty="0" smtClean="0">
              <a:solidFill>
                <a:schemeClr val="tx1"/>
              </a:solidFill>
            </a:rPr>
            <a:t>FUNDAMENTAL BREAK</a:t>
          </a:r>
          <a:endParaRPr lang="pt-PT" sz="1600" dirty="0">
            <a:solidFill>
              <a:schemeClr val="tx1"/>
            </a:solidFill>
          </a:endParaRPr>
        </a:p>
      </dgm:t>
    </dgm:pt>
    <dgm:pt modelId="{BF7645DD-D709-4020-86A9-0AC14C1C4E07}" type="parTrans" cxnId="{A8F1DAF5-D525-43C4-82A9-15E6BDEB4176}">
      <dgm:prSet/>
      <dgm:spPr/>
      <dgm:t>
        <a:bodyPr/>
        <a:lstStyle/>
        <a:p>
          <a:endParaRPr lang="pt-PT"/>
        </a:p>
      </dgm:t>
    </dgm:pt>
    <dgm:pt modelId="{2CE900BB-40E9-4B9E-82D6-319AF87C15D8}" type="sibTrans" cxnId="{A8F1DAF5-D525-43C4-82A9-15E6BDEB4176}">
      <dgm:prSet/>
      <dgm:spPr/>
      <dgm:t>
        <a:bodyPr/>
        <a:lstStyle/>
        <a:p>
          <a:endParaRPr lang="pt-PT"/>
        </a:p>
      </dgm:t>
    </dgm:pt>
    <dgm:pt modelId="{BCECFA4C-5E2E-42B9-90BB-FDE7177F60DB}">
      <dgm:prSet phldrT="[Texto]" custT="1"/>
      <dgm:spPr/>
      <dgm:t>
        <a:bodyPr/>
        <a:lstStyle/>
        <a:p>
          <a:pPr>
            <a:lnSpc>
              <a:spcPct val="100000"/>
            </a:lnSpc>
          </a:pPr>
          <a:r>
            <a:rPr lang="pt-PT" sz="1600" dirty="0" smtClean="0">
              <a:solidFill>
                <a:schemeClr val="tx1"/>
              </a:solidFill>
            </a:rPr>
            <a:t>INNOVATION and INDEPENDENCE</a:t>
          </a:r>
          <a:endParaRPr lang="pt-PT" sz="1600" dirty="0">
            <a:solidFill>
              <a:schemeClr val="tx1"/>
            </a:solidFill>
          </a:endParaRPr>
        </a:p>
      </dgm:t>
    </dgm:pt>
    <dgm:pt modelId="{11B2D5C6-A20D-4092-87F5-47DB2982C8F8}" type="parTrans" cxnId="{9A229810-7D36-4BC4-A23B-84C19A11F90A}">
      <dgm:prSet/>
      <dgm:spPr/>
      <dgm:t>
        <a:bodyPr/>
        <a:lstStyle/>
        <a:p>
          <a:endParaRPr lang="pt-PT"/>
        </a:p>
      </dgm:t>
    </dgm:pt>
    <dgm:pt modelId="{B42A3F77-D14F-4FDE-8EC0-589C7CE09679}" type="sibTrans" cxnId="{9A229810-7D36-4BC4-A23B-84C19A11F90A}">
      <dgm:prSet/>
      <dgm:spPr/>
      <dgm:t>
        <a:bodyPr/>
        <a:lstStyle/>
        <a:p>
          <a:endParaRPr lang="pt-PT"/>
        </a:p>
      </dgm:t>
    </dgm:pt>
    <dgm:pt modelId="{5728D1F9-6F02-4AF3-857E-BB11737EFF3C}">
      <dgm:prSet phldrT="[Texto]" custT="1"/>
      <dgm:spPr/>
      <dgm:t>
        <a:bodyPr/>
        <a:lstStyle/>
        <a:p>
          <a:pPr>
            <a:lnSpc>
              <a:spcPct val="100000"/>
            </a:lnSpc>
          </a:pPr>
          <a:r>
            <a:rPr lang="pt-PT" sz="1600" dirty="0" smtClean="0">
              <a:solidFill>
                <a:schemeClr val="tx1"/>
              </a:solidFill>
            </a:rPr>
            <a:t>INNOVATION - SUBVERSION</a:t>
          </a:r>
          <a:endParaRPr lang="pt-PT" sz="1600" dirty="0">
            <a:solidFill>
              <a:schemeClr val="tx1"/>
            </a:solidFill>
          </a:endParaRPr>
        </a:p>
      </dgm:t>
    </dgm:pt>
    <dgm:pt modelId="{E8B44F1B-3FC2-4192-BD25-10C1DD94CDB0}" type="parTrans" cxnId="{7F65C463-9A66-4713-BC06-216C84EF6D6B}">
      <dgm:prSet/>
      <dgm:spPr/>
      <dgm:t>
        <a:bodyPr/>
        <a:lstStyle/>
        <a:p>
          <a:endParaRPr lang="pt-PT"/>
        </a:p>
      </dgm:t>
    </dgm:pt>
    <dgm:pt modelId="{2236BFC9-7823-4CE5-9086-787885D463B8}" type="sibTrans" cxnId="{7F65C463-9A66-4713-BC06-216C84EF6D6B}">
      <dgm:prSet/>
      <dgm:spPr/>
      <dgm:t>
        <a:bodyPr/>
        <a:lstStyle/>
        <a:p>
          <a:endParaRPr lang="pt-PT"/>
        </a:p>
      </dgm:t>
    </dgm:pt>
    <dgm:pt modelId="{C9589A08-B6F1-4B45-BED9-D1CFDC1AF532}" type="pres">
      <dgm:prSet presAssocID="{04D3150A-241D-4CB4-8D4A-6C0133EC7181}" presName="diagram" presStyleCnt="0">
        <dgm:presLayoutVars>
          <dgm:dir/>
          <dgm:resizeHandles val="exact"/>
        </dgm:presLayoutVars>
      </dgm:prSet>
      <dgm:spPr/>
      <dgm:t>
        <a:bodyPr/>
        <a:lstStyle/>
        <a:p>
          <a:endParaRPr lang="pt-PT"/>
        </a:p>
      </dgm:t>
    </dgm:pt>
    <dgm:pt modelId="{E3007A62-24D1-4487-9613-342AD1AC1DD2}" type="pres">
      <dgm:prSet presAssocID="{ABD2E63B-12C1-41B9-BFB4-0634995CAA1D}" presName="node" presStyleLbl="node1" presStyleIdx="0" presStyleCnt="4" custScaleX="51316" custScaleY="51316">
        <dgm:presLayoutVars>
          <dgm:bulletEnabled val="1"/>
        </dgm:presLayoutVars>
      </dgm:prSet>
      <dgm:spPr/>
      <dgm:t>
        <a:bodyPr/>
        <a:lstStyle/>
        <a:p>
          <a:endParaRPr lang="pt-PT"/>
        </a:p>
      </dgm:t>
    </dgm:pt>
    <dgm:pt modelId="{334B77B7-D78B-42BA-B605-D786427CA848}" type="pres">
      <dgm:prSet presAssocID="{C9D39B1B-D2FE-4390-ACF6-260D8D01415E}" presName="sibTrans" presStyleCnt="0"/>
      <dgm:spPr/>
    </dgm:pt>
    <dgm:pt modelId="{E62E9FC9-B830-4A04-A445-DF91DC4BB846}" type="pres">
      <dgm:prSet presAssocID="{CBF3A8B0-949A-4B30-82B5-12EDEFAC2658}" presName="node" presStyleLbl="node1" presStyleIdx="1" presStyleCnt="4" custScaleX="51316" custScaleY="51316">
        <dgm:presLayoutVars>
          <dgm:bulletEnabled val="1"/>
        </dgm:presLayoutVars>
      </dgm:prSet>
      <dgm:spPr/>
      <dgm:t>
        <a:bodyPr/>
        <a:lstStyle/>
        <a:p>
          <a:endParaRPr lang="pt-PT"/>
        </a:p>
      </dgm:t>
    </dgm:pt>
    <dgm:pt modelId="{FBEEE8A0-B474-4A81-8FB6-90C5E55C62FA}" type="pres">
      <dgm:prSet presAssocID="{2CE900BB-40E9-4B9E-82D6-319AF87C15D8}" presName="sibTrans" presStyleCnt="0"/>
      <dgm:spPr/>
    </dgm:pt>
    <dgm:pt modelId="{863BD58A-4AA4-4922-9710-2E37C77FEFFB}" type="pres">
      <dgm:prSet presAssocID="{BCECFA4C-5E2E-42B9-90BB-FDE7177F60DB}" presName="node" presStyleLbl="node1" presStyleIdx="2" presStyleCnt="4" custScaleX="51316" custScaleY="51316">
        <dgm:presLayoutVars>
          <dgm:bulletEnabled val="1"/>
        </dgm:presLayoutVars>
      </dgm:prSet>
      <dgm:spPr/>
      <dgm:t>
        <a:bodyPr/>
        <a:lstStyle/>
        <a:p>
          <a:endParaRPr lang="pt-PT"/>
        </a:p>
      </dgm:t>
    </dgm:pt>
    <dgm:pt modelId="{499EDF88-6D11-45A8-BBC0-0D5EE48ADAD7}" type="pres">
      <dgm:prSet presAssocID="{B42A3F77-D14F-4FDE-8EC0-589C7CE09679}" presName="sibTrans" presStyleCnt="0"/>
      <dgm:spPr/>
    </dgm:pt>
    <dgm:pt modelId="{65490BA7-F7E3-4567-B90A-1428B2C456A1}" type="pres">
      <dgm:prSet presAssocID="{5728D1F9-6F02-4AF3-857E-BB11737EFF3C}" presName="node" presStyleLbl="node1" presStyleIdx="3" presStyleCnt="4" custScaleX="51316" custScaleY="51316">
        <dgm:presLayoutVars>
          <dgm:bulletEnabled val="1"/>
        </dgm:presLayoutVars>
      </dgm:prSet>
      <dgm:spPr/>
      <dgm:t>
        <a:bodyPr/>
        <a:lstStyle/>
        <a:p>
          <a:endParaRPr lang="pt-PT"/>
        </a:p>
      </dgm:t>
    </dgm:pt>
  </dgm:ptLst>
  <dgm:cxnLst>
    <dgm:cxn modelId="{880769B8-B76C-4044-8930-92756C163735}" type="presOf" srcId="{ABD2E63B-12C1-41B9-BFB4-0634995CAA1D}" destId="{E3007A62-24D1-4487-9613-342AD1AC1DD2}" srcOrd="0" destOrd="0" presId="urn:microsoft.com/office/officeart/2005/8/layout/default"/>
    <dgm:cxn modelId="{874A5B5C-29BE-4A16-8ECF-FCC2E7D512BD}" type="presOf" srcId="{BCECFA4C-5E2E-42B9-90BB-FDE7177F60DB}" destId="{863BD58A-4AA4-4922-9710-2E37C77FEFFB}" srcOrd="0" destOrd="0" presId="urn:microsoft.com/office/officeart/2005/8/layout/default"/>
    <dgm:cxn modelId="{57E041BA-8EBE-45E5-AAF2-2C747B597EBA}" type="presOf" srcId="{04D3150A-241D-4CB4-8D4A-6C0133EC7181}" destId="{C9589A08-B6F1-4B45-BED9-D1CFDC1AF532}" srcOrd="0" destOrd="0" presId="urn:microsoft.com/office/officeart/2005/8/layout/default"/>
    <dgm:cxn modelId="{BB62F7BF-B653-4AF1-95EA-7938996E0A9A}" type="presOf" srcId="{5728D1F9-6F02-4AF3-857E-BB11737EFF3C}" destId="{65490BA7-F7E3-4567-B90A-1428B2C456A1}" srcOrd="0" destOrd="0" presId="urn:microsoft.com/office/officeart/2005/8/layout/default"/>
    <dgm:cxn modelId="{7F65C463-9A66-4713-BC06-216C84EF6D6B}" srcId="{04D3150A-241D-4CB4-8D4A-6C0133EC7181}" destId="{5728D1F9-6F02-4AF3-857E-BB11737EFF3C}" srcOrd="3" destOrd="0" parTransId="{E8B44F1B-3FC2-4192-BD25-10C1DD94CDB0}" sibTransId="{2236BFC9-7823-4CE5-9086-787885D463B8}"/>
    <dgm:cxn modelId="{D54741EB-AC05-4502-82C7-88BA1933EC23}" type="presOf" srcId="{CBF3A8B0-949A-4B30-82B5-12EDEFAC2658}" destId="{E62E9FC9-B830-4A04-A445-DF91DC4BB846}" srcOrd="0" destOrd="0" presId="urn:microsoft.com/office/officeart/2005/8/layout/default"/>
    <dgm:cxn modelId="{A584EDD6-928C-47F5-BA75-5DEA40E965AF}" srcId="{04D3150A-241D-4CB4-8D4A-6C0133EC7181}" destId="{ABD2E63B-12C1-41B9-BFB4-0634995CAA1D}" srcOrd="0" destOrd="0" parTransId="{F107E719-67D9-425E-B2D1-1C91F7016C19}" sibTransId="{C9D39B1B-D2FE-4390-ACF6-260D8D01415E}"/>
    <dgm:cxn modelId="{A8F1DAF5-D525-43C4-82A9-15E6BDEB4176}" srcId="{04D3150A-241D-4CB4-8D4A-6C0133EC7181}" destId="{CBF3A8B0-949A-4B30-82B5-12EDEFAC2658}" srcOrd="1" destOrd="0" parTransId="{BF7645DD-D709-4020-86A9-0AC14C1C4E07}" sibTransId="{2CE900BB-40E9-4B9E-82D6-319AF87C15D8}"/>
    <dgm:cxn modelId="{9A229810-7D36-4BC4-A23B-84C19A11F90A}" srcId="{04D3150A-241D-4CB4-8D4A-6C0133EC7181}" destId="{BCECFA4C-5E2E-42B9-90BB-FDE7177F60DB}" srcOrd="2" destOrd="0" parTransId="{11B2D5C6-A20D-4092-87F5-47DB2982C8F8}" sibTransId="{B42A3F77-D14F-4FDE-8EC0-589C7CE09679}"/>
    <dgm:cxn modelId="{2577B6CF-D704-4678-AE3B-F7DB112979EE}" type="presParOf" srcId="{C9589A08-B6F1-4B45-BED9-D1CFDC1AF532}" destId="{E3007A62-24D1-4487-9613-342AD1AC1DD2}" srcOrd="0" destOrd="0" presId="urn:microsoft.com/office/officeart/2005/8/layout/default"/>
    <dgm:cxn modelId="{3863F337-2F36-4488-8C5A-58BD5FB4B715}" type="presParOf" srcId="{C9589A08-B6F1-4B45-BED9-D1CFDC1AF532}" destId="{334B77B7-D78B-42BA-B605-D786427CA848}" srcOrd="1" destOrd="0" presId="urn:microsoft.com/office/officeart/2005/8/layout/default"/>
    <dgm:cxn modelId="{84525ED5-FE39-419C-AF9A-D0DC47A2497E}" type="presParOf" srcId="{C9589A08-B6F1-4B45-BED9-D1CFDC1AF532}" destId="{E62E9FC9-B830-4A04-A445-DF91DC4BB846}" srcOrd="2" destOrd="0" presId="urn:microsoft.com/office/officeart/2005/8/layout/default"/>
    <dgm:cxn modelId="{9634840A-B3FA-4517-A874-AA6413BC1B1E}" type="presParOf" srcId="{C9589A08-B6F1-4B45-BED9-D1CFDC1AF532}" destId="{FBEEE8A0-B474-4A81-8FB6-90C5E55C62FA}" srcOrd="3" destOrd="0" presId="urn:microsoft.com/office/officeart/2005/8/layout/default"/>
    <dgm:cxn modelId="{10D5215D-9916-45F4-836B-581DA7DAD22A}" type="presParOf" srcId="{C9589A08-B6F1-4B45-BED9-D1CFDC1AF532}" destId="{863BD58A-4AA4-4922-9710-2E37C77FEFFB}" srcOrd="4" destOrd="0" presId="urn:microsoft.com/office/officeart/2005/8/layout/default"/>
    <dgm:cxn modelId="{B2B7FD07-735F-49B0-9E60-D44273A9C194}" type="presParOf" srcId="{C9589A08-B6F1-4B45-BED9-D1CFDC1AF532}" destId="{499EDF88-6D11-45A8-BBC0-0D5EE48ADAD7}" srcOrd="5" destOrd="0" presId="urn:microsoft.com/office/officeart/2005/8/layout/default"/>
    <dgm:cxn modelId="{05B4EAAD-579B-458F-9850-E8C7253ADA71}" type="presParOf" srcId="{C9589A08-B6F1-4B45-BED9-D1CFDC1AF532}" destId="{65490BA7-F7E3-4567-B90A-1428B2C456A1}"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51163"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t-PT"/>
          </a:p>
        </p:txBody>
      </p:sp>
      <p:sp>
        <p:nvSpPr>
          <p:cNvPr id="3" name="Marcador de Posição da Data 2"/>
          <p:cNvSpPr>
            <a:spLocks noGrp="1"/>
          </p:cNvSpPr>
          <p:nvPr>
            <p:ph type="dt" sz="quarter" idx="1"/>
          </p:nvPr>
        </p:nvSpPr>
        <p:spPr>
          <a:xfrm>
            <a:off x="3859213" y="0"/>
            <a:ext cx="2951162"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0EA5C60-8CFB-4029-A4F7-C8AF63F014C4}" type="datetimeFigureOut">
              <a:rPr lang="pt-PT"/>
              <a:pPr>
                <a:defRPr/>
              </a:pPr>
              <a:t>28-09-2012</a:t>
            </a:fld>
            <a:endParaRPr lang="pt-PT"/>
          </a:p>
        </p:txBody>
      </p:sp>
      <p:sp>
        <p:nvSpPr>
          <p:cNvPr id="4" name="Marcador de Posição do Rodapé 3"/>
          <p:cNvSpPr>
            <a:spLocks noGrp="1"/>
          </p:cNvSpPr>
          <p:nvPr>
            <p:ph type="ftr" sz="quarter" idx="2"/>
          </p:nvPr>
        </p:nvSpPr>
        <p:spPr>
          <a:xfrm>
            <a:off x="0" y="9444038"/>
            <a:ext cx="2951163"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t-PT"/>
          </a:p>
        </p:txBody>
      </p:sp>
      <p:sp>
        <p:nvSpPr>
          <p:cNvPr id="5" name="Marcador de Posição do Número do Diapositivo 4"/>
          <p:cNvSpPr>
            <a:spLocks noGrp="1"/>
          </p:cNvSpPr>
          <p:nvPr>
            <p:ph type="sldNum" sz="quarter" idx="3"/>
          </p:nvPr>
        </p:nvSpPr>
        <p:spPr>
          <a:xfrm>
            <a:off x="3859213" y="9444038"/>
            <a:ext cx="2951162"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07524BA-EB8F-4C8B-A46F-A015344A5AE2}" type="slidenum">
              <a:rPr lang="pt-PT"/>
              <a:pPr>
                <a:defRPr/>
              </a:pPr>
              <a:t>‹#›</a:t>
            </a:fld>
            <a:endParaRPr lang="pt-P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51163"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t-PT"/>
          </a:p>
        </p:txBody>
      </p:sp>
      <p:sp>
        <p:nvSpPr>
          <p:cNvPr id="3" name="Marcador de Posição da Data 2"/>
          <p:cNvSpPr>
            <a:spLocks noGrp="1"/>
          </p:cNvSpPr>
          <p:nvPr>
            <p:ph type="dt" idx="1"/>
          </p:nvPr>
        </p:nvSpPr>
        <p:spPr>
          <a:xfrm>
            <a:off x="3859213" y="0"/>
            <a:ext cx="2951162"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E6AA8A1-5362-4A30-BF24-192ADD99FEC6}" type="datetimeFigureOut">
              <a:rPr lang="pt-PT"/>
              <a:pPr>
                <a:defRPr/>
              </a:pPr>
              <a:t>28-09-2012</a:t>
            </a:fld>
            <a:endParaRPr lang="pt-PT"/>
          </a:p>
        </p:txBody>
      </p:sp>
      <p:sp>
        <p:nvSpPr>
          <p:cNvPr id="4" name="Marcador de Posição da Imagem do Diapositivo 3"/>
          <p:cNvSpPr>
            <a:spLocks noGrp="1" noRot="1" noChangeAspect="1"/>
          </p:cNvSpPr>
          <p:nvPr>
            <p:ph type="sldImg" idx="2"/>
          </p:nvPr>
        </p:nvSpPr>
        <p:spPr>
          <a:xfrm>
            <a:off x="922338" y="746125"/>
            <a:ext cx="4967287" cy="3727450"/>
          </a:xfrm>
          <a:prstGeom prst="rect">
            <a:avLst/>
          </a:prstGeom>
          <a:noFill/>
          <a:ln w="12700">
            <a:solidFill>
              <a:prstClr val="black"/>
            </a:solidFill>
          </a:ln>
        </p:spPr>
        <p:txBody>
          <a:bodyPr vert="horz" lIns="91440" tIns="45720" rIns="91440" bIns="45720" rtlCol="0" anchor="ctr"/>
          <a:lstStyle/>
          <a:p>
            <a:pPr lvl="0"/>
            <a:endParaRPr lang="pt-PT" noProof="0"/>
          </a:p>
        </p:txBody>
      </p:sp>
      <p:sp>
        <p:nvSpPr>
          <p:cNvPr id="5" name="Marcador de Posição de Notas 4"/>
          <p:cNvSpPr>
            <a:spLocks noGrp="1"/>
          </p:cNvSpPr>
          <p:nvPr>
            <p:ph type="body" sz="quarter" idx="3"/>
          </p:nvPr>
        </p:nvSpPr>
        <p:spPr>
          <a:xfrm>
            <a:off x="681038" y="4722813"/>
            <a:ext cx="5449887" cy="4473575"/>
          </a:xfrm>
          <a:prstGeom prst="rect">
            <a:avLst/>
          </a:prstGeom>
        </p:spPr>
        <p:txBody>
          <a:bodyPr vert="horz" lIns="91440" tIns="45720" rIns="91440" bIns="45720" rtlCol="0">
            <a:normAutofit/>
          </a:bodyPr>
          <a:lstStyle/>
          <a:p>
            <a:pPr lvl="0"/>
            <a:r>
              <a:rPr lang="pt-PT" noProof="0" smtClean="0"/>
              <a:t>Clique para editar os estilos</a:t>
            </a:r>
          </a:p>
          <a:p>
            <a:pPr lvl="1"/>
            <a:r>
              <a:rPr lang="pt-PT" noProof="0" smtClean="0"/>
              <a:t>Segundo nível</a:t>
            </a:r>
          </a:p>
          <a:p>
            <a:pPr lvl="2"/>
            <a:r>
              <a:rPr lang="pt-PT" noProof="0" smtClean="0"/>
              <a:t>Terceiro nível</a:t>
            </a:r>
          </a:p>
          <a:p>
            <a:pPr lvl="3"/>
            <a:r>
              <a:rPr lang="pt-PT" noProof="0" smtClean="0"/>
              <a:t>Quarto nível</a:t>
            </a:r>
          </a:p>
          <a:p>
            <a:pPr lvl="4"/>
            <a:r>
              <a:rPr lang="pt-PT" noProof="0" smtClean="0"/>
              <a:t>Quinto nível</a:t>
            </a:r>
            <a:endParaRPr lang="pt-PT" noProof="0"/>
          </a:p>
        </p:txBody>
      </p:sp>
      <p:sp>
        <p:nvSpPr>
          <p:cNvPr id="6" name="Marcador de Posição do Rodapé 5"/>
          <p:cNvSpPr>
            <a:spLocks noGrp="1"/>
          </p:cNvSpPr>
          <p:nvPr>
            <p:ph type="ftr" sz="quarter" idx="4"/>
          </p:nvPr>
        </p:nvSpPr>
        <p:spPr>
          <a:xfrm>
            <a:off x="0" y="9444038"/>
            <a:ext cx="2951163"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t-PT"/>
          </a:p>
        </p:txBody>
      </p:sp>
      <p:sp>
        <p:nvSpPr>
          <p:cNvPr id="7" name="Marcador de Posição do Número do Diapositivo 6"/>
          <p:cNvSpPr>
            <a:spLocks noGrp="1"/>
          </p:cNvSpPr>
          <p:nvPr>
            <p:ph type="sldNum" sz="quarter" idx="5"/>
          </p:nvPr>
        </p:nvSpPr>
        <p:spPr>
          <a:xfrm>
            <a:off x="3859213" y="9444038"/>
            <a:ext cx="2951162"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02558E2-FE44-4DD6-92FA-150C24A9D0E1}" type="slidenum">
              <a:rPr lang="pt-PT"/>
              <a:pPr>
                <a:defRPr/>
              </a:pPr>
              <a:t>‹#›</a:t>
            </a:fld>
            <a:endParaRPr lang="pt-P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765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C797E691-78CF-40D4-B13E-F14DFBA9B415}" type="slidenum">
              <a:rPr lang="pt-PT" smtClean="0"/>
              <a:pPr>
                <a:defRPr/>
              </a:pPr>
              <a:t>1</a:t>
            </a:fld>
            <a:endParaRPr lang="pt-P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368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478F3740-B4C7-46CA-83C4-F03511417F55}" type="slidenum">
              <a:rPr lang="pt-PT" smtClean="0"/>
              <a:pPr>
                <a:defRPr/>
              </a:pPr>
              <a:t>10</a:t>
            </a:fld>
            <a:endParaRPr lang="pt-P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3789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ECFF3681-0061-4697-B402-8789F74F592C}" type="slidenum">
              <a:rPr lang="pt-PT" smtClean="0"/>
              <a:pPr>
                <a:defRPr/>
              </a:pPr>
              <a:t>11</a:t>
            </a:fld>
            <a:endParaRPr lang="pt-P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3891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8F9D271F-D99F-4F63-BBA5-4853E38E7881}" type="slidenum">
              <a:rPr lang="pt-PT" smtClean="0"/>
              <a:pPr>
                <a:defRPr/>
              </a:pPr>
              <a:t>12</a:t>
            </a:fld>
            <a:endParaRPr lang="pt-P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3993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3C9CDD61-ACA1-4C53-828C-AE2F7F8B65B5}" type="slidenum">
              <a:rPr lang="pt-PT" smtClean="0"/>
              <a:pPr>
                <a:defRPr/>
              </a:pPr>
              <a:t>13</a:t>
            </a:fld>
            <a:endParaRPr lang="pt-P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4096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30DEB574-0B7E-459E-A92B-0D0F705DE457}" type="slidenum">
              <a:rPr lang="pt-PT" smtClean="0"/>
              <a:pPr>
                <a:defRPr/>
              </a:pPr>
              <a:t>14</a:t>
            </a:fld>
            <a:endParaRPr lang="pt-P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4198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0A451953-FB67-435A-B877-08B5C3C95EDE}" type="slidenum">
              <a:rPr lang="pt-PT" smtClean="0"/>
              <a:pPr>
                <a:defRPr/>
              </a:pPr>
              <a:t>15</a:t>
            </a:fld>
            <a:endParaRPr lang="pt-P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4301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64918FE3-426E-4AC7-8FA4-5C2A308FFCCD}" type="slidenum">
              <a:rPr lang="pt-PT" smtClean="0"/>
              <a:pPr>
                <a:defRPr/>
              </a:pPr>
              <a:t>16</a:t>
            </a:fld>
            <a:endParaRPr lang="pt-P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4403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B5973D95-8985-4B5B-8590-CD292F3E2ADE}" type="slidenum">
              <a:rPr lang="pt-PT" smtClean="0"/>
              <a:pPr>
                <a:defRPr/>
              </a:pPr>
              <a:t>17</a:t>
            </a:fld>
            <a:endParaRPr lang="pt-P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4505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771D3166-AA36-40A5-99A7-58D9021AB536}" type="slidenum">
              <a:rPr lang="pt-PT" smtClean="0"/>
              <a:pPr>
                <a:defRPr/>
              </a:pPr>
              <a:t>18</a:t>
            </a:fld>
            <a:endParaRPr lang="pt-P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4608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AE504250-7558-4E4D-8BEA-EF21B06E682B}" type="slidenum">
              <a:rPr lang="pt-PT" smtClean="0"/>
              <a:pPr>
                <a:defRPr/>
              </a:pPr>
              <a:t>19</a:t>
            </a:fld>
            <a:endParaRPr lang="pt-P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867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D13461DC-351D-4E07-B90B-0FC081E91026}" type="slidenum">
              <a:rPr lang="pt-PT" smtClean="0"/>
              <a:pPr>
                <a:defRPr/>
              </a:pPr>
              <a:t>2</a:t>
            </a:fld>
            <a:endParaRPr lang="pt-P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4710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53A6AB1B-1588-4598-96EF-C50774EC0682}" type="slidenum">
              <a:rPr lang="pt-PT" smtClean="0"/>
              <a:pPr>
                <a:defRPr/>
              </a:pPr>
              <a:t>20</a:t>
            </a:fld>
            <a:endParaRPr lang="pt-P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4813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2332395A-E766-4792-8719-19B366E09AED}" type="slidenum">
              <a:rPr lang="pt-PT" smtClean="0"/>
              <a:pPr>
                <a:defRPr/>
              </a:pPr>
              <a:t>21</a:t>
            </a:fld>
            <a:endParaRPr lang="pt-P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4915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96515924-5B32-442B-89DB-DD5B52AC0A4C}" type="slidenum">
              <a:rPr lang="pt-PT" smtClean="0"/>
              <a:pPr>
                <a:defRPr/>
              </a:pPr>
              <a:t>22</a:t>
            </a:fld>
            <a:endParaRPr lang="pt-P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017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1BF68A5C-0893-4E7F-8D10-894AA2AE7590}" type="slidenum">
              <a:rPr lang="pt-PT" smtClean="0"/>
              <a:pPr>
                <a:defRPr/>
              </a:pPr>
              <a:t>23</a:t>
            </a:fld>
            <a:endParaRPr lang="pt-P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5120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D0C6D4C1-9E4E-4F59-A1F8-B984C58A7265}" type="slidenum">
              <a:rPr lang="pt-PT" smtClean="0"/>
              <a:pPr>
                <a:defRPr/>
              </a:pPr>
              <a:t>24</a:t>
            </a:fld>
            <a:endParaRPr lang="pt-P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969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F32916B1-2863-4C22-84AB-3D84FC25CE3F}" type="slidenum">
              <a:rPr lang="pt-PT" smtClean="0"/>
              <a:pPr>
                <a:defRPr/>
              </a:pPr>
              <a:t>3</a:t>
            </a:fld>
            <a:endParaRPr lang="pt-P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307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EAF8DF75-4610-47BA-B7FF-9B27AE086BE1}" type="slidenum">
              <a:rPr lang="pt-PT" smtClean="0"/>
              <a:pPr>
                <a:defRPr/>
              </a:pPr>
              <a:t>4</a:t>
            </a:fld>
            <a:endParaRPr lang="pt-P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3174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958B1D1A-D3ED-46E7-909B-0238E44FBC5F}" type="slidenum">
              <a:rPr lang="pt-PT" smtClean="0"/>
              <a:pPr>
                <a:defRPr/>
              </a:pPr>
              <a:t>5</a:t>
            </a:fld>
            <a:endParaRPr lang="pt-P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3277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90030E0A-DD9F-4FA1-8E85-AE962330EFE9}" type="slidenum">
              <a:rPr lang="pt-PT" smtClean="0"/>
              <a:pPr>
                <a:defRPr/>
              </a:pPr>
              <a:t>6</a:t>
            </a:fld>
            <a:endParaRPr lang="pt-P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337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407BBFF6-30B0-42B9-B654-3F262AAC7B76}" type="slidenum">
              <a:rPr lang="pt-PT" smtClean="0"/>
              <a:pPr>
                <a:defRPr/>
              </a:pPr>
              <a:t>7</a:t>
            </a:fld>
            <a:endParaRPr lang="pt-P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3481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7AD2B18E-91A6-483A-8D15-08ED9CB7D14E}" type="slidenum">
              <a:rPr lang="pt-PT" smtClean="0"/>
              <a:pPr>
                <a:defRPr/>
              </a:pPr>
              <a:t>8</a:t>
            </a:fld>
            <a:endParaRPr lang="pt-P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358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
        <p:nvSpPr>
          <p:cNvPr id="4" name="Tijdelijke aanduiding voor dianummer 3"/>
          <p:cNvSpPr>
            <a:spLocks noGrp="1"/>
          </p:cNvSpPr>
          <p:nvPr>
            <p:ph type="sldNum" sz="quarter" idx="5"/>
          </p:nvPr>
        </p:nvSpPr>
        <p:spPr/>
        <p:txBody>
          <a:bodyPr/>
          <a:lstStyle/>
          <a:p>
            <a:pPr>
              <a:defRPr/>
            </a:pPr>
            <a:fld id="{8BD3471C-A9C2-4E3B-AF02-1970F22C650E}" type="slidenum">
              <a:rPr lang="pt-PT" smtClean="0"/>
              <a:pPr>
                <a:defRPr/>
              </a:pPr>
              <a:t>9</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lvl1pPr>
              <a:defRPr/>
            </a:lvl1pPr>
          </a:lstStyle>
          <a:p>
            <a:pPr>
              <a:defRPr/>
            </a:pPr>
            <a:fld id="{A089ACD2-637B-4335-B989-4869299269EA}" type="datetime1">
              <a:rPr lang="pt-PT"/>
              <a:pPr>
                <a:defRPr/>
              </a:pPr>
              <a:t>28-09-2012</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AA5A2056-5FD9-4911-A11F-47FD6C1E4CD3}" type="slidenum">
              <a:rPr lang="pt-PT"/>
              <a:pPr>
                <a:defRPr/>
              </a:pPr>
              <a:t>‹#›</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lvl1pPr>
              <a:defRPr/>
            </a:lvl1pPr>
          </a:lstStyle>
          <a:p>
            <a:pPr>
              <a:defRPr/>
            </a:pPr>
            <a:fld id="{8BAE3030-F3E9-4FFB-87E0-E10ECB4BE980}" type="datetime1">
              <a:rPr lang="pt-PT"/>
              <a:pPr>
                <a:defRPr/>
              </a:pPr>
              <a:t>28-09-2012</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5FECEDE5-953C-4817-A48E-731B048F76CA}" type="slidenum">
              <a:rPr lang="pt-PT"/>
              <a:pPr>
                <a:defRPr/>
              </a:pPr>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lvl1pPr>
              <a:defRPr/>
            </a:lvl1pPr>
          </a:lstStyle>
          <a:p>
            <a:pPr>
              <a:defRPr/>
            </a:pPr>
            <a:fld id="{EBD96467-BAD7-4163-B846-4D0A0E942BFB}" type="datetime1">
              <a:rPr lang="pt-PT"/>
              <a:pPr>
                <a:defRPr/>
              </a:pPr>
              <a:t>28-09-2012</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AB78C58D-3B42-4E95-BC61-B41EDA081095}" type="slidenum">
              <a:rPr lang="pt-PT"/>
              <a:pPr>
                <a:defRPr/>
              </a:pPr>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lvl1pPr>
              <a:defRPr/>
            </a:lvl1pPr>
          </a:lstStyle>
          <a:p>
            <a:pPr>
              <a:defRPr/>
            </a:pPr>
            <a:fld id="{5201FCCE-4788-4644-BA68-D4D16609886E}" type="datetime1">
              <a:rPr lang="pt-PT"/>
              <a:pPr>
                <a:defRPr/>
              </a:pPr>
              <a:t>28-09-2012</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3BA93250-C6C2-4E86-A35B-D2059D3B94A8}" type="slidenum">
              <a:rPr lang="pt-PT"/>
              <a:pPr>
                <a:defRPr/>
              </a:pPr>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lvl1pPr>
              <a:defRPr/>
            </a:lvl1pPr>
          </a:lstStyle>
          <a:p>
            <a:pPr>
              <a:defRPr/>
            </a:pPr>
            <a:fld id="{0F12A3C0-4B5D-45D2-A3CE-9EA45C1592BD}" type="datetime1">
              <a:rPr lang="pt-PT"/>
              <a:pPr>
                <a:defRPr/>
              </a:pPr>
              <a:t>28-09-2012</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1F2F8F22-B718-48E7-8CD9-BBA8A5132DC9}" type="slidenum">
              <a:rPr lang="pt-PT"/>
              <a:pPr>
                <a:defRPr/>
              </a:pPr>
              <a:t>‹#›</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3"/>
          <p:cNvSpPr>
            <a:spLocks noGrp="1"/>
          </p:cNvSpPr>
          <p:nvPr>
            <p:ph type="dt" sz="half" idx="10"/>
          </p:nvPr>
        </p:nvSpPr>
        <p:spPr/>
        <p:txBody>
          <a:bodyPr/>
          <a:lstStyle>
            <a:lvl1pPr>
              <a:defRPr/>
            </a:lvl1pPr>
          </a:lstStyle>
          <a:p>
            <a:pPr>
              <a:defRPr/>
            </a:pPr>
            <a:fld id="{D9D6106C-5789-4874-853B-4742E89C9B3D}" type="datetime1">
              <a:rPr lang="pt-PT"/>
              <a:pPr>
                <a:defRPr/>
              </a:pPr>
              <a:t>28-09-2012</a:t>
            </a:fld>
            <a:endParaRPr lang="pt-PT"/>
          </a:p>
        </p:txBody>
      </p:sp>
      <p:sp>
        <p:nvSpPr>
          <p:cNvPr id="6" name="Marcador de Posição do Rodapé 4"/>
          <p:cNvSpPr>
            <a:spLocks noGrp="1"/>
          </p:cNvSpPr>
          <p:nvPr>
            <p:ph type="ftr" sz="quarter" idx="11"/>
          </p:nvPr>
        </p:nvSpPr>
        <p:spPr/>
        <p:txBody>
          <a:bodyPr/>
          <a:lstStyle>
            <a:lvl1pPr>
              <a:defRPr/>
            </a:lvl1pPr>
          </a:lstStyle>
          <a:p>
            <a:pPr>
              <a:defRPr/>
            </a:pPr>
            <a:endParaRPr lang="pt-PT"/>
          </a:p>
        </p:txBody>
      </p:sp>
      <p:sp>
        <p:nvSpPr>
          <p:cNvPr id="7" name="Marcador de Posição do Número do Diapositivo 5"/>
          <p:cNvSpPr>
            <a:spLocks noGrp="1"/>
          </p:cNvSpPr>
          <p:nvPr>
            <p:ph type="sldNum" sz="quarter" idx="12"/>
          </p:nvPr>
        </p:nvSpPr>
        <p:spPr/>
        <p:txBody>
          <a:bodyPr/>
          <a:lstStyle>
            <a:lvl1pPr>
              <a:defRPr/>
            </a:lvl1pPr>
          </a:lstStyle>
          <a:p>
            <a:pPr>
              <a:defRPr/>
            </a:pPr>
            <a:fld id="{234928F4-9304-4F05-AB11-31AAB99F9FAD}" type="slidenum">
              <a:rPr lang="pt-PT"/>
              <a:pPr>
                <a:defRPr/>
              </a:pPr>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3"/>
          <p:cNvSpPr>
            <a:spLocks noGrp="1"/>
          </p:cNvSpPr>
          <p:nvPr>
            <p:ph type="dt" sz="half" idx="10"/>
          </p:nvPr>
        </p:nvSpPr>
        <p:spPr/>
        <p:txBody>
          <a:bodyPr/>
          <a:lstStyle>
            <a:lvl1pPr>
              <a:defRPr/>
            </a:lvl1pPr>
          </a:lstStyle>
          <a:p>
            <a:pPr>
              <a:defRPr/>
            </a:pPr>
            <a:fld id="{3D5DB407-B9B7-4CAD-AD9A-A5473443B9C1}" type="datetime1">
              <a:rPr lang="pt-PT"/>
              <a:pPr>
                <a:defRPr/>
              </a:pPr>
              <a:t>28-09-2012</a:t>
            </a:fld>
            <a:endParaRPr lang="pt-PT"/>
          </a:p>
        </p:txBody>
      </p:sp>
      <p:sp>
        <p:nvSpPr>
          <p:cNvPr id="8" name="Marcador de Posição do Rodapé 4"/>
          <p:cNvSpPr>
            <a:spLocks noGrp="1"/>
          </p:cNvSpPr>
          <p:nvPr>
            <p:ph type="ftr" sz="quarter" idx="11"/>
          </p:nvPr>
        </p:nvSpPr>
        <p:spPr/>
        <p:txBody>
          <a:bodyPr/>
          <a:lstStyle>
            <a:lvl1pPr>
              <a:defRPr/>
            </a:lvl1pPr>
          </a:lstStyle>
          <a:p>
            <a:pPr>
              <a:defRPr/>
            </a:pPr>
            <a:endParaRPr lang="pt-PT"/>
          </a:p>
        </p:txBody>
      </p:sp>
      <p:sp>
        <p:nvSpPr>
          <p:cNvPr id="9" name="Marcador de Posição do Número do Diapositivo 5"/>
          <p:cNvSpPr>
            <a:spLocks noGrp="1"/>
          </p:cNvSpPr>
          <p:nvPr>
            <p:ph type="sldNum" sz="quarter" idx="12"/>
          </p:nvPr>
        </p:nvSpPr>
        <p:spPr/>
        <p:txBody>
          <a:bodyPr/>
          <a:lstStyle>
            <a:lvl1pPr>
              <a:defRPr/>
            </a:lvl1pPr>
          </a:lstStyle>
          <a:p>
            <a:pPr>
              <a:defRPr/>
            </a:pPr>
            <a:fld id="{F5B44FCC-238D-4D29-B40E-E8DE580D1E69}" type="slidenum">
              <a:rPr lang="pt-PT"/>
              <a:pPr>
                <a:defRPr/>
              </a:pPr>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3"/>
          <p:cNvSpPr>
            <a:spLocks noGrp="1"/>
          </p:cNvSpPr>
          <p:nvPr>
            <p:ph type="dt" sz="half" idx="10"/>
          </p:nvPr>
        </p:nvSpPr>
        <p:spPr/>
        <p:txBody>
          <a:bodyPr/>
          <a:lstStyle>
            <a:lvl1pPr>
              <a:defRPr/>
            </a:lvl1pPr>
          </a:lstStyle>
          <a:p>
            <a:pPr>
              <a:defRPr/>
            </a:pPr>
            <a:fld id="{73FDD510-BA6A-478D-BF89-BF8756F25140}" type="datetime1">
              <a:rPr lang="pt-PT"/>
              <a:pPr>
                <a:defRPr/>
              </a:pPr>
              <a:t>28-09-2012</a:t>
            </a:fld>
            <a:endParaRPr lang="pt-PT"/>
          </a:p>
        </p:txBody>
      </p:sp>
      <p:sp>
        <p:nvSpPr>
          <p:cNvPr id="4" name="Marcador de Posição do Rodapé 4"/>
          <p:cNvSpPr>
            <a:spLocks noGrp="1"/>
          </p:cNvSpPr>
          <p:nvPr>
            <p:ph type="ftr" sz="quarter" idx="11"/>
          </p:nvPr>
        </p:nvSpPr>
        <p:spPr/>
        <p:txBody>
          <a:bodyPr/>
          <a:lstStyle>
            <a:lvl1pPr>
              <a:defRPr/>
            </a:lvl1pPr>
          </a:lstStyle>
          <a:p>
            <a:pPr>
              <a:defRPr/>
            </a:pPr>
            <a:endParaRPr lang="pt-PT"/>
          </a:p>
        </p:txBody>
      </p:sp>
      <p:sp>
        <p:nvSpPr>
          <p:cNvPr id="5" name="Marcador de Posição do Número do Diapositivo 5"/>
          <p:cNvSpPr>
            <a:spLocks noGrp="1"/>
          </p:cNvSpPr>
          <p:nvPr>
            <p:ph type="sldNum" sz="quarter" idx="12"/>
          </p:nvPr>
        </p:nvSpPr>
        <p:spPr/>
        <p:txBody>
          <a:bodyPr/>
          <a:lstStyle>
            <a:lvl1pPr>
              <a:defRPr/>
            </a:lvl1pPr>
          </a:lstStyle>
          <a:p>
            <a:pPr>
              <a:defRPr/>
            </a:pPr>
            <a:fld id="{9BBA801F-DC56-49CB-9B9A-8D6B020FD349}" type="slidenum">
              <a:rPr lang="pt-PT"/>
              <a:pPr>
                <a:defRPr/>
              </a:pPr>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3"/>
          <p:cNvSpPr>
            <a:spLocks noGrp="1"/>
          </p:cNvSpPr>
          <p:nvPr>
            <p:ph type="dt" sz="half" idx="10"/>
          </p:nvPr>
        </p:nvSpPr>
        <p:spPr/>
        <p:txBody>
          <a:bodyPr/>
          <a:lstStyle>
            <a:lvl1pPr>
              <a:defRPr/>
            </a:lvl1pPr>
          </a:lstStyle>
          <a:p>
            <a:pPr>
              <a:defRPr/>
            </a:pPr>
            <a:fld id="{9453A952-415D-4325-A438-117C7C220490}" type="datetime1">
              <a:rPr lang="pt-PT"/>
              <a:pPr>
                <a:defRPr/>
              </a:pPr>
              <a:t>28-09-2012</a:t>
            </a:fld>
            <a:endParaRPr lang="pt-PT"/>
          </a:p>
        </p:txBody>
      </p:sp>
      <p:sp>
        <p:nvSpPr>
          <p:cNvPr id="3" name="Marcador de Posição do Rodapé 4"/>
          <p:cNvSpPr>
            <a:spLocks noGrp="1"/>
          </p:cNvSpPr>
          <p:nvPr>
            <p:ph type="ftr" sz="quarter" idx="11"/>
          </p:nvPr>
        </p:nvSpPr>
        <p:spPr/>
        <p:txBody>
          <a:bodyPr/>
          <a:lstStyle>
            <a:lvl1pPr>
              <a:defRPr/>
            </a:lvl1pPr>
          </a:lstStyle>
          <a:p>
            <a:pPr>
              <a:defRPr/>
            </a:pPr>
            <a:endParaRPr lang="pt-PT"/>
          </a:p>
        </p:txBody>
      </p:sp>
      <p:sp>
        <p:nvSpPr>
          <p:cNvPr id="4" name="Marcador de Posição do Número do Diapositivo 5"/>
          <p:cNvSpPr>
            <a:spLocks noGrp="1"/>
          </p:cNvSpPr>
          <p:nvPr>
            <p:ph type="sldNum" sz="quarter" idx="12"/>
          </p:nvPr>
        </p:nvSpPr>
        <p:spPr/>
        <p:txBody>
          <a:bodyPr/>
          <a:lstStyle>
            <a:lvl1pPr>
              <a:defRPr/>
            </a:lvl1pPr>
          </a:lstStyle>
          <a:p>
            <a:pPr>
              <a:defRPr/>
            </a:pPr>
            <a:fld id="{B6703BB2-6C74-4789-BA01-B1B316B3D44E}" type="slidenum">
              <a:rPr lang="pt-PT"/>
              <a:pPr>
                <a:defRPr/>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3"/>
          <p:cNvSpPr>
            <a:spLocks noGrp="1"/>
          </p:cNvSpPr>
          <p:nvPr>
            <p:ph type="dt" sz="half" idx="10"/>
          </p:nvPr>
        </p:nvSpPr>
        <p:spPr/>
        <p:txBody>
          <a:bodyPr/>
          <a:lstStyle>
            <a:lvl1pPr>
              <a:defRPr/>
            </a:lvl1pPr>
          </a:lstStyle>
          <a:p>
            <a:pPr>
              <a:defRPr/>
            </a:pPr>
            <a:fld id="{817783B6-54E0-4F14-BDE3-A3E8A4DCAEC5}" type="datetime1">
              <a:rPr lang="pt-PT"/>
              <a:pPr>
                <a:defRPr/>
              </a:pPr>
              <a:t>28-09-2012</a:t>
            </a:fld>
            <a:endParaRPr lang="pt-PT"/>
          </a:p>
        </p:txBody>
      </p:sp>
      <p:sp>
        <p:nvSpPr>
          <p:cNvPr id="6" name="Marcador de Posição do Rodapé 4"/>
          <p:cNvSpPr>
            <a:spLocks noGrp="1"/>
          </p:cNvSpPr>
          <p:nvPr>
            <p:ph type="ftr" sz="quarter" idx="11"/>
          </p:nvPr>
        </p:nvSpPr>
        <p:spPr/>
        <p:txBody>
          <a:bodyPr/>
          <a:lstStyle>
            <a:lvl1pPr>
              <a:defRPr/>
            </a:lvl1pPr>
          </a:lstStyle>
          <a:p>
            <a:pPr>
              <a:defRPr/>
            </a:pPr>
            <a:endParaRPr lang="pt-PT"/>
          </a:p>
        </p:txBody>
      </p:sp>
      <p:sp>
        <p:nvSpPr>
          <p:cNvPr id="7" name="Marcador de Posição do Número do Diapositivo 5"/>
          <p:cNvSpPr>
            <a:spLocks noGrp="1"/>
          </p:cNvSpPr>
          <p:nvPr>
            <p:ph type="sldNum" sz="quarter" idx="12"/>
          </p:nvPr>
        </p:nvSpPr>
        <p:spPr/>
        <p:txBody>
          <a:bodyPr/>
          <a:lstStyle>
            <a:lvl1pPr>
              <a:defRPr/>
            </a:lvl1pPr>
          </a:lstStyle>
          <a:p>
            <a:pPr>
              <a:defRPr/>
            </a:pPr>
            <a:fld id="{8BE3647E-AB6D-4270-A171-CB842DC18E5A}" type="slidenum">
              <a:rPr lang="pt-PT"/>
              <a:pPr>
                <a:defRPr/>
              </a:pPr>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3"/>
          <p:cNvSpPr>
            <a:spLocks noGrp="1"/>
          </p:cNvSpPr>
          <p:nvPr>
            <p:ph type="dt" sz="half" idx="10"/>
          </p:nvPr>
        </p:nvSpPr>
        <p:spPr/>
        <p:txBody>
          <a:bodyPr/>
          <a:lstStyle>
            <a:lvl1pPr>
              <a:defRPr/>
            </a:lvl1pPr>
          </a:lstStyle>
          <a:p>
            <a:pPr>
              <a:defRPr/>
            </a:pPr>
            <a:fld id="{F8C7E60F-DCDA-4A1E-9D8C-EE0A70F985A9}" type="datetime1">
              <a:rPr lang="pt-PT"/>
              <a:pPr>
                <a:defRPr/>
              </a:pPr>
              <a:t>28-09-2012</a:t>
            </a:fld>
            <a:endParaRPr lang="pt-PT"/>
          </a:p>
        </p:txBody>
      </p:sp>
      <p:sp>
        <p:nvSpPr>
          <p:cNvPr id="6" name="Marcador de Posição do Rodapé 4"/>
          <p:cNvSpPr>
            <a:spLocks noGrp="1"/>
          </p:cNvSpPr>
          <p:nvPr>
            <p:ph type="ftr" sz="quarter" idx="11"/>
          </p:nvPr>
        </p:nvSpPr>
        <p:spPr/>
        <p:txBody>
          <a:bodyPr/>
          <a:lstStyle>
            <a:lvl1pPr>
              <a:defRPr/>
            </a:lvl1pPr>
          </a:lstStyle>
          <a:p>
            <a:pPr>
              <a:defRPr/>
            </a:pPr>
            <a:endParaRPr lang="pt-PT"/>
          </a:p>
        </p:txBody>
      </p:sp>
      <p:sp>
        <p:nvSpPr>
          <p:cNvPr id="7" name="Marcador de Posição do Número do Diapositivo 5"/>
          <p:cNvSpPr>
            <a:spLocks noGrp="1"/>
          </p:cNvSpPr>
          <p:nvPr>
            <p:ph type="sldNum" sz="quarter" idx="12"/>
          </p:nvPr>
        </p:nvSpPr>
        <p:spPr/>
        <p:txBody>
          <a:bodyPr/>
          <a:lstStyle>
            <a:lvl1pPr>
              <a:defRPr/>
            </a:lvl1pPr>
          </a:lstStyle>
          <a:p>
            <a:pPr>
              <a:defRPr/>
            </a:pPr>
            <a:fld id="{A063D4F9-42A6-4EAC-8E04-8BAADF7B2739}" type="slidenum">
              <a:rPr lang="pt-PT"/>
              <a:pPr>
                <a:defRPr/>
              </a:pPr>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Marcador de Posição do Títu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PT" smtClean="0"/>
              <a:t>Clique para editar o estilo</a:t>
            </a:r>
          </a:p>
        </p:txBody>
      </p:sp>
      <p:sp>
        <p:nvSpPr>
          <p:cNvPr id="1027" name="Marcador de Posição do Tex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B25DC18-FCC4-44A3-86E8-D811B16AC0DB}" type="datetime1">
              <a:rPr lang="pt-PT"/>
              <a:pPr>
                <a:defRPr/>
              </a:pPr>
              <a:t>28-09-2012</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8A04686-6162-4DCC-BFE0-2882D6C50E7A}" type="slidenum">
              <a:rPr lang="pt-PT"/>
              <a:pPr>
                <a:defRPr/>
              </a:pPr>
              <a:t>‹#›</a:t>
            </a:fld>
            <a:endParaRPr lang="pt-P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mailto:scmarinho@ics.ul.pt" TargetMode="External"/><Relationship Id="rId5" Type="http://schemas.openxmlformats.org/officeDocument/2006/relationships/hyperlink" Target="mailto:karin.wall@ics.ul.pt" TargetMode="External"/><Relationship Id="rId4" Type="http://schemas.openxmlformats.org/officeDocument/2006/relationships/hyperlink" Target="http://www.observatoriofamilias.ics.ul.pt/index.ph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4213" y="692150"/>
            <a:ext cx="7772400" cy="1470025"/>
          </a:xfrm>
        </p:spPr>
        <p:txBody>
          <a:bodyPr rtlCol="0">
            <a:normAutofit/>
          </a:bodyPr>
          <a:lstStyle/>
          <a:p>
            <a:pPr eaLnBrk="1" fontAlgn="auto" hangingPunct="1">
              <a:spcAft>
                <a:spcPts val="0"/>
              </a:spcAft>
              <a:defRPr/>
            </a:pPr>
            <a:r>
              <a:rPr lang="pt-PT" sz="3200" b="1" dirty="0" err="1" smtClean="0">
                <a:solidFill>
                  <a:schemeClr val="tx1">
                    <a:lumMod val="95000"/>
                    <a:lumOff val="5000"/>
                  </a:schemeClr>
                </a:solidFill>
              </a:rPr>
              <a:t>Recent</a:t>
            </a:r>
            <a:r>
              <a:rPr lang="pt-PT" sz="3200" b="1" dirty="0" smtClean="0">
                <a:solidFill>
                  <a:schemeClr val="tx1">
                    <a:lumMod val="95000"/>
                    <a:lumOff val="5000"/>
                  </a:schemeClr>
                </a:solidFill>
              </a:rPr>
              <a:t> </a:t>
            </a:r>
            <a:r>
              <a:rPr lang="pt-PT" sz="3200" b="1" dirty="0" err="1" smtClean="0">
                <a:solidFill>
                  <a:schemeClr val="tx1">
                    <a:lumMod val="95000"/>
                    <a:lumOff val="5000"/>
                  </a:schemeClr>
                </a:solidFill>
              </a:rPr>
              <a:t>changes</a:t>
            </a:r>
            <a:r>
              <a:rPr lang="pt-PT" sz="3200" b="1" dirty="0" smtClean="0">
                <a:solidFill>
                  <a:schemeClr val="tx1">
                    <a:lumMod val="95000"/>
                    <a:lumOff val="5000"/>
                  </a:schemeClr>
                </a:solidFill>
              </a:rPr>
              <a:t> in </a:t>
            </a:r>
            <a:r>
              <a:rPr lang="pt-PT" sz="3200" b="1" dirty="0" err="1" smtClean="0">
                <a:solidFill>
                  <a:schemeClr val="tx1">
                    <a:lumMod val="95000"/>
                    <a:lumOff val="5000"/>
                  </a:schemeClr>
                </a:solidFill>
              </a:rPr>
              <a:t>father’s</a:t>
            </a:r>
            <a:r>
              <a:rPr lang="pt-PT" sz="3200" b="1" dirty="0" smtClean="0">
                <a:solidFill>
                  <a:schemeClr val="tx1">
                    <a:lumMod val="95000"/>
                    <a:lumOff val="5000"/>
                  </a:schemeClr>
                </a:solidFill>
              </a:rPr>
              <a:t> </a:t>
            </a:r>
            <a:r>
              <a:rPr lang="pt-PT" sz="3200" b="1" dirty="0" err="1" smtClean="0">
                <a:solidFill>
                  <a:schemeClr val="tx1">
                    <a:lumMod val="95000"/>
                    <a:lumOff val="5000"/>
                  </a:schemeClr>
                </a:solidFill>
              </a:rPr>
              <a:t>leave</a:t>
            </a:r>
            <a:r>
              <a:rPr lang="pt-PT" sz="3200" b="1" dirty="0" smtClean="0">
                <a:solidFill>
                  <a:schemeClr val="tx1">
                    <a:lumMod val="95000"/>
                    <a:lumOff val="5000"/>
                  </a:schemeClr>
                </a:solidFill>
              </a:rPr>
              <a:t>: </a:t>
            </a:r>
            <a:br>
              <a:rPr lang="pt-PT" sz="3200" b="1" dirty="0" smtClean="0">
                <a:solidFill>
                  <a:schemeClr val="tx1">
                    <a:lumMod val="95000"/>
                    <a:lumOff val="5000"/>
                  </a:schemeClr>
                </a:solidFill>
              </a:rPr>
            </a:br>
            <a:r>
              <a:rPr lang="pt-PT" sz="3200" b="1" dirty="0" smtClean="0">
                <a:solidFill>
                  <a:schemeClr val="tx1">
                    <a:lumMod val="95000"/>
                    <a:lumOff val="5000"/>
                  </a:schemeClr>
                </a:solidFill>
              </a:rPr>
              <a:t>a </a:t>
            </a:r>
            <a:r>
              <a:rPr lang="pt-PT" sz="3200" b="1" dirty="0" err="1" smtClean="0">
                <a:solidFill>
                  <a:schemeClr val="tx1">
                    <a:lumMod val="95000"/>
                    <a:lumOff val="5000"/>
                  </a:schemeClr>
                </a:solidFill>
              </a:rPr>
              <a:t>qualitative</a:t>
            </a:r>
            <a:r>
              <a:rPr lang="pt-PT" sz="3200" b="1" dirty="0" smtClean="0">
                <a:solidFill>
                  <a:schemeClr val="tx1">
                    <a:lumMod val="95000"/>
                    <a:lumOff val="5000"/>
                  </a:schemeClr>
                </a:solidFill>
              </a:rPr>
              <a:t> </a:t>
            </a:r>
            <a:r>
              <a:rPr lang="pt-PT" sz="3200" b="1" dirty="0" err="1" smtClean="0">
                <a:solidFill>
                  <a:schemeClr val="tx1">
                    <a:lumMod val="95000"/>
                    <a:lumOff val="5000"/>
                  </a:schemeClr>
                </a:solidFill>
              </a:rPr>
              <a:t>study</a:t>
            </a:r>
            <a:r>
              <a:rPr lang="pt-PT" sz="3200" b="1" dirty="0" smtClean="0">
                <a:solidFill>
                  <a:schemeClr val="tx1">
                    <a:lumMod val="95000"/>
                    <a:lumOff val="5000"/>
                  </a:schemeClr>
                </a:solidFill>
              </a:rPr>
              <a:t> </a:t>
            </a:r>
            <a:r>
              <a:rPr lang="pt-PT" sz="3200" b="1" dirty="0" err="1" smtClean="0">
                <a:solidFill>
                  <a:schemeClr val="tx1">
                    <a:lumMod val="95000"/>
                    <a:lumOff val="5000"/>
                  </a:schemeClr>
                </a:solidFill>
              </a:rPr>
              <a:t>of</a:t>
            </a:r>
            <a:r>
              <a:rPr lang="pt-PT" sz="3200" b="1" dirty="0" smtClean="0">
                <a:solidFill>
                  <a:schemeClr val="tx1">
                    <a:lumMod val="95000"/>
                    <a:lumOff val="5000"/>
                  </a:schemeClr>
                </a:solidFill>
              </a:rPr>
              <a:t> </a:t>
            </a:r>
            <a:r>
              <a:rPr lang="pt-PT" sz="3200" b="1" dirty="0" err="1" smtClean="0">
                <a:solidFill>
                  <a:schemeClr val="tx1">
                    <a:lumMod val="95000"/>
                    <a:lumOff val="5000"/>
                  </a:schemeClr>
                </a:solidFill>
              </a:rPr>
              <a:t>lived</a:t>
            </a:r>
            <a:r>
              <a:rPr lang="pt-PT" sz="3200" b="1" dirty="0" smtClean="0">
                <a:solidFill>
                  <a:schemeClr val="tx1">
                    <a:lumMod val="95000"/>
                    <a:lumOff val="5000"/>
                  </a:schemeClr>
                </a:solidFill>
              </a:rPr>
              <a:t> </a:t>
            </a:r>
            <a:r>
              <a:rPr lang="pt-PT" sz="3200" b="1" dirty="0" err="1" smtClean="0">
                <a:solidFill>
                  <a:schemeClr val="tx1">
                    <a:lumMod val="95000"/>
                    <a:lumOff val="5000"/>
                  </a:schemeClr>
                </a:solidFill>
              </a:rPr>
              <a:t>experiences</a:t>
            </a:r>
            <a:endParaRPr lang="pt-PT" sz="3200" b="1" dirty="0">
              <a:solidFill>
                <a:schemeClr val="tx1">
                  <a:lumMod val="95000"/>
                  <a:lumOff val="5000"/>
                </a:schemeClr>
              </a:solidFill>
            </a:endParaRPr>
          </a:p>
        </p:txBody>
      </p:sp>
      <p:sp>
        <p:nvSpPr>
          <p:cNvPr id="3" name="Subtítulo 2"/>
          <p:cNvSpPr>
            <a:spLocks noGrp="1"/>
          </p:cNvSpPr>
          <p:nvPr>
            <p:ph type="subTitle" idx="1"/>
          </p:nvPr>
        </p:nvSpPr>
        <p:spPr>
          <a:xfrm>
            <a:off x="3635375" y="2857500"/>
            <a:ext cx="5329238" cy="2587625"/>
          </a:xfrm>
        </p:spPr>
        <p:txBody>
          <a:bodyPr rtlCol="0">
            <a:normAutofit fontScale="47500" lnSpcReduction="20000"/>
          </a:bodyPr>
          <a:lstStyle/>
          <a:p>
            <a:pPr algn="r" eaLnBrk="1" fontAlgn="auto" hangingPunct="1">
              <a:spcAft>
                <a:spcPts val="0"/>
              </a:spcAft>
              <a:buFont typeface="Arial" pitchFamily="34" charset="0"/>
              <a:buNone/>
              <a:defRPr/>
            </a:pPr>
            <a:r>
              <a:rPr lang="pt-PT" sz="7200" dirty="0" smtClean="0">
                <a:solidFill>
                  <a:schemeClr val="tx1">
                    <a:lumMod val="95000"/>
                    <a:lumOff val="5000"/>
                  </a:schemeClr>
                </a:solidFill>
                <a:latin typeface="Arial Narrow" pitchFamily="34" charset="0"/>
              </a:rPr>
              <a:t>Karin Wall </a:t>
            </a:r>
          </a:p>
          <a:p>
            <a:pPr algn="r" eaLnBrk="1" fontAlgn="auto" hangingPunct="1">
              <a:spcAft>
                <a:spcPts val="0"/>
              </a:spcAft>
              <a:buFont typeface="Arial" pitchFamily="34" charset="0"/>
              <a:buNone/>
              <a:defRPr/>
            </a:pPr>
            <a:endParaRPr lang="pt-PT" sz="5600" dirty="0" smtClean="0">
              <a:solidFill>
                <a:schemeClr val="tx1">
                  <a:lumMod val="95000"/>
                  <a:lumOff val="5000"/>
                </a:schemeClr>
              </a:solidFill>
              <a:latin typeface="Arial Narrow" pitchFamily="34" charset="0"/>
            </a:endParaRPr>
          </a:p>
          <a:p>
            <a:pPr algn="r" eaLnBrk="1" fontAlgn="auto" hangingPunct="1">
              <a:spcAft>
                <a:spcPts val="0"/>
              </a:spcAft>
              <a:buFont typeface="Arial" pitchFamily="34" charset="0"/>
              <a:buNone/>
              <a:defRPr/>
            </a:pPr>
            <a:endParaRPr lang="pt-PT" sz="6400" dirty="0" smtClean="0">
              <a:solidFill>
                <a:schemeClr val="tx1">
                  <a:lumMod val="95000"/>
                  <a:lumOff val="5000"/>
                </a:schemeClr>
              </a:solidFill>
              <a:latin typeface="Arial Narrow" pitchFamily="34" charset="0"/>
            </a:endParaRPr>
          </a:p>
          <a:p>
            <a:pPr algn="r" eaLnBrk="1" fontAlgn="auto" hangingPunct="1">
              <a:spcAft>
                <a:spcPts val="0"/>
              </a:spcAft>
              <a:buFont typeface="Arial" pitchFamily="34" charset="0"/>
              <a:buNone/>
              <a:defRPr/>
            </a:pPr>
            <a:endParaRPr lang="pt-PT" sz="6400" dirty="0" smtClean="0">
              <a:solidFill>
                <a:schemeClr val="tx1">
                  <a:lumMod val="95000"/>
                  <a:lumOff val="5000"/>
                </a:schemeClr>
              </a:solidFill>
              <a:latin typeface="Arial Narrow" pitchFamily="34" charset="0"/>
            </a:endParaRPr>
          </a:p>
          <a:p>
            <a:pPr algn="r" eaLnBrk="1" fontAlgn="auto" hangingPunct="1">
              <a:spcAft>
                <a:spcPts val="0"/>
              </a:spcAft>
              <a:buFont typeface="Arial" pitchFamily="34" charset="0"/>
              <a:buNone/>
              <a:defRPr/>
            </a:pPr>
            <a:r>
              <a:rPr lang="pt-PT" sz="6400" dirty="0" smtClean="0">
                <a:solidFill>
                  <a:schemeClr val="tx1">
                    <a:lumMod val="95000"/>
                    <a:lumOff val="5000"/>
                  </a:schemeClr>
                </a:solidFill>
                <a:latin typeface="Arial Narrow" pitchFamily="34" charset="0"/>
              </a:rPr>
              <a:t>ICS – University </a:t>
            </a:r>
            <a:r>
              <a:rPr lang="pt-PT" sz="6400" dirty="0" err="1" smtClean="0">
                <a:solidFill>
                  <a:schemeClr val="tx1">
                    <a:lumMod val="95000"/>
                    <a:lumOff val="5000"/>
                  </a:schemeClr>
                </a:solidFill>
                <a:latin typeface="Arial Narrow" pitchFamily="34" charset="0"/>
              </a:rPr>
              <a:t>of</a:t>
            </a:r>
            <a:r>
              <a:rPr lang="pt-PT" sz="6400" dirty="0" smtClean="0">
                <a:solidFill>
                  <a:schemeClr val="tx1">
                    <a:lumMod val="95000"/>
                    <a:lumOff val="5000"/>
                  </a:schemeClr>
                </a:solidFill>
                <a:latin typeface="Arial Narrow" pitchFamily="34" charset="0"/>
              </a:rPr>
              <a:t> </a:t>
            </a:r>
            <a:r>
              <a:rPr lang="pt-PT" sz="6400" dirty="0" err="1" smtClean="0">
                <a:solidFill>
                  <a:schemeClr val="tx1">
                    <a:lumMod val="95000"/>
                    <a:lumOff val="5000"/>
                  </a:schemeClr>
                </a:solidFill>
                <a:latin typeface="Arial Narrow" pitchFamily="34" charset="0"/>
              </a:rPr>
              <a:t>Lisbon</a:t>
            </a:r>
            <a:endParaRPr lang="pt-PT" sz="6400" dirty="0" smtClean="0">
              <a:solidFill>
                <a:schemeClr val="tx1">
                  <a:lumMod val="95000"/>
                  <a:lumOff val="5000"/>
                </a:schemeClr>
              </a:solidFill>
              <a:latin typeface="Arial Narrow" pitchFamily="34" charset="0"/>
            </a:endParaRPr>
          </a:p>
          <a:p>
            <a:pPr algn="r" eaLnBrk="1" fontAlgn="auto" hangingPunct="1">
              <a:spcAft>
                <a:spcPts val="0"/>
              </a:spcAft>
              <a:buFont typeface="Arial" pitchFamily="34" charset="0"/>
              <a:buNone/>
              <a:defRPr/>
            </a:pPr>
            <a:endParaRPr lang="pt-PT" sz="6400" dirty="0" smtClean="0">
              <a:solidFill>
                <a:schemeClr val="tx1">
                  <a:lumMod val="95000"/>
                  <a:lumOff val="5000"/>
                </a:schemeClr>
              </a:solidFill>
              <a:latin typeface="Arial Narrow" pitchFamily="34" charset="0"/>
            </a:endParaRPr>
          </a:p>
          <a:p>
            <a:pPr algn="r" eaLnBrk="1" fontAlgn="auto" hangingPunct="1">
              <a:spcAft>
                <a:spcPts val="0"/>
              </a:spcAft>
              <a:buFont typeface="Arial" pitchFamily="34" charset="0"/>
              <a:buNone/>
              <a:defRPr/>
            </a:pPr>
            <a:endParaRPr lang="pt-PT" sz="5600" dirty="0" smtClean="0">
              <a:solidFill>
                <a:schemeClr val="tx1">
                  <a:lumMod val="95000"/>
                  <a:lumOff val="5000"/>
                </a:schemeClr>
              </a:solidFill>
            </a:endParaRPr>
          </a:p>
          <a:p>
            <a:pPr algn="r" eaLnBrk="1" fontAlgn="auto" hangingPunct="1">
              <a:spcAft>
                <a:spcPts val="0"/>
              </a:spcAft>
              <a:buFont typeface="Arial" pitchFamily="34" charset="0"/>
              <a:buNone/>
              <a:defRPr/>
            </a:pPr>
            <a:endParaRPr lang="pt-PT" sz="5600" dirty="0" smtClean="0">
              <a:solidFill>
                <a:schemeClr val="tx1">
                  <a:lumMod val="95000"/>
                  <a:lumOff val="5000"/>
                </a:schemeClr>
              </a:solidFill>
            </a:endParaRPr>
          </a:p>
          <a:p>
            <a:pPr eaLnBrk="1" fontAlgn="auto" hangingPunct="1">
              <a:spcAft>
                <a:spcPts val="0"/>
              </a:spcAft>
              <a:buFont typeface="Arial" pitchFamily="34" charset="0"/>
              <a:buNone/>
              <a:defRPr/>
            </a:pPr>
            <a:endParaRPr lang="pt-PT" dirty="0"/>
          </a:p>
        </p:txBody>
      </p:sp>
      <p:cxnSp>
        <p:nvCxnSpPr>
          <p:cNvPr id="5" name="Conexão recta 4"/>
          <p:cNvCxnSpPr/>
          <p:nvPr/>
        </p:nvCxnSpPr>
        <p:spPr>
          <a:xfrm>
            <a:off x="250825" y="5661025"/>
            <a:ext cx="8569325" cy="0"/>
          </a:xfrm>
          <a:prstGeom prst="line">
            <a:avLst/>
          </a:prstGeom>
        </p:spPr>
        <p:style>
          <a:lnRef idx="1">
            <a:schemeClr val="accent1"/>
          </a:lnRef>
          <a:fillRef idx="0">
            <a:schemeClr val="accent1"/>
          </a:fillRef>
          <a:effectRef idx="0">
            <a:schemeClr val="accent1"/>
          </a:effectRef>
          <a:fontRef idx="minor">
            <a:schemeClr val="tx1"/>
          </a:fontRef>
        </p:style>
      </p:cxnSp>
      <p:pic>
        <p:nvPicPr>
          <p:cNvPr id="2053" name="Picture 2"/>
          <p:cNvPicPr>
            <a:picLocks noChangeAspect="1" noChangeArrowheads="1"/>
          </p:cNvPicPr>
          <p:nvPr/>
        </p:nvPicPr>
        <p:blipFill>
          <a:blip r:embed="rId3" cstate="print"/>
          <a:srcRect/>
          <a:stretch>
            <a:fillRect/>
          </a:stretch>
        </p:blipFill>
        <p:spPr bwMode="auto">
          <a:xfrm>
            <a:off x="7308850" y="5876925"/>
            <a:ext cx="1495425" cy="742950"/>
          </a:xfrm>
          <a:prstGeom prst="rect">
            <a:avLst/>
          </a:prstGeom>
          <a:noFill/>
          <a:ln w="9525">
            <a:noFill/>
            <a:miter lim="800000"/>
            <a:headEnd/>
            <a:tailEnd/>
          </a:ln>
        </p:spPr>
      </p:pic>
      <p:pic>
        <p:nvPicPr>
          <p:cNvPr id="2054" name="Picture 2"/>
          <p:cNvPicPr>
            <a:picLocks noChangeAspect="1" noChangeArrowheads="1"/>
          </p:cNvPicPr>
          <p:nvPr/>
        </p:nvPicPr>
        <p:blipFill>
          <a:blip r:embed="rId4" cstate="print"/>
          <a:srcRect/>
          <a:stretch>
            <a:fillRect/>
          </a:stretch>
        </p:blipFill>
        <p:spPr bwMode="auto">
          <a:xfrm>
            <a:off x="395288" y="2781300"/>
            <a:ext cx="3213100" cy="2519363"/>
          </a:xfrm>
          <a:prstGeom prst="rect">
            <a:avLst/>
          </a:prstGeom>
          <a:noFill/>
          <a:ln w="9525">
            <a:noFill/>
            <a:miter lim="800000"/>
            <a:headEnd/>
            <a:tailEnd/>
          </a:ln>
        </p:spPr>
      </p:pic>
      <p:sp>
        <p:nvSpPr>
          <p:cNvPr id="2055" name="CaixaDeTexto 7"/>
          <p:cNvSpPr txBox="1">
            <a:spLocks noChangeArrowheads="1"/>
          </p:cNvSpPr>
          <p:nvPr/>
        </p:nvSpPr>
        <p:spPr bwMode="auto">
          <a:xfrm>
            <a:off x="250825" y="5876925"/>
            <a:ext cx="4249738" cy="646113"/>
          </a:xfrm>
          <a:prstGeom prst="rect">
            <a:avLst/>
          </a:prstGeom>
          <a:noFill/>
          <a:ln w="9525">
            <a:noFill/>
            <a:miter lim="800000"/>
            <a:headEnd/>
            <a:tailEnd/>
          </a:ln>
        </p:spPr>
        <p:txBody>
          <a:bodyPr>
            <a:spAutoFit/>
          </a:bodyPr>
          <a:lstStyle/>
          <a:p>
            <a:r>
              <a:rPr lang="pt-PT"/>
              <a:t>Leave Network Annual Seminar</a:t>
            </a:r>
          </a:p>
          <a:p>
            <a:r>
              <a:rPr lang="pt-PT"/>
              <a:t>Ljubljana, 13-14 September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p:cNvSpPr>
            <a:spLocks noGrp="1"/>
          </p:cNvSpPr>
          <p:nvPr>
            <p:ph type="title"/>
          </p:nvPr>
        </p:nvSpPr>
        <p:spPr>
          <a:xfrm>
            <a:off x="323850" y="188913"/>
            <a:ext cx="8496300" cy="503237"/>
          </a:xfrm>
        </p:spPr>
        <p:txBody>
          <a:bodyPr/>
          <a:lstStyle/>
          <a:p>
            <a:pPr algn="l" eaLnBrk="1" hangingPunct="1"/>
            <a:r>
              <a:rPr lang="pt-PT" sz="1600" b="1" smtClean="0"/>
              <a:t>6 key processes</a:t>
            </a:r>
          </a:p>
        </p:txBody>
      </p:sp>
      <p:sp>
        <p:nvSpPr>
          <p:cNvPr id="3" name="Marcador de Posição de Conteúdo 2"/>
          <p:cNvSpPr>
            <a:spLocks noGrp="1"/>
          </p:cNvSpPr>
          <p:nvPr>
            <p:ph idx="1"/>
          </p:nvPr>
        </p:nvSpPr>
        <p:spPr>
          <a:xfrm>
            <a:off x="457200" y="1196975"/>
            <a:ext cx="8229600" cy="5184775"/>
          </a:xfrm>
        </p:spPr>
        <p:txBody>
          <a:bodyPr rtlCol="0">
            <a:normAutofit/>
          </a:bodyPr>
          <a:lstStyle/>
          <a:p>
            <a:pPr eaLnBrk="1" fontAlgn="auto" hangingPunct="1">
              <a:spcAft>
                <a:spcPts val="0"/>
              </a:spcAft>
              <a:buFont typeface="Arial" pitchFamily="34" charset="0"/>
              <a:buNone/>
              <a:defRPr/>
            </a:pPr>
            <a:r>
              <a:rPr lang="en-GB" sz="2000" b="1" dirty="0" smtClean="0">
                <a:latin typeface="Arial Narrow" pitchFamily="34" charset="0"/>
              </a:rPr>
              <a:t>1 - NEGOTIATION:</a:t>
            </a:r>
            <a:r>
              <a:rPr lang="en-GB" sz="2000" dirty="0" smtClean="0">
                <a:latin typeface="Arial Narrow" pitchFamily="34" charset="0"/>
              </a:rPr>
              <a:t>  with employers, partners, the state;</a:t>
            </a:r>
          </a:p>
          <a:p>
            <a:pPr eaLnBrk="1" fontAlgn="auto" hangingPunct="1">
              <a:spcAft>
                <a:spcPts val="0"/>
              </a:spcAft>
              <a:buFont typeface="Arial" pitchFamily="34" charset="0"/>
              <a:buNone/>
              <a:defRPr/>
            </a:pPr>
            <a:endParaRPr lang="en-GB" sz="2000" dirty="0" smtClean="0">
              <a:latin typeface="Arial Narrow" pitchFamily="34" charset="0"/>
            </a:endParaRPr>
          </a:p>
          <a:p>
            <a:pPr indent="0" algn="just" eaLnBrk="1" fontAlgn="auto" hangingPunct="1">
              <a:spcAft>
                <a:spcPts val="0"/>
              </a:spcAft>
              <a:buFont typeface="Arial" pitchFamily="34" charset="0"/>
              <a:buNone/>
              <a:defRPr/>
            </a:pPr>
            <a:r>
              <a:rPr lang="en-GB" sz="1900" b="1" dirty="0" smtClean="0"/>
              <a:t>“</a:t>
            </a:r>
            <a:r>
              <a:rPr lang="en-GB" sz="1900" i="1" dirty="0" smtClean="0"/>
              <a:t> T. and I still thought about whether she would take five and I one, or she would take four and I two, but I couldn’t take two months with my job. Even one was bad enough … well, it wasn’t bad, I can’t really say it was bad, I can’t compare the work I do with working in a factory, where punishment and reprisals are much more noticeable. But I think there are ways of doing these things. There’s no longer any physical whipping, </a:t>
            </a:r>
            <a:r>
              <a:rPr lang="en-GB" sz="1900" b="1" i="1" dirty="0" smtClean="0"/>
              <a:t>but there are still the psychological blows</a:t>
            </a:r>
            <a:r>
              <a:rPr lang="en-GB" sz="1900" i="1" dirty="0" smtClean="0"/>
              <a:t>. That’s more like what I went through, that psychological game. At the time, as soon as I knew, I told them – because you have to give as much notice as possible with these things – that I intended to take a month’s leave and that it would be in July of that year. </a:t>
            </a:r>
            <a:r>
              <a:rPr lang="en-GB" sz="1900" b="1" i="1" dirty="0" smtClean="0"/>
              <a:t>The first question they asked me was why I wanted to take a whole month, wasn’t it enough to take just a few days or a couple </a:t>
            </a:r>
            <a:r>
              <a:rPr lang="en-GB" sz="1900" b="1" i="1" smtClean="0"/>
              <a:t>of weeks</a:t>
            </a:r>
            <a:r>
              <a:rPr lang="en-US" sz="2000" smtClean="0"/>
              <a:t> </a:t>
            </a:r>
            <a:r>
              <a:rPr lang="en-GB" sz="1900" b="1" i="1" dirty="0" smtClean="0"/>
              <a:t> …</a:t>
            </a:r>
            <a:r>
              <a:rPr lang="en-GB" sz="1900" i="1" dirty="0" smtClean="0"/>
              <a:t>” </a:t>
            </a:r>
          </a:p>
          <a:p>
            <a:pPr indent="0" algn="just" eaLnBrk="1" fontAlgn="auto" hangingPunct="1">
              <a:spcAft>
                <a:spcPts val="0"/>
              </a:spcAft>
              <a:buFont typeface="Arial" pitchFamily="34" charset="0"/>
              <a:buNone/>
              <a:defRPr/>
            </a:pPr>
            <a:r>
              <a:rPr lang="en-GB" sz="2000" i="1" dirty="0" smtClean="0"/>
              <a:t>(</a:t>
            </a:r>
            <a:r>
              <a:rPr lang="en-GB" sz="1600" i="1" dirty="0" smtClean="0"/>
              <a:t>Manuel, aged 34, internet maintenance manager, private company, 1 child)</a:t>
            </a:r>
            <a:endParaRPr lang="en-GB" sz="1600" dirty="0" smtClean="0"/>
          </a:p>
          <a:p>
            <a:pPr indent="0" eaLnBrk="1" fontAlgn="auto" hangingPunct="1">
              <a:spcAft>
                <a:spcPts val="0"/>
              </a:spcAft>
              <a:buFont typeface="Arial" pitchFamily="34" charset="0"/>
              <a:buNone/>
              <a:defRPr/>
            </a:pPr>
            <a:endParaRPr lang="en-GB" sz="1600" dirty="0" smtClean="0"/>
          </a:p>
          <a:p>
            <a:pPr eaLnBrk="1" fontAlgn="auto" hangingPunct="1">
              <a:spcAft>
                <a:spcPts val="0"/>
              </a:spcAft>
              <a:buFont typeface="Arial" pitchFamily="34" charset="0"/>
              <a:buNone/>
              <a:defRPr/>
            </a:pPr>
            <a:endParaRPr lang="en-GB" sz="2000" dirty="0" smtClean="0">
              <a:latin typeface="Arial Narrow" pitchFamily="34" charset="0"/>
            </a:endParaRPr>
          </a:p>
        </p:txBody>
      </p:sp>
      <p:sp>
        <p:nvSpPr>
          <p:cNvPr id="4" name="Marcador de Posição do Número do Diapositivo 3"/>
          <p:cNvSpPr>
            <a:spLocks noGrp="1"/>
          </p:cNvSpPr>
          <p:nvPr>
            <p:ph type="sldNum" sz="quarter" idx="12"/>
          </p:nvPr>
        </p:nvSpPr>
        <p:spPr/>
        <p:txBody>
          <a:bodyPr/>
          <a:lstStyle/>
          <a:p>
            <a:pPr>
              <a:defRPr/>
            </a:pPr>
            <a:fld id="{4D850460-BFA9-4066-BF99-3EB1AC8B921C}" type="slidenum">
              <a:rPr lang="pt-PT"/>
              <a:pPr>
                <a:defRPr/>
              </a:pPr>
              <a:t>10</a:t>
            </a:fld>
            <a:endParaRPr lang="pt-P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o Número do Diapositivo 1"/>
          <p:cNvSpPr>
            <a:spLocks noGrp="1"/>
          </p:cNvSpPr>
          <p:nvPr>
            <p:ph type="sldNum" sz="quarter" idx="12"/>
          </p:nvPr>
        </p:nvSpPr>
        <p:spPr/>
        <p:txBody>
          <a:bodyPr/>
          <a:lstStyle/>
          <a:p>
            <a:pPr>
              <a:defRPr/>
            </a:pPr>
            <a:fld id="{806FA3AA-8C7D-4D51-A6CF-FAFE06CBD36A}" type="slidenum">
              <a:rPr lang="pt-PT" smtClean="0"/>
              <a:pPr>
                <a:defRPr/>
              </a:pPr>
              <a:t>11</a:t>
            </a:fld>
            <a:endParaRPr lang="pt-PT"/>
          </a:p>
        </p:txBody>
      </p:sp>
      <p:sp>
        <p:nvSpPr>
          <p:cNvPr id="12291" name="Rectângulo 2"/>
          <p:cNvSpPr>
            <a:spLocks noChangeArrowheads="1"/>
          </p:cNvSpPr>
          <p:nvPr/>
        </p:nvSpPr>
        <p:spPr bwMode="auto">
          <a:xfrm>
            <a:off x="611188" y="692150"/>
            <a:ext cx="8208962" cy="4248150"/>
          </a:xfrm>
          <a:prstGeom prst="rect">
            <a:avLst/>
          </a:prstGeom>
          <a:noFill/>
          <a:ln w="9525">
            <a:noFill/>
            <a:miter lim="800000"/>
            <a:headEnd/>
            <a:tailEnd/>
          </a:ln>
        </p:spPr>
        <p:txBody>
          <a:bodyPr>
            <a:spAutoFit/>
          </a:bodyPr>
          <a:lstStyle/>
          <a:p>
            <a:r>
              <a:rPr lang="en-GB" b="1"/>
              <a:t>“</a:t>
            </a:r>
            <a:r>
              <a:rPr lang="en-GB" i="1"/>
              <a:t> We were updated on the changes in legislation, so we discussed what to do. We preferred  that she, my wife, took the maximum she could take and then only after that... I came on the scene. Well, because she was breastfeeding and so this was an advantage. I think we sort of assumed it would  be so, our approach was quite traditional from that point of view. And then, of course, we thought it was important to do what we could to put off the moment when the baby went to the crèche.... Her sisters at  four months were so small on the first day at the crèche. And then there was another aspect to the decision: my wife’s job. It was always very difficult for my wife to stay away from the courts for long, the work piles up and you can’t lose track... So we didn’t want her to.... We had to find a point of balance between trying to care for the baby at home for a bit longer without penalizing our working lives too much”.</a:t>
            </a:r>
          </a:p>
          <a:p>
            <a:endParaRPr lang="en-GB" i="1"/>
          </a:p>
          <a:p>
            <a:endParaRPr lang="en-GB" i="1"/>
          </a:p>
          <a:p>
            <a:r>
              <a:rPr lang="en-GB" sz="1600" i="1"/>
              <a:t>R., computer engineer, wife judge, 3 children, option 4 plus one month</a:t>
            </a:r>
            <a:endParaRPr lang="pt-PT" sz="1600" i="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ítulo 1"/>
          <p:cNvSpPr>
            <a:spLocks noGrp="1"/>
          </p:cNvSpPr>
          <p:nvPr>
            <p:ph type="title"/>
          </p:nvPr>
        </p:nvSpPr>
        <p:spPr>
          <a:xfrm>
            <a:off x="323850" y="188913"/>
            <a:ext cx="8496300" cy="503237"/>
          </a:xfrm>
        </p:spPr>
        <p:txBody>
          <a:bodyPr/>
          <a:lstStyle/>
          <a:p>
            <a:pPr algn="l" eaLnBrk="1" hangingPunct="1"/>
            <a:r>
              <a:rPr lang="pt-PT" sz="1600" b="1" smtClean="0"/>
              <a:t>6 key processes</a:t>
            </a:r>
          </a:p>
        </p:txBody>
      </p:sp>
      <p:sp>
        <p:nvSpPr>
          <p:cNvPr id="3" name="Marcador de Posição de Conteúdo 2"/>
          <p:cNvSpPr>
            <a:spLocks noGrp="1"/>
          </p:cNvSpPr>
          <p:nvPr>
            <p:ph idx="1"/>
          </p:nvPr>
        </p:nvSpPr>
        <p:spPr>
          <a:xfrm>
            <a:off x="457200" y="1196975"/>
            <a:ext cx="8229600" cy="5184775"/>
          </a:xfrm>
        </p:spPr>
        <p:txBody>
          <a:bodyPr rtlCol="0">
            <a:normAutofit/>
          </a:bodyPr>
          <a:lstStyle/>
          <a:p>
            <a:pPr eaLnBrk="1" fontAlgn="auto" hangingPunct="1">
              <a:spcAft>
                <a:spcPts val="0"/>
              </a:spcAft>
              <a:buFont typeface="Arial" pitchFamily="34" charset="0"/>
              <a:buNone/>
              <a:defRPr/>
            </a:pPr>
            <a:r>
              <a:rPr lang="pt-PT" sz="2000" b="1" dirty="0" smtClean="0">
                <a:latin typeface="Arial Narrow" pitchFamily="34" charset="0"/>
              </a:rPr>
              <a:t>2  - ACTIVITIES:</a:t>
            </a:r>
            <a:r>
              <a:rPr lang="pt-PT" sz="2000" dirty="0" smtClean="0">
                <a:latin typeface="Arial Narrow" pitchFamily="34" charset="0"/>
              </a:rPr>
              <a:t> caring, housework, leisure</a:t>
            </a:r>
          </a:p>
          <a:p>
            <a:pPr eaLnBrk="1" fontAlgn="auto" hangingPunct="1">
              <a:spcAft>
                <a:spcPts val="0"/>
              </a:spcAft>
              <a:buFont typeface="Arial" pitchFamily="34" charset="0"/>
              <a:buNone/>
              <a:defRPr/>
            </a:pPr>
            <a:endParaRPr lang="pt-PT" sz="2000" dirty="0" smtClean="0">
              <a:latin typeface="Arial Narrow" pitchFamily="34" charset="0"/>
            </a:endParaRPr>
          </a:p>
          <a:p>
            <a:pPr indent="0" algn="just" eaLnBrk="1" fontAlgn="auto" hangingPunct="1">
              <a:spcAft>
                <a:spcPts val="0"/>
              </a:spcAft>
              <a:buFont typeface="Arial" pitchFamily="34" charset="0"/>
              <a:buNone/>
              <a:defRPr/>
            </a:pPr>
            <a:r>
              <a:rPr lang="pt-PT" sz="1900" i="1" dirty="0" smtClean="0"/>
              <a:t>“</a:t>
            </a:r>
            <a:r>
              <a:rPr lang="pt-PT" sz="1900" b="1" i="1" dirty="0" smtClean="0"/>
              <a:t>it was a very demanding month </a:t>
            </a:r>
            <a:r>
              <a:rPr lang="pt-PT" sz="1900" i="1" dirty="0" smtClean="0"/>
              <a:t>… I was with him. He’d wake up, I’d give him his bottle, then he would go back to sleep a bit more during the morning, then I would play with him, I was here with him. Then I’d make lunch, tidy up, spend part of the afternoon with him, interacting with him, playing. Then, well, he would sleep a bit more, but almost every time I thought I’d take a bit of a rest after tidying up and having done all that stuff, he would wake up. </a:t>
            </a:r>
            <a:r>
              <a:rPr lang="pt-PT" sz="1900" b="1" i="1" dirty="0" smtClean="0"/>
              <a:t>It was an almost never-ending cycle, with no rest in between, it’s really very tiring looking after a kid all day</a:t>
            </a:r>
            <a:r>
              <a:rPr lang="pt-PT" sz="1900" i="1" dirty="0" smtClean="0"/>
              <a:t>”</a:t>
            </a:r>
          </a:p>
          <a:p>
            <a:pPr eaLnBrk="1" fontAlgn="auto" hangingPunct="1">
              <a:spcAft>
                <a:spcPts val="0"/>
              </a:spcAft>
              <a:buFont typeface="Arial" pitchFamily="34" charset="0"/>
              <a:buNone/>
              <a:defRPr/>
            </a:pPr>
            <a:endParaRPr lang="pt-PT" sz="2000" i="1" dirty="0" smtClean="0">
              <a:latin typeface="Arial Narrow" pitchFamily="34" charset="0"/>
            </a:endParaRPr>
          </a:p>
          <a:p>
            <a:pPr eaLnBrk="1" fontAlgn="auto" hangingPunct="1">
              <a:spcAft>
                <a:spcPts val="0"/>
              </a:spcAft>
              <a:buFont typeface="Arial" pitchFamily="34" charset="0"/>
              <a:buNone/>
              <a:defRPr/>
            </a:pPr>
            <a:r>
              <a:rPr lang="pt-PT" sz="2000" i="1" dirty="0" smtClean="0">
                <a:latin typeface="Arial Narrow" pitchFamily="34" charset="0"/>
              </a:rPr>
              <a:t>	(Rafael, 28 years of age, management consultant, private company, 1 child)</a:t>
            </a:r>
            <a:endParaRPr lang="pt-PT" sz="2000" dirty="0" smtClean="0">
              <a:latin typeface="Arial Narrow" pitchFamily="34" charset="0"/>
            </a:endParaRPr>
          </a:p>
          <a:p>
            <a:pPr eaLnBrk="1" fontAlgn="auto" hangingPunct="1">
              <a:spcAft>
                <a:spcPts val="0"/>
              </a:spcAft>
              <a:buFont typeface="Arial" pitchFamily="34" charset="0"/>
              <a:buNone/>
              <a:defRPr/>
            </a:pPr>
            <a:endParaRPr lang="pt-PT" sz="2000" dirty="0" smtClean="0">
              <a:latin typeface="Arial Narrow" pitchFamily="34" charset="0"/>
            </a:endParaRPr>
          </a:p>
        </p:txBody>
      </p:sp>
      <p:sp>
        <p:nvSpPr>
          <p:cNvPr id="4" name="Marcador de Posição do Número do Diapositivo 3"/>
          <p:cNvSpPr>
            <a:spLocks noGrp="1"/>
          </p:cNvSpPr>
          <p:nvPr>
            <p:ph type="sldNum" sz="quarter" idx="12"/>
          </p:nvPr>
        </p:nvSpPr>
        <p:spPr/>
        <p:txBody>
          <a:bodyPr/>
          <a:lstStyle/>
          <a:p>
            <a:pPr>
              <a:defRPr/>
            </a:pPr>
            <a:fld id="{F7A11132-4FC6-41AF-9E9A-D144D349130E}" type="slidenum">
              <a:rPr lang="pt-PT"/>
              <a:pPr>
                <a:defRPr/>
              </a:pPr>
              <a:t>12</a:t>
            </a:fld>
            <a:endParaRPr lang="pt-PT"/>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ítulo 1"/>
          <p:cNvSpPr>
            <a:spLocks noGrp="1"/>
          </p:cNvSpPr>
          <p:nvPr>
            <p:ph type="title"/>
          </p:nvPr>
        </p:nvSpPr>
        <p:spPr>
          <a:xfrm>
            <a:off x="323850" y="188913"/>
            <a:ext cx="8496300" cy="503237"/>
          </a:xfrm>
        </p:spPr>
        <p:txBody>
          <a:bodyPr/>
          <a:lstStyle/>
          <a:p>
            <a:pPr algn="l" eaLnBrk="1" hangingPunct="1"/>
            <a:r>
              <a:rPr lang="pt-PT" sz="1600" b="1" smtClean="0"/>
              <a:t>6 key processes</a:t>
            </a:r>
          </a:p>
        </p:txBody>
      </p:sp>
      <p:sp>
        <p:nvSpPr>
          <p:cNvPr id="3" name="Marcador de Posição de Conteúdo 2"/>
          <p:cNvSpPr>
            <a:spLocks noGrp="1"/>
          </p:cNvSpPr>
          <p:nvPr>
            <p:ph idx="1"/>
          </p:nvPr>
        </p:nvSpPr>
        <p:spPr>
          <a:xfrm>
            <a:off x="457200" y="836613"/>
            <a:ext cx="8229600" cy="5545137"/>
          </a:xfrm>
        </p:spPr>
        <p:txBody>
          <a:bodyPr rtlCol="0">
            <a:normAutofit fontScale="85000" lnSpcReduction="10000"/>
          </a:bodyPr>
          <a:lstStyle/>
          <a:p>
            <a:pPr eaLnBrk="1" fontAlgn="auto" hangingPunct="1">
              <a:spcAft>
                <a:spcPts val="0"/>
              </a:spcAft>
              <a:buFont typeface="Arial" pitchFamily="34" charset="0"/>
              <a:buNone/>
              <a:defRPr/>
            </a:pPr>
            <a:r>
              <a:rPr lang="pt-PT" sz="2000" b="1" dirty="0" smtClean="0">
                <a:latin typeface="Arial Narrow" pitchFamily="34" charset="0"/>
              </a:rPr>
              <a:t>3  - LEARNING: </a:t>
            </a:r>
            <a:r>
              <a:rPr lang="pt-PT" sz="2000" dirty="0" smtClean="0">
                <a:latin typeface="Arial Narrow" pitchFamily="34" charset="0"/>
              </a:rPr>
              <a:t>becoming an INDEPENDENT CARER, taking on RESPONSIBILITY, </a:t>
            </a:r>
            <a:r>
              <a:rPr lang="pt-PT" sz="2000" dirty="0" err="1" smtClean="0">
                <a:latin typeface="Arial Narrow" pitchFamily="34" charset="0"/>
              </a:rPr>
              <a:t>learning</a:t>
            </a:r>
            <a:r>
              <a:rPr lang="pt-PT" sz="2000" dirty="0" smtClean="0">
                <a:latin typeface="Arial Narrow" pitchFamily="34" charset="0"/>
              </a:rPr>
              <a:t>  EMOTIONAL CARE and “testing oneself”</a:t>
            </a:r>
          </a:p>
          <a:p>
            <a:pPr eaLnBrk="1" fontAlgn="auto" hangingPunct="1">
              <a:spcAft>
                <a:spcPts val="0"/>
              </a:spcAft>
              <a:buFont typeface="Arial" pitchFamily="34" charset="0"/>
              <a:buNone/>
              <a:defRPr/>
            </a:pPr>
            <a:endParaRPr lang="pt-PT" sz="2000" dirty="0" smtClean="0">
              <a:latin typeface="Arial Narrow" pitchFamily="34" charset="0"/>
            </a:endParaRPr>
          </a:p>
          <a:p>
            <a:pPr indent="0" algn="just" eaLnBrk="1" fontAlgn="auto" hangingPunct="1">
              <a:lnSpc>
                <a:spcPct val="110000"/>
              </a:lnSpc>
              <a:spcAft>
                <a:spcPts val="0"/>
              </a:spcAft>
              <a:buFont typeface="Arial" pitchFamily="34" charset="0"/>
              <a:buNone/>
              <a:defRPr/>
            </a:pPr>
            <a:r>
              <a:rPr lang="pt-PT" sz="1900" b="1" dirty="0" smtClean="0"/>
              <a:t>“</a:t>
            </a:r>
            <a:r>
              <a:rPr lang="pt-PT" sz="1900" i="1" dirty="0" smtClean="0"/>
              <a:t>I have a clear idea that I reminded myself to say ‘right, it’s time to feed, or give him the bottle, it’s time to go to sleep…’ (…) I may even have done the same things before - [with his other children] - , in fact I’m sure I did, but it was always </a:t>
            </a:r>
            <a:r>
              <a:rPr lang="pt-PT" sz="1900" b="1" i="1" dirty="0" smtClean="0"/>
              <a:t>with my wife to guide me. This last time I was home alone, so I acted more responsibly</a:t>
            </a:r>
            <a:r>
              <a:rPr lang="pt-PT" sz="1900" i="1" dirty="0" smtClean="0"/>
              <a:t>” (…) but I also managed to get over that initial panic, of saying whenever he cried “he’s crying, what’s happening?’ and I said to myself, right, ‘this must be the nappy or it must be time to give him the bottle’, so there was… a bit less panic, my reactions were a bit better organized and rational, let’s say, and practical maybe, yes, more practical …”</a:t>
            </a:r>
          </a:p>
          <a:p>
            <a:pPr indent="0" algn="just" eaLnBrk="1" fontAlgn="auto" hangingPunct="1">
              <a:spcAft>
                <a:spcPts val="0"/>
              </a:spcAft>
              <a:buFont typeface="Arial" pitchFamily="34" charset="0"/>
              <a:buNone/>
              <a:defRPr/>
            </a:pPr>
            <a:endParaRPr lang="pt-PT" sz="1900" dirty="0" smtClean="0"/>
          </a:p>
          <a:p>
            <a:pPr eaLnBrk="1" fontAlgn="auto" hangingPunct="1">
              <a:spcAft>
                <a:spcPts val="0"/>
              </a:spcAft>
              <a:buFont typeface="Arial" pitchFamily="34" charset="0"/>
              <a:buNone/>
              <a:defRPr/>
            </a:pPr>
            <a:r>
              <a:rPr lang="pt-PT" sz="1900" dirty="0" smtClean="0"/>
              <a:t> 	</a:t>
            </a:r>
            <a:r>
              <a:rPr lang="pt-PT" sz="1800" i="1" dirty="0" smtClean="0">
                <a:latin typeface="Arial Narrow" pitchFamily="34" charset="0"/>
              </a:rPr>
              <a:t>(Roberto, 54 years of age, computer engineer, state corporate sector,3 children)</a:t>
            </a:r>
          </a:p>
          <a:p>
            <a:pPr eaLnBrk="1" fontAlgn="auto" hangingPunct="1">
              <a:spcAft>
                <a:spcPts val="0"/>
              </a:spcAft>
              <a:buFont typeface="Arial" pitchFamily="34" charset="0"/>
              <a:buNone/>
              <a:defRPr/>
            </a:pPr>
            <a:endParaRPr lang="pt-PT" sz="1900" dirty="0" smtClean="0"/>
          </a:p>
          <a:p>
            <a:pPr algn="just" eaLnBrk="1" fontAlgn="auto" hangingPunct="1">
              <a:lnSpc>
                <a:spcPct val="110000"/>
              </a:lnSpc>
              <a:spcAft>
                <a:spcPts val="0"/>
              </a:spcAft>
              <a:buFont typeface="Arial" pitchFamily="34" charset="0"/>
              <a:buNone/>
              <a:defRPr/>
            </a:pPr>
            <a:r>
              <a:rPr lang="pt-PT" sz="1900" i="1" dirty="0" smtClean="0"/>
              <a:t>	“That’s when we truly </a:t>
            </a:r>
            <a:r>
              <a:rPr lang="pt-PT" sz="1900" i="1" dirty="0" err="1" smtClean="0"/>
              <a:t>become</a:t>
            </a:r>
            <a:r>
              <a:rPr lang="pt-PT" sz="1900" i="1" dirty="0" smtClean="0"/>
              <a:t> </a:t>
            </a:r>
            <a:r>
              <a:rPr lang="pt-PT" sz="1900" i="1" dirty="0" err="1" smtClean="0"/>
              <a:t>parents</a:t>
            </a:r>
            <a:r>
              <a:rPr lang="pt-PT" sz="1900" i="1" dirty="0" smtClean="0"/>
              <a:t>, isn’t it? When we have such a close tie to them that we know just by the kind of crying, or by his manner, what he wants … it’s that kind of awareness which I think is very important, I think it shows how close you are, and that is what it really means to BE A  FATHER”</a:t>
            </a:r>
            <a:r>
              <a:rPr lang="pt-PT" sz="1900" b="1" i="1" dirty="0" smtClean="0"/>
              <a:t>. </a:t>
            </a:r>
          </a:p>
          <a:p>
            <a:pPr eaLnBrk="1" fontAlgn="auto" hangingPunct="1">
              <a:spcAft>
                <a:spcPts val="0"/>
              </a:spcAft>
              <a:buFont typeface="Arial" pitchFamily="34" charset="0"/>
              <a:buNone/>
              <a:defRPr/>
            </a:pPr>
            <a:r>
              <a:rPr lang="pt-PT" sz="1900" b="1" i="1" dirty="0" smtClean="0"/>
              <a:t>	</a:t>
            </a:r>
            <a:r>
              <a:rPr lang="pt-PT" sz="1800" i="1" dirty="0" smtClean="0">
                <a:latin typeface="Arial Narrow" pitchFamily="34" charset="0"/>
              </a:rPr>
              <a:t> </a:t>
            </a:r>
          </a:p>
          <a:p>
            <a:pPr eaLnBrk="1" fontAlgn="auto" hangingPunct="1">
              <a:spcAft>
                <a:spcPts val="0"/>
              </a:spcAft>
              <a:buFont typeface="Arial" pitchFamily="34" charset="0"/>
              <a:buNone/>
              <a:defRPr/>
            </a:pPr>
            <a:r>
              <a:rPr lang="pt-PT" sz="1800" i="1" dirty="0" smtClean="0">
                <a:latin typeface="Arial Narrow" pitchFamily="34" charset="0"/>
              </a:rPr>
              <a:t>	(Rafael, 28 years of age, management consultant, private company, 1 child)</a:t>
            </a:r>
            <a:endParaRPr lang="pt-PT" sz="1900" dirty="0" smtClean="0">
              <a:latin typeface="Arial Narrow" pitchFamily="34" charset="0"/>
            </a:endParaRPr>
          </a:p>
          <a:p>
            <a:pPr eaLnBrk="1" fontAlgn="auto" hangingPunct="1">
              <a:spcAft>
                <a:spcPts val="0"/>
              </a:spcAft>
              <a:buFont typeface="Arial" pitchFamily="34" charset="0"/>
              <a:buNone/>
              <a:defRPr/>
            </a:pPr>
            <a:endParaRPr lang="pt-PT" sz="2000" dirty="0" smtClean="0">
              <a:latin typeface="Arial Narrow" pitchFamily="34" charset="0"/>
            </a:endParaRPr>
          </a:p>
        </p:txBody>
      </p:sp>
      <p:sp>
        <p:nvSpPr>
          <p:cNvPr id="4" name="Marcador de Posição do Número do Diapositivo 3"/>
          <p:cNvSpPr>
            <a:spLocks noGrp="1"/>
          </p:cNvSpPr>
          <p:nvPr>
            <p:ph type="sldNum" sz="quarter" idx="12"/>
          </p:nvPr>
        </p:nvSpPr>
        <p:spPr/>
        <p:txBody>
          <a:bodyPr/>
          <a:lstStyle/>
          <a:p>
            <a:pPr>
              <a:defRPr/>
            </a:pPr>
            <a:fld id="{37B3575B-CFD1-4950-B30A-4C3D403B25BC}" type="slidenum">
              <a:rPr lang="pt-PT"/>
              <a:pPr>
                <a:defRPr/>
              </a:pPr>
              <a:t>13</a:t>
            </a:fld>
            <a:endParaRPr lang="pt-P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p:cNvSpPr>
            <a:spLocks noGrp="1"/>
          </p:cNvSpPr>
          <p:nvPr>
            <p:ph type="title"/>
          </p:nvPr>
        </p:nvSpPr>
        <p:spPr>
          <a:xfrm>
            <a:off x="323850" y="188913"/>
            <a:ext cx="8496300" cy="503237"/>
          </a:xfrm>
        </p:spPr>
        <p:txBody>
          <a:bodyPr/>
          <a:lstStyle/>
          <a:p>
            <a:pPr algn="l" eaLnBrk="1" hangingPunct="1"/>
            <a:r>
              <a:rPr lang="pt-PT" sz="1600" b="1" smtClean="0"/>
              <a:t>6 key processes</a:t>
            </a:r>
          </a:p>
        </p:txBody>
      </p:sp>
      <p:sp>
        <p:nvSpPr>
          <p:cNvPr id="3" name="Marcador de Posição de Conteúdo 2"/>
          <p:cNvSpPr>
            <a:spLocks noGrp="1"/>
          </p:cNvSpPr>
          <p:nvPr>
            <p:ph idx="1"/>
          </p:nvPr>
        </p:nvSpPr>
        <p:spPr>
          <a:xfrm>
            <a:off x="457200" y="908050"/>
            <a:ext cx="8229600" cy="5473700"/>
          </a:xfrm>
        </p:spPr>
        <p:txBody>
          <a:bodyPr rtlCol="0">
            <a:normAutofit fontScale="70000" lnSpcReduction="20000"/>
          </a:bodyPr>
          <a:lstStyle/>
          <a:p>
            <a:pPr eaLnBrk="1" fontAlgn="auto" hangingPunct="1">
              <a:spcAft>
                <a:spcPts val="0"/>
              </a:spcAft>
              <a:buFont typeface="Arial" pitchFamily="34" charset="0"/>
              <a:buNone/>
              <a:defRPr/>
            </a:pPr>
            <a:r>
              <a:rPr lang="en-US" sz="2400" b="1" dirty="0" smtClean="0">
                <a:latin typeface="Arial Narrow" pitchFamily="34" charset="0"/>
              </a:rPr>
              <a:t>4 - BONDING: </a:t>
            </a:r>
            <a:r>
              <a:rPr lang="en-US" sz="2400" dirty="0" smtClean="0">
                <a:latin typeface="Arial Narrow" pitchFamily="34" charset="0"/>
              </a:rPr>
              <a:t>stronger ties between FATHER and SON, HUSBAND AND WIFE, family members, and between generations (proximity, connection, affection, consolidation, mutual understanding, sharing, involvement…)</a:t>
            </a:r>
          </a:p>
          <a:p>
            <a:pPr eaLnBrk="1" fontAlgn="auto" hangingPunct="1">
              <a:spcAft>
                <a:spcPts val="0"/>
              </a:spcAft>
              <a:buFont typeface="Arial" pitchFamily="34" charset="0"/>
              <a:buNone/>
              <a:defRPr/>
            </a:pPr>
            <a:endParaRPr lang="en-US" sz="2000" dirty="0" smtClean="0">
              <a:latin typeface="Arial Narrow" pitchFamily="34" charset="0"/>
            </a:endParaRPr>
          </a:p>
          <a:p>
            <a:pPr eaLnBrk="1" fontAlgn="auto" hangingPunct="1">
              <a:lnSpc>
                <a:spcPct val="120000"/>
              </a:lnSpc>
              <a:spcAft>
                <a:spcPts val="0"/>
              </a:spcAft>
              <a:buFont typeface="Arial" pitchFamily="34" charset="0"/>
              <a:buNone/>
              <a:defRPr/>
            </a:pPr>
            <a:r>
              <a:rPr lang="en-US" sz="2000" b="1" dirty="0" smtClean="0"/>
              <a:t>	</a:t>
            </a:r>
            <a:r>
              <a:rPr lang="en-US" sz="2000" dirty="0" smtClean="0"/>
              <a:t>“During that time I spent alone with my daughter, she developed a very strong bond with me, </a:t>
            </a:r>
            <a:r>
              <a:rPr lang="en-US" sz="2000" b="1" dirty="0" smtClean="0"/>
              <a:t>got very close to me</a:t>
            </a:r>
            <a:r>
              <a:rPr lang="en-US" sz="2000" dirty="0" smtClean="0"/>
              <a:t>. Actually she got so close to me that when she woke up at night </a:t>
            </a:r>
            <a:r>
              <a:rPr lang="en-US" sz="2000" b="1" dirty="0" smtClean="0"/>
              <a:t>she only wanted me</a:t>
            </a:r>
            <a:r>
              <a:rPr lang="en-US" sz="2000" dirty="0" smtClean="0"/>
              <a:t>, she only </a:t>
            </a:r>
            <a:r>
              <a:rPr lang="en-US" sz="2000" dirty="0" err="1" smtClean="0"/>
              <a:t>quietened</a:t>
            </a:r>
            <a:r>
              <a:rPr lang="en-US" sz="2000" dirty="0" smtClean="0"/>
              <a:t> down with me. We are very good friends, we two ……” </a:t>
            </a:r>
          </a:p>
          <a:p>
            <a:pPr eaLnBrk="1" fontAlgn="auto" hangingPunct="1">
              <a:lnSpc>
                <a:spcPct val="120000"/>
              </a:lnSpc>
              <a:spcAft>
                <a:spcPts val="0"/>
              </a:spcAft>
              <a:buFont typeface="Arial" pitchFamily="34" charset="0"/>
              <a:buNone/>
              <a:defRPr/>
            </a:pPr>
            <a:r>
              <a:rPr lang="en-US" sz="2000" dirty="0" smtClean="0"/>
              <a:t>	</a:t>
            </a:r>
            <a:r>
              <a:rPr lang="en-US" sz="1800" i="1" dirty="0" smtClean="0"/>
              <a:t>(Leonardo, 32 years of age, hairdresser, 2 children)</a:t>
            </a:r>
          </a:p>
          <a:p>
            <a:pPr eaLnBrk="1" fontAlgn="auto" hangingPunct="1">
              <a:lnSpc>
                <a:spcPct val="120000"/>
              </a:lnSpc>
              <a:spcAft>
                <a:spcPts val="0"/>
              </a:spcAft>
              <a:buFont typeface="Arial" pitchFamily="34" charset="0"/>
              <a:buNone/>
              <a:defRPr/>
            </a:pPr>
            <a:endParaRPr lang="en-US" sz="2000" dirty="0" smtClean="0"/>
          </a:p>
          <a:p>
            <a:pPr eaLnBrk="1" fontAlgn="auto" hangingPunct="1">
              <a:lnSpc>
                <a:spcPct val="120000"/>
              </a:lnSpc>
              <a:spcAft>
                <a:spcPts val="0"/>
              </a:spcAft>
              <a:buFont typeface="Arial" pitchFamily="34" charset="0"/>
              <a:buNone/>
              <a:defRPr/>
            </a:pPr>
            <a:r>
              <a:rPr lang="en-US" sz="2000" b="1" dirty="0" smtClean="0"/>
              <a:t>	</a:t>
            </a:r>
            <a:r>
              <a:rPr lang="en-US" sz="2000" dirty="0" smtClean="0"/>
              <a:t>“There’s no-one else there, and that creates a stronger bond … I don’t know, when people say there’s a stronger tie between mother and baby, I think that tie between mother and baby is transferred to the father, in this way at least that’s what I felt”. </a:t>
            </a:r>
          </a:p>
          <a:p>
            <a:pPr eaLnBrk="1" fontAlgn="auto" hangingPunct="1">
              <a:lnSpc>
                <a:spcPct val="120000"/>
              </a:lnSpc>
              <a:spcAft>
                <a:spcPts val="0"/>
              </a:spcAft>
              <a:buFont typeface="Arial" pitchFamily="34" charset="0"/>
              <a:buNone/>
              <a:defRPr/>
            </a:pPr>
            <a:r>
              <a:rPr lang="en-US" sz="2000" dirty="0" smtClean="0"/>
              <a:t>	</a:t>
            </a:r>
            <a:r>
              <a:rPr lang="en-US" sz="1800" i="1" dirty="0" smtClean="0"/>
              <a:t>(</a:t>
            </a:r>
            <a:r>
              <a:rPr lang="en-US" sz="1800" i="1" dirty="0" err="1" smtClean="0"/>
              <a:t>Joaquim</a:t>
            </a:r>
            <a:r>
              <a:rPr lang="en-US" sz="1800" i="1" dirty="0" smtClean="0"/>
              <a:t>, 39 years of age, accountant in the civil service, 3 children)</a:t>
            </a:r>
          </a:p>
          <a:p>
            <a:pPr eaLnBrk="1" fontAlgn="auto" hangingPunct="1">
              <a:lnSpc>
                <a:spcPct val="120000"/>
              </a:lnSpc>
              <a:spcAft>
                <a:spcPts val="0"/>
              </a:spcAft>
              <a:buFont typeface="Arial" pitchFamily="34" charset="0"/>
              <a:buNone/>
              <a:defRPr/>
            </a:pPr>
            <a:endParaRPr lang="en-US" sz="2000" dirty="0" smtClean="0"/>
          </a:p>
          <a:p>
            <a:pPr eaLnBrk="1" fontAlgn="auto" hangingPunct="1">
              <a:lnSpc>
                <a:spcPct val="120000"/>
              </a:lnSpc>
              <a:spcAft>
                <a:spcPts val="0"/>
              </a:spcAft>
              <a:buFont typeface="Arial" pitchFamily="34" charset="0"/>
              <a:buNone/>
              <a:defRPr/>
            </a:pPr>
            <a:r>
              <a:rPr lang="en-US" sz="2000" dirty="0" smtClean="0"/>
              <a:t>	“I always used to do a lot, but when I stayed at home by myself, that’s when I understood the important little things that happen in day-to-day life, and I think that helps me to appreciate the other side as well (…) because I had to do those things I think we got to know each other better, and I think </a:t>
            </a:r>
            <a:r>
              <a:rPr lang="en-US" sz="2000" b="1" dirty="0" smtClean="0"/>
              <a:t>it actually helped our relationship quite a bit</a:t>
            </a:r>
            <a:r>
              <a:rPr lang="en-US" sz="2000" dirty="0" smtClean="0"/>
              <a:t>” </a:t>
            </a:r>
          </a:p>
          <a:p>
            <a:pPr eaLnBrk="1" fontAlgn="auto" hangingPunct="1">
              <a:lnSpc>
                <a:spcPct val="120000"/>
              </a:lnSpc>
              <a:spcAft>
                <a:spcPts val="0"/>
              </a:spcAft>
              <a:buFont typeface="Arial" pitchFamily="34" charset="0"/>
              <a:buNone/>
              <a:defRPr/>
            </a:pPr>
            <a:r>
              <a:rPr lang="en-US" sz="2000" dirty="0" smtClean="0"/>
              <a:t>	</a:t>
            </a:r>
            <a:r>
              <a:rPr lang="en-US" sz="1800" i="1" dirty="0" smtClean="0"/>
              <a:t>(Manuel, 34, internet manager in a private company, 1 child)</a:t>
            </a:r>
          </a:p>
          <a:p>
            <a:pPr eaLnBrk="1" fontAlgn="auto" hangingPunct="1">
              <a:spcAft>
                <a:spcPts val="0"/>
              </a:spcAft>
              <a:buFont typeface="Arial" pitchFamily="34" charset="0"/>
              <a:buNone/>
              <a:defRPr/>
            </a:pPr>
            <a:endParaRPr lang="en-US" sz="2000" dirty="0" smtClean="0">
              <a:latin typeface="Arial Narrow" pitchFamily="34" charset="0"/>
            </a:endParaRPr>
          </a:p>
        </p:txBody>
      </p:sp>
      <p:sp>
        <p:nvSpPr>
          <p:cNvPr id="4" name="Marcador de Posição do Número do Diapositivo 3"/>
          <p:cNvSpPr>
            <a:spLocks noGrp="1"/>
          </p:cNvSpPr>
          <p:nvPr>
            <p:ph type="sldNum" sz="quarter" idx="12"/>
          </p:nvPr>
        </p:nvSpPr>
        <p:spPr/>
        <p:txBody>
          <a:bodyPr/>
          <a:lstStyle/>
          <a:p>
            <a:pPr>
              <a:defRPr/>
            </a:pPr>
            <a:fld id="{5615F657-81AC-439A-A88A-841C26E9AE5F}" type="slidenum">
              <a:rPr lang="pt-PT"/>
              <a:pPr>
                <a:defRPr/>
              </a:pPr>
              <a:t>14</a:t>
            </a:fld>
            <a:endParaRPr lang="pt-PT"/>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1"/>
          <p:cNvSpPr>
            <a:spLocks noGrp="1"/>
          </p:cNvSpPr>
          <p:nvPr>
            <p:ph type="title"/>
          </p:nvPr>
        </p:nvSpPr>
        <p:spPr>
          <a:xfrm>
            <a:off x="323850" y="188913"/>
            <a:ext cx="8496300" cy="503237"/>
          </a:xfrm>
        </p:spPr>
        <p:txBody>
          <a:bodyPr/>
          <a:lstStyle/>
          <a:p>
            <a:pPr algn="l" eaLnBrk="1" hangingPunct="1"/>
            <a:r>
              <a:rPr lang="pt-PT" sz="1600" b="1" smtClean="0"/>
              <a:t>6 key processes</a:t>
            </a:r>
          </a:p>
        </p:txBody>
      </p:sp>
      <p:sp>
        <p:nvSpPr>
          <p:cNvPr id="3" name="Marcador de Posição de Conteúdo 2"/>
          <p:cNvSpPr>
            <a:spLocks noGrp="1"/>
          </p:cNvSpPr>
          <p:nvPr>
            <p:ph idx="1"/>
          </p:nvPr>
        </p:nvSpPr>
        <p:spPr>
          <a:xfrm>
            <a:off x="457200" y="908050"/>
            <a:ext cx="8229600" cy="5473700"/>
          </a:xfrm>
        </p:spPr>
        <p:txBody>
          <a:bodyPr rtlCol="0">
            <a:normAutofit/>
          </a:bodyPr>
          <a:lstStyle/>
          <a:p>
            <a:pPr eaLnBrk="1" fontAlgn="auto" hangingPunct="1">
              <a:spcAft>
                <a:spcPts val="0"/>
              </a:spcAft>
              <a:buFont typeface="Arial" pitchFamily="34" charset="0"/>
              <a:buNone/>
              <a:defRPr/>
            </a:pPr>
            <a:r>
              <a:rPr lang="pt-PT" sz="2400" b="1" dirty="0" smtClean="0">
                <a:latin typeface="Arial Narrow" pitchFamily="34" charset="0"/>
              </a:rPr>
              <a:t>5 – </a:t>
            </a:r>
            <a:r>
              <a:rPr lang="pt-PT" sz="2000" b="1" dirty="0" smtClean="0">
                <a:latin typeface="Arial Narrow" pitchFamily="34" charset="0"/>
              </a:rPr>
              <a:t>EMANCIPATION</a:t>
            </a:r>
            <a:r>
              <a:rPr lang="pt-PT" sz="2400" b="1" dirty="0" smtClean="0">
                <a:latin typeface="Arial Narrow" pitchFamily="34" charset="0"/>
              </a:rPr>
              <a:t>: </a:t>
            </a:r>
            <a:r>
              <a:rPr lang="pt-PT" sz="2000" dirty="0" smtClean="0">
                <a:latin typeface="Arial Narrow" pitchFamily="34" charset="0"/>
              </a:rPr>
              <a:t>subverting gender relations, moving away from pre-conceived male and female roles</a:t>
            </a:r>
            <a:endParaRPr lang="pt-PT" sz="2000" b="1" dirty="0" smtClean="0">
              <a:latin typeface="Arial Narrow" pitchFamily="34" charset="0"/>
            </a:endParaRPr>
          </a:p>
          <a:p>
            <a:pPr eaLnBrk="1" fontAlgn="auto" hangingPunct="1">
              <a:spcAft>
                <a:spcPts val="0"/>
              </a:spcAft>
              <a:buFont typeface="Arial" pitchFamily="34" charset="0"/>
              <a:buNone/>
              <a:defRPr/>
            </a:pPr>
            <a:endParaRPr lang="pt-PT" sz="2000" b="1" dirty="0" smtClean="0">
              <a:latin typeface="Arial Narrow" pitchFamily="34" charset="0"/>
            </a:endParaRPr>
          </a:p>
          <a:p>
            <a:pPr indent="0" algn="just" eaLnBrk="1" fontAlgn="auto" hangingPunct="1">
              <a:spcAft>
                <a:spcPts val="0"/>
              </a:spcAft>
              <a:buFont typeface="Arial" pitchFamily="34" charset="0"/>
              <a:buNone/>
              <a:defRPr/>
            </a:pPr>
            <a:r>
              <a:rPr lang="pt-PT" sz="1800" dirty="0" smtClean="0">
                <a:latin typeface="Arial Narrow" pitchFamily="34" charset="0"/>
              </a:rPr>
              <a:t>“</a:t>
            </a:r>
            <a:r>
              <a:rPr lang="pt-PT" sz="1800" i="1" dirty="0" smtClean="0">
                <a:latin typeface="Arial Narrow" pitchFamily="34" charset="0"/>
              </a:rPr>
              <a:t>I think equality (…) is not just household chores, it’s not just your worries, not just the shared leave … With all due respect, and I think  it’s very important … I think it’s the other side, really understanding the man, (…) That other side is more of an effort, isn’t it? It’s more of an effort. Making meals, being at home all day, that’s an effort, so it’s good to share that aspect, let’s share that side. The other thing is – I can even sleep with him here close beside me, feel his warmth, even though I (the man) have to wake up and go and fetch him, then it’s ‘look, go and fetch him’, ‘right, I’ll stick with the worst part which is going to get him, and you get the best part, which is staying with him. </a:t>
            </a:r>
            <a:r>
              <a:rPr lang="pt-PT" sz="1800" b="1" i="1" dirty="0" smtClean="0">
                <a:latin typeface="Arial Narrow" pitchFamily="34" charset="0"/>
              </a:rPr>
              <a:t>Why don’t we share it the other way round? </a:t>
            </a:r>
            <a:r>
              <a:rPr lang="pt-PT" sz="1800" i="1" dirty="0" smtClean="0">
                <a:latin typeface="Arial Narrow" pitchFamily="34" charset="0"/>
              </a:rPr>
              <a:t>You go there, make up the bottle, you go and fetch him and I’ll give it to him in bed’. That doesn’t happen, but I think that’s the next step, </a:t>
            </a:r>
            <a:r>
              <a:rPr lang="pt-PT" sz="1800" b="1" i="1" dirty="0" smtClean="0">
                <a:latin typeface="Arial Narrow" pitchFamily="34" charset="0"/>
              </a:rPr>
              <a:t>that may be the next step </a:t>
            </a:r>
            <a:r>
              <a:rPr lang="pt-PT" sz="1800" i="1" dirty="0" smtClean="0">
                <a:latin typeface="Arial Narrow" pitchFamily="34" charset="0"/>
              </a:rPr>
              <a:t>…” </a:t>
            </a:r>
          </a:p>
          <a:p>
            <a:pPr indent="0" algn="just" eaLnBrk="1" fontAlgn="auto" hangingPunct="1">
              <a:spcAft>
                <a:spcPts val="0"/>
              </a:spcAft>
              <a:buFont typeface="Arial" pitchFamily="34" charset="0"/>
              <a:buNone/>
              <a:defRPr/>
            </a:pPr>
            <a:endParaRPr lang="pt-PT" sz="1800" i="1" dirty="0" smtClean="0">
              <a:latin typeface="Arial Narrow" pitchFamily="34" charset="0"/>
            </a:endParaRPr>
          </a:p>
          <a:p>
            <a:pPr indent="0" algn="just" eaLnBrk="1" fontAlgn="auto" hangingPunct="1">
              <a:spcAft>
                <a:spcPts val="0"/>
              </a:spcAft>
              <a:buFont typeface="Arial" pitchFamily="34" charset="0"/>
              <a:buNone/>
              <a:defRPr/>
            </a:pPr>
            <a:r>
              <a:rPr lang="pt-PT" sz="1500" i="1" dirty="0" smtClean="0"/>
              <a:t>(Manuel, 34, internet manager in a private company, 1 child)</a:t>
            </a:r>
            <a:endParaRPr lang="pt-PT" sz="1500" i="1" dirty="0" smtClean="0">
              <a:latin typeface="Arial Narrow" pitchFamily="34" charset="0"/>
            </a:endParaRPr>
          </a:p>
          <a:p>
            <a:pPr eaLnBrk="1" fontAlgn="auto" hangingPunct="1">
              <a:spcAft>
                <a:spcPts val="0"/>
              </a:spcAft>
              <a:buFont typeface="Arial" pitchFamily="34" charset="0"/>
              <a:buNone/>
              <a:defRPr/>
            </a:pPr>
            <a:endParaRPr lang="pt-PT" sz="2000" dirty="0" smtClean="0">
              <a:latin typeface="Arial Narrow" pitchFamily="34" charset="0"/>
            </a:endParaRPr>
          </a:p>
        </p:txBody>
      </p:sp>
      <p:sp>
        <p:nvSpPr>
          <p:cNvPr id="4" name="Marcador de Posição do Número do Diapositivo 3"/>
          <p:cNvSpPr>
            <a:spLocks noGrp="1"/>
          </p:cNvSpPr>
          <p:nvPr>
            <p:ph type="sldNum" sz="quarter" idx="12"/>
          </p:nvPr>
        </p:nvSpPr>
        <p:spPr/>
        <p:txBody>
          <a:bodyPr/>
          <a:lstStyle/>
          <a:p>
            <a:pPr>
              <a:defRPr/>
            </a:pPr>
            <a:fld id="{7B7E3262-E3CE-4F7E-8160-FDB8C632BBF1}" type="slidenum">
              <a:rPr lang="pt-PT"/>
              <a:pPr>
                <a:defRPr/>
              </a:pPr>
              <a:t>15</a:t>
            </a:fld>
            <a:endParaRPr lang="pt-P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a:xfrm>
            <a:off x="323850" y="188913"/>
            <a:ext cx="8496300" cy="503237"/>
          </a:xfrm>
        </p:spPr>
        <p:txBody>
          <a:bodyPr/>
          <a:lstStyle/>
          <a:p>
            <a:pPr algn="l" eaLnBrk="1" hangingPunct="1"/>
            <a:r>
              <a:rPr lang="pt-PT" sz="1600" b="1" smtClean="0"/>
              <a:t>6 key processes</a:t>
            </a:r>
          </a:p>
        </p:txBody>
      </p:sp>
      <p:sp>
        <p:nvSpPr>
          <p:cNvPr id="17411" name="Marcador de Posição de Conteúdo 2"/>
          <p:cNvSpPr>
            <a:spLocks noGrp="1"/>
          </p:cNvSpPr>
          <p:nvPr>
            <p:ph idx="1"/>
          </p:nvPr>
        </p:nvSpPr>
        <p:spPr>
          <a:xfrm>
            <a:off x="457200" y="908050"/>
            <a:ext cx="8229600" cy="5473700"/>
          </a:xfrm>
        </p:spPr>
        <p:txBody>
          <a:bodyPr/>
          <a:lstStyle/>
          <a:p>
            <a:pPr eaLnBrk="1" hangingPunct="1">
              <a:buFont typeface="Arial" charset="0"/>
              <a:buNone/>
            </a:pPr>
            <a:r>
              <a:rPr lang="pt-PT" sz="2400" b="1" smtClean="0">
                <a:latin typeface="Arial Narrow" pitchFamily="34" charset="0"/>
              </a:rPr>
              <a:t>6 - </a:t>
            </a:r>
            <a:r>
              <a:rPr lang="pt-PT" sz="2000" b="1" smtClean="0">
                <a:latin typeface="Arial Narrow" pitchFamily="34" charset="0"/>
              </a:rPr>
              <a:t>EMOTIONS</a:t>
            </a:r>
            <a:r>
              <a:rPr lang="pt-PT" sz="2400" b="1" smtClean="0">
                <a:latin typeface="Arial Narrow" pitchFamily="34" charset="0"/>
              </a:rPr>
              <a:t>:</a:t>
            </a:r>
            <a:endParaRPr lang="pt-PT" sz="1500" i="1" smtClean="0">
              <a:latin typeface="Arial Narrow" pitchFamily="34" charset="0"/>
            </a:endParaRPr>
          </a:p>
          <a:p>
            <a:pPr eaLnBrk="1" hangingPunct="1">
              <a:lnSpc>
                <a:spcPct val="200000"/>
              </a:lnSpc>
              <a:buFont typeface="Arial" charset="0"/>
              <a:buNone/>
            </a:pPr>
            <a:r>
              <a:rPr lang="pt-PT" sz="2000" smtClean="0"/>
              <a:t>	pleasure, liking, happiness, satisfaction, willingness, ability, responsibility, confidence (in oneself/the future of the child), connection, proximity, affection, friendship, challenges, testing oneself, pride, calm, empathy, mutual understanding, tiredness… </a:t>
            </a:r>
            <a:endParaRPr lang="pt-PT" sz="2000" smtClean="0">
              <a:latin typeface="Arial Narrow" pitchFamily="34" charset="0"/>
            </a:endParaRPr>
          </a:p>
        </p:txBody>
      </p:sp>
      <p:sp>
        <p:nvSpPr>
          <p:cNvPr id="4" name="Marcador de Posição do Número do Diapositivo 3"/>
          <p:cNvSpPr>
            <a:spLocks noGrp="1"/>
          </p:cNvSpPr>
          <p:nvPr>
            <p:ph type="sldNum" sz="quarter" idx="12"/>
          </p:nvPr>
        </p:nvSpPr>
        <p:spPr/>
        <p:txBody>
          <a:bodyPr/>
          <a:lstStyle/>
          <a:p>
            <a:pPr>
              <a:defRPr/>
            </a:pPr>
            <a:fld id="{262C8124-D234-489F-AD91-23160BFE1D92}" type="slidenum">
              <a:rPr lang="pt-PT"/>
              <a:pPr>
                <a:defRPr/>
              </a:pPr>
              <a:t>16</a:t>
            </a:fld>
            <a:endParaRPr lang="pt-P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ítulo 1"/>
          <p:cNvSpPr>
            <a:spLocks noGrp="1"/>
          </p:cNvSpPr>
          <p:nvPr>
            <p:ph type="title"/>
          </p:nvPr>
        </p:nvSpPr>
        <p:spPr>
          <a:xfrm>
            <a:off x="457200" y="274638"/>
            <a:ext cx="8229600" cy="706437"/>
          </a:xfrm>
        </p:spPr>
        <p:txBody>
          <a:bodyPr/>
          <a:lstStyle/>
          <a:p>
            <a:pPr eaLnBrk="1" hangingPunct="1"/>
            <a:r>
              <a:rPr lang="pt-PT" sz="2600" b="1" smtClean="0"/>
              <a:t>Results 2: Diversity of experiences</a:t>
            </a:r>
          </a:p>
        </p:txBody>
      </p:sp>
      <p:graphicFrame>
        <p:nvGraphicFramePr>
          <p:cNvPr id="5" name="Marcador de Posição de Conteúdo 4"/>
          <p:cNvGraphicFramePr>
            <a:graphicFrameLocks noGrp="1"/>
          </p:cNvGraphicFramePr>
          <p:nvPr>
            <p:ph idx="1"/>
          </p:nvPr>
        </p:nvGraphicFramePr>
        <p:xfrm>
          <a:off x="467544" y="2060848"/>
          <a:ext cx="8229600" cy="342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Marcador de Posição do Número do Diapositivo 3"/>
          <p:cNvSpPr>
            <a:spLocks noGrp="1"/>
          </p:cNvSpPr>
          <p:nvPr>
            <p:ph type="sldNum" sz="quarter" idx="12"/>
          </p:nvPr>
        </p:nvSpPr>
        <p:spPr/>
        <p:txBody>
          <a:bodyPr/>
          <a:lstStyle/>
          <a:p>
            <a:pPr>
              <a:defRPr/>
            </a:pPr>
            <a:fld id="{2DBF5474-F789-4DBC-9193-E4BAE182CEBD}" type="slidenum">
              <a:rPr lang="pt-PT"/>
              <a:pPr>
                <a:defRPr/>
              </a:pPr>
              <a:t>17</a:t>
            </a:fld>
            <a:endParaRPr lang="pt-PT"/>
          </a:p>
        </p:txBody>
      </p:sp>
      <p:sp>
        <p:nvSpPr>
          <p:cNvPr id="18437" name="CaixaDeTexto 5"/>
          <p:cNvSpPr txBox="1">
            <a:spLocks noChangeArrowheads="1"/>
          </p:cNvSpPr>
          <p:nvPr/>
        </p:nvSpPr>
        <p:spPr bwMode="auto">
          <a:xfrm>
            <a:off x="323850" y="1268413"/>
            <a:ext cx="8280400" cy="461962"/>
          </a:xfrm>
          <a:prstGeom prst="rect">
            <a:avLst/>
          </a:prstGeom>
          <a:noFill/>
          <a:ln w="9525">
            <a:noFill/>
            <a:miter lim="800000"/>
            <a:headEnd/>
            <a:tailEnd/>
          </a:ln>
        </p:spPr>
        <p:txBody>
          <a:bodyPr>
            <a:spAutoFit/>
          </a:bodyPr>
          <a:lstStyle/>
          <a:p>
            <a:pPr algn="ctr"/>
            <a:r>
              <a:rPr lang="pt-PT" sz="2400" b="1"/>
              <a:t>4 PROFILES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ítulo 1"/>
          <p:cNvSpPr>
            <a:spLocks noGrp="1"/>
          </p:cNvSpPr>
          <p:nvPr>
            <p:ph type="title"/>
          </p:nvPr>
        </p:nvSpPr>
        <p:spPr/>
        <p:txBody>
          <a:bodyPr/>
          <a:lstStyle/>
          <a:p>
            <a:pPr eaLnBrk="1" hangingPunct="1"/>
            <a:r>
              <a:rPr lang="pt-PT" sz="2400" b="1" smtClean="0"/>
              <a:t>Profile – CONSTRAINED</a:t>
            </a:r>
          </a:p>
        </p:txBody>
      </p:sp>
      <p:sp>
        <p:nvSpPr>
          <p:cNvPr id="19459" name="Marcador de Posição de Conteúdo 2"/>
          <p:cNvSpPr>
            <a:spLocks noGrp="1"/>
          </p:cNvSpPr>
          <p:nvPr>
            <p:ph idx="1"/>
          </p:nvPr>
        </p:nvSpPr>
        <p:spPr>
          <a:xfrm>
            <a:off x="457200" y="1700213"/>
            <a:ext cx="8229600" cy="4425950"/>
          </a:xfrm>
        </p:spPr>
        <p:txBody>
          <a:bodyPr/>
          <a:lstStyle/>
          <a:p>
            <a:pPr algn="just" eaLnBrk="1" hangingPunct="1">
              <a:buFont typeface="Arial" charset="0"/>
              <a:buBlip>
                <a:blip r:embed="rId3"/>
              </a:buBlip>
            </a:pPr>
            <a:r>
              <a:rPr lang="pt-PT" sz="2000" i="1" smtClean="0">
                <a:latin typeface="Arial Narrow" pitchFamily="34" charset="0"/>
              </a:rPr>
              <a:t>A third party is present and helps with the caring ( the interviewee’s mother who helps out, a domestic employee…). </a:t>
            </a:r>
          </a:p>
          <a:p>
            <a:pPr algn="just" eaLnBrk="1" hangingPunct="1">
              <a:buFont typeface="Arial" charset="0"/>
              <a:buNone/>
            </a:pPr>
            <a:endParaRPr lang="pt-PT" sz="2000" i="1" smtClean="0">
              <a:latin typeface="Arial Narrow" pitchFamily="34" charset="0"/>
            </a:endParaRPr>
          </a:p>
          <a:p>
            <a:pPr algn="just" eaLnBrk="1" hangingPunct="1">
              <a:buFont typeface="Arial" charset="0"/>
              <a:buBlip>
                <a:blip r:embed="rId3"/>
              </a:buBlip>
            </a:pPr>
            <a:r>
              <a:rPr lang="pt-PT" sz="2000" i="1" smtClean="0">
                <a:latin typeface="Arial Narrow" pitchFamily="34" charset="0"/>
              </a:rPr>
              <a:t>The father has a greater sense of responsibility, learns a little, but sees himself as a “</a:t>
            </a:r>
            <a:r>
              <a:rPr lang="pt-PT" sz="2000" b="1" i="1" smtClean="0">
                <a:latin typeface="Arial Narrow" pitchFamily="34" charset="0"/>
              </a:rPr>
              <a:t>supportive father</a:t>
            </a:r>
            <a:r>
              <a:rPr lang="pt-PT" sz="2000" i="1" smtClean="0">
                <a:latin typeface="Arial Narrow" pitchFamily="34" charset="0"/>
              </a:rPr>
              <a:t>” (in contrast to the mother as the main and natural carer). </a:t>
            </a:r>
          </a:p>
          <a:p>
            <a:pPr algn="just" eaLnBrk="1" hangingPunct="1">
              <a:buFont typeface="Arial" charset="0"/>
              <a:buNone/>
            </a:pPr>
            <a:endParaRPr lang="pt-PT" sz="2000" i="1" smtClean="0">
              <a:latin typeface="Arial Narrow" pitchFamily="34" charset="0"/>
            </a:endParaRPr>
          </a:p>
          <a:p>
            <a:pPr algn="just" eaLnBrk="1" hangingPunct="1">
              <a:buFont typeface="Arial" charset="0"/>
              <a:buBlip>
                <a:blip r:embed="rId3"/>
              </a:buBlip>
            </a:pPr>
            <a:r>
              <a:rPr lang="pt-PT" sz="2000" i="1" smtClean="0">
                <a:latin typeface="Arial Narrow" pitchFamily="34" charset="0"/>
              </a:rPr>
              <a:t>The period of leave is appreciated mainly from the child’s point of view and for strengthening family ties. The fact that the father is left alone is less important.</a:t>
            </a:r>
            <a:endParaRPr lang="pt-PT" sz="2000" smtClean="0">
              <a:latin typeface="Arial Narrow" pitchFamily="34" charset="0"/>
            </a:endParaRPr>
          </a:p>
          <a:p>
            <a:pPr eaLnBrk="1" hangingPunct="1">
              <a:buFont typeface="Arial" charset="0"/>
              <a:buNone/>
            </a:pPr>
            <a:endParaRPr lang="pt-PT" sz="1800" smtClean="0">
              <a:latin typeface="Arial Narrow" pitchFamily="34" charset="0"/>
            </a:endParaRPr>
          </a:p>
        </p:txBody>
      </p:sp>
      <p:sp>
        <p:nvSpPr>
          <p:cNvPr id="4" name="Marcador de Posição do Número do Diapositivo 3"/>
          <p:cNvSpPr>
            <a:spLocks noGrp="1"/>
          </p:cNvSpPr>
          <p:nvPr>
            <p:ph type="sldNum" sz="quarter" idx="12"/>
          </p:nvPr>
        </p:nvSpPr>
        <p:spPr/>
        <p:txBody>
          <a:bodyPr/>
          <a:lstStyle/>
          <a:p>
            <a:pPr>
              <a:defRPr/>
            </a:pPr>
            <a:fld id="{882E63DB-2721-4299-A13F-58A071DA9707}" type="slidenum">
              <a:rPr lang="pt-PT"/>
              <a:pPr>
                <a:defRPr/>
              </a:pPr>
              <a:t>18</a:t>
            </a:fld>
            <a:endParaRPr lang="pt-P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ítulo 1"/>
          <p:cNvSpPr>
            <a:spLocks noGrp="1"/>
          </p:cNvSpPr>
          <p:nvPr>
            <p:ph type="title"/>
          </p:nvPr>
        </p:nvSpPr>
        <p:spPr/>
        <p:txBody>
          <a:bodyPr/>
          <a:lstStyle/>
          <a:p>
            <a:pPr eaLnBrk="1" hangingPunct="1"/>
            <a:r>
              <a:rPr lang="pt-PT" sz="2400" b="1" smtClean="0"/>
              <a:t>Profile – FUNDAMENTAL BREAK</a:t>
            </a:r>
          </a:p>
        </p:txBody>
      </p:sp>
      <p:sp>
        <p:nvSpPr>
          <p:cNvPr id="3" name="Marcador de Posição de Conteúdo 2"/>
          <p:cNvSpPr>
            <a:spLocks noGrp="1"/>
          </p:cNvSpPr>
          <p:nvPr>
            <p:ph idx="1"/>
          </p:nvPr>
        </p:nvSpPr>
        <p:spPr>
          <a:xfrm>
            <a:off x="457200" y="1484313"/>
            <a:ext cx="8229600" cy="4824412"/>
          </a:xfrm>
        </p:spPr>
        <p:txBody>
          <a:bodyPr rtlCol="0">
            <a:normAutofit/>
          </a:bodyPr>
          <a:lstStyle/>
          <a:p>
            <a:pPr lvl="1" eaLnBrk="1" fontAlgn="auto" hangingPunct="1">
              <a:spcAft>
                <a:spcPts val="0"/>
              </a:spcAft>
              <a:buFont typeface="Arial" pitchFamily="34" charset="0"/>
              <a:buNone/>
              <a:defRPr/>
            </a:pPr>
            <a:endParaRPr lang="pt-PT" sz="1600" b="1" dirty="0" smtClean="0">
              <a:latin typeface="Arial Narrow" pitchFamily="34" charset="0"/>
            </a:endParaRPr>
          </a:p>
          <a:p>
            <a:pPr marL="342900" lvl="1" indent="-342900" algn="just" eaLnBrk="1" fontAlgn="auto" hangingPunct="1">
              <a:spcAft>
                <a:spcPts val="0"/>
              </a:spcAft>
              <a:buFont typeface="Arial" pitchFamily="34" charset="0"/>
              <a:buBlip>
                <a:blip r:embed="rId3"/>
              </a:buBlip>
              <a:defRPr/>
            </a:pPr>
            <a:r>
              <a:rPr lang="pt-PT" sz="2000" i="1" dirty="0" smtClean="0">
                <a:latin typeface="Arial Narrow" pitchFamily="34" charset="0"/>
              </a:rPr>
              <a:t>The period of leave is experienced as a key moment, a fundamental break with highly differentiated gender roles. </a:t>
            </a:r>
          </a:p>
          <a:p>
            <a:pPr marL="342900" lvl="1" indent="-342900" algn="just" eaLnBrk="1" fontAlgn="auto" hangingPunct="1">
              <a:spcAft>
                <a:spcPts val="0"/>
              </a:spcAft>
              <a:buFont typeface="Arial" pitchFamily="34" charset="0"/>
              <a:buNone/>
              <a:defRPr/>
            </a:pPr>
            <a:endParaRPr lang="pt-PT" sz="2000" i="1" dirty="0" smtClean="0">
              <a:latin typeface="Arial Narrow" pitchFamily="34" charset="0"/>
            </a:endParaRPr>
          </a:p>
          <a:p>
            <a:pPr marL="342900" lvl="1" indent="-342900" algn="just" eaLnBrk="1" fontAlgn="auto" hangingPunct="1">
              <a:spcAft>
                <a:spcPts val="0"/>
              </a:spcAft>
              <a:buFont typeface="Arial" pitchFamily="34" charset="0"/>
              <a:buBlip>
                <a:blip r:embed="rId3"/>
              </a:buBlip>
              <a:defRPr/>
            </a:pPr>
            <a:r>
              <a:rPr lang="pt-PT" sz="2000" i="1" dirty="0" smtClean="0">
                <a:latin typeface="Arial Narrow" pitchFamily="34" charset="0"/>
              </a:rPr>
              <a:t>The period of leave offers a time of unexpected freedom and independence, in a dual </a:t>
            </a:r>
            <a:r>
              <a:rPr lang="pt-PT" sz="2000" i="1" dirty="0" err="1" smtClean="0">
                <a:latin typeface="Arial Narrow" pitchFamily="34" charset="0"/>
              </a:rPr>
              <a:t>earner</a:t>
            </a:r>
            <a:r>
              <a:rPr lang="pt-PT" sz="2000" i="1" dirty="0" smtClean="0">
                <a:latin typeface="Arial Narrow" pitchFamily="34" charset="0"/>
              </a:rPr>
              <a:t>/</a:t>
            </a:r>
            <a:r>
              <a:rPr lang="pt-PT" sz="2000" i="1" dirty="0" err="1" smtClean="0">
                <a:latin typeface="Arial Narrow" pitchFamily="34" charset="0"/>
              </a:rPr>
              <a:t>female</a:t>
            </a:r>
            <a:r>
              <a:rPr lang="pt-PT" sz="2000" i="1" dirty="0" smtClean="0">
                <a:latin typeface="Arial Narrow" pitchFamily="34" charset="0"/>
              </a:rPr>
              <a:t> </a:t>
            </a:r>
            <a:r>
              <a:rPr lang="pt-PT" sz="2000" i="1" dirty="0" err="1" smtClean="0">
                <a:latin typeface="Arial Narrow" pitchFamily="34" charset="0"/>
              </a:rPr>
              <a:t>carer</a:t>
            </a:r>
            <a:r>
              <a:rPr lang="pt-PT" sz="2000" i="1" dirty="0" smtClean="0">
                <a:latin typeface="Arial Narrow" pitchFamily="34" charset="0"/>
              </a:rPr>
              <a:t> context.</a:t>
            </a:r>
          </a:p>
          <a:p>
            <a:pPr marL="342900" lvl="1" indent="-342900" algn="just" eaLnBrk="1" fontAlgn="auto" hangingPunct="1">
              <a:spcAft>
                <a:spcPts val="0"/>
              </a:spcAft>
              <a:buFont typeface="Arial" pitchFamily="34" charset="0"/>
              <a:buNone/>
              <a:defRPr/>
            </a:pPr>
            <a:endParaRPr lang="pt-PT" sz="2000" i="1" dirty="0" smtClean="0">
              <a:latin typeface="Arial Narrow" pitchFamily="34" charset="0"/>
            </a:endParaRPr>
          </a:p>
          <a:p>
            <a:pPr marL="342900" lvl="1" indent="-342900" algn="just" eaLnBrk="1" fontAlgn="auto" hangingPunct="1">
              <a:spcAft>
                <a:spcPts val="0"/>
              </a:spcAft>
              <a:buFont typeface="Arial" pitchFamily="34" charset="0"/>
              <a:buBlip>
                <a:blip r:embed="rId3"/>
              </a:buBlip>
              <a:defRPr/>
            </a:pPr>
            <a:r>
              <a:rPr lang="pt-PT" sz="2000" i="1" dirty="0" smtClean="0">
                <a:latin typeface="Arial Narrow" pitchFamily="34" charset="0"/>
              </a:rPr>
              <a:t>Interviewees continue to see themselves as “supportive fathers”, but are more confident, having discovered a domain which is not mediated by the mother … </a:t>
            </a:r>
          </a:p>
        </p:txBody>
      </p:sp>
      <p:sp>
        <p:nvSpPr>
          <p:cNvPr id="4" name="Marcador de Posição do Número do Diapositivo 3"/>
          <p:cNvSpPr>
            <a:spLocks noGrp="1"/>
          </p:cNvSpPr>
          <p:nvPr>
            <p:ph type="sldNum" sz="quarter" idx="12"/>
          </p:nvPr>
        </p:nvSpPr>
        <p:spPr/>
        <p:txBody>
          <a:bodyPr/>
          <a:lstStyle/>
          <a:p>
            <a:pPr>
              <a:defRPr/>
            </a:pPr>
            <a:fld id="{531FD2A4-F0C5-4A5A-AAD4-12414E94AF9B}" type="slidenum">
              <a:rPr lang="pt-PT"/>
              <a:pPr>
                <a:defRPr/>
              </a:pPr>
              <a:t>19</a:t>
            </a:fld>
            <a:endParaRPr lang="pt-P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ítulo 1"/>
          <p:cNvSpPr>
            <a:spLocks noGrp="1"/>
          </p:cNvSpPr>
          <p:nvPr>
            <p:ph type="title"/>
          </p:nvPr>
        </p:nvSpPr>
        <p:spPr>
          <a:xfrm>
            <a:off x="457200" y="274638"/>
            <a:ext cx="8229600" cy="850900"/>
          </a:xfrm>
        </p:spPr>
        <p:txBody>
          <a:bodyPr/>
          <a:lstStyle/>
          <a:p>
            <a:pPr eaLnBrk="1" hangingPunct="1"/>
            <a:r>
              <a:rPr lang="pt-PT" sz="2600" b="1" smtClean="0"/>
              <a:t>Introduction: what triggered the study?</a:t>
            </a:r>
          </a:p>
        </p:txBody>
      </p:sp>
      <p:sp>
        <p:nvSpPr>
          <p:cNvPr id="3" name="Marcador de Posição de Conteúdo 2"/>
          <p:cNvSpPr>
            <a:spLocks noGrp="1"/>
          </p:cNvSpPr>
          <p:nvPr>
            <p:ph idx="1"/>
          </p:nvPr>
        </p:nvSpPr>
        <p:spPr>
          <a:xfrm>
            <a:off x="457200" y="1285875"/>
            <a:ext cx="8229600" cy="4840288"/>
          </a:xfrm>
        </p:spPr>
        <p:txBody>
          <a:bodyPr rtlCol="0">
            <a:normAutofit fontScale="92500"/>
          </a:bodyPr>
          <a:lstStyle/>
          <a:p>
            <a:pPr marL="108000" indent="0" algn="just" eaLnBrk="1" fontAlgn="auto" hangingPunct="1">
              <a:spcAft>
                <a:spcPts val="0"/>
              </a:spcAft>
              <a:buFont typeface="Arial" pitchFamily="34" charset="0"/>
              <a:buNone/>
              <a:defRPr/>
            </a:pPr>
            <a:r>
              <a:rPr lang="en-GB" sz="2000" dirty="0" smtClean="0">
                <a:latin typeface="Arial Narrow" pitchFamily="34" charset="0"/>
              </a:rPr>
              <a:t>Most recent change in legislation on maternity/paternity benefits which strengthens  father’s leave rights (Labour Code, February 2009). </a:t>
            </a:r>
          </a:p>
          <a:p>
            <a:pPr marL="108000" indent="0" algn="just" eaLnBrk="1" fontAlgn="auto" hangingPunct="1">
              <a:spcAft>
                <a:spcPts val="0"/>
              </a:spcAft>
              <a:buFont typeface="Arial" pitchFamily="34" charset="0"/>
              <a:buNone/>
              <a:defRPr/>
            </a:pPr>
            <a:endParaRPr lang="en-GB" sz="2000" dirty="0" smtClean="0">
              <a:latin typeface="Arial Narrow" pitchFamily="34" charset="0"/>
            </a:endParaRPr>
          </a:p>
          <a:p>
            <a:pPr algn="just" eaLnBrk="1" fontAlgn="auto" hangingPunct="1">
              <a:spcAft>
                <a:spcPts val="0"/>
              </a:spcAft>
              <a:buFont typeface="Arial" pitchFamily="34" charset="0"/>
              <a:buBlip>
                <a:blip r:embed="rId3"/>
              </a:buBlip>
              <a:defRPr/>
            </a:pPr>
            <a:r>
              <a:rPr lang="en-GB" sz="2000" dirty="0" smtClean="0">
                <a:latin typeface="Arial Narrow" pitchFamily="34" charset="0"/>
              </a:rPr>
              <a:t>Paternity leave (during first </a:t>
            </a:r>
            <a:r>
              <a:rPr lang="en-GB" sz="2000" dirty="0" err="1" smtClean="0">
                <a:latin typeface="Arial Narrow" pitchFamily="34" charset="0"/>
              </a:rPr>
              <a:t>mth</a:t>
            </a:r>
            <a:r>
              <a:rPr lang="en-GB" sz="2000" dirty="0" smtClean="0">
                <a:latin typeface="Arial Narrow" pitchFamily="34" charset="0"/>
              </a:rPr>
              <a:t> after birth): from  1 wk to 4 wks (2 compulsory) at 100%</a:t>
            </a:r>
          </a:p>
          <a:p>
            <a:pPr algn="just" eaLnBrk="1" fontAlgn="auto" hangingPunct="1">
              <a:spcAft>
                <a:spcPts val="0"/>
              </a:spcAft>
              <a:buFont typeface="Arial" pitchFamily="34" charset="0"/>
              <a:buBlip>
                <a:blip r:embed="rId3"/>
              </a:buBlip>
              <a:defRPr/>
            </a:pPr>
            <a:r>
              <a:rPr lang="en-GB" sz="2000" dirty="0" smtClean="0">
                <a:latin typeface="Arial Narrow" pitchFamily="34" charset="0"/>
              </a:rPr>
              <a:t>New ‘initial parental’ leave replaces maternity leave. Made up of two elements: it may be shared + incentives to sharing. </a:t>
            </a:r>
            <a:r>
              <a:rPr lang="en-GB" sz="2000" b="1" dirty="0" smtClean="0">
                <a:latin typeface="Arial Narrow" pitchFamily="34" charset="0"/>
              </a:rPr>
              <a:t>If the father takes at least 30 consecutive days on his own after the mother has gone back to work the time allowed for well paid “initial parental” leave increases by one month</a:t>
            </a:r>
            <a:endParaRPr lang="en-GB" sz="1800" b="1" dirty="0" smtClean="0"/>
          </a:p>
          <a:p>
            <a:pPr eaLnBrk="1" fontAlgn="auto" hangingPunct="1">
              <a:spcAft>
                <a:spcPts val="0"/>
              </a:spcAft>
              <a:buFont typeface="Arial" pitchFamily="34" charset="0"/>
              <a:buNone/>
              <a:defRPr/>
            </a:pPr>
            <a:r>
              <a:rPr lang="en-GB" sz="1800" dirty="0" smtClean="0"/>
              <a:t>      2  options: </a:t>
            </a:r>
          </a:p>
          <a:p>
            <a:pPr lvl="1" eaLnBrk="1" fontAlgn="auto" hangingPunct="1">
              <a:spcAft>
                <a:spcPts val="0"/>
              </a:spcAft>
              <a:buFont typeface="Arial" pitchFamily="34" charset="0"/>
              <a:buChar char="•"/>
              <a:defRPr/>
            </a:pPr>
            <a:r>
              <a:rPr lang="en-GB" sz="1600" dirty="0" smtClean="0"/>
              <a:t>4 months + 1 paid at 100%; </a:t>
            </a:r>
          </a:p>
          <a:p>
            <a:pPr lvl="1" eaLnBrk="1" fontAlgn="auto" hangingPunct="1">
              <a:spcAft>
                <a:spcPts val="0"/>
              </a:spcAft>
              <a:buFont typeface="Arial" pitchFamily="34" charset="0"/>
              <a:buChar char="•"/>
              <a:defRPr/>
            </a:pPr>
            <a:r>
              <a:rPr lang="en-GB" sz="1600" dirty="0" smtClean="0"/>
              <a:t>5 months + 1 paid at 83%.</a:t>
            </a:r>
          </a:p>
          <a:p>
            <a:pPr marL="108000" indent="0" algn="just" eaLnBrk="1" fontAlgn="auto" hangingPunct="1">
              <a:spcAft>
                <a:spcPts val="0"/>
              </a:spcAft>
              <a:buFont typeface="Arial" pitchFamily="34" charset="0"/>
              <a:buNone/>
              <a:defRPr/>
            </a:pPr>
            <a:endParaRPr lang="en-GB" sz="2000" dirty="0" smtClean="0">
              <a:latin typeface="Arial Narrow" pitchFamily="34" charset="0"/>
            </a:endParaRPr>
          </a:p>
          <a:p>
            <a:pPr algn="just" eaLnBrk="1" fontAlgn="auto" hangingPunct="1">
              <a:spcAft>
                <a:spcPts val="0"/>
              </a:spcAft>
              <a:buFont typeface="Arial" pitchFamily="34" charset="0"/>
              <a:buBlip>
                <a:blip r:embed="rId3"/>
              </a:buBlip>
              <a:defRPr/>
            </a:pPr>
            <a:r>
              <a:rPr lang="en-GB" sz="2000" dirty="0" smtClean="0">
                <a:latin typeface="Arial Narrow" pitchFamily="34" charset="0"/>
              </a:rPr>
              <a:t>Impact of the change : an increase in the number of couples sharing leave</a:t>
            </a:r>
          </a:p>
          <a:p>
            <a:pPr algn="just" eaLnBrk="1" fontAlgn="auto" hangingPunct="1">
              <a:spcAft>
                <a:spcPts val="0"/>
              </a:spcAft>
              <a:buFont typeface="Arial" pitchFamily="34" charset="0"/>
              <a:buChar char="•"/>
              <a:defRPr/>
            </a:pPr>
            <a:r>
              <a:rPr lang="en-GB" sz="2000" dirty="0" smtClean="0">
                <a:latin typeface="Arial Narrow" pitchFamily="34" charset="0"/>
              </a:rPr>
              <a:t> up to 2009 – 0.6% of couples shared leave</a:t>
            </a:r>
          </a:p>
          <a:p>
            <a:pPr algn="just" eaLnBrk="1" fontAlgn="auto" hangingPunct="1">
              <a:spcAft>
                <a:spcPts val="0"/>
              </a:spcAft>
              <a:buFont typeface="Arial" pitchFamily="34" charset="0"/>
              <a:buChar char="•"/>
              <a:defRPr/>
            </a:pPr>
            <a:r>
              <a:rPr lang="en-GB" sz="2000" dirty="0" smtClean="0">
                <a:latin typeface="Arial Narrow" pitchFamily="34" charset="0"/>
              </a:rPr>
              <a:t> in 2011 -  21% of couples (</a:t>
            </a:r>
            <a:r>
              <a:rPr lang="en-GB" sz="2000" b="1" dirty="0" smtClean="0">
                <a:latin typeface="Arial Narrow" pitchFamily="34" charset="0"/>
              </a:rPr>
              <a:t>16,719</a:t>
            </a:r>
            <a:r>
              <a:rPr lang="en-GB" sz="2000" dirty="0" smtClean="0">
                <a:latin typeface="Arial Narrow" pitchFamily="34" charset="0"/>
              </a:rPr>
              <a:t> </a:t>
            </a:r>
            <a:r>
              <a:rPr lang="en-GB" sz="2000" b="1" dirty="0" smtClean="0">
                <a:latin typeface="Arial Narrow" pitchFamily="34" charset="0"/>
              </a:rPr>
              <a:t>men…ALONE on leave for at least one month</a:t>
            </a:r>
            <a:r>
              <a:rPr lang="en-GB" sz="2000" dirty="0" smtClean="0">
                <a:latin typeface="Arial Narrow" pitchFamily="34" charset="0"/>
              </a:rPr>
              <a:t>)</a:t>
            </a:r>
          </a:p>
          <a:p>
            <a:pPr algn="just" eaLnBrk="1" fontAlgn="auto" hangingPunct="1">
              <a:spcAft>
                <a:spcPts val="0"/>
              </a:spcAft>
              <a:buFont typeface="Arial" pitchFamily="34" charset="0"/>
              <a:buChar char="•"/>
              <a:defRPr/>
            </a:pPr>
            <a:endParaRPr lang="en-GB" sz="1600" dirty="0" smtClean="0"/>
          </a:p>
          <a:p>
            <a:pPr eaLnBrk="1" fontAlgn="auto" hangingPunct="1">
              <a:spcAft>
                <a:spcPts val="0"/>
              </a:spcAft>
              <a:buFont typeface="Arial" pitchFamily="34" charset="0"/>
              <a:buChar char="•"/>
              <a:defRPr/>
            </a:pPr>
            <a:endParaRPr lang="en-GB" dirty="0"/>
          </a:p>
        </p:txBody>
      </p:sp>
      <p:sp>
        <p:nvSpPr>
          <p:cNvPr id="4" name="Marcador de Posição do Número do Diapositivo 3"/>
          <p:cNvSpPr>
            <a:spLocks noGrp="1"/>
          </p:cNvSpPr>
          <p:nvPr>
            <p:ph type="sldNum" sz="quarter" idx="12"/>
          </p:nvPr>
        </p:nvSpPr>
        <p:spPr/>
        <p:txBody>
          <a:bodyPr/>
          <a:lstStyle/>
          <a:p>
            <a:pPr>
              <a:defRPr/>
            </a:pPr>
            <a:fld id="{CCC842A2-C3C9-4FAB-A690-DB762E48DBD0}" type="slidenum">
              <a:rPr lang="pt-PT"/>
              <a:pPr>
                <a:defRPr/>
              </a:pPr>
              <a:t>2</a:t>
            </a:fld>
            <a:endParaRPr lang="pt-P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ítulo 1"/>
          <p:cNvSpPr>
            <a:spLocks noGrp="1"/>
          </p:cNvSpPr>
          <p:nvPr>
            <p:ph type="title"/>
          </p:nvPr>
        </p:nvSpPr>
        <p:spPr/>
        <p:txBody>
          <a:bodyPr/>
          <a:lstStyle/>
          <a:p>
            <a:pPr eaLnBrk="1" hangingPunct="1"/>
            <a:r>
              <a:rPr lang="pt-PT" sz="2400" b="1" smtClean="0"/>
              <a:t>Profile – INNOVATION and INDEPENDENCE</a:t>
            </a:r>
          </a:p>
        </p:txBody>
      </p:sp>
      <p:sp>
        <p:nvSpPr>
          <p:cNvPr id="21507" name="Marcador de Posição de Conteúdo 2"/>
          <p:cNvSpPr>
            <a:spLocks noGrp="1"/>
          </p:cNvSpPr>
          <p:nvPr>
            <p:ph idx="1"/>
          </p:nvPr>
        </p:nvSpPr>
        <p:spPr/>
        <p:txBody>
          <a:bodyPr/>
          <a:lstStyle/>
          <a:p>
            <a:pPr marL="342900" lvl="1" indent="-342900" algn="just" eaLnBrk="1" hangingPunct="1">
              <a:buFont typeface="Arial" charset="0"/>
              <a:buBlip>
                <a:blip r:embed="rId3"/>
              </a:buBlip>
            </a:pPr>
            <a:r>
              <a:rPr lang="pt-PT" sz="2000" i="1" smtClean="0">
                <a:latin typeface="Arial Narrow" pitchFamily="34" charset="0"/>
              </a:rPr>
              <a:t>In this profile the involved father on leave becomes an “independent carer” to whom all tasks can be delegated. The period of leave brings little in the way of new learning (‘I already knew how to do that’, ‘I didn’t need a parachute’), but it is the final step towards full autonomy. </a:t>
            </a:r>
          </a:p>
          <a:p>
            <a:pPr marL="342900" lvl="1" indent="-342900" algn="just" eaLnBrk="1" hangingPunct="1">
              <a:buFont typeface="Arial" charset="0"/>
              <a:buNone/>
            </a:pPr>
            <a:endParaRPr lang="pt-PT" sz="1000" i="1" smtClean="0">
              <a:latin typeface="Arial Narrow" pitchFamily="34" charset="0"/>
            </a:endParaRPr>
          </a:p>
          <a:p>
            <a:pPr marL="342900" lvl="1" indent="-342900" algn="just" eaLnBrk="1" hangingPunct="1">
              <a:buFont typeface="Arial" charset="0"/>
              <a:buBlip>
                <a:blip r:embed="rId3"/>
              </a:buBlip>
            </a:pPr>
            <a:r>
              <a:rPr lang="pt-PT" sz="2000" i="1" smtClean="0">
                <a:latin typeface="Arial Narrow" pitchFamily="34" charset="0"/>
              </a:rPr>
              <a:t>The men in this profile see it as a period of intense acitvity (with varied tasks) and increased responsibility (seeing themselves as “independent fathers”). </a:t>
            </a:r>
          </a:p>
          <a:p>
            <a:pPr marL="342900" lvl="1" indent="-342900" algn="just" eaLnBrk="1" hangingPunct="1">
              <a:buFont typeface="Arial" charset="0"/>
              <a:buNone/>
            </a:pPr>
            <a:endParaRPr lang="pt-PT" sz="1000" i="1" smtClean="0">
              <a:latin typeface="Arial Narrow" pitchFamily="34" charset="0"/>
            </a:endParaRPr>
          </a:p>
          <a:p>
            <a:pPr marL="342900" lvl="1" indent="-342900" algn="just" eaLnBrk="1" hangingPunct="1">
              <a:buFont typeface="Arial" charset="0"/>
              <a:buBlip>
                <a:blip r:embed="rId3"/>
              </a:buBlip>
            </a:pPr>
            <a:r>
              <a:rPr lang="pt-PT" sz="2000" i="1" smtClean="0">
                <a:latin typeface="Arial Narrow" pitchFamily="34" charset="0"/>
              </a:rPr>
              <a:t>In addition to strengthening bonds between father and child, this profile highlights the importance of creating empathy with the mother’s feelings of tiredness when she is the sole carer.</a:t>
            </a:r>
          </a:p>
          <a:p>
            <a:pPr marL="342900" lvl="1" indent="-342900" algn="just" eaLnBrk="1" hangingPunct="1">
              <a:buFont typeface="Arial" charset="0"/>
              <a:buNone/>
            </a:pPr>
            <a:r>
              <a:rPr lang="pt-PT" sz="2000" i="1" smtClean="0">
                <a:latin typeface="Arial Narrow" pitchFamily="34" charset="0"/>
              </a:rPr>
              <a:t> </a:t>
            </a:r>
          </a:p>
          <a:p>
            <a:pPr marL="342900" lvl="1" indent="-342900" algn="just" eaLnBrk="1" hangingPunct="1">
              <a:buFont typeface="Arial" charset="0"/>
              <a:buBlip>
                <a:blip r:embed="rId3"/>
              </a:buBlip>
            </a:pPr>
            <a:r>
              <a:rPr lang="pt-PT" sz="2000" i="1" smtClean="0">
                <a:latin typeface="Arial Narrow" pitchFamily="34" charset="0"/>
              </a:rPr>
              <a:t>Leave sharing is seen as a positive thing for the family as a whole (strengthening bonds between father and child, partners, and triangular bonds); the time the father spends alone (1 or 2 months) is seen as being of special importance.</a:t>
            </a:r>
          </a:p>
        </p:txBody>
      </p:sp>
      <p:sp>
        <p:nvSpPr>
          <p:cNvPr id="4" name="Marcador de Posição do Número do Diapositivo 3"/>
          <p:cNvSpPr>
            <a:spLocks noGrp="1"/>
          </p:cNvSpPr>
          <p:nvPr>
            <p:ph type="sldNum" sz="quarter" idx="12"/>
          </p:nvPr>
        </p:nvSpPr>
        <p:spPr/>
        <p:txBody>
          <a:bodyPr/>
          <a:lstStyle/>
          <a:p>
            <a:pPr>
              <a:defRPr/>
            </a:pPr>
            <a:fld id="{77F6DF21-3EAD-4F76-8A7C-EE5287DB3BEA}" type="slidenum">
              <a:rPr lang="pt-PT"/>
              <a:pPr>
                <a:defRPr/>
              </a:pPr>
              <a:t>20</a:t>
            </a:fld>
            <a:endParaRPr lang="pt-P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ítulo 1"/>
          <p:cNvSpPr>
            <a:spLocks noGrp="1"/>
          </p:cNvSpPr>
          <p:nvPr>
            <p:ph type="title"/>
          </p:nvPr>
        </p:nvSpPr>
        <p:spPr/>
        <p:txBody>
          <a:bodyPr/>
          <a:lstStyle/>
          <a:p>
            <a:pPr eaLnBrk="1" hangingPunct="1"/>
            <a:r>
              <a:rPr lang="pt-PT" sz="2400" b="1" smtClean="0"/>
              <a:t>Profile – INNOVATION-SUBVERSION</a:t>
            </a:r>
          </a:p>
        </p:txBody>
      </p:sp>
      <p:sp>
        <p:nvSpPr>
          <p:cNvPr id="22531" name="Marcador de Posição de Conteúdo 2"/>
          <p:cNvSpPr>
            <a:spLocks noGrp="1"/>
          </p:cNvSpPr>
          <p:nvPr>
            <p:ph idx="1"/>
          </p:nvPr>
        </p:nvSpPr>
        <p:spPr/>
        <p:txBody>
          <a:bodyPr/>
          <a:lstStyle/>
          <a:p>
            <a:pPr marL="342900" lvl="1" indent="-342900" algn="just" eaLnBrk="1" hangingPunct="1">
              <a:buFont typeface="Arial" charset="0"/>
              <a:buBlip>
                <a:blip r:embed="rId3"/>
              </a:buBlip>
            </a:pPr>
            <a:r>
              <a:rPr lang="pt-PT" sz="2000" i="1" smtClean="0">
                <a:latin typeface="Arial Narrow" pitchFamily="34" charset="0"/>
              </a:rPr>
              <a:t>In this profile the father becomes an “independent carer,” but he also regards the period of leave “on his own” as a fertile ground for building gender equality (he sees himself as ‘an egalitarian father and partner’ who is ‘at the heart of the family,’as his wife is). </a:t>
            </a:r>
          </a:p>
          <a:p>
            <a:pPr marL="342900" lvl="1" indent="-342900" algn="just" eaLnBrk="1" hangingPunct="1">
              <a:buFont typeface="Arial" charset="0"/>
              <a:buNone/>
            </a:pPr>
            <a:endParaRPr lang="pt-PT" sz="2000" i="1" smtClean="0">
              <a:latin typeface="Arial Narrow" pitchFamily="34" charset="0"/>
            </a:endParaRPr>
          </a:p>
          <a:p>
            <a:pPr marL="342900" lvl="1" indent="-342900" algn="just" eaLnBrk="1" hangingPunct="1">
              <a:buFont typeface="Arial" charset="0"/>
              <a:buBlip>
                <a:blip r:embed="rId3"/>
              </a:buBlip>
            </a:pPr>
            <a:r>
              <a:rPr lang="pt-PT" sz="2000" i="1" smtClean="0">
                <a:latin typeface="Arial Narrow" pitchFamily="34" charset="0"/>
              </a:rPr>
              <a:t>The man ‘tests himself out’, embarking on tasks which he regards as difficult (going out, planning, having people in), and becomes </a:t>
            </a:r>
            <a:r>
              <a:rPr lang="pt-PT" sz="2000" b="1" i="1" smtClean="0">
                <a:latin typeface="Arial Narrow" pitchFamily="34" charset="0"/>
              </a:rPr>
              <a:t>more reflexive </a:t>
            </a:r>
            <a:r>
              <a:rPr lang="pt-PT" sz="2000" i="1" smtClean="0">
                <a:latin typeface="Arial Narrow" pitchFamily="34" charset="0"/>
              </a:rPr>
              <a:t>with regard to gender relations, questioning those differences between men and women which are conventionally held to be natural. </a:t>
            </a:r>
          </a:p>
          <a:p>
            <a:pPr marL="342900" lvl="1" indent="-342900" algn="just" eaLnBrk="1" hangingPunct="1">
              <a:buFont typeface="Arial" charset="0"/>
              <a:buNone/>
            </a:pPr>
            <a:endParaRPr lang="pt-PT" sz="2000" i="1" smtClean="0">
              <a:latin typeface="Arial Narrow" pitchFamily="34" charset="0"/>
            </a:endParaRPr>
          </a:p>
          <a:p>
            <a:pPr marL="342900" lvl="1" indent="-342900" algn="just" eaLnBrk="1" hangingPunct="1">
              <a:buFont typeface="Arial" charset="0"/>
              <a:buBlip>
                <a:blip r:embed="rId3"/>
              </a:buBlip>
            </a:pPr>
            <a:r>
              <a:rPr lang="pt-PT" sz="2000" i="1" smtClean="0">
                <a:latin typeface="Arial Narrow" pitchFamily="34" charset="0"/>
              </a:rPr>
              <a:t>This profiile not only strengthens bonds, but also enables the period of leave to be viewed as a time when </a:t>
            </a:r>
            <a:r>
              <a:rPr lang="pt-PT" sz="2000" b="1" i="1" smtClean="0">
                <a:latin typeface="Arial Narrow" pitchFamily="34" charset="0"/>
              </a:rPr>
              <a:t>parents are able to question and deal with “in-built” cultural norms </a:t>
            </a:r>
            <a:r>
              <a:rPr lang="pt-PT" sz="2000" i="1" smtClean="0">
                <a:latin typeface="Arial Narrow" pitchFamily="34" charset="0"/>
              </a:rPr>
              <a:t>relating to gender roles.</a:t>
            </a:r>
          </a:p>
          <a:p>
            <a:pPr eaLnBrk="1" hangingPunct="1">
              <a:buFont typeface="Arial" charset="0"/>
              <a:buNone/>
            </a:pPr>
            <a:endParaRPr lang="pt-PT" sz="2000" b="1" smtClean="0">
              <a:latin typeface="Arial Narrow" pitchFamily="34" charset="0"/>
            </a:endParaRPr>
          </a:p>
        </p:txBody>
      </p:sp>
      <p:sp>
        <p:nvSpPr>
          <p:cNvPr id="4" name="Marcador de Posição do Número do Diapositivo 3"/>
          <p:cNvSpPr>
            <a:spLocks noGrp="1"/>
          </p:cNvSpPr>
          <p:nvPr>
            <p:ph type="sldNum" sz="quarter" idx="12"/>
          </p:nvPr>
        </p:nvSpPr>
        <p:spPr/>
        <p:txBody>
          <a:bodyPr/>
          <a:lstStyle/>
          <a:p>
            <a:pPr>
              <a:defRPr/>
            </a:pPr>
            <a:fld id="{BEDCE49B-D424-4955-A926-C69D213665FE}" type="slidenum">
              <a:rPr lang="pt-PT"/>
              <a:pPr>
                <a:defRPr/>
              </a:pPr>
              <a:t>21</a:t>
            </a:fld>
            <a:endParaRPr lang="pt-P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a:xfrm>
            <a:off x="457200" y="0"/>
            <a:ext cx="8229600" cy="908050"/>
          </a:xfrm>
        </p:spPr>
        <p:txBody>
          <a:bodyPr/>
          <a:lstStyle/>
          <a:p>
            <a:pPr algn="just" eaLnBrk="1" hangingPunct="1"/>
            <a:r>
              <a:rPr lang="pt-PT" sz="2000" b="1" smtClean="0"/>
              <a:t/>
            </a:r>
            <a:br>
              <a:rPr lang="pt-PT" sz="2000" b="1" smtClean="0"/>
            </a:br>
            <a:r>
              <a:rPr lang="pt-PT" sz="2000" b="1" smtClean="0"/>
              <a:t/>
            </a:r>
            <a:br>
              <a:rPr lang="pt-PT" sz="2000" b="1" smtClean="0"/>
            </a:br>
            <a:r>
              <a:rPr lang="pt-PT" sz="2000" b="1" smtClean="0"/>
              <a:t>Conclusions </a:t>
            </a:r>
            <a:br>
              <a:rPr lang="pt-PT" sz="2000" b="1" smtClean="0"/>
            </a:br>
            <a:r>
              <a:rPr lang="pt-PT" sz="2000" b="1" smtClean="0"/>
              <a:t/>
            </a:r>
            <a:br>
              <a:rPr lang="pt-PT" sz="2000" b="1" smtClean="0"/>
            </a:br>
            <a:r>
              <a:rPr lang="pt-PT" sz="2000" b="1" smtClean="0"/>
              <a:t/>
            </a:r>
            <a:br>
              <a:rPr lang="pt-PT" sz="2000" b="1" smtClean="0"/>
            </a:br>
            <a:endParaRPr lang="pt-PT" sz="1800" smtClean="0"/>
          </a:p>
        </p:txBody>
      </p:sp>
      <p:sp>
        <p:nvSpPr>
          <p:cNvPr id="3" name="Marcador de Posição de Conteúdo 2"/>
          <p:cNvSpPr>
            <a:spLocks noGrp="1"/>
          </p:cNvSpPr>
          <p:nvPr>
            <p:ph idx="1"/>
          </p:nvPr>
        </p:nvSpPr>
        <p:spPr>
          <a:xfrm>
            <a:off x="323850" y="620713"/>
            <a:ext cx="8424863" cy="5616575"/>
          </a:xfrm>
        </p:spPr>
        <p:txBody>
          <a:bodyPr rtlCol="0">
            <a:normAutofit fontScale="25000" lnSpcReduction="20000"/>
          </a:bodyPr>
          <a:lstStyle/>
          <a:p>
            <a:pPr marL="354013" indent="-354013" algn="just" eaLnBrk="1" fontAlgn="auto" hangingPunct="1">
              <a:lnSpc>
                <a:spcPct val="120000"/>
              </a:lnSpc>
              <a:spcAft>
                <a:spcPts val="0"/>
              </a:spcAft>
              <a:buFont typeface="Arial" charset="0"/>
              <a:buAutoNum type="arabicPeriod"/>
              <a:defRPr/>
            </a:pPr>
            <a:r>
              <a:rPr lang="pt-PT" sz="7200" b="1" dirty="0" err="1" smtClean="0"/>
              <a:t>Diversity</a:t>
            </a:r>
            <a:r>
              <a:rPr lang="pt-PT" sz="7200" b="1" dirty="0" smtClean="0"/>
              <a:t> </a:t>
            </a:r>
            <a:r>
              <a:rPr lang="pt-PT" sz="7200" b="1" dirty="0" err="1" smtClean="0"/>
              <a:t>of</a:t>
            </a:r>
            <a:r>
              <a:rPr lang="pt-PT" sz="7200" b="1" dirty="0" smtClean="0"/>
              <a:t> </a:t>
            </a:r>
            <a:r>
              <a:rPr lang="pt-PT" sz="7200" b="1" dirty="0" err="1" smtClean="0"/>
              <a:t>lived</a:t>
            </a:r>
            <a:r>
              <a:rPr lang="pt-PT" sz="7200" b="1" dirty="0" smtClean="0"/>
              <a:t> </a:t>
            </a:r>
            <a:r>
              <a:rPr lang="pt-PT" sz="7200" b="1" dirty="0" err="1" smtClean="0"/>
              <a:t>experiences</a:t>
            </a:r>
            <a:r>
              <a:rPr lang="pt-PT" sz="7200" b="1" dirty="0" smtClean="0"/>
              <a:t> </a:t>
            </a:r>
            <a:r>
              <a:rPr lang="pt-PT" sz="7200" b="1" dirty="0" err="1" smtClean="0"/>
              <a:t>of</a:t>
            </a:r>
            <a:r>
              <a:rPr lang="pt-PT" sz="7200" b="1" dirty="0" smtClean="0"/>
              <a:t> solo </a:t>
            </a:r>
            <a:r>
              <a:rPr lang="pt-PT" sz="7200" b="1" dirty="0" err="1" smtClean="0"/>
              <a:t>father-caring</a:t>
            </a:r>
            <a:endParaRPr lang="pt-PT" sz="7200" b="1" dirty="0" smtClean="0"/>
          </a:p>
          <a:p>
            <a:pPr marL="354013" indent="-354013" algn="just" eaLnBrk="1" fontAlgn="auto" hangingPunct="1">
              <a:lnSpc>
                <a:spcPct val="120000"/>
              </a:lnSpc>
              <a:spcAft>
                <a:spcPts val="0"/>
              </a:spcAft>
              <a:buFont typeface="Arial" charset="0"/>
              <a:buAutoNum type="arabicPeriod"/>
              <a:defRPr/>
            </a:pPr>
            <a:endParaRPr lang="pt-PT" sz="7200" b="1" dirty="0" smtClean="0"/>
          </a:p>
          <a:p>
            <a:pPr marL="354013" indent="-354013" algn="just" eaLnBrk="1" fontAlgn="auto" hangingPunct="1">
              <a:lnSpc>
                <a:spcPct val="120000"/>
              </a:lnSpc>
              <a:spcAft>
                <a:spcPts val="0"/>
              </a:spcAft>
              <a:buFont typeface="Arial" charset="0"/>
              <a:buAutoNum type="arabicPeriod"/>
              <a:defRPr/>
            </a:pPr>
            <a:r>
              <a:rPr lang="pt-PT" sz="6600" b="1" dirty="0" err="1" smtClean="0"/>
              <a:t>What</a:t>
            </a:r>
            <a:r>
              <a:rPr lang="pt-PT" sz="6600" b="1" dirty="0" smtClean="0"/>
              <a:t> </a:t>
            </a:r>
            <a:r>
              <a:rPr lang="pt-PT" sz="6600" b="1" dirty="0" err="1" smtClean="0"/>
              <a:t>factors</a:t>
            </a:r>
            <a:r>
              <a:rPr lang="pt-PT" sz="6600" b="1" dirty="0" smtClean="0"/>
              <a:t> </a:t>
            </a:r>
            <a:r>
              <a:rPr lang="pt-PT" sz="6600" b="1" dirty="0" err="1" smtClean="0"/>
              <a:t>encourage</a:t>
            </a:r>
            <a:r>
              <a:rPr lang="pt-PT" sz="6600" b="1" dirty="0" smtClean="0"/>
              <a:t> </a:t>
            </a:r>
            <a:r>
              <a:rPr lang="pt-PT" sz="6600" b="1" dirty="0" err="1" smtClean="0"/>
              <a:t>the</a:t>
            </a:r>
            <a:r>
              <a:rPr lang="pt-PT" sz="6600" b="1" dirty="0" smtClean="0"/>
              <a:t> “</a:t>
            </a:r>
            <a:r>
              <a:rPr lang="pt-PT" sz="6600" b="1" dirty="0" err="1" smtClean="0"/>
              <a:t>innovation-subversion</a:t>
            </a:r>
            <a:r>
              <a:rPr lang="pt-PT" sz="6600" b="1" dirty="0" smtClean="0"/>
              <a:t> </a:t>
            </a:r>
            <a:r>
              <a:rPr lang="pt-PT" sz="6600" b="1" dirty="0" err="1" smtClean="0"/>
              <a:t>of</a:t>
            </a:r>
            <a:r>
              <a:rPr lang="pt-PT" sz="6600" b="1" dirty="0" smtClean="0"/>
              <a:t> </a:t>
            </a:r>
            <a:r>
              <a:rPr lang="pt-PT" sz="6600" b="1" dirty="0" err="1" smtClean="0"/>
              <a:t>gender</a:t>
            </a:r>
            <a:r>
              <a:rPr lang="pt-PT" sz="6600" b="1" dirty="0" smtClean="0"/>
              <a:t> roles” </a:t>
            </a:r>
            <a:r>
              <a:rPr lang="pt-PT" sz="6600" b="1" dirty="0" err="1" smtClean="0"/>
              <a:t>profile</a:t>
            </a:r>
            <a:r>
              <a:rPr lang="pt-PT" sz="6600" b="1" dirty="0" smtClean="0"/>
              <a:t>?</a:t>
            </a:r>
            <a:endParaRPr lang="pt-PT" sz="7200" b="1" dirty="0" smtClean="0">
              <a:latin typeface="Arial Narrow" pitchFamily="34" charset="0"/>
            </a:endParaRPr>
          </a:p>
          <a:p>
            <a:pPr algn="just" eaLnBrk="1" fontAlgn="auto" hangingPunct="1">
              <a:lnSpc>
                <a:spcPct val="120000"/>
              </a:lnSpc>
              <a:spcAft>
                <a:spcPts val="0"/>
              </a:spcAft>
              <a:buFont typeface="Arial" pitchFamily="34" charset="0"/>
              <a:buBlip>
                <a:blip r:embed="rId3"/>
              </a:buBlip>
              <a:defRPr/>
            </a:pPr>
            <a:r>
              <a:rPr lang="pt-PT" sz="7200" b="1" dirty="0" smtClean="0">
                <a:latin typeface="Arial Narrow" pitchFamily="34" charset="0"/>
              </a:rPr>
              <a:t>A </a:t>
            </a:r>
            <a:r>
              <a:rPr lang="pt-PT" sz="7200" b="1" dirty="0" err="1" smtClean="0">
                <a:latin typeface="Arial Narrow" pitchFamily="34" charset="0"/>
              </a:rPr>
              <a:t>project</a:t>
            </a:r>
            <a:r>
              <a:rPr lang="pt-PT" sz="7200" b="1" dirty="0" smtClean="0">
                <a:latin typeface="Arial Narrow" pitchFamily="34" charset="0"/>
              </a:rPr>
              <a:t> and desire for individualized parenthood</a:t>
            </a:r>
            <a:r>
              <a:rPr lang="pt-PT" sz="7200" dirty="0" smtClean="0">
                <a:latin typeface="Arial Narrow" pitchFamily="34" charset="0"/>
              </a:rPr>
              <a:t>, i.e. </a:t>
            </a:r>
            <a:r>
              <a:rPr lang="pt-PT" sz="7200" b="1" dirty="0" smtClean="0">
                <a:latin typeface="Arial Narrow" pitchFamily="34" charset="0"/>
              </a:rPr>
              <a:t>taking everything on, on one’s own, and doing it in one’s own way</a:t>
            </a:r>
            <a:r>
              <a:rPr lang="pt-PT" sz="7200" dirty="0" smtClean="0">
                <a:latin typeface="Arial Narrow" pitchFamily="34" charset="0"/>
              </a:rPr>
              <a:t> (tied in with the perception of the man as an </a:t>
            </a:r>
            <a:r>
              <a:rPr lang="pt-PT" sz="7200" dirty="0" err="1" smtClean="0">
                <a:latin typeface="Arial Narrow" pitchFamily="34" charset="0"/>
              </a:rPr>
              <a:t>independent</a:t>
            </a:r>
            <a:r>
              <a:rPr lang="pt-PT" sz="7200" dirty="0" smtClean="0">
                <a:latin typeface="Arial Narrow" pitchFamily="34" charset="0"/>
              </a:rPr>
              <a:t> </a:t>
            </a:r>
            <a:r>
              <a:rPr lang="pt-PT" sz="7200" dirty="0" err="1" smtClean="0">
                <a:latin typeface="Arial Narrow" pitchFamily="34" charset="0"/>
              </a:rPr>
              <a:t>and</a:t>
            </a:r>
            <a:r>
              <a:rPr lang="pt-PT" sz="7200" dirty="0" smtClean="0">
                <a:latin typeface="Arial Narrow" pitchFamily="34" charset="0"/>
              </a:rPr>
              <a:t> </a:t>
            </a:r>
            <a:r>
              <a:rPr lang="pt-PT" sz="7200" dirty="0" err="1" smtClean="0">
                <a:latin typeface="Arial Narrow" pitchFamily="34" charset="0"/>
              </a:rPr>
              <a:t>equal</a:t>
            </a:r>
            <a:r>
              <a:rPr lang="pt-PT" sz="7200" dirty="0" smtClean="0">
                <a:latin typeface="Arial Narrow" pitchFamily="34" charset="0"/>
              </a:rPr>
              <a:t> </a:t>
            </a:r>
            <a:r>
              <a:rPr lang="pt-PT" sz="7200" dirty="0" err="1" smtClean="0">
                <a:latin typeface="Arial Narrow" pitchFamily="34" charset="0"/>
              </a:rPr>
              <a:t>actor</a:t>
            </a:r>
            <a:r>
              <a:rPr lang="pt-PT" sz="7200" dirty="0" smtClean="0">
                <a:latin typeface="Arial Narrow" pitchFamily="34" charset="0"/>
              </a:rPr>
              <a:t> in </a:t>
            </a:r>
            <a:r>
              <a:rPr lang="pt-PT" sz="7200" dirty="0" err="1" smtClean="0">
                <a:latin typeface="Arial Narrow" pitchFamily="34" charset="0"/>
              </a:rPr>
              <a:t>the</a:t>
            </a:r>
            <a:r>
              <a:rPr lang="pt-PT" sz="7200" dirty="0" smtClean="0">
                <a:latin typeface="Arial Narrow" pitchFamily="34" charset="0"/>
              </a:rPr>
              <a:t> </a:t>
            </a:r>
            <a:r>
              <a:rPr lang="pt-PT" sz="7200" dirty="0" err="1" smtClean="0">
                <a:latin typeface="Arial Narrow" pitchFamily="34" charset="0"/>
              </a:rPr>
              <a:t>home</a:t>
            </a:r>
            <a:r>
              <a:rPr lang="pt-PT" sz="7200" dirty="0" smtClean="0">
                <a:latin typeface="Arial Narrow" pitchFamily="34" charset="0"/>
              </a:rPr>
              <a:t>, one who may adopt the role of the mother)</a:t>
            </a:r>
          </a:p>
          <a:p>
            <a:pPr algn="just" eaLnBrk="1" fontAlgn="auto" hangingPunct="1">
              <a:lnSpc>
                <a:spcPct val="120000"/>
              </a:lnSpc>
              <a:spcAft>
                <a:spcPts val="0"/>
              </a:spcAft>
              <a:buFont typeface="Arial" pitchFamily="34" charset="0"/>
              <a:buNone/>
              <a:defRPr/>
            </a:pPr>
            <a:endParaRPr lang="pt-PT" sz="3600" dirty="0" smtClean="0">
              <a:latin typeface="Arial Narrow" pitchFamily="34" charset="0"/>
            </a:endParaRPr>
          </a:p>
          <a:p>
            <a:pPr algn="just" eaLnBrk="1" fontAlgn="auto" hangingPunct="1">
              <a:lnSpc>
                <a:spcPct val="120000"/>
              </a:lnSpc>
              <a:spcAft>
                <a:spcPts val="0"/>
              </a:spcAft>
              <a:buFont typeface="Arial" pitchFamily="34" charset="0"/>
              <a:buBlip>
                <a:blip r:embed="rId3"/>
              </a:buBlip>
              <a:defRPr/>
            </a:pPr>
            <a:r>
              <a:rPr lang="pt-PT" sz="7200" b="1" dirty="0" smtClean="0">
                <a:latin typeface="Arial Narrow" pitchFamily="34" charset="0"/>
              </a:rPr>
              <a:t>Pro-active behaviour (agency) on the part of </a:t>
            </a:r>
            <a:r>
              <a:rPr lang="pt-PT" sz="7200" b="1" dirty="0" err="1" smtClean="0">
                <a:latin typeface="Arial Narrow" pitchFamily="34" charset="0"/>
              </a:rPr>
              <a:t>the</a:t>
            </a:r>
            <a:r>
              <a:rPr lang="pt-PT" sz="7200" b="1" dirty="0" smtClean="0">
                <a:latin typeface="Arial Narrow" pitchFamily="34" charset="0"/>
              </a:rPr>
              <a:t> </a:t>
            </a:r>
            <a:r>
              <a:rPr lang="pt-PT" sz="7200" b="1" dirty="0" err="1" smtClean="0">
                <a:latin typeface="Arial Narrow" pitchFamily="34" charset="0"/>
              </a:rPr>
              <a:t>father</a:t>
            </a:r>
            <a:r>
              <a:rPr lang="pt-PT" sz="7200" b="1" dirty="0" smtClean="0">
                <a:latin typeface="Arial Narrow" pitchFamily="34" charset="0"/>
              </a:rPr>
              <a:t>:</a:t>
            </a:r>
            <a:r>
              <a:rPr lang="pt-PT" sz="7200" dirty="0" smtClean="0">
                <a:latin typeface="Arial Narrow" pitchFamily="34" charset="0"/>
              </a:rPr>
              <a:t> an extra effort, in other words “testing himself out” (being sure that he knows how to do everything and more)</a:t>
            </a:r>
          </a:p>
          <a:p>
            <a:pPr algn="just" eaLnBrk="1" fontAlgn="auto" hangingPunct="1">
              <a:lnSpc>
                <a:spcPct val="120000"/>
              </a:lnSpc>
              <a:spcAft>
                <a:spcPts val="0"/>
              </a:spcAft>
              <a:buFont typeface="Arial" pitchFamily="34" charset="0"/>
              <a:buNone/>
              <a:defRPr/>
            </a:pPr>
            <a:endParaRPr lang="pt-PT" sz="3600" dirty="0" smtClean="0">
              <a:latin typeface="Arial Narrow" pitchFamily="34" charset="0"/>
            </a:endParaRPr>
          </a:p>
          <a:p>
            <a:pPr algn="just" eaLnBrk="1" fontAlgn="auto" hangingPunct="1">
              <a:lnSpc>
                <a:spcPct val="120000"/>
              </a:lnSpc>
              <a:spcAft>
                <a:spcPts val="0"/>
              </a:spcAft>
              <a:buFont typeface="Arial" pitchFamily="34" charset="0"/>
              <a:buBlip>
                <a:blip r:embed="rId3"/>
              </a:buBlip>
              <a:defRPr/>
            </a:pPr>
            <a:r>
              <a:rPr lang="pt-PT" sz="7200" b="1" dirty="0" smtClean="0">
                <a:latin typeface="Arial Narrow" pitchFamily="34" charset="0"/>
              </a:rPr>
              <a:t>Egalitarian (dual earner/dual carer) couples, in </a:t>
            </a:r>
            <a:r>
              <a:rPr lang="pt-PT" sz="7200" b="1" dirty="0" err="1" smtClean="0">
                <a:latin typeface="Arial Narrow" pitchFamily="34" charset="0"/>
              </a:rPr>
              <a:t>norms</a:t>
            </a:r>
            <a:r>
              <a:rPr lang="pt-PT" sz="7200" b="1" dirty="0" smtClean="0">
                <a:latin typeface="Arial Narrow" pitchFamily="34" charset="0"/>
              </a:rPr>
              <a:t> and practices, </a:t>
            </a:r>
            <a:r>
              <a:rPr lang="pt-PT" sz="7200" dirty="0" smtClean="0">
                <a:latin typeface="Arial Narrow" pitchFamily="34" charset="0"/>
              </a:rPr>
              <a:t>who deconstruct and neutralize gender in family roles and places (all things may be done by him or her)</a:t>
            </a:r>
          </a:p>
          <a:p>
            <a:pPr algn="just" eaLnBrk="1" fontAlgn="auto" hangingPunct="1">
              <a:lnSpc>
                <a:spcPct val="120000"/>
              </a:lnSpc>
              <a:spcAft>
                <a:spcPts val="0"/>
              </a:spcAft>
              <a:buFont typeface="Arial" pitchFamily="34" charset="0"/>
              <a:buNone/>
              <a:defRPr/>
            </a:pPr>
            <a:endParaRPr lang="pt-PT" sz="3600" dirty="0" smtClean="0">
              <a:latin typeface="Arial Narrow" pitchFamily="34" charset="0"/>
            </a:endParaRPr>
          </a:p>
          <a:p>
            <a:pPr algn="just" eaLnBrk="1" fontAlgn="auto" hangingPunct="1">
              <a:lnSpc>
                <a:spcPct val="120000"/>
              </a:lnSpc>
              <a:spcAft>
                <a:spcPts val="0"/>
              </a:spcAft>
              <a:buFont typeface="Arial" pitchFamily="34" charset="0"/>
              <a:buBlip>
                <a:blip r:embed="rId3"/>
              </a:buBlip>
              <a:defRPr/>
            </a:pPr>
            <a:r>
              <a:rPr lang="pt-PT" sz="7200" b="1" dirty="0" smtClean="0">
                <a:latin typeface="Arial Narrow" pitchFamily="34" charset="0"/>
              </a:rPr>
              <a:t>Family-work reconciliation values </a:t>
            </a:r>
            <a:r>
              <a:rPr lang="pt-PT" sz="7200" dirty="0" smtClean="0">
                <a:latin typeface="Arial Narrow" pitchFamily="34" charset="0"/>
              </a:rPr>
              <a:t>focused on </a:t>
            </a:r>
            <a:r>
              <a:rPr lang="pt-PT" sz="7200" b="1" dirty="0" smtClean="0">
                <a:latin typeface="Arial Narrow" pitchFamily="34" charset="0"/>
              </a:rPr>
              <a:t>the importance of the family and not just work</a:t>
            </a:r>
          </a:p>
          <a:p>
            <a:pPr algn="just" eaLnBrk="1" fontAlgn="auto" hangingPunct="1">
              <a:lnSpc>
                <a:spcPct val="120000"/>
              </a:lnSpc>
              <a:spcAft>
                <a:spcPts val="0"/>
              </a:spcAft>
              <a:buFont typeface="Arial" pitchFamily="34" charset="0"/>
              <a:buNone/>
              <a:defRPr/>
            </a:pPr>
            <a:endParaRPr lang="pt-PT" sz="3600" b="1" dirty="0" smtClean="0">
              <a:latin typeface="Arial Narrow" pitchFamily="34" charset="0"/>
            </a:endParaRPr>
          </a:p>
          <a:p>
            <a:pPr algn="just" eaLnBrk="1" fontAlgn="auto" hangingPunct="1">
              <a:lnSpc>
                <a:spcPct val="120000"/>
              </a:lnSpc>
              <a:spcAft>
                <a:spcPts val="0"/>
              </a:spcAft>
              <a:buFont typeface="Arial" pitchFamily="34" charset="0"/>
              <a:buBlip>
                <a:blip r:embed="rId3"/>
              </a:buBlip>
              <a:defRPr/>
            </a:pPr>
            <a:r>
              <a:rPr lang="pt-PT" sz="7200" dirty="0" smtClean="0">
                <a:latin typeface="Arial Narrow" pitchFamily="34" charset="0"/>
              </a:rPr>
              <a:t>(</a:t>
            </a:r>
            <a:r>
              <a:rPr lang="pt-PT" sz="7200" dirty="0" err="1" smtClean="0">
                <a:latin typeface="Arial Narrow" pitchFamily="34" charset="0"/>
              </a:rPr>
              <a:t>Men</a:t>
            </a:r>
            <a:r>
              <a:rPr lang="pt-PT" sz="7200" dirty="0" smtClean="0">
                <a:latin typeface="Arial Narrow" pitchFamily="34" charset="0"/>
              </a:rPr>
              <a:t> </a:t>
            </a:r>
            <a:r>
              <a:rPr lang="pt-PT" sz="7200" b="1" dirty="0" err="1" smtClean="0">
                <a:latin typeface="Arial Narrow" pitchFamily="34" charset="0"/>
              </a:rPr>
              <a:t>with</a:t>
            </a:r>
            <a:r>
              <a:rPr lang="pt-PT" sz="7200" b="1" dirty="0" smtClean="0">
                <a:latin typeface="Arial Narrow" pitchFamily="34" charset="0"/>
              </a:rPr>
              <a:t> </a:t>
            </a:r>
            <a:r>
              <a:rPr lang="pt-PT" sz="7200" b="1" dirty="0" err="1" smtClean="0">
                <a:latin typeface="Arial Narrow" pitchFamily="34" charset="0"/>
              </a:rPr>
              <a:t>similiar</a:t>
            </a:r>
            <a:r>
              <a:rPr lang="pt-PT" sz="7200" b="1" dirty="0" smtClean="0">
                <a:latin typeface="Arial Narrow" pitchFamily="34" charset="0"/>
              </a:rPr>
              <a:t> </a:t>
            </a:r>
            <a:r>
              <a:rPr lang="pt-PT" sz="7200" b="1" dirty="0" err="1" smtClean="0">
                <a:latin typeface="Arial Narrow" pitchFamily="34" charset="0"/>
              </a:rPr>
              <a:t>or</a:t>
            </a:r>
            <a:r>
              <a:rPr lang="pt-PT" sz="7200" b="1" dirty="0" smtClean="0">
                <a:latin typeface="Arial Narrow" pitchFamily="34" charset="0"/>
              </a:rPr>
              <a:t> </a:t>
            </a:r>
            <a:r>
              <a:rPr lang="pt-PT" sz="7200" b="1" dirty="0" err="1" smtClean="0">
                <a:latin typeface="Arial Narrow" pitchFamily="34" charset="0"/>
              </a:rPr>
              <a:t>lower</a:t>
            </a:r>
            <a:r>
              <a:rPr lang="pt-PT" sz="7200" b="1" dirty="0" smtClean="0">
                <a:latin typeface="Arial Narrow" pitchFamily="34" charset="0"/>
              </a:rPr>
              <a:t> </a:t>
            </a:r>
            <a:r>
              <a:rPr lang="pt-PT" sz="7200" b="1" dirty="0" err="1" smtClean="0">
                <a:latin typeface="Arial Narrow" pitchFamily="34" charset="0"/>
              </a:rPr>
              <a:t>professional</a:t>
            </a:r>
            <a:r>
              <a:rPr lang="pt-PT" sz="7200" b="1" dirty="0" smtClean="0">
                <a:latin typeface="Arial Narrow" pitchFamily="34" charset="0"/>
              </a:rPr>
              <a:t> status </a:t>
            </a:r>
            <a:r>
              <a:rPr lang="pt-PT" sz="7200" b="1" dirty="0" err="1" smtClean="0">
                <a:latin typeface="Arial Narrow" pitchFamily="34" charset="0"/>
              </a:rPr>
              <a:t>and</a:t>
            </a:r>
            <a:r>
              <a:rPr lang="pt-PT" sz="7200" b="1" dirty="0" smtClean="0">
                <a:latin typeface="Arial Narrow" pitchFamily="34" charset="0"/>
              </a:rPr>
              <a:t> </a:t>
            </a:r>
            <a:r>
              <a:rPr lang="pt-PT" sz="7200" b="1" dirty="0" err="1" smtClean="0">
                <a:latin typeface="Arial Narrow" pitchFamily="34" charset="0"/>
              </a:rPr>
              <a:t>income</a:t>
            </a:r>
            <a:r>
              <a:rPr lang="pt-PT" sz="7200" b="1" dirty="0" smtClean="0">
                <a:latin typeface="Arial Narrow" pitchFamily="34" charset="0"/>
              </a:rPr>
              <a:t> </a:t>
            </a:r>
            <a:r>
              <a:rPr lang="pt-PT" sz="7200" b="1" dirty="0" err="1" smtClean="0">
                <a:latin typeface="Arial Narrow" pitchFamily="34" charset="0"/>
              </a:rPr>
              <a:t>levels</a:t>
            </a:r>
            <a:r>
              <a:rPr lang="pt-PT" sz="7200" b="1" dirty="0" smtClean="0">
                <a:latin typeface="Arial Narrow" pitchFamily="34" charset="0"/>
              </a:rPr>
              <a:t> as </a:t>
            </a:r>
            <a:r>
              <a:rPr lang="pt-PT" sz="7200" b="1" dirty="0" err="1" smtClean="0">
                <a:latin typeface="Arial Narrow" pitchFamily="34" charset="0"/>
              </a:rPr>
              <a:t>partner</a:t>
            </a:r>
            <a:r>
              <a:rPr lang="pt-PT" sz="7200" b="1" dirty="0" smtClean="0">
                <a:latin typeface="Arial Narrow" pitchFamily="34" charset="0"/>
              </a:rPr>
              <a:t> + </a:t>
            </a:r>
            <a:r>
              <a:rPr lang="pt-PT" sz="7200" b="1" dirty="0" err="1" smtClean="0">
                <a:latin typeface="Arial Narrow" pitchFamily="34" charset="0"/>
              </a:rPr>
              <a:t>medium</a:t>
            </a:r>
            <a:r>
              <a:rPr lang="pt-PT" sz="7200" b="1" dirty="0" smtClean="0">
                <a:latin typeface="Arial Narrow" pitchFamily="34" charset="0"/>
              </a:rPr>
              <a:t> to high educational and occupational attainment levels)</a:t>
            </a:r>
          </a:p>
          <a:p>
            <a:pPr algn="just" eaLnBrk="1" fontAlgn="auto" hangingPunct="1">
              <a:lnSpc>
                <a:spcPct val="120000"/>
              </a:lnSpc>
              <a:spcAft>
                <a:spcPts val="0"/>
              </a:spcAft>
              <a:buFont typeface="Arial" pitchFamily="34" charset="0"/>
              <a:buNone/>
              <a:defRPr/>
            </a:pPr>
            <a:endParaRPr lang="pt-PT" sz="3600" b="1" dirty="0" smtClean="0">
              <a:latin typeface="Arial Narrow" pitchFamily="34" charset="0"/>
            </a:endParaRPr>
          </a:p>
          <a:p>
            <a:pPr algn="just" eaLnBrk="1" fontAlgn="auto" hangingPunct="1">
              <a:lnSpc>
                <a:spcPct val="120000"/>
              </a:lnSpc>
              <a:spcAft>
                <a:spcPts val="0"/>
              </a:spcAft>
              <a:buFont typeface="Arial" pitchFamily="34" charset="0"/>
              <a:buBlip>
                <a:blip r:embed="rId3"/>
              </a:buBlip>
              <a:defRPr/>
            </a:pPr>
            <a:r>
              <a:rPr lang="pt-PT" sz="7200" b="1" dirty="0" smtClean="0">
                <a:latin typeface="Arial Narrow" pitchFamily="34" charset="0"/>
              </a:rPr>
              <a:t>(Work contexts </a:t>
            </a:r>
            <a:r>
              <a:rPr lang="pt-PT" sz="7200" dirty="0" smtClean="0">
                <a:latin typeface="Arial Narrow" pitchFamily="34" charset="0"/>
              </a:rPr>
              <a:t>may be more or less favourable. When they are less so, </a:t>
            </a:r>
            <a:r>
              <a:rPr lang="pt-PT" sz="7200" b="1" dirty="0" smtClean="0">
                <a:latin typeface="Arial Narrow" pitchFamily="34" charset="0"/>
              </a:rPr>
              <a:t>the man fights for his rights)</a:t>
            </a:r>
          </a:p>
          <a:p>
            <a:pPr eaLnBrk="1" fontAlgn="auto" hangingPunct="1">
              <a:lnSpc>
                <a:spcPct val="120000"/>
              </a:lnSpc>
              <a:spcAft>
                <a:spcPts val="0"/>
              </a:spcAft>
              <a:buFont typeface="Arial" pitchFamily="34" charset="0"/>
              <a:buNone/>
              <a:defRPr/>
            </a:pPr>
            <a:endParaRPr lang="pt-PT"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endParaRPr lang="pt-PT"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endParaRPr lang="pt-PT"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endParaRPr lang="pt-PT"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endParaRPr lang="pt-PT" dirty="0" smtClean="0">
              <a:latin typeface="Arial Narrow" pitchFamily="34" charset="0"/>
            </a:endParaRPr>
          </a:p>
          <a:p>
            <a:pPr eaLnBrk="1" fontAlgn="auto" hangingPunct="1">
              <a:spcAft>
                <a:spcPts val="0"/>
              </a:spcAft>
              <a:buFont typeface="Arial" pitchFamily="34" charset="0"/>
              <a:buNone/>
              <a:defRPr/>
            </a:pPr>
            <a:r>
              <a:rPr lang="pt-PT" dirty="0" smtClean="0">
                <a:latin typeface="Arial Narrow" pitchFamily="34" charset="0"/>
              </a:rPr>
              <a:t>	</a:t>
            </a:r>
          </a:p>
          <a:p>
            <a:pPr eaLnBrk="1" fontAlgn="auto" hangingPunct="1">
              <a:spcAft>
                <a:spcPts val="0"/>
              </a:spcAft>
              <a:buFont typeface="Arial" pitchFamily="34" charset="0"/>
              <a:buChar char="•"/>
              <a:defRPr/>
            </a:pPr>
            <a:endParaRPr lang="pt-PT" dirty="0"/>
          </a:p>
        </p:txBody>
      </p:sp>
      <p:sp>
        <p:nvSpPr>
          <p:cNvPr id="4" name="Marcador de Posição do Número do Diapositivo 3"/>
          <p:cNvSpPr>
            <a:spLocks noGrp="1"/>
          </p:cNvSpPr>
          <p:nvPr>
            <p:ph type="sldNum" sz="quarter" idx="12"/>
          </p:nvPr>
        </p:nvSpPr>
        <p:spPr/>
        <p:txBody>
          <a:bodyPr/>
          <a:lstStyle/>
          <a:p>
            <a:pPr>
              <a:defRPr/>
            </a:pPr>
            <a:fld id="{07CE859C-B278-4EC1-B225-175A8F6F453F}" type="slidenum">
              <a:rPr lang="pt-PT"/>
              <a:pPr>
                <a:defRPr/>
              </a:pPr>
              <a:t>22</a:t>
            </a:fld>
            <a:endParaRPr lang="pt-PT"/>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ítulo 1"/>
          <p:cNvSpPr>
            <a:spLocks noGrp="1"/>
          </p:cNvSpPr>
          <p:nvPr>
            <p:ph type="title"/>
          </p:nvPr>
        </p:nvSpPr>
        <p:spPr>
          <a:xfrm>
            <a:off x="457200" y="0"/>
            <a:ext cx="8229600" cy="1196975"/>
          </a:xfrm>
        </p:spPr>
        <p:txBody>
          <a:bodyPr/>
          <a:lstStyle/>
          <a:p>
            <a:pPr eaLnBrk="1" hangingPunct="1"/>
            <a:r>
              <a:rPr lang="pt-PT" sz="2400" b="1" smtClean="0"/>
              <a:t>Conclusions </a:t>
            </a:r>
            <a:br>
              <a:rPr lang="pt-PT" sz="2400" b="1" smtClean="0"/>
            </a:br>
            <a:r>
              <a:rPr lang="pt-PT" sz="2600" b="1" smtClean="0"/>
              <a:t/>
            </a:r>
            <a:br>
              <a:rPr lang="pt-PT" sz="2600" b="1" smtClean="0"/>
            </a:br>
            <a:r>
              <a:rPr lang="pt-PT" sz="2000" smtClean="0"/>
              <a:t> </a:t>
            </a:r>
            <a:endParaRPr lang="pt-PT" sz="2000" b="1" smtClean="0"/>
          </a:p>
        </p:txBody>
      </p:sp>
      <p:sp>
        <p:nvSpPr>
          <p:cNvPr id="3" name="Marcador de Posição de Conteúdo 2"/>
          <p:cNvSpPr>
            <a:spLocks noGrp="1"/>
          </p:cNvSpPr>
          <p:nvPr>
            <p:ph idx="1"/>
          </p:nvPr>
        </p:nvSpPr>
        <p:spPr>
          <a:xfrm>
            <a:off x="395288" y="1196975"/>
            <a:ext cx="8229600" cy="4895850"/>
          </a:xfrm>
        </p:spPr>
        <p:txBody>
          <a:bodyPr rtlCol="0">
            <a:normAutofit fontScale="25000" lnSpcReduction="20000"/>
          </a:bodyPr>
          <a:lstStyle/>
          <a:p>
            <a:pPr algn="just" eaLnBrk="1" fontAlgn="auto" hangingPunct="1">
              <a:lnSpc>
                <a:spcPct val="120000"/>
              </a:lnSpc>
              <a:spcAft>
                <a:spcPts val="0"/>
              </a:spcAft>
              <a:buFont typeface="Arial" charset="0"/>
              <a:buNone/>
              <a:defRPr/>
            </a:pPr>
            <a:r>
              <a:rPr lang="pt-PT" sz="7200" dirty="0" smtClean="0"/>
              <a:t>3. </a:t>
            </a:r>
            <a:r>
              <a:rPr lang="pt-PT" sz="7200" dirty="0" err="1" smtClean="0"/>
              <a:t>Most</a:t>
            </a:r>
            <a:r>
              <a:rPr lang="pt-PT" sz="7200" dirty="0" smtClean="0"/>
              <a:t> </a:t>
            </a:r>
            <a:r>
              <a:rPr lang="pt-PT" sz="7200" dirty="0" err="1" smtClean="0"/>
              <a:t>valued</a:t>
            </a:r>
            <a:r>
              <a:rPr lang="pt-PT" sz="7200" dirty="0" smtClean="0"/>
              <a:t> </a:t>
            </a:r>
            <a:r>
              <a:rPr lang="pt-PT" sz="7200" dirty="0" err="1" smtClean="0"/>
              <a:t>characteristics</a:t>
            </a:r>
            <a:r>
              <a:rPr lang="pt-PT" sz="7200" dirty="0" smtClean="0"/>
              <a:t> </a:t>
            </a:r>
            <a:r>
              <a:rPr lang="pt-PT" sz="7200" dirty="0" err="1" smtClean="0"/>
              <a:t>of</a:t>
            </a:r>
            <a:r>
              <a:rPr lang="pt-PT" sz="7200" dirty="0" smtClean="0"/>
              <a:t> </a:t>
            </a:r>
            <a:r>
              <a:rPr lang="pt-PT" sz="7200" dirty="0" err="1" smtClean="0"/>
              <a:t>the</a:t>
            </a:r>
            <a:r>
              <a:rPr lang="pt-PT" sz="7200" dirty="0" smtClean="0"/>
              <a:t> </a:t>
            </a:r>
            <a:r>
              <a:rPr lang="pt-PT" sz="7200" dirty="0" err="1" smtClean="0"/>
              <a:t>new</a:t>
            </a:r>
            <a:r>
              <a:rPr lang="pt-PT" sz="7200" dirty="0" smtClean="0"/>
              <a:t> </a:t>
            </a:r>
            <a:r>
              <a:rPr lang="pt-PT" sz="7200" dirty="0" err="1" smtClean="0"/>
              <a:t>leave</a:t>
            </a:r>
            <a:r>
              <a:rPr lang="pt-PT" sz="7200" dirty="0" smtClean="0"/>
              <a:t> </a:t>
            </a:r>
            <a:r>
              <a:rPr lang="pt-PT" sz="7200" dirty="0" err="1" smtClean="0"/>
              <a:t>scheme</a:t>
            </a:r>
            <a:r>
              <a:rPr lang="pt-PT" sz="7200" dirty="0" smtClean="0"/>
              <a:t> for </a:t>
            </a:r>
            <a:r>
              <a:rPr lang="pt-PT" sz="7200" dirty="0" err="1" smtClean="0"/>
              <a:t>work-family</a:t>
            </a:r>
            <a:r>
              <a:rPr lang="pt-PT" sz="7200" dirty="0" smtClean="0"/>
              <a:t> balance</a:t>
            </a:r>
          </a:p>
          <a:p>
            <a:pPr algn="just" eaLnBrk="1" fontAlgn="auto" hangingPunct="1">
              <a:lnSpc>
                <a:spcPct val="120000"/>
              </a:lnSpc>
              <a:spcAft>
                <a:spcPts val="0"/>
              </a:spcAft>
              <a:buFont typeface="Arial" charset="0"/>
              <a:buNone/>
              <a:defRPr/>
            </a:pPr>
            <a:endParaRPr lang="pt-PT" sz="7200" dirty="0" smtClean="0">
              <a:latin typeface="Arial Narrow" pitchFamily="34" charset="0"/>
            </a:endParaRPr>
          </a:p>
          <a:p>
            <a:pPr algn="just" eaLnBrk="1" fontAlgn="auto" hangingPunct="1">
              <a:lnSpc>
                <a:spcPct val="120000"/>
              </a:lnSpc>
              <a:spcAft>
                <a:spcPts val="0"/>
              </a:spcAft>
              <a:buFont typeface="Arial" pitchFamily="34" charset="0"/>
              <a:buBlip>
                <a:blip r:embed="rId3"/>
              </a:buBlip>
              <a:defRPr/>
            </a:pPr>
            <a:r>
              <a:rPr lang="pt-PT" sz="7200" dirty="0" err="1" smtClean="0">
                <a:latin typeface="Arial Narrow" pitchFamily="34" charset="0"/>
              </a:rPr>
              <a:t>An</a:t>
            </a:r>
            <a:r>
              <a:rPr lang="pt-PT" sz="7200" dirty="0" smtClean="0">
                <a:latin typeface="Arial Narrow" pitchFamily="34" charset="0"/>
              </a:rPr>
              <a:t> extra </a:t>
            </a:r>
            <a:r>
              <a:rPr lang="pt-PT" sz="7200" dirty="0" err="1" smtClean="0">
                <a:latin typeface="Arial Narrow" pitchFamily="34" charset="0"/>
              </a:rPr>
              <a:t>month</a:t>
            </a:r>
            <a:r>
              <a:rPr lang="pt-PT" sz="7200" dirty="0" smtClean="0">
                <a:latin typeface="Arial Narrow" pitchFamily="34" charset="0"/>
              </a:rPr>
              <a:t> </a:t>
            </a:r>
            <a:r>
              <a:rPr lang="pt-PT" sz="7200" dirty="0" err="1" smtClean="0">
                <a:latin typeface="Arial Narrow" pitchFamily="34" charset="0"/>
              </a:rPr>
              <a:t>of</a:t>
            </a:r>
            <a:r>
              <a:rPr lang="pt-PT" sz="7200" dirty="0" smtClean="0">
                <a:latin typeface="Arial Narrow" pitchFamily="34" charset="0"/>
              </a:rPr>
              <a:t> </a:t>
            </a:r>
            <a:r>
              <a:rPr lang="pt-PT" sz="7200" b="1" dirty="0" err="1" smtClean="0">
                <a:latin typeface="Arial Narrow" pitchFamily="34" charset="0"/>
              </a:rPr>
              <a:t>well-paid</a:t>
            </a:r>
            <a:r>
              <a:rPr lang="pt-PT" sz="7200" dirty="0" smtClean="0">
                <a:latin typeface="Arial Narrow" pitchFamily="34" charset="0"/>
              </a:rPr>
              <a:t> </a:t>
            </a:r>
            <a:r>
              <a:rPr lang="pt-PT" sz="7200" dirty="0" err="1" smtClean="0">
                <a:latin typeface="Arial Narrow" pitchFamily="34" charset="0"/>
              </a:rPr>
              <a:t>leave</a:t>
            </a:r>
            <a:r>
              <a:rPr lang="pt-PT" sz="7200" dirty="0" smtClean="0">
                <a:latin typeface="Arial Narrow" pitchFamily="34" charset="0"/>
              </a:rPr>
              <a:t> for </a:t>
            </a:r>
            <a:r>
              <a:rPr lang="pt-PT" sz="7200" dirty="0" err="1" smtClean="0">
                <a:latin typeface="Arial Narrow" pitchFamily="34" charset="0"/>
              </a:rPr>
              <a:t>parents</a:t>
            </a:r>
            <a:r>
              <a:rPr lang="pt-PT" sz="7200" dirty="0" smtClean="0">
                <a:latin typeface="Arial Narrow" pitchFamily="34" charset="0"/>
              </a:rPr>
              <a:t> (</a:t>
            </a:r>
            <a:r>
              <a:rPr lang="pt-PT" sz="7200" dirty="0" err="1" smtClean="0">
                <a:latin typeface="Arial Narrow" pitchFamily="34" charset="0"/>
              </a:rPr>
              <a:t>fathers</a:t>
            </a:r>
            <a:r>
              <a:rPr lang="pt-PT" sz="7200" dirty="0" smtClean="0">
                <a:latin typeface="Arial Narrow" pitchFamily="34" charset="0"/>
              </a:rPr>
              <a:t> do </a:t>
            </a:r>
            <a:r>
              <a:rPr lang="pt-PT" sz="7200" dirty="0" err="1" smtClean="0">
                <a:latin typeface="Arial Narrow" pitchFamily="34" charset="0"/>
              </a:rPr>
              <a:t>not</a:t>
            </a:r>
            <a:r>
              <a:rPr lang="pt-PT" sz="7200" dirty="0" smtClean="0">
                <a:latin typeface="Arial Narrow" pitchFamily="34" charset="0"/>
              </a:rPr>
              <a:t> </a:t>
            </a:r>
            <a:r>
              <a:rPr lang="pt-PT" sz="7200" dirty="0" err="1" smtClean="0">
                <a:latin typeface="Arial Narrow" pitchFamily="34" charset="0"/>
              </a:rPr>
              <a:t>lose</a:t>
            </a:r>
            <a:r>
              <a:rPr lang="pt-PT" sz="7200" dirty="0" smtClean="0">
                <a:latin typeface="Arial Narrow" pitchFamily="34" charset="0"/>
              </a:rPr>
              <a:t> </a:t>
            </a:r>
            <a:r>
              <a:rPr lang="pt-PT" sz="7200" dirty="0" err="1" smtClean="0">
                <a:latin typeface="Arial Narrow" pitchFamily="34" charset="0"/>
              </a:rPr>
              <a:t>income</a:t>
            </a:r>
            <a:r>
              <a:rPr lang="pt-PT" sz="7200" dirty="0" smtClean="0">
                <a:latin typeface="Arial Narrow" pitchFamily="34" charset="0"/>
              </a:rPr>
              <a:t>)</a:t>
            </a:r>
          </a:p>
          <a:p>
            <a:pPr algn="just" eaLnBrk="1" fontAlgn="auto" hangingPunct="1">
              <a:lnSpc>
                <a:spcPct val="120000"/>
              </a:lnSpc>
              <a:spcAft>
                <a:spcPts val="0"/>
              </a:spcAft>
              <a:buFont typeface="Arial" pitchFamily="34" charset="0"/>
              <a:buNone/>
              <a:defRPr/>
            </a:pPr>
            <a:endParaRPr lang="pt-PT" sz="3600" dirty="0" smtClean="0">
              <a:latin typeface="Arial Narrow" pitchFamily="34" charset="0"/>
            </a:endParaRPr>
          </a:p>
          <a:p>
            <a:pPr algn="just" eaLnBrk="1" fontAlgn="auto" hangingPunct="1">
              <a:lnSpc>
                <a:spcPct val="120000"/>
              </a:lnSpc>
              <a:spcAft>
                <a:spcPts val="0"/>
              </a:spcAft>
              <a:buFont typeface="Arial" pitchFamily="34" charset="0"/>
              <a:buBlip>
                <a:blip r:embed="rId3"/>
              </a:buBlip>
              <a:defRPr/>
            </a:pPr>
            <a:r>
              <a:rPr lang="pt-PT" sz="7200" dirty="0" err="1" smtClean="0">
                <a:latin typeface="Arial Narrow" pitchFamily="34" charset="0"/>
              </a:rPr>
              <a:t>Being</a:t>
            </a:r>
            <a:r>
              <a:rPr lang="pt-PT" sz="7200" dirty="0" smtClean="0">
                <a:latin typeface="Arial Narrow" pitchFamily="34" charset="0"/>
              </a:rPr>
              <a:t> </a:t>
            </a:r>
            <a:r>
              <a:rPr lang="pt-PT" sz="7200" dirty="0" err="1" smtClean="0">
                <a:latin typeface="Arial Narrow" pitchFamily="34" charset="0"/>
              </a:rPr>
              <a:t>able</a:t>
            </a:r>
            <a:r>
              <a:rPr lang="pt-PT" sz="7200" dirty="0" smtClean="0">
                <a:latin typeface="Arial Narrow" pitchFamily="34" charset="0"/>
              </a:rPr>
              <a:t> to </a:t>
            </a:r>
            <a:r>
              <a:rPr lang="pt-PT" sz="7200" dirty="0" err="1" smtClean="0">
                <a:latin typeface="Arial Narrow" pitchFamily="34" charset="0"/>
              </a:rPr>
              <a:t>care</a:t>
            </a:r>
            <a:r>
              <a:rPr lang="pt-PT" sz="7200" dirty="0" smtClean="0">
                <a:latin typeface="Arial Narrow" pitchFamily="34" charset="0"/>
              </a:rPr>
              <a:t> for a </a:t>
            </a:r>
            <a:r>
              <a:rPr lang="pt-PT" sz="7200" b="1" dirty="0" err="1" smtClean="0">
                <a:latin typeface="Arial Narrow" pitchFamily="34" charset="0"/>
              </a:rPr>
              <a:t>child</a:t>
            </a:r>
            <a:r>
              <a:rPr lang="pt-PT" sz="7200" b="1" dirty="0" smtClean="0">
                <a:latin typeface="Arial Narrow" pitchFamily="34" charset="0"/>
              </a:rPr>
              <a:t> </a:t>
            </a:r>
            <a:r>
              <a:rPr lang="pt-PT" sz="7200" b="1" dirty="0" err="1" smtClean="0">
                <a:latin typeface="Arial Narrow" pitchFamily="34" charset="0"/>
              </a:rPr>
              <a:t>at</a:t>
            </a:r>
            <a:r>
              <a:rPr lang="pt-PT" sz="7200" b="1" dirty="0" smtClean="0">
                <a:latin typeface="Arial Narrow" pitchFamily="34" charset="0"/>
              </a:rPr>
              <a:t> </a:t>
            </a:r>
            <a:r>
              <a:rPr lang="pt-PT" sz="7200" b="1" dirty="0" err="1" smtClean="0">
                <a:latin typeface="Arial Narrow" pitchFamily="34" charset="0"/>
              </a:rPr>
              <a:t>home</a:t>
            </a:r>
            <a:r>
              <a:rPr lang="pt-PT" sz="7200" b="1" dirty="0" smtClean="0">
                <a:latin typeface="Arial Narrow" pitchFamily="34" charset="0"/>
              </a:rPr>
              <a:t> for </a:t>
            </a:r>
            <a:r>
              <a:rPr lang="pt-PT" sz="7200" b="1" dirty="0" err="1" smtClean="0">
                <a:latin typeface="Arial Narrow" pitchFamily="34" charset="0"/>
              </a:rPr>
              <a:t>longer</a:t>
            </a:r>
            <a:r>
              <a:rPr lang="pt-PT" sz="7200" b="1" dirty="0" smtClean="0">
                <a:latin typeface="Arial Narrow" pitchFamily="34" charset="0"/>
              </a:rPr>
              <a:t>,</a:t>
            </a:r>
            <a:r>
              <a:rPr lang="pt-PT" sz="7200" dirty="0" smtClean="0">
                <a:latin typeface="Arial Narrow" pitchFamily="34" charset="0"/>
              </a:rPr>
              <a:t> </a:t>
            </a:r>
            <a:r>
              <a:rPr lang="pt-PT" sz="7200" dirty="0" err="1" smtClean="0">
                <a:latin typeface="Arial Narrow" pitchFamily="34" charset="0"/>
              </a:rPr>
              <a:t>between</a:t>
            </a:r>
            <a:r>
              <a:rPr lang="pt-PT" sz="7200" dirty="0" smtClean="0">
                <a:latin typeface="Arial Narrow" pitchFamily="34" charset="0"/>
              </a:rPr>
              <a:t> 6 </a:t>
            </a:r>
            <a:r>
              <a:rPr lang="pt-PT" sz="7200" dirty="0" err="1" smtClean="0">
                <a:latin typeface="Arial Narrow" pitchFamily="34" charset="0"/>
              </a:rPr>
              <a:t>and</a:t>
            </a:r>
            <a:r>
              <a:rPr lang="pt-PT" sz="7200" dirty="0" smtClean="0">
                <a:latin typeface="Arial Narrow" pitchFamily="34" charset="0"/>
              </a:rPr>
              <a:t> 12 </a:t>
            </a:r>
            <a:r>
              <a:rPr lang="pt-PT" sz="7200" dirty="0" err="1" smtClean="0">
                <a:latin typeface="Arial Narrow" pitchFamily="34" charset="0"/>
              </a:rPr>
              <a:t>months</a:t>
            </a:r>
            <a:r>
              <a:rPr lang="pt-PT" sz="7200" dirty="0" smtClean="0">
                <a:latin typeface="Arial Narrow" pitchFamily="34" charset="0"/>
              </a:rPr>
              <a:t> (6 </a:t>
            </a:r>
            <a:r>
              <a:rPr lang="pt-PT" sz="7200" dirty="0" err="1" smtClean="0">
                <a:latin typeface="Arial Narrow" pitchFamily="34" charset="0"/>
              </a:rPr>
              <a:t>months</a:t>
            </a:r>
            <a:r>
              <a:rPr lang="pt-PT" sz="7200" dirty="0" smtClean="0">
                <a:latin typeface="Arial Narrow" pitchFamily="34" charset="0"/>
              </a:rPr>
              <a:t> </a:t>
            </a:r>
            <a:r>
              <a:rPr lang="pt-PT" sz="7200" dirty="0" err="1" smtClean="0">
                <a:latin typeface="Arial Narrow" pitchFamily="34" charset="0"/>
              </a:rPr>
              <a:t>well-paid</a:t>
            </a:r>
            <a:r>
              <a:rPr lang="pt-PT" sz="7200" dirty="0" smtClean="0">
                <a:latin typeface="Arial Narrow" pitchFamily="34" charset="0"/>
              </a:rPr>
              <a:t>, 6 </a:t>
            </a:r>
            <a:r>
              <a:rPr lang="pt-PT" sz="7200" dirty="0" err="1" smtClean="0">
                <a:latin typeface="Arial Narrow" pitchFamily="34" charset="0"/>
              </a:rPr>
              <a:t>months</a:t>
            </a:r>
            <a:r>
              <a:rPr lang="pt-PT" sz="7200" dirty="0" smtClean="0">
                <a:latin typeface="Arial Narrow" pitchFamily="34" charset="0"/>
              </a:rPr>
              <a:t> </a:t>
            </a:r>
            <a:r>
              <a:rPr lang="pt-PT" sz="7200" dirty="0" err="1" smtClean="0">
                <a:latin typeface="Arial Narrow" pitchFamily="34" charset="0"/>
              </a:rPr>
              <a:t>at</a:t>
            </a:r>
            <a:r>
              <a:rPr lang="pt-PT" sz="7200" dirty="0" smtClean="0">
                <a:latin typeface="Arial Narrow" pitchFamily="34" charset="0"/>
              </a:rPr>
              <a:t> 25% </a:t>
            </a:r>
            <a:r>
              <a:rPr lang="pt-PT" sz="7200" dirty="0" err="1" smtClean="0">
                <a:latin typeface="Arial Narrow" pitchFamily="34" charset="0"/>
              </a:rPr>
              <a:t>previous</a:t>
            </a:r>
            <a:r>
              <a:rPr lang="pt-PT" sz="7200" dirty="0" smtClean="0">
                <a:latin typeface="Arial Narrow" pitchFamily="34" charset="0"/>
              </a:rPr>
              <a:t> </a:t>
            </a:r>
            <a:r>
              <a:rPr lang="pt-PT" sz="7200" dirty="0" err="1" smtClean="0">
                <a:latin typeface="Arial Narrow" pitchFamily="34" charset="0"/>
              </a:rPr>
              <a:t>earnings</a:t>
            </a:r>
            <a:r>
              <a:rPr lang="pt-PT" sz="7200" dirty="0" smtClean="0">
                <a:latin typeface="Arial Narrow" pitchFamily="34" charset="0"/>
              </a:rPr>
              <a:t>)</a:t>
            </a:r>
          </a:p>
          <a:p>
            <a:pPr algn="just" eaLnBrk="1" fontAlgn="auto" hangingPunct="1">
              <a:lnSpc>
                <a:spcPct val="120000"/>
              </a:lnSpc>
              <a:spcAft>
                <a:spcPts val="0"/>
              </a:spcAft>
              <a:buFont typeface="Arial" pitchFamily="34" charset="0"/>
              <a:buNone/>
              <a:defRPr/>
            </a:pPr>
            <a:endParaRPr lang="pt-PT" sz="3600" dirty="0" smtClean="0">
              <a:latin typeface="Arial Narrow" pitchFamily="34" charset="0"/>
            </a:endParaRPr>
          </a:p>
          <a:p>
            <a:pPr algn="just" eaLnBrk="1" fontAlgn="auto" hangingPunct="1">
              <a:lnSpc>
                <a:spcPct val="120000"/>
              </a:lnSpc>
              <a:spcAft>
                <a:spcPts val="0"/>
              </a:spcAft>
              <a:buFont typeface="Arial" pitchFamily="34" charset="0"/>
              <a:buBlip>
                <a:blip r:embed="rId3"/>
              </a:buBlip>
              <a:defRPr/>
            </a:pPr>
            <a:r>
              <a:rPr lang="pt-PT" sz="7200" dirty="0" err="1" smtClean="0">
                <a:latin typeface="Arial Narrow" pitchFamily="34" charset="0"/>
              </a:rPr>
              <a:t>Couples</a:t>
            </a:r>
            <a:r>
              <a:rPr lang="pt-PT" sz="7200" dirty="0" smtClean="0">
                <a:latin typeface="Arial Narrow" pitchFamily="34" charset="0"/>
              </a:rPr>
              <a:t> share </a:t>
            </a:r>
            <a:r>
              <a:rPr lang="pt-PT" sz="7200" dirty="0" err="1" smtClean="0">
                <a:latin typeface="Arial Narrow" pitchFamily="34" charset="0"/>
              </a:rPr>
              <a:t>the</a:t>
            </a:r>
            <a:r>
              <a:rPr lang="pt-PT" sz="7200" dirty="0" smtClean="0">
                <a:latin typeface="Arial Narrow" pitchFamily="34" charset="0"/>
              </a:rPr>
              <a:t> </a:t>
            </a:r>
            <a:r>
              <a:rPr lang="pt-PT" sz="7200" dirty="0" err="1" smtClean="0">
                <a:latin typeface="Arial Narrow" pitchFamily="34" charset="0"/>
              </a:rPr>
              <a:t>professional</a:t>
            </a:r>
            <a:r>
              <a:rPr lang="pt-PT" sz="7200" dirty="0" smtClean="0">
                <a:latin typeface="Arial Narrow" pitchFamily="34" charset="0"/>
              </a:rPr>
              <a:t> </a:t>
            </a:r>
            <a:r>
              <a:rPr lang="pt-PT" sz="7200" dirty="0" err="1" smtClean="0">
                <a:latin typeface="Arial Narrow" pitchFamily="34" charset="0"/>
              </a:rPr>
              <a:t>costs</a:t>
            </a:r>
            <a:r>
              <a:rPr lang="pt-PT" sz="7200" dirty="0" smtClean="0">
                <a:latin typeface="Arial Narrow" pitchFamily="34" charset="0"/>
              </a:rPr>
              <a:t> </a:t>
            </a:r>
            <a:r>
              <a:rPr lang="pt-PT" sz="7200" dirty="0" err="1" smtClean="0">
                <a:latin typeface="Arial Narrow" pitchFamily="34" charset="0"/>
              </a:rPr>
              <a:t>of</a:t>
            </a:r>
            <a:r>
              <a:rPr lang="pt-PT" sz="7200" dirty="0" smtClean="0">
                <a:latin typeface="Arial Narrow" pitchFamily="34" charset="0"/>
              </a:rPr>
              <a:t> </a:t>
            </a:r>
            <a:r>
              <a:rPr lang="pt-PT" sz="7200" dirty="0" err="1" smtClean="0">
                <a:latin typeface="Arial Narrow" pitchFamily="34" charset="0"/>
              </a:rPr>
              <a:t>absence</a:t>
            </a:r>
            <a:r>
              <a:rPr lang="pt-PT" sz="7200" dirty="0" smtClean="0">
                <a:latin typeface="Arial Narrow" pitchFamily="34" charset="0"/>
              </a:rPr>
              <a:t> </a:t>
            </a:r>
            <a:r>
              <a:rPr lang="pt-PT" sz="7200" dirty="0" err="1" smtClean="0">
                <a:latin typeface="Arial Narrow" pitchFamily="34" charset="0"/>
              </a:rPr>
              <a:t>from</a:t>
            </a:r>
            <a:r>
              <a:rPr lang="pt-PT" sz="7200" dirty="0" smtClean="0">
                <a:latin typeface="Arial Narrow" pitchFamily="34" charset="0"/>
              </a:rPr>
              <a:t> </a:t>
            </a:r>
            <a:r>
              <a:rPr lang="pt-PT" sz="7200" dirty="0" err="1" smtClean="0">
                <a:latin typeface="Arial Narrow" pitchFamily="34" charset="0"/>
              </a:rPr>
              <a:t>work</a:t>
            </a:r>
            <a:r>
              <a:rPr lang="pt-PT" sz="7200" dirty="0" smtClean="0">
                <a:latin typeface="Arial Narrow" pitchFamily="34" charset="0"/>
              </a:rPr>
              <a:t>. </a:t>
            </a:r>
            <a:r>
              <a:rPr lang="pt-PT" sz="7200" dirty="0" err="1" smtClean="0">
                <a:latin typeface="Arial Narrow" pitchFamily="34" charset="0"/>
              </a:rPr>
              <a:t>Costs</a:t>
            </a:r>
            <a:r>
              <a:rPr lang="pt-PT" sz="7200" dirty="0" smtClean="0">
                <a:latin typeface="Arial Narrow" pitchFamily="34" charset="0"/>
              </a:rPr>
              <a:t> for </a:t>
            </a:r>
            <a:r>
              <a:rPr lang="pt-PT" sz="7200" dirty="0" err="1" smtClean="0">
                <a:latin typeface="Arial Narrow" pitchFamily="34" charset="0"/>
              </a:rPr>
              <a:t>employers</a:t>
            </a:r>
            <a:r>
              <a:rPr lang="pt-PT" sz="7200" dirty="0" smtClean="0">
                <a:latin typeface="Arial Narrow" pitchFamily="34" charset="0"/>
              </a:rPr>
              <a:t> are </a:t>
            </a:r>
            <a:r>
              <a:rPr lang="pt-PT" sz="7200" dirty="0" err="1" smtClean="0">
                <a:latin typeface="Arial Narrow" pitchFamily="34" charset="0"/>
              </a:rPr>
              <a:t>also</a:t>
            </a:r>
            <a:r>
              <a:rPr lang="pt-PT" sz="7200" dirty="0" smtClean="0">
                <a:latin typeface="Arial Narrow" pitchFamily="34" charset="0"/>
              </a:rPr>
              <a:t> </a:t>
            </a:r>
            <a:r>
              <a:rPr lang="pt-PT" sz="7200" dirty="0" err="1" smtClean="0">
                <a:latin typeface="Arial Narrow" pitchFamily="34" charset="0"/>
              </a:rPr>
              <a:t>distributed</a:t>
            </a:r>
            <a:r>
              <a:rPr lang="pt-PT" sz="7200" dirty="0" smtClean="0">
                <a:latin typeface="Arial Narrow" pitchFamily="34" charset="0"/>
              </a:rPr>
              <a:t>.</a:t>
            </a:r>
          </a:p>
          <a:p>
            <a:pPr algn="just" eaLnBrk="1" fontAlgn="auto" hangingPunct="1">
              <a:lnSpc>
                <a:spcPct val="120000"/>
              </a:lnSpc>
              <a:spcAft>
                <a:spcPts val="0"/>
              </a:spcAft>
              <a:buFont typeface="Arial" pitchFamily="34" charset="0"/>
              <a:buBlip>
                <a:blip r:embed="rId3"/>
              </a:buBlip>
              <a:defRPr/>
            </a:pPr>
            <a:endParaRPr lang="pt-PT" sz="7200" dirty="0" smtClean="0">
              <a:latin typeface="Arial Narrow" pitchFamily="34" charset="0"/>
            </a:endParaRPr>
          </a:p>
          <a:p>
            <a:pPr algn="just" eaLnBrk="1" fontAlgn="auto" hangingPunct="1">
              <a:lnSpc>
                <a:spcPct val="120000"/>
              </a:lnSpc>
              <a:spcAft>
                <a:spcPts val="0"/>
              </a:spcAft>
              <a:buFont typeface="Arial" pitchFamily="34" charset="0"/>
              <a:buBlip>
                <a:blip r:embed="rId3"/>
              </a:buBlip>
              <a:defRPr/>
            </a:pPr>
            <a:r>
              <a:rPr lang="pt-PT" sz="7200" dirty="0" err="1" smtClean="0">
                <a:latin typeface="Arial Narrow" pitchFamily="34" charset="0"/>
              </a:rPr>
              <a:t>Bolsters</a:t>
            </a:r>
            <a:r>
              <a:rPr lang="pt-PT" sz="7200" dirty="0" smtClean="0">
                <a:latin typeface="Arial Narrow" pitchFamily="34" charset="0"/>
              </a:rPr>
              <a:t> </a:t>
            </a:r>
            <a:r>
              <a:rPr lang="pt-PT" sz="7200" dirty="0" err="1" smtClean="0">
                <a:latin typeface="Arial Narrow" pitchFamily="34" charset="0"/>
              </a:rPr>
              <a:t>father’s</a:t>
            </a:r>
            <a:r>
              <a:rPr lang="pt-PT" sz="7200" dirty="0" smtClean="0">
                <a:latin typeface="Arial Narrow" pitchFamily="34" charset="0"/>
              </a:rPr>
              <a:t> </a:t>
            </a:r>
            <a:r>
              <a:rPr lang="pt-PT" sz="7200" dirty="0" err="1" smtClean="0">
                <a:latin typeface="Arial Narrow" pitchFamily="34" charset="0"/>
              </a:rPr>
              <a:t>skills</a:t>
            </a:r>
            <a:r>
              <a:rPr lang="pt-PT" sz="7200" dirty="0" smtClean="0">
                <a:latin typeface="Arial Narrow" pitchFamily="34" charset="0"/>
              </a:rPr>
              <a:t> </a:t>
            </a:r>
            <a:r>
              <a:rPr lang="pt-PT" sz="7200" dirty="0" err="1" smtClean="0">
                <a:latin typeface="Arial Narrow" pitchFamily="34" charset="0"/>
              </a:rPr>
              <a:t>and</a:t>
            </a:r>
            <a:r>
              <a:rPr lang="pt-PT" sz="7200" dirty="0" smtClean="0">
                <a:latin typeface="Arial Narrow" pitchFamily="34" charset="0"/>
              </a:rPr>
              <a:t> </a:t>
            </a:r>
            <a:r>
              <a:rPr lang="pt-PT" sz="7200" dirty="0" err="1" smtClean="0">
                <a:latin typeface="Arial Narrow" pitchFamily="34" charset="0"/>
              </a:rPr>
              <a:t>confidence</a:t>
            </a:r>
            <a:r>
              <a:rPr lang="pt-PT" sz="7200" dirty="0" smtClean="0">
                <a:latin typeface="Arial Narrow" pitchFamily="34" charset="0"/>
              </a:rPr>
              <a:t> in </a:t>
            </a:r>
            <a:r>
              <a:rPr lang="pt-PT" sz="7200" dirty="0" err="1" smtClean="0">
                <a:latin typeface="Arial Narrow" pitchFamily="34" charset="0"/>
              </a:rPr>
              <a:t>unpaid</a:t>
            </a:r>
            <a:r>
              <a:rPr lang="pt-PT" sz="7200" dirty="0" smtClean="0">
                <a:latin typeface="Arial Narrow" pitchFamily="34" charset="0"/>
              </a:rPr>
              <a:t> </a:t>
            </a:r>
            <a:r>
              <a:rPr lang="pt-PT" sz="7200" dirty="0" err="1" smtClean="0">
                <a:latin typeface="Arial Narrow" pitchFamily="34" charset="0"/>
              </a:rPr>
              <a:t>work</a:t>
            </a:r>
            <a:r>
              <a:rPr lang="pt-PT" sz="7200" dirty="0" smtClean="0">
                <a:latin typeface="Arial Narrow" pitchFamily="34" charset="0"/>
              </a:rPr>
              <a:t>, </a:t>
            </a:r>
            <a:r>
              <a:rPr lang="pt-PT" sz="7200" dirty="0" err="1" smtClean="0">
                <a:latin typeface="Arial Narrow" pitchFamily="34" charset="0"/>
              </a:rPr>
              <a:t>also</a:t>
            </a:r>
            <a:r>
              <a:rPr lang="pt-PT" sz="7200" dirty="0" smtClean="0">
                <a:latin typeface="Arial Narrow" pitchFamily="34" charset="0"/>
              </a:rPr>
              <a:t> </a:t>
            </a:r>
            <a:r>
              <a:rPr lang="pt-PT" sz="7200" dirty="0" err="1" smtClean="0">
                <a:latin typeface="Arial Narrow" pitchFamily="34" charset="0"/>
              </a:rPr>
              <a:t>enhancing</a:t>
            </a:r>
            <a:r>
              <a:rPr lang="pt-PT" sz="7200" dirty="0" smtClean="0">
                <a:latin typeface="Arial Narrow" pitchFamily="34" charset="0"/>
              </a:rPr>
              <a:t> </a:t>
            </a:r>
            <a:r>
              <a:rPr lang="pt-PT" sz="7200" dirty="0" err="1" smtClean="0">
                <a:latin typeface="Arial Narrow" pitchFamily="34" charset="0"/>
              </a:rPr>
              <a:t>understanding</a:t>
            </a:r>
            <a:r>
              <a:rPr lang="pt-PT" sz="7200" dirty="0" smtClean="0">
                <a:latin typeface="Arial Narrow" pitchFamily="34" charset="0"/>
              </a:rPr>
              <a:t> </a:t>
            </a:r>
            <a:r>
              <a:rPr lang="pt-PT" sz="7200" dirty="0" err="1" smtClean="0">
                <a:latin typeface="Arial Narrow" pitchFamily="34" charset="0"/>
              </a:rPr>
              <a:t>of</a:t>
            </a:r>
            <a:r>
              <a:rPr lang="pt-PT" sz="7200" dirty="0" smtClean="0">
                <a:latin typeface="Arial Narrow" pitchFamily="34" charset="0"/>
              </a:rPr>
              <a:t> </a:t>
            </a:r>
            <a:r>
              <a:rPr lang="pt-PT" sz="7200" dirty="0" err="1" smtClean="0">
                <a:latin typeface="Arial Narrow" pitchFamily="34" charset="0"/>
              </a:rPr>
              <a:t>work-family</a:t>
            </a:r>
            <a:r>
              <a:rPr lang="pt-PT" sz="7200" dirty="0" smtClean="0">
                <a:latin typeface="Arial Narrow" pitchFamily="34" charset="0"/>
              </a:rPr>
              <a:t> stress</a:t>
            </a:r>
          </a:p>
          <a:p>
            <a:pPr algn="just" eaLnBrk="1" fontAlgn="auto" hangingPunct="1">
              <a:lnSpc>
                <a:spcPct val="120000"/>
              </a:lnSpc>
              <a:spcAft>
                <a:spcPts val="0"/>
              </a:spcAft>
              <a:buFont typeface="Arial" pitchFamily="34" charset="0"/>
              <a:buNone/>
              <a:defRPr/>
            </a:pPr>
            <a:endParaRPr lang="pt-PT" sz="3600" b="1"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endParaRPr lang="pt-PT"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endParaRPr lang="pt-PT"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endParaRPr lang="pt-PT"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endParaRPr lang="pt-PT" dirty="0" smtClean="0">
              <a:latin typeface="Arial Narrow" pitchFamily="34" charset="0"/>
            </a:endParaRPr>
          </a:p>
          <a:p>
            <a:pPr eaLnBrk="1" fontAlgn="auto" hangingPunct="1">
              <a:spcAft>
                <a:spcPts val="0"/>
              </a:spcAft>
              <a:buFont typeface="Arial" pitchFamily="34" charset="0"/>
              <a:buNone/>
              <a:defRPr/>
            </a:pPr>
            <a:r>
              <a:rPr lang="pt-PT" dirty="0" smtClean="0">
                <a:latin typeface="Arial Narrow" pitchFamily="34" charset="0"/>
              </a:rPr>
              <a:t>	</a:t>
            </a:r>
          </a:p>
          <a:p>
            <a:pPr eaLnBrk="1" fontAlgn="auto" hangingPunct="1">
              <a:spcAft>
                <a:spcPts val="0"/>
              </a:spcAft>
              <a:buFont typeface="Arial" pitchFamily="34" charset="0"/>
              <a:buChar char="•"/>
              <a:defRPr/>
            </a:pPr>
            <a:endParaRPr lang="pt-PT" dirty="0"/>
          </a:p>
        </p:txBody>
      </p:sp>
      <p:sp>
        <p:nvSpPr>
          <p:cNvPr id="4" name="Marcador de Posição do Número do Diapositivo 3"/>
          <p:cNvSpPr>
            <a:spLocks noGrp="1"/>
          </p:cNvSpPr>
          <p:nvPr>
            <p:ph type="sldNum" sz="quarter" idx="12"/>
          </p:nvPr>
        </p:nvSpPr>
        <p:spPr/>
        <p:txBody>
          <a:bodyPr/>
          <a:lstStyle/>
          <a:p>
            <a:pPr>
              <a:defRPr/>
            </a:pPr>
            <a:fld id="{052EA0E4-5270-411C-A2CE-E08578F269E4}" type="slidenum">
              <a:rPr lang="pt-PT"/>
              <a:pPr>
                <a:defRPr/>
              </a:pPr>
              <a:t>23</a:t>
            </a:fld>
            <a:endParaRPr lang="pt-PT"/>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Marcador de Posição de Conteúdo 4" descr="Crónica Destak.jpg"/>
          <p:cNvPicPr>
            <a:picLocks noGrp="1" noChangeAspect="1"/>
          </p:cNvPicPr>
          <p:nvPr>
            <p:ph idx="1"/>
          </p:nvPr>
        </p:nvPicPr>
        <p:blipFill>
          <a:blip r:embed="rId3" cstate="print"/>
          <a:srcRect/>
          <a:stretch>
            <a:fillRect/>
          </a:stretch>
        </p:blipFill>
        <p:spPr>
          <a:xfrm>
            <a:off x="4356100" y="260350"/>
            <a:ext cx="4464050" cy="6100763"/>
          </a:xfrm>
        </p:spPr>
      </p:pic>
      <p:sp>
        <p:nvSpPr>
          <p:cNvPr id="4" name="Marcador de Posição do Número do Diapositivo 3"/>
          <p:cNvSpPr>
            <a:spLocks noGrp="1"/>
          </p:cNvSpPr>
          <p:nvPr>
            <p:ph type="sldNum" sz="quarter" idx="12"/>
          </p:nvPr>
        </p:nvSpPr>
        <p:spPr/>
        <p:txBody>
          <a:bodyPr/>
          <a:lstStyle/>
          <a:p>
            <a:pPr>
              <a:defRPr/>
            </a:pPr>
            <a:fld id="{98E56940-6A5F-4262-A1D7-BCE24DF5ADF3}" type="slidenum">
              <a:rPr lang="pt-PT"/>
              <a:pPr>
                <a:defRPr/>
              </a:pPr>
              <a:t>24</a:t>
            </a:fld>
            <a:endParaRPr lang="pt-PT"/>
          </a:p>
        </p:txBody>
      </p:sp>
      <p:sp>
        <p:nvSpPr>
          <p:cNvPr id="6" name="CaixaDeTexto 5"/>
          <p:cNvSpPr txBox="1"/>
          <p:nvPr/>
        </p:nvSpPr>
        <p:spPr>
          <a:xfrm>
            <a:off x="250825" y="908050"/>
            <a:ext cx="3744913" cy="4524375"/>
          </a:xfrm>
          <a:prstGeom prst="rect">
            <a:avLst/>
          </a:prstGeom>
          <a:noFill/>
        </p:spPr>
        <p:txBody>
          <a:bodyPr>
            <a:spAutoFit/>
          </a:bodyPr>
          <a:lstStyle/>
          <a:p>
            <a:pPr fontAlgn="auto">
              <a:spcBef>
                <a:spcPts val="0"/>
              </a:spcBef>
              <a:spcAft>
                <a:spcPts val="0"/>
              </a:spcAft>
              <a:defRPr/>
            </a:pPr>
            <a:endParaRPr lang="pt-PT" dirty="0">
              <a:latin typeface="+mn-lt"/>
              <a:cs typeface="+mn-cs"/>
              <a:hlinkClick r:id="rId4"/>
            </a:endParaRPr>
          </a:p>
          <a:p>
            <a:pPr fontAlgn="auto">
              <a:spcBef>
                <a:spcPts val="0"/>
              </a:spcBef>
              <a:spcAft>
                <a:spcPts val="0"/>
              </a:spcAft>
              <a:defRPr/>
            </a:pPr>
            <a:endParaRPr lang="pt-PT" dirty="0">
              <a:latin typeface="+mn-lt"/>
              <a:cs typeface="+mn-cs"/>
              <a:hlinkClick r:id="rId4"/>
            </a:endParaRPr>
          </a:p>
          <a:p>
            <a:pPr fontAlgn="auto">
              <a:spcBef>
                <a:spcPts val="0"/>
              </a:spcBef>
              <a:spcAft>
                <a:spcPts val="0"/>
              </a:spcAft>
              <a:defRPr/>
            </a:pPr>
            <a:r>
              <a:rPr lang="pt-PT" dirty="0">
                <a:solidFill>
                  <a:schemeClr val="tx1">
                    <a:lumMod val="95000"/>
                    <a:lumOff val="5000"/>
                  </a:schemeClr>
                </a:solidFill>
                <a:latin typeface="+mn-lt"/>
                <a:cs typeface="+mn-cs"/>
              </a:rPr>
              <a:t>Study </a:t>
            </a:r>
            <a:r>
              <a:rPr lang="pt-PT" b="1" dirty="0">
                <a:solidFill>
                  <a:schemeClr val="tx1">
                    <a:lumMod val="95000"/>
                    <a:lumOff val="5000"/>
                  </a:schemeClr>
                </a:solidFill>
                <a:latin typeface="+mn-lt"/>
                <a:cs typeface="+mn-cs"/>
              </a:rPr>
              <a:t>“Fathers on parental leave”</a:t>
            </a:r>
          </a:p>
          <a:p>
            <a:pPr fontAlgn="auto">
              <a:spcBef>
                <a:spcPts val="0"/>
              </a:spcBef>
              <a:spcAft>
                <a:spcPts val="0"/>
              </a:spcAft>
              <a:defRPr/>
            </a:pPr>
            <a:endParaRPr lang="pt-PT" dirty="0">
              <a:solidFill>
                <a:schemeClr val="tx1">
                  <a:lumMod val="95000"/>
                  <a:lumOff val="5000"/>
                </a:schemeClr>
              </a:solidFill>
              <a:latin typeface="+mn-lt"/>
              <a:cs typeface="+mn-cs"/>
            </a:endParaRPr>
          </a:p>
          <a:p>
            <a:pPr fontAlgn="auto">
              <a:spcBef>
                <a:spcPts val="0"/>
              </a:spcBef>
              <a:spcAft>
                <a:spcPts val="0"/>
              </a:spcAft>
              <a:defRPr/>
            </a:pPr>
            <a:r>
              <a:rPr lang="pt-PT" b="1" dirty="0">
                <a:solidFill>
                  <a:schemeClr val="tx1">
                    <a:lumMod val="95000"/>
                    <a:lumOff val="5000"/>
                  </a:schemeClr>
                </a:solidFill>
                <a:latin typeface="+mn-lt"/>
                <a:cs typeface="+mn-cs"/>
              </a:rPr>
              <a:t>Contacts:</a:t>
            </a:r>
            <a:r>
              <a:rPr lang="pt-PT" dirty="0">
                <a:solidFill>
                  <a:schemeClr val="tx1">
                    <a:lumMod val="95000"/>
                    <a:lumOff val="5000"/>
                  </a:schemeClr>
                </a:solidFill>
                <a:latin typeface="+mn-lt"/>
                <a:cs typeface="+mn-cs"/>
              </a:rPr>
              <a:t> </a:t>
            </a:r>
          </a:p>
          <a:p>
            <a:pPr fontAlgn="auto">
              <a:spcBef>
                <a:spcPts val="0"/>
              </a:spcBef>
              <a:spcAft>
                <a:spcPts val="0"/>
              </a:spcAft>
              <a:defRPr/>
            </a:pPr>
            <a:endParaRPr lang="pt-PT" dirty="0">
              <a:solidFill>
                <a:schemeClr val="tx1">
                  <a:lumMod val="95000"/>
                  <a:lumOff val="5000"/>
                </a:schemeClr>
              </a:solidFill>
              <a:latin typeface="+mn-lt"/>
              <a:cs typeface="+mn-cs"/>
            </a:endParaRPr>
          </a:p>
          <a:p>
            <a:pPr fontAlgn="auto">
              <a:spcBef>
                <a:spcPts val="0"/>
              </a:spcBef>
              <a:spcAft>
                <a:spcPts val="0"/>
              </a:spcAft>
              <a:defRPr/>
            </a:pPr>
            <a:r>
              <a:rPr lang="pt-PT" dirty="0">
                <a:solidFill>
                  <a:schemeClr val="tx1">
                    <a:lumMod val="95000"/>
                    <a:lumOff val="5000"/>
                  </a:schemeClr>
                </a:solidFill>
                <a:latin typeface="+mn-lt"/>
                <a:cs typeface="+mn-cs"/>
                <a:hlinkClick r:id="rId5"/>
              </a:rPr>
              <a:t>karin.wall@ics.ul.pt</a:t>
            </a:r>
            <a:r>
              <a:rPr lang="pt-PT" dirty="0">
                <a:solidFill>
                  <a:schemeClr val="tx1">
                    <a:lumMod val="95000"/>
                    <a:lumOff val="5000"/>
                  </a:schemeClr>
                </a:solidFill>
                <a:latin typeface="+mn-lt"/>
                <a:cs typeface="+mn-cs"/>
              </a:rPr>
              <a:t> ; </a:t>
            </a:r>
          </a:p>
          <a:p>
            <a:pPr fontAlgn="auto">
              <a:spcBef>
                <a:spcPts val="0"/>
              </a:spcBef>
              <a:spcAft>
                <a:spcPts val="0"/>
              </a:spcAft>
              <a:defRPr/>
            </a:pPr>
            <a:r>
              <a:rPr lang="pt-PT" dirty="0" err="1">
                <a:solidFill>
                  <a:schemeClr val="tx1">
                    <a:lumMod val="95000"/>
                    <a:lumOff val="5000"/>
                  </a:schemeClr>
                </a:solidFill>
                <a:latin typeface="+mn-lt"/>
                <a:cs typeface="+mn-cs"/>
                <a:hlinkClick r:id="rId6"/>
              </a:rPr>
              <a:t>scmarinho@ics.ul.pt</a:t>
            </a:r>
            <a:r>
              <a:rPr lang="pt-PT" dirty="0">
                <a:solidFill>
                  <a:schemeClr val="tx1">
                    <a:lumMod val="95000"/>
                    <a:lumOff val="5000"/>
                  </a:schemeClr>
                </a:solidFill>
                <a:latin typeface="+mn-lt"/>
                <a:cs typeface="+mn-cs"/>
              </a:rPr>
              <a:t>; </a:t>
            </a:r>
          </a:p>
          <a:p>
            <a:pPr fontAlgn="auto">
              <a:spcBef>
                <a:spcPts val="0"/>
              </a:spcBef>
              <a:spcAft>
                <a:spcPts val="0"/>
              </a:spcAft>
              <a:defRPr/>
            </a:pPr>
            <a:endParaRPr lang="pt-PT" dirty="0">
              <a:solidFill>
                <a:schemeClr val="tx1">
                  <a:lumMod val="95000"/>
                  <a:lumOff val="5000"/>
                </a:schemeClr>
              </a:solidFill>
              <a:latin typeface="+mn-lt"/>
              <a:cs typeface="+mn-cs"/>
            </a:endParaRPr>
          </a:p>
          <a:p>
            <a:pPr fontAlgn="auto">
              <a:spcBef>
                <a:spcPts val="0"/>
              </a:spcBef>
              <a:spcAft>
                <a:spcPts val="0"/>
              </a:spcAft>
              <a:defRPr/>
            </a:pPr>
            <a:r>
              <a:rPr lang="pt-PT" b="1" dirty="0">
                <a:solidFill>
                  <a:schemeClr val="tx1">
                    <a:lumMod val="95000"/>
                    <a:lumOff val="5000"/>
                  </a:schemeClr>
                </a:solidFill>
                <a:latin typeface="+mn-lt"/>
                <a:cs typeface="+mn-cs"/>
              </a:rPr>
              <a:t>OFAP- Observatório das Famílias e das Políticas de Família</a:t>
            </a:r>
          </a:p>
          <a:p>
            <a:pPr fontAlgn="auto">
              <a:spcBef>
                <a:spcPts val="0"/>
              </a:spcBef>
              <a:spcAft>
                <a:spcPts val="0"/>
              </a:spcAft>
              <a:defRPr/>
            </a:pPr>
            <a:r>
              <a:rPr lang="pt-PT" dirty="0">
                <a:solidFill>
                  <a:schemeClr val="tx1">
                    <a:lumMod val="95000"/>
                    <a:lumOff val="5000"/>
                  </a:schemeClr>
                </a:solidFill>
                <a:latin typeface="+mn-lt"/>
                <a:cs typeface="+mn-cs"/>
                <a:hlinkClick r:id="rId4"/>
              </a:rPr>
              <a:t>http://www.observatoriofamilias.ics.ul.pt/index.php</a:t>
            </a:r>
            <a:endParaRPr lang="pt-PT" dirty="0">
              <a:solidFill>
                <a:schemeClr val="tx1">
                  <a:lumMod val="95000"/>
                  <a:lumOff val="5000"/>
                </a:schemeClr>
              </a:solidFill>
              <a:latin typeface="+mn-lt"/>
              <a:cs typeface="+mn-cs"/>
            </a:endParaRPr>
          </a:p>
          <a:p>
            <a:pPr fontAlgn="auto">
              <a:spcBef>
                <a:spcPts val="0"/>
              </a:spcBef>
              <a:spcAft>
                <a:spcPts val="0"/>
              </a:spcAft>
              <a:defRPr/>
            </a:pPr>
            <a:endParaRPr lang="pt-PT" dirty="0">
              <a:solidFill>
                <a:schemeClr val="tx1">
                  <a:lumMod val="95000"/>
                  <a:lumOff val="5000"/>
                </a:schemeClr>
              </a:solidFill>
              <a:latin typeface="+mn-lt"/>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fontScale="90000"/>
          </a:bodyPr>
          <a:lstStyle/>
          <a:p>
            <a:pPr eaLnBrk="1" fontAlgn="auto" hangingPunct="1">
              <a:spcAft>
                <a:spcPts val="0"/>
              </a:spcAft>
              <a:defRPr/>
            </a:pPr>
            <a:r>
              <a:rPr lang="pt-PT" sz="2600" dirty="0" smtClean="0"/>
              <a:t>“</a:t>
            </a:r>
            <a:r>
              <a:rPr lang="pt-PT" sz="2600" dirty="0" err="1" smtClean="0"/>
              <a:t>Initial</a:t>
            </a:r>
            <a:r>
              <a:rPr lang="pt-PT" sz="2600" dirty="0" smtClean="0"/>
              <a:t> parental </a:t>
            </a:r>
            <a:r>
              <a:rPr lang="pt-PT" sz="2600" dirty="0" err="1" smtClean="0"/>
              <a:t>leave</a:t>
            </a:r>
            <a:r>
              <a:rPr lang="pt-PT" sz="2600" dirty="0" smtClean="0"/>
              <a:t>” subsidies granted, with and without sharing </a:t>
            </a:r>
            <a:r>
              <a:rPr lang="pt-PT" sz="2600" dirty="0" err="1" smtClean="0"/>
              <a:t>of</a:t>
            </a:r>
            <a:r>
              <a:rPr lang="pt-PT" sz="2600" dirty="0" smtClean="0"/>
              <a:t> </a:t>
            </a:r>
            <a:r>
              <a:rPr lang="pt-PT" sz="2600" dirty="0" err="1" smtClean="0"/>
              <a:t>leave</a:t>
            </a:r>
            <a:r>
              <a:rPr lang="pt-PT" sz="2600" dirty="0" smtClean="0"/>
              <a:t/>
            </a:r>
            <a:br>
              <a:rPr lang="pt-PT" sz="2600" dirty="0" smtClean="0"/>
            </a:br>
            <a:r>
              <a:rPr lang="pt-PT" sz="2600" dirty="0" smtClean="0"/>
              <a:t>(2009-2011)</a:t>
            </a:r>
            <a:endParaRPr lang="pt-PT" sz="2600" dirty="0"/>
          </a:p>
        </p:txBody>
      </p:sp>
      <p:graphicFrame>
        <p:nvGraphicFramePr>
          <p:cNvPr id="4" name="Marcador de Posição de Conteúdo 3"/>
          <p:cNvGraphicFramePr>
            <a:graphicFrameLocks noGrp="1"/>
          </p:cNvGraphicFramePr>
          <p:nvPr>
            <p:ph idx="1"/>
          </p:nvPr>
        </p:nvGraphicFramePr>
        <p:xfrm>
          <a:off x="395288" y="2133600"/>
          <a:ext cx="8229599" cy="1960880"/>
        </p:xfrm>
        <a:graphic>
          <a:graphicData uri="http://schemas.openxmlformats.org/drawingml/2006/table">
            <a:tbl>
              <a:tblPr firstRow="1" bandRow="1">
                <a:tableStyleId>{2D5ABB26-0587-4C30-8999-92F81FD0307C}</a:tableStyleId>
              </a:tblPr>
              <a:tblGrid>
                <a:gridCol w="936352"/>
                <a:gridCol w="1512168"/>
                <a:gridCol w="1078451"/>
                <a:gridCol w="1175657"/>
                <a:gridCol w="1175657"/>
                <a:gridCol w="1175657"/>
                <a:gridCol w="1175657"/>
              </a:tblGrid>
              <a:tr h="370840">
                <a:tc>
                  <a:txBody>
                    <a:bodyPr/>
                    <a:lstStyle/>
                    <a:p>
                      <a:pPr algn="l"/>
                      <a:endParaRPr lang="pt-PT" b="1" dirty="0">
                        <a:solidFill>
                          <a:schemeClr val="tx1">
                            <a:lumMod val="95000"/>
                            <a:lumOff val="5000"/>
                          </a:schemeClr>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PT" b="1" dirty="0" smtClean="0"/>
                        <a:t>2009</a:t>
                      </a:r>
                    </a:p>
                    <a:p>
                      <a:pPr algn="ctr"/>
                      <a:r>
                        <a:rPr lang="pt-PT" b="1" dirty="0" smtClean="0">
                          <a:solidFill>
                            <a:schemeClr val="tx1">
                              <a:lumMod val="95000"/>
                              <a:lumOff val="5000"/>
                            </a:schemeClr>
                          </a:solidFill>
                        </a:rPr>
                        <a:t>(May-Dec)</a:t>
                      </a:r>
                      <a:endParaRPr lang="pt-PT" b="1" dirty="0">
                        <a:solidFill>
                          <a:schemeClr val="tx1">
                            <a:lumMod val="95000"/>
                            <a:lumOff val="5000"/>
                          </a:schemeClr>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PT" b="1" dirty="0" smtClean="0"/>
                        <a:t>%</a:t>
                      </a:r>
                      <a:endParaRPr lang="pt-PT" b="1" dirty="0">
                        <a:solidFill>
                          <a:schemeClr val="tx1">
                            <a:lumMod val="95000"/>
                            <a:lumOff val="5000"/>
                          </a:schemeClr>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PT" b="1" dirty="0" smtClean="0"/>
                        <a:t>2010</a:t>
                      </a:r>
                      <a:endParaRPr lang="pt-PT" b="1" dirty="0">
                        <a:solidFill>
                          <a:schemeClr val="tx1">
                            <a:lumMod val="95000"/>
                            <a:lumOff val="5000"/>
                          </a:schemeClr>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PT" b="1" dirty="0" smtClean="0"/>
                        <a:t>%</a:t>
                      </a:r>
                      <a:endParaRPr lang="pt-PT" b="1" dirty="0">
                        <a:solidFill>
                          <a:schemeClr val="tx1">
                            <a:lumMod val="95000"/>
                            <a:lumOff val="5000"/>
                          </a:schemeClr>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PT" b="1" dirty="0" smtClean="0"/>
                        <a:t>2011</a:t>
                      </a:r>
                      <a:endParaRPr lang="pt-PT" b="1" dirty="0">
                        <a:solidFill>
                          <a:schemeClr val="tx1">
                            <a:lumMod val="95000"/>
                            <a:lumOff val="5000"/>
                          </a:schemeClr>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pt-PT" b="1" dirty="0" smtClean="0"/>
                        <a:t>%</a:t>
                      </a:r>
                      <a:endParaRPr lang="pt-PT" b="1" dirty="0">
                        <a:solidFill>
                          <a:schemeClr val="tx1">
                            <a:lumMod val="95000"/>
                            <a:lumOff val="5000"/>
                          </a:schemeClr>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370840">
                <a:tc>
                  <a:txBody>
                    <a:bodyPr/>
                    <a:lstStyle/>
                    <a:p>
                      <a:pPr algn="l"/>
                      <a:r>
                        <a:rPr lang="pt-PT" sz="1600" dirty="0" smtClean="0"/>
                        <a:t>Shared*</a:t>
                      </a:r>
                      <a:endParaRPr lang="pt-PT" sz="1600" b="1"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12,506</a:t>
                      </a:r>
                      <a:endParaRPr lang="pt-PT"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23</a:t>
                      </a:r>
                      <a:endParaRPr lang="pt-PT" b="1"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16,361</a:t>
                      </a:r>
                      <a:endParaRPr lang="pt-PT"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20</a:t>
                      </a:r>
                      <a:endParaRPr lang="pt-PT" b="1"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16,719</a:t>
                      </a:r>
                      <a:endParaRPr lang="pt-PT"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21</a:t>
                      </a:r>
                      <a:endParaRPr lang="pt-PT" b="1"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l"/>
                      <a:r>
                        <a:rPr lang="pt-PT" sz="1600" dirty="0" smtClean="0"/>
                        <a:t>Not shared</a:t>
                      </a:r>
                      <a:endParaRPr lang="pt-PT" sz="1600" b="1"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41,325</a:t>
                      </a:r>
                      <a:endParaRPr lang="pt-PT"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77</a:t>
                      </a:r>
                      <a:endParaRPr lang="pt-PT" b="1"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64,133</a:t>
                      </a:r>
                      <a:endParaRPr lang="pt-PT"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80</a:t>
                      </a:r>
                      <a:endParaRPr lang="pt-PT" b="1"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64,581</a:t>
                      </a:r>
                      <a:endParaRPr lang="pt-PT"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79</a:t>
                      </a:r>
                      <a:endParaRPr lang="pt-PT" b="1"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l"/>
                      <a:r>
                        <a:rPr lang="pt-PT" sz="1600" dirty="0" smtClean="0"/>
                        <a:t>Total</a:t>
                      </a:r>
                      <a:endParaRPr lang="pt-PT" sz="1600" b="1"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53,831</a:t>
                      </a:r>
                      <a:endParaRPr lang="pt-PT"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100</a:t>
                      </a:r>
                      <a:endParaRPr lang="pt-PT"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80,494</a:t>
                      </a:r>
                      <a:endParaRPr lang="pt-PT"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100</a:t>
                      </a:r>
                      <a:endParaRPr lang="pt-PT"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81,300</a:t>
                      </a:r>
                      <a:endParaRPr lang="pt-PT"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PT" dirty="0" smtClean="0"/>
                        <a:t>100</a:t>
                      </a:r>
                      <a:endParaRPr lang="pt-PT" dirty="0">
                        <a:latin typeface="Arial Narrow"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132" name="CaixaDeTexto 4"/>
          <p:cNvSpPr txBox="1">
            <a:spLocks noChangeArrowheads="1"/>
          </p:cNvSpPr>
          <p:nvPr/>
        </p:nvSpPr>
        <p:spPr bwMode="auto">
          <a:xfrm>
            <a:off x="395288" y="4652963"/>
            <a:ext cx="8353425" cy="954087"/>
          </a:xfrm>
          <a:prstGeom prst="rect">
            <a:avLst/>
          </a:prstGeom>
          <a:noFill/>
          <a:ln w="9525">
            <a:noFill/>
            <a:miter lim="800000"/>
            <a:headEnd/>
            <a:tailEnd/>
          </a:ln>
        </p:spPr>
        <p:txBody>
          <a:bodyPr>
            <a:spAutoFit/>
          </a:bodyPr>
          <a:lstStyle/>
          <a:p>
            <a:r>
              <a:rPr lang="pt-PT" sz="1400">
                <a:latin typeface="Arial Narrow" pitchFamily="34" charset="0"/>
              </a:rPr>
              <a:t>* Shared leave cases in which each of the partners took initial parental leave on their own for at least 30 days or for two periods of 15 consecutive days while the other partner went back to work.</a:t>
            </a:r>
          </a:p>
          <a:p>
            <a:endParaRPr lang="pt-PT" sz="1400">
              <a:latin typeface="Arial Narrow" pitchFamily="34" charset="0"/>
            </a:endParaRPr>
          </a:p>
          <a:p>
            <a:r>
              <a:rPr lang="pt-PT" sz="1400">
                <a:latin typeface="Arial Narrow" pitchFamily="34" charset="0"/>
              </a:rPr>
              <a:t>Source: Data supplied by the </a:t>
            </a:r>
            <a:r>
              <a:rPr lang="pt-PT" sz="1400" i="1">
                <a:latin typeface="Arial Narrow" pitchFamily="34" charset="0"/>
              </a:rPr>
              <a:t>Instituto de Informática e Estatística da Segurança social</a:t>
            </a:r>
            <a:r>
              <a:rPr lang="pt-PT" sz="1400">
                <a:latin typeface="Arial Narrow" pitchFamily="34" charset="0"/>
              </a:rPr>
              <a:t>, March 2011</a:t>
            </a:r>
          </a:p>
        </p:txBody>
      </p:sp>
      <p:sp>
        <p:nvSpPr>
          <p:cNvPr id="6" name="Marcador de Posição do Número do Diapositivo 5"/>
          <p:cNvSpPr>
            <a:spLocks noGrp="1"/>
          </p:cNvSpPr>
          <p:nvPr>
            <p:ph type="sldNum" sz="quarter" idx="12"/>
          </p:nvPr>
        </p:nvSpPr>
        <p:spPr/>
        <p:txBody>
          <a:bodyPr/>
          <a:lstStyle/>
          <a:p>
            <a:pPr>
              <a:defRPr/>
            </a:pPr>
            <a:fld id="{C42DD065-B8DC-4EF3-9C72-E68AE5740345}" type="slidenum">
              <a:rPr lang="pt-PT"/>
              <a:pPr>
                <a:defRPr/>
              </a:pPr>
              <a:t>3</a:t>
            </a:fld>
            <a:endParaRPr lang="pt-P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ítulo 1"/>
          <p:cNvSpPr>
            <a:spLocks noGrp="1"/>
          </p:cNvSpPr>
          <p:nvPr>
            <p:ph type="title"/>
          </p:nvPr>
        </p:nvSpPr>
        <p:spPr/>
        <p:txBody>
          <a:bodyPr/>
          <a:lstStyle/>
          <a:p>
            <a:pPr eaLnBrk="1" hangingPunct="1"/>
            <a:r>
              <a:rPr lang="pt-PT" sz="2600" smtClean="0"/>
              <a:t> The two options (5 months or 6 months) </a:t>
            </a:r>
            <a:br>
              <a:rPr lang="pt-PT" sz="2600" smtClean="0"/>
            </a:br>
            <a:r>
              <a:rPr lang="pt-PT" sz="2600" smtClean="0"/>
              <a:t>(2009 -2011)</a:t>
            </a:r>
          </a:p>
        </p:txBody>
      </p:sp>
      <p:graphicFrame>
        <p:nvGraphicFramePr>
          <p:cNvPr id="4" name="Marcador de Posição de Conteúdo 3"/>
          <p:cNvGraphicFramePr>
            <a:graphicFrameLocks noGrp="1"/>
          </p:cNvGraphicFramePr>
          <p:nvPr>
            <p:ph idx="1"/>
          </p:nvPr>
        </p:nvGraphicFramePr>
        <p:xfrm>
          <a:off x="468313" y="2133600"/>
          <a:ext cx="8229599" cy="2016000"/>
        </p:xfrm>
        <a:graphic>
          <a:graphicData uri="http://schemas.openxmlformats.org/drawingml/2006/table">
            <a:tbl>
              <a:tblPr firstRow="1" bandRow="1">
                <a:tableStyleId>{2D5ABB26-0587-4C30-8999-92F81FD0307C}</a:tableStyleId>
              </a:tblPr>
              <a:tblGrid>
                <a:gridCol w="1175657"/>
                <a:gridCol w="1175657"/>
                <a:gridCol w="1175657"/>
                <a:gridCol w="1175657"/>
                <a:gridCol w="1175657"/>
                <a:gridCol w="1175657"/>
                <a:gridCol w="1175657"/>
              </a:tblGrid>
              <a:tr h="504000">
                <a:tc>
                  <a:txBody>
                    <a:bodyPr/>
                    <a:lstStyle/>
                    <a:p>
                      <a:pPr algn="ctr"/>
                      <a:endParaRPr lang="pt-PT" b="1" dirty="0">
                        <a:solidFill>
                          <a:schemeClr val="tx1"/>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PT" b="1" dirty="0" smtClean="0"/>
                        <a:t>2009</a:t>
                      </a:r>
                      <a:endParaRPr lang="pt-PT" b="1" dirty="0">
                        <a:solidFill>
                          <a:schemeClr val="tx1"/>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PT" b="1" dirty="0" smtClean="0"/>
                        <a:t>%</a:t>
                      </a:r>
                      <a:endParaRPr lang="pt-PT" b="1" dirty="0">
                        <a:solidFill>
                          <a:schemeClr val="tx1"/>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PT" b="1" dirty="0" smtClean="0"/>
                        <a:t>2010</a:t>
                      </a:r>
                      <a:endParaRPr lang="pt-PT" b="1" dirty="0">
                        <a:solidFill>
                          <a:schemeClr val="tx1"/>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PT" b="1" dirty="0" smtClean="0"/>
                        <a:t>%</a:t>
                      </a:r>
                      <a:endParaRPr lang="pt-PT" b="1" dirty="0">
                        <a:solidFill>
                          <a:schemeClr val="tx1"/>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PT" b="1" dirty="0" smtClean="0"/>
                        <a:t>2011</a:t>
                      </a:r>
                      <a:endParaRPr lang="pt-PT" b="1" dirty="0">
                        <a:solidFill>
                          <a:schemeClr val="tx1"/>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pt-PT" b="1" dirty="0" smtClean="0"/>
                        <a:t>%</a:t>
                      </a:r>
                      <a:endParaRPr lang="pt-PT" b="1" dirty="0">
                        <a:solidFill>
                          <a:schemeClr val="tx1"/>
                        </a:solidFill>
                      </a:endParaRPr>
                    </a:p>
                  </a:txBody>
                  <a:tcP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04000">
                <a:tc>
                  <a:txBody>
                    <a:bodyPr/>
                    <a:lstStyle/>
                    <a:p>
                      <a:r>
                        <a:rPr lang="pt-PT" sz="1600" dirty="0" smtClean="0"/>
                        <a:t>5</a:t>
                      </a:r>
                      <a:r>
                        <a:rPr lang="pt-PT" sz="1600" baseline="0" dirty="0" smtClean="0"/>
                        <a:t> </a:t>
                      </a:r>
                      <a:r>
                        <a:rPr lang="pt-PT" sz="1600" baseline="0" dirty="0" err="1" smtClean="0"/>
                        <a:t>months</a:t>
                      </a:r>
                      <a:endParaRPr lang="pt-PT" sz="1600" dirty="0"/>
                    </a:p>
                  </a:txBody>
                  <a:tcP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4,960</a:t>
                      </a:r>
                      <a:endParaRPr lang="pt-PT"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44</a:t>
                      </a:r>
                      <a:endParaRPr lang="pt-PT" b="1"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6,949</a:t>
                      </a:r>
                      <a:endParaRPr lang="pt-PT"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42</a:t>
                      </a:r>
                      <a:endParaRPr lang="pt-PT" b="1"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6,800</a:t>
                      </a:r>
                      <a:endParaRPr lang="pt-PT"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41</a:t>
                      </a:r>
                      <a:endParaRPr lang="pt-PT" b="1"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04000">
                <a:tc>
                  <a:txBody>
                    <a:bodyPr/>
                    <a:lstStyle/>
                    <a:p>
                      <a:r>
                        <a:rPr lang="pt-PT" sz="1600" dirty="0" smtClean="0"/>
                        <a:t>6</a:t>
                      </a:r>
                      <a:r>
                        <a:rPr lang="pt-PT" sz="1600" baseline="0" dirty="0" smtClean="0"/>
                        <a:t> </a:t>
                      </a:r>
                      <a:r>
                        <a:rPr lang="pt-PT" sz="1600" baseline="0" dirty="0" err="1" smtClean="0"/>
                        <a:t>months</a:t>
                      </a:r>
                      <a:endParaRPr lang="pt-PT" sz="1600" dirty="0"/>
                    </a:p>
                  </a:txBody>
                  <a:tcP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6,969</a:t>
                      </a:r>
                      <a:endParaRPr lang="pt-PT"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56</a:t>
                      </a:r>
                      <a:endParaRPr lang="pt-PT" b="1"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9,412</a:t>
                      </a:r>
                      <a:endParaRPr lang="pt-PT"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58</a:t>
                      </a:r>
                      <a:endParaRPr lang="pt-PT" b="1"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9,919</a:t>
                      </a:r>
                      <a:endParaRPr lang="pt-PT"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b="1" dirty="0" smtClean="0"/>
                        <a:t>59</a:t>
                      </a:r>
                      <a:endParaRPr lang="pt-PT" b="1"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04000">
                <a:tc>
                  <a:txBody>
                    <a:bodyPr/>
                    <a:lstStyle/>
                    <a:p>
                      <a:r>
                        <a:rPr lang="pt-PT" dirty="0" smtClean="0"/>
                        <a:t>Total</a:t>
                      </a:r>
                      <a:endParaRPr lang="pt-PT" dirty="0"/>
                    </a:p>
                  </a:txBody>
                  <a:tcP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12,506</a:t>
                      </a:r>
                      <a:endParaRPr lang="pt-PT"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100</a:t>
                      </a:r>
                      <a:endParaRPr lang="pt-PT"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16,361</a:t>
                      </a:r>
                      <a:endParaRPr lang="pt-PT"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100</a:t>
                      </a:r>
                      <a:endParaRPr lang="pt-PT"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16,719</a:t>
                      </a:r>
                      <a:endParaRPr lang="pt-PT"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PT" dirty="0" smtClean="0"/>
                        <a:t>100</a:t>
                      </a:r>
                      <a:endParaRPr lang="pt-PT" dirty="0">
                        <a:latin typeface="Arial Narrow" pitchFamily="34" charset="0"/>
                      </a:endParaRP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156" name="CaixaDeTexto 5"/>
          <p:cNvSpPr txBox="1">
            <a:spLocks noChangeArrowheads="1"/>
          </p:cNvSpPr>
          <p:nvPr/>
        </p:nvSpPr>
        <p:spPr bwMode="auto">
          <a:xfrm>
            <a:off x="468313" y="4652963"/>
            <a:ext cx="8207375" cy="338137"/>
          </a:xfrm>
          <a:prstGeom prst="rect">
            <a:avLst/>
          </a:prstGeom>
          <a:noFill/>
          <a:ln w="9525">
            <a:noFill/>
            <a:miter lim="800000"/>
            <a:headEnd/>
            <a:tailEnd/>
          </a:ln>
        </p:spPr>
        <p:txBody>
          <a:bodyPr>
            <a:spAutoFit/>
          </a:bodyPr>
          <a:lstStyle/>
          <a:p>
            <a:r>
              <a:rPr lang="pt-PT" sz="1600">
                <a:latin typeface="Arial Narrow" pitchFamily="34" charset="0"/>
              </a:rPr>
              <a:t>Source: Data supplied by the </a:t>
            </a:r>
            <a:r>
              <a:rPr lang="pt-PT" sz="1600" i="1">
                <a:latin typeface="Arial Narrow" pitchFamily="34" charset="0"/>
              </a:rPr>
              <a:t>Instituto de Informática e Estatística da Segurança social</a:t>
            </a:r>
            <a:r>
              <a:rPr lang="pt-PT" sz="1600">
                <a:latin typeface="Arial Narrow" pitchFamily="34" charset="0"/>
              </a:rPr>
              <a:t>, March 2011</a:t>
            </a:r>
          </a:p>
        </p:txBody>
      </p:sp>
      <p:sp>
        <p:nvSpPr>
          <p:cNvPr id="7" name="Marcador de Posição do Número do Diapositivo 6"/>
          <p:cNvSpPr>
            <a:spLocks noGrp="1"/>
          </p:cNvSpPr>
          <p:nvPr>
            <p:ph type="sldNum" sz="quarter" idx="12"/>
          </p:nvPr>
        </p:nvSpPr>
        <p:spPr/>
        <p:txBody>
          <a:bodyPr/>
          <a:lstStyle/>
          <a:p>
            <a:pPr>
              <a:defRPr/>
            </a:pPr>
            <a:fld id="{88CE3F0A-4431-43E4-AB7A-BA64E66B3163}" type="slidenum">
              <a:rPr lang="pt-PT"/>
              <a:pPr>
                <a:defRPr/>
              </a:pPr>
              <a:t>4</a:t>
            </a:fld>
            <a:endParaRPr lang="pt-P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ítulo 1"/>
          <p:cNvSpPr>
            <a:spLocks noGrp="1"/>
          </p:cNvSpPr>
          <p:nvPr>
            <p:ph type="title"/>
          </p:nvPr>
        </p:nvSpPr>
        <p:spPr/>
        <p:txBody>
          <a:bodyPr/>
          <a:lstStyle/>
          <a:p>
            <a:pPr eaLnBrk="1" hangingPunct="1"/>
            <a:r>
              <a:rPr lang="pt-PT" sz="2600" b="1" smtClean="0"/>
              <a:t>Main Objective and Research Questions</a:t>
            </a:r>
          </a:p>
        </p:txBody>
      </p:sp>
      <p:sp>
        <p:nvSpPr>
          <p:cNvPr id="3" name="Marcador de Posição de Conteúdo 2"/>
          <p:cNvSpPr>
            <a:spLocks noGrp="1"/>
          </p:cNvSpPr>
          <p:nvPr>
            <p:ph idx="1"/>
          </p:nvPr>
        </p:nvSpPr>
        <p:spPr>
          <a:xfrm>
            <a:off x="457200" y="1196975"/>
            <a:ext cx="8229600" cy="4929188"/>
          </a:xfrm>
        </p:spPr>
        <p:txBody>
          <a:bodyPr rtlCol="0">
            <a:normAutofit fontScale="77500" lnSpcReduction="20000"/>
          </a:bodyPr>
          <a:lstStyle/>
          <a:p>
            <a:pPr marL="108000" indent="0" algn="just" eaLnBrk="1" fontAlgn="auto" hangingPunct="1">
              <a:spcAft>
                <a:spcPts val="0"/>
              </a:spcAft>
              <a:buClr>
                <a:schemeClr val="bg1">
                  <a:lumMod val="95000"/>
                </a:schemeClr>
              </a:buClr>
              <a:buFont typeface="Arial" pitchFamily="34" charset="0"/>
              <a:buBlip>
                <a:blip r:embed="rId3"/>
              </a:buBlip>
              <a:defRPr/>
            </a:pPr>
            <a:r>
              <a:rPr lang="pt-PT" sz="2200" dirty="0" smtClean="0"/>
              <a:t> Understanding </a:t>
            </a:r>
            <a:r>
              <a:rPr lang="pt-PT" sz="2200" dirty="0" err="1" smtClean="0"/>
              <a:t>the</a:t>
            </a:r>
            <a:r>
              <a:rPr lang="pt-PT" sz="2200" dirty="0" smtClean="0"/>
              <a:t> </a:t>
            </a:r>
            <a:r>
              <a:rPr lang="pt-PT" sz="2200" dirty="0" err="1" smtClean="0"/>
              <a:t>lived</a:t>
            </a:r>
            <a:r>
              <a:rPr lang="pt-PT" sz="2200" dirty="0" smtClean="0"/>
              <a:t> </a:t>
            </a:r>
            <a:r>
              <a:rPr lang="pt-PT" sz="2200" dirty="0" err="1" smtClean="0"/>
              <a:t>experiences</a:t>
            </a:r>
            <a:r>
              <a:rPr lang="pt-PT" sz="2200" dirty="0" smtClean="0"/>
              <a:t> </a:t>
            </a:r>
            <a:r>
              <a:rPr lang="pt-PT" sz="2200" dirty="0" err="1" smtClean="0"/>
              <a:t>of</a:t>
            </a:r>
            <a:r>
              <a:rPr lang="pt-PT" sz="2200" dirty="0" smtClean="0"/>
              <a:t> </a:t>
            </a:r>
            <a:r>
              <a:rPr lang="pt-PT" sz="2200" dirty="0" err="1" smtClean="0"/>
              <a:t>fathers</a:t>
            </a:r>
            <a:r>
              <a:rPr lang="pt-PT" sz="2200" dirty="0" smtClean="0"/>
              <a:t> who </a:t>
            </a:r>
            <a:r>
              <a:rPr lang="pt-PT" sz="2200" dirty="0" err="1" smtClean="0"/>
              <a:t>took</a:t>
            </a:r>
            <a:r>
              <a:rPr lang="pt-PT" sz="2200" dirty="0" smtClean="0"/>
              <a:t> </a:t>
            </a:r>
            <a:r>
              <a:rPr lang="pt-PT" sz="2200" dirty="0" err="1" smtClean="0"/>
              <a:t>at</a:t>
            </a:r>
            <a:r>
              <a:rPr lang="pt-PT" sz="2200" dirty="0" smtClean="0"/>
              <a:t> </a:t>
            </a:r>
            <a:r>
              <a:rPr lang="pt-PT" sz="2200" dirty="0" err="1" smtClean="0"/>
              <a:t>least</a:t>
            </a:r>
            <a:r>
              <a:rPr lang="pt-PT" sz="2200" dirty="0" smtClean="0"/>
              <a:t> </a:t>
            </a:r>
            <a:r>
              <a:rPr lang="pt-PT" sz="2200" dirty="0" err="1" smtClean="0"/>
              <a:t>one</a:t>
            </a:r>
            <a:r>
              <a:rPr lang="pt-PT" sz="2200" dirty="0" smtClean="0"/>
              <a:t> </a:t>
            </a:r>
            <a:r>
              <a:rPr lang="pt-PT" sz="2200" dirty="0" err="1" smtClean="0"/>
              <a:t>month</a:t>
            </a:r>
            <a:r>
              <a:rPr lang="pt-PT" sz="2200" dirty="0" smtClean="0"/>
              <a:t> </a:t>
            </a:r>
            <a:r>
              <a:rPr lang="pt-PT" sz="2200" dirty="0" err="1" smtClean="0"/>
              <a:t>alone</a:t>
            </a:r>
            <a:r>
              <a:rPr lang="pt-PT" sz="2200" dirty="0" smtClean="0"/>
              <a:t> </a:t>
            </a:r>
            <a:r>
              <a:rPr lang="pt-PT" sz="2200" dirty="0" err="1" smtClean="0"/>
              <a:t>of</a:t>
            </a:r>
            <a:r>
              <a:rPr lang="pt-PT" sz="2200" dirty="0" smtClean="0"/>
              <a:t> </a:t>
            </a:r>
            <a:r>
              <a:rPr lang="pt-PT" sz="2200" dirty="0" err="1" smtClean="0"/>
              <a:t>initial</a:t>
            </a:r>
            <a:r>
              <a:rPr lang="pt-PT" sz="2200" dirty="0" smtClean="0"/>
              <a:t> parental </a:t>
            </a:r>
            <a:r>
              <a:rPr lang="pt-PT" sz="2200" dirty="0" err="1" smtClean="0"/>
              <a:t>leave</a:t>
            </a:r>
            <a:r>
              <a:rPr lang="pt-PT" sz="2200" smtClean="0"/>
              <a:t>. </a:t>
            </a:r>
            <a:endParaRPr lang="pt-PT" sz="2200" dirty="0" smtClean="0"/>
          </a:p>
          <a:p>
            <a:pPr marL="108000" indent="0" algn="just" eaLnBrk="1" fontAlgn="auto" hangingPunct="1">
              <a:spcAft>
                <a:spcPts val="0"/>
              </a:spcAft>
              <a:buClr>
                <a:schemeClr val="bg1">
                  <a:lumMod val="95000"/>
                </a:schemeClr>
              </a:buClr>
              <a:buFont typeface="Arial" pitchFamily="34" charset="0"/>
              <a:buBlip>
                <a:blip r:embed="rId3"/>
              </a:buBlip>
              <a:defRPr/>
            </a:pPr>
            <a:endParaRPr lang="pt-PT" sz="2200" dirty="0" smtClean="0"/>
          </a:p>
          <a:p>
            <a:pPr marL="108000" indent="0" algn="just" eaLnBrk="1" fontAlgn="auto" hangingPunct="1">
              <a:spcAft>
                <a:spcPts val="0"/>
              </a:spcAft>
              <a:buClr>
                <a:schemeClr val="bg1">
                  <a:lumMod val="95000"/>
                </a:schemeClr>
              </a:buClr>
              <a:buFont typeface="Arial" pitchFamily="34" charset="0"/>
              <a:buBlip>
                <a:blip r:embed="rId3"/>
              </a:buBlip>
              <a:defRPr/>
            </a:pPr>
            <a:r>
              <a:rPr lang="pt-PT" sz="2200" dirty="0" smtClean="0"/>
              <a:t> </a:t>
            </a:r>
            <a:r>
              <a:rPr lang="pt-PT" sz="2200" dirty="0" err="1" smtClean="0"/>
              <a:t>Main</a:t>
            </a:r>
            <a:r>
              <a:rPr lang="pt-PT" sz="2200" dirty="0" smtClean="0"/>
              <a:t> </a:t>
            </a:r>
            <a:r>
              <a:rPr lang="pt-PT" sz="2200" dirty="0" err="1" smtClean="0"/>
              <a:t>focus</a:t>
            </a:r>
            <a:r>
              <a:rPr lang="pt-PT" sz="2200" dirty="0" smtClean="0"/>
              <a:t> </a:t>
            </a:r>
            <a:r>
              <a:rPr lang="pt-PT" sz="2200" dirty="0" err="1" smtClean="0"/>
              <a:t>of</a:t>
            </a:r>
            <a:r>
              <a:rPr lang="pt-PT" sz="2200" dirty="0" smtClean="0"/>
              <a:t> </a:t>
            </a:r>
            <a:r>
              <a:rPr lang="pt-PT" sz="2200" dirty="0" err="1" smtClean="0"/>
              <a:t>existing</a:t>
            </a:r>
            <a:r>
              <a:rPr lang="pt-PT" sz="2200" dirty="0" smtClean="0"/>
              <a:t> research: </a:t>
            </a:r>
            <a:r>
              <a:rPr lang="pt-PT" sz="2200" dirty="0" err="1" smtClean="0"/>
              <a:t>father’s</a:t>
            </a:r>
            <a:r>
              <a:rPr lang="pt-PT" sz="2200" dirty="0" smtClean="0"/>
              <a:t> use </a:t>
            </a:r>
            <a:r>
              <a:rPr lang="pt-PT" sz="2200" dirty="0" err="1" smtClean="0"/>
              <a:t>of</a:t>
            </a:r>
            <a:r>
              <a:rPr lang="pt-PT" sz="2200" dirty="0" smtClean="0"/>
              <a:t> </a:t>
            </a:r>
            <a:r>
              <a:rPr lang="pt-PT" sz="2200" dirty="0" err="1" smtClean="0"/>
              <a:t>leave</a:t>
            </a:r>
            <a:r>
              <a:rPr lang="pt-PT" sz="2200" dirty="0" smtClean="0"/>
              <a:t> (</a:t>
            </a:r>
            <a:r>
              <a:rPr lang="pt-PT" sz="2200" dirty="0" err="1" smtClean="0"/>
              <a:t>assessing</a:t>
            </a:r>
            <a:r>
              <a:rPr lang="pt-PT" sz="2200" dirty="0" smtClean="0"/>
              <a:t> </a:t>
            </a:r>
            <a:r>
              <a:rPr lang="pt-PT" sz="2200" dirty="0" err="1" smtClean="0"/>
              <a:t>decisions</a:t>
            </a:r>
            <a:r>
              <a:rPr lang="pt-PT" sz="2200" dirty="0" smtClean="0"/>
              <a:t> </a:t>
            </a:r>
            <a:r>
              <a:rPr lang="pt-PT" sz="2200" dirty="0" err="1" smtClean="0"/>
              <a:t>and</a:t>
            </a:r>
            <a:r>
              <a:rPr lang="pt-PT" sz="2200" dirty="0" smtClean="0"/>
              <a:t> </a:t>
            </a:r>
            <a:r>
              <a:rPr lang="pt-PT" sz="2200" dirty="0" err="1" smtClean="0"/>
              <a:t>determinants</a:t>
            </a:r>
            <a:r>
              <a:rPr lang="pt-PT" sz="2200" dirty="0" smtClean="0"/>
              <a:t> </a:t>
            </a:r>
            <a:r>
              <a:rPr lang="pt-PT" sz="2200" dirty="0" err="1" smtClean="0"/>
              <a:t>of</a:t>
            </a:r>
            <a:r>
              <a:rPr lang="pt-PT" sz="2200" dirty="0" smtClean="0"/>
              <a:t> use) + </a:t>
            </a:r>
            <a:r>
              <a:rPr lang="pt-PT" sz="2200" dirty="0" err="1" smtClean="0"/>
              <a:t>impact</a:t>
            </a:r>
            <a:r>
              <a:rPr lang="pt-PT" sz="2200" dirty="0" smtClean="0"/>
              <a:t> </a:t>
            </a:r>
            <a:r>
              <a:rPr lang="pt-PT" sz="2200" dirty="0" err="1" smtClean="0"/>
              <a:t>on</a:t>
            </a:r>
            <a:r>
              <a:rPr lang="pt-PT" sz="2200" dirty="0" smtClean="0"/>
              <a:t> conjugal </a:t>
            </a:r>
            <a:r>
              <a:rPr lang="pt-PT" sz="2200" dirty="0" err="1" smtClean="0"/>
              <a:t>division</a:t>
            </a:r>
            <a:r>
              <a:rPr lang="pt-PT" sz="2200" dirty="0" smtClean="0"/>
              <a:t> </a:t>
            </a:r>
            <a:r>
              <a:rPr lang="pt-PT" sz="2200" dirty="0" err="1" smtClean="0"/>
              <a:t>of</a:t>
            </a:r>
            <a:r>
              <a:rPr lang="pt-PT" sz="2200" dirty="0" smtClean="0"/>
              <a:t> </a:t>
            </a:r>
            <a:r>
              <a:rPr lang="pt-PT" sz="2200" dirty="0" err="1" smtClean="0"/>
              <a:t>work</a:t>
            </a:r>
            <a:endParaRPr lang="pt-PT" sz="2200" dirty="0" smtClean="0"/>
          </a:p>
          <a:p>
            <a:pPr marL="108000" indent="0" algn="just" eaLnBrk="1" fontAlgn="auto" hangingPunct="1">
              <a:spcAft>
                <a:spcPts val="0"/>
              </a:spcAft>
              <a:buClr>
                <a:schemeClr val="bg1">
                  <a:lumMod val="95000"/>
                </a:schemeClr>
              </a:buClr>
              <a:buFont typeface="Arial" pitchFamily="34" charset="0"/>
              <a:buBlip>
                <a:blip r:embed="rId3"/>
              </a:buBlip>
              <a:defRPr/>
            </a:pPr>
            <a:endParaRPr lang="pt-PT" sz="2200" dirty="0" smtClean="0"/>
          </a:p>
          <a:p>
            <a:pPr marL="108000" indent="0" algn="just" eaLnBrk="1" fontAlgn="auto" hangingPunct="1">
              <a:spcAft>
                <a:spcPts val="0"/>
              </a:spcAft>
              <a:buClr>
                <a:schemeClr val="bg1">
                  <a:lumMod val="95000"/>
                </a:schemeClr>
              </a:buClr>
              <a:buFont typeface="Arial" charset="0"/>
              <a:buNone/>
              <a:defRPr/>
            </a:pPr>
            <a:r>
              <a:rPr lang="pt-PT" sz="2200" dirty="0" smtClean="0"/>
              <a:t>Haas, Brandth </a:t>
            </a:r>
            <a:r>
              <a:rPr lang="pt-PT" sz="2200" dirty="0" err="1" smtClean="0"/>
              <a:t>and</a:t>
            </a:r>
            <a:r>
              <a:rPr lang="pt-PT" sz="2200" dirty="0" smtClean="0"/>
              <a:t> Kvande, Lammi-Taskula, Rostgaard, Salmi, Chronholm, Anderson, Moss, Deven, Duvander, Karu </a:t>
            </a:r>
            <a:r>
              <a:rPr lang="pt-PT" sz="2200" dirty="0" err="1" smtClean="0"/>
              <a:t>and</a:t>
            </a:r>
            <a:r>
              <a:rPr lang="pt-PT" sz="2200" dirty="0" smtClean="0"/>
              <a:t> </a:t>
            </a:r>
            <a:r>
              <a:rPr lang="pt-PT" sz="2200" dirty="0" err="1" smtClean="0"/>
              <a:t>Kasearu</a:t>
            </a:r>
            <a:r>
              <a:rPr lang="pt-PT" sz="2200" dirty="0" smtClean="0"/>
              <a:t>, </a:t>
            </a:r>
            <a:r>
              <a:rPr lang="pt-PT" sz="2200" dirty="0" err="1" smtClean="0"/>
              <a:t>Eydal</a:t>
            </a:r>
            <a:r>
              <a:rPr lang="pt-PT" sz="2200" dirty="0" smtClean="0"/>
              <a:t> </a:t>
            </a:r>
            <a:r>
              <a:rPr lang="pt-PT" sz="2200" dirty="0" err="1" smtClean="0"/>
              <a:t>and</a:t>
            </a:r>
            <a:r>
              <a:rPr lang="pt-PT" sz="2200" dirty="0" smtClean="0"/>
              <a:t> </a:t>
            </a:r>
            <a:r>
              <a:rPr lang="pt-PT" sz="2200" dirty="0" err="1" smtClean="0"/>
              <a:t>Gislason</a:t>
            </a:r>
            <a:r>
              <a:rPr lang="pt-PT" sz="2200" dirty="0" smtClean="0"/>
              <a:t>, </a:t>
            </a:r>
            <a:r>
              <a:rPr lang="pt-PT" sz="2200" dirty="0" err="1" smtClean="0"/>
              <a:t>Huttunen</a:t>
            </a:r>
            <a:r>
              <a:rPr lang="pt-PT" sz="2200" dirty="0" smtClean="0"/>
              <a:t>, </a:t>
            </a:r>
            <a:r>
              <a:rPr lang="pt-PT" sz="2200" dirty="0" err="1" smtClean="0"/>
              <a:t>Almqvist</a:t>
            </a:r>
            <a:r>
              <a:rPr lang="pt-PT" sz="2200" dirty="0" smtClean="0"/>
              <a:t>, O’Brien, </a:t>
            </a:r>
            <a:r>
              <a:rPr lang="pt-PT" sz="2200" dirty="0" err="1" smtClean="0"/>
              <a:t>Pajumets</a:t>
            </a:r>
            <a:r>
              <a:rPr lang="pt-PT" sz="2200" dirty="0" smtClean="0"/>
              <a:t>, </a:t>
            </a:r>
            <a:r>
              <a:rPr lang="pt-PT" sz="2200" dirty="0" err="1" smtClean="0"/>
              <a:t>Takala</a:t>
            </a:r>
            <a:r>
              <a:rPr lang="pt-PT" sz="2200" dirty="0" smtClean="0"/>
              <a:t>, </a:t>
            </a:r>
            <a:r>
              <a:rPr lang="pt-PT" sz="2200" dirty="0" err="1" smtClean="0"/>
              <a:t>Nyman</a:t>
            </a:r>
            <a:r>
              <a:rPr lang="pt-PT" sz="2200" dirty="0" smtClean="0"/>
              <a:t> </a:t>
            </a:r>
            <a:r>
              <a:rPr lang="pt-PT" sz="2200" dirty="0" err="1" smtClean="0"/>
              <a:t>and</a:t>
            </a:r>
            <a:r>
              <a:rPr lang="pt-PT" sz="2200" dirty="0" smtClean="0"/>
              <a:t> Peterson, </a:t>
            </a:r>
            <a:r>
              <a:rPr lang="pt-PT" sz="2200" dirty="0" err="1" smtClean="0"/>
              <a:t>Olson</a:t>
            </a:r>
            <a:r>
              <a:rPr lang="pt-PT" sz="2200" dirty="0" smtClean="0"/>
              <a:t>, Meil, </a:t>
            </a:r>
            <a:r>
              <a:rPr lang="pt-PT" sz="2200" dirty="0" err="1" smtClean="0"/>
              <a:t>Holter</a:t>
            </a:r>
            <a:r>
              <a:rPr lang="pt-PT" sz="2200" dirty="0" smtClean="0"/>
              <a:t>…</a:t>
            </a:r>
          </a:p>
          <a:p>
            <a:pPr eaLnBrk="1" fontAlgn="auto" hangingPunct="1">
              <a:spcAft>
                <a:spcPts val="0"/>
              </a:spcAft>
              <a:buFont typeface="Wingdings" pitchFamily="2" charset="2"/>
              <a:buChar char="Ø"/>
              <a:defRPr/>
            </a:pPr>
            <a:endParaRPr lang="pt-PT" sz="2200" dirty="0" smtClean="0"/>
          </a:p>
          <a:p>
            <a:pPr eaLnBrk="1" fontAlgn="auto" hangingPunct="1">
              <a:spcAft>
                <a:spcPts val="0"/>
              </a:spcAft>
              <a:buFont typeface="Arial" pitchFamily="34" charset="0"/>
              <a:buBlip>
                <a:blip r:embed="rId4"/>
              </a:buBlip>
              <a:defRPr/>
            </a:pPr>
            <a:r>
              <a:rPr lang="pt-PT" sz="2200" b="1" dirty="0" smtClean="0"/>
              <a:t>2 Questions: </a:t>
            </a:r>
          </a:p>
          <a:p>
            <a:pPr algn="just" eaLnBrk="1" fontAlgn="auto" hangingPunct="1">
              <a:spcAft>
                <a:spcPts val="0"/>
              </a:spcAft>
              <a:buFont typeface="Arial" pitchFamily="34" charset="0"/>
              <a:buChar char="•"/>
              <a:defRPr/>
            </a:pPr>
            <a:r>
              <a:rPr lang="pt-PT" sz="2200" dirty="0" smtClean="0"/>
              <a:t>From the men’s point of view, how did </a:t>
            </a:r>
            <a:r>
              <a:rPr lang="pt-PT" sz="2200" dirty="0" err="1" smtClean="0"/>
              <a:t>they</a:t>
            </a:r>
            <a:r>
              <a:rPr lang="pt-PT" sz="2200" dirty="0" smtClean="0"/>
              <a:t> </a:t>
            </a:r>
            <a:r>
              <a:rPr lang="pt-PT" sz="2200" dirty="0" err="1" smtClean="0"/>
              <a:t>perceive</a:t>
            </a:r>
            <a:r>
              <a:rPr lang="pt-PT" sz="2200" dirty="0" smtClean="0"/>
              <a:t> </a:t>
            </a:r>
            <a:r>
              <a:rPr lang="pt-PT" sz="2200" dirty="0" err="1" smtClean="0"/>
              <a:t>leave</a:t>
            </a:r>
            <a:r>
              <a:rPr lang="pt-PT" sz="2200" dirty="0" smtClean="0"/>
              <a:t> </a:t>
            </a:r>
            <a:r>
              <a:rPr lang="pt-PT" sz="2200" dirty="0" err="1" smtClean="0"/>
              <a:t>and</a:t>
            </a:r>
            <a:r>
              <a:rPr lang="pt-PT" sz="2200" dirty="0" smtClean="0"/>
              <a:t> </a:t>
            </a:r>
            <a:r>
              <a:rPr lang="pt-PT" sz="2200" dirty="0" err="1" smtClean="0"/>
              <a:t>what</a:t>
            </a:r>
            <a:r>
              <a:rPr lang="pt-PT" sz="2200" dirty="0" smtClean="0"/>
              <a:t> did they do </a:t>
            </a:r>
            <a:r>
              <a:rPr lang="pt-PT" sz="2200" dirty="0" err="1" smtClean="0"/>
              <a:t>and</a:t>
            </a:r>
            <a:r>
              <a:rPr lang="pt-PT" sz="2200" dirty="0" smtClean="0"/>
              <a:t> </a:t>
            </a:r>
            <a:r>
              <a:rPr lang="pt-PT" sz="2200" dirty="0" err="1" smtClean="0"/>
              <a:t>experience</a:t>
            </a:r>
            <a:r>
              <a:rPr lang="pt-PT" sz="2200" dirty="0" smtClean="0"/>
              <a:t> </a:t>
            </a:r>
            <a:r>
              <a:rPr lang="pt-PT" sz="2200" dirty="0" err="1" smtClean="0"/>
              <a:t>during</a:t>
            </a:r>
            <a:r>
              <a:rPr lang="pt-PT" sz="2200" dirty="0" smtClean="0"/>
              <a:t> that period </a:t>
            </a:r>
            <a:r>
              <a:rPr lang="pt-PT" sz="2200" dirty="0" err="1" smtClean="0"/>
              <a:t>of</a:t>
            </a:r>
            <a:r>
              <a:rPr lang="pt-PT" sz="2200" dirty="0" smtClean="0"/>
              <a:t> </a:t>
            </a:r>
            <a:r>
              <a:rPr lang="pt-PT" sz="2200" dirty="0" err="1" smtClean="0"/>
              <a:t>leave</a:t>
            </a:r>
            <a:r>
              <a:rPr lang="pt-PT" sz="2200" dirty="0" smtClean="0"/>
              <a:t>? </a:t>
            </a:r>
          </a:p>
          <a:p>
            <a:pPr algn="just" eaLnBrk="1" fontAlgn="auto" hangingPunct="1">
              <a:spcAft>
                <a:spcPts val="0"/>
              </a:spcAft>
              <a:buFont typeface="Arial" charset="0"/>
              <a:buNone/>
              <a:defRPr/>
            </a:pPr>
            <a:r>
              <a:rPr lang="pt-PT" sz="2200" dirty="0" smtClean="0"/>
              <a:t>      (</a:t>
            </a:r>
            <a:r>
              <a:rPr lang="pt-PT" sz="2200" dirty="0" err="1" smtClean="0"/>
              <a:t>what</a:t>
            </a:r>
            <a:r>
              <a:rPr lang="pt-PT" sz="2200" dirty="0" smtClean="0"/>
              <a:t> social processes </a:t>
            </a:r>
            <a:r>
              <a:rPr lang="pt-PT" sz="2200" dirty="0" err="1" smtClean="0"/>
              <a:t>and</a:t>
            </a:r>
            <a:r>
              <a:rPr lang="pt-PT" sz="2200" dirty="0" smtClean="0"/>
              <a:t> </a:t>
            </a:r>
            <a:r>
              <a:rPr lang="pt-PT" sz="2200" dirty="0" err="1" smtClean="0"/>
              <a:t>what</a:t>
            </a:r>
            <a:r>
              <a:rPr lang="pt-PT" sz="2200" dirty="0" smtClean="0"/>
              <a:t> effects are associated with this period of time when the father is on leave on his own)  </a:t>
            </a:r>
          </a:p>
          <a:p>
            <a:pPr algn="just" eaLnBrk="1" fontAlgn="auto" hangingPunct="1">
              <a:spcAft>
                <a:spcPts val="0"/>
              </a:spcAft>
              <a:buFont typeface="Arial" pitchFamily="34" charset="0"/>
              <a:buChar char="•"/>
              <a:defRPr/>
            </a:pPr>
            <a:r>
              <a:rPr lang="pt-PT" sz="2200" dirty="0" smtClean="0"/>
              <a:t>To what extent do </a:t>
            </a:r>
            <a:r>
              <a:rPr lang="pt-PT" sz="2200" dirty="0" err="1" smtClean="0"/>
              <a:t>these</a:t>
            </a:r>
            <a:r>
              <a:rPr lang="pt-PT" sz="2200" dirty="0" smtClean="0"/>
              <a:t> </a:t>
            </a:r>
            <a:r>
              <a:rPr lang="pt-PT" sz="2200" dirty="0" err="1" smtClean="0"/>
              <a:t>lived</a:t>
            </a:r>
            <a:r>
              <a:rPr lang="pt-PT" sz="2200" dirty="0" smtClean="0"/>
              <a:t> </a:t>
            </a:r>
            <a:r>
              <a:rPr lang="pt-PT" sz="2200" dirty="0" err="1" smtClean="0"/>
              <a:t>experiences</a:t>
            </a:r>
            <a:r>
              <a:rPr lang="pt-PT" sz="2200" dirty="0" smtClean="0"/>
              <a:t> affect the more conventional models of masculinity </a:t>
            </a:r>
            <a:r>
              <a:rPr lang="pt-PT" sz="2200" dirty="0" err="1" smtClean="0"/>
              <a:t>and</a:t>
            </a:r>
            <a:r>
              <a:rPr lang="pt-PT" sz="2200" dirty="0" smtClean="0"/>
              <a:t> </a:t>
            </a:r>
            <a:r>
              <a:rPr lang="pt-PT" sz="2200" dirty="0" err="1" smtClean="0"/>
              <a:t>femininity</a:t>
            </a:r>
            <a:r>
              <a:rPr lang="pt-PT" sz="2200" dirty="0" smtClean="0"/>
              <a:t> (</a:t>
            </a:r>
            <a:r>
              <a:rPr lang="pt-PT" sz="2200" dirty="0" err="1" smtClean="0"/>
              <a:t>nurturing</a:t>
            </a:r>
            <a:r>
              <a:rPr lang="pt-PT" sz="2200" dirty="0" smtClean="0"/>
              <a:t> </a:t>
            </a:r>
            <a:r>
              <a:rPr lang="pt-PT" sz="2200" dirty="0" err="1" smtClean="0"/>
              <a:t>mother</a:t>
            </a:r>
            <a:r>
              <a:rPr lang="pt-PT" sz="2200" dirty="0" smtClean="0"/>
              <a:t> </a:t>
            </a:r>
            <a:r>
              <a:rPr lang="pt-PT" sz="2200" dirty="0" err="1" smtClean="0"/>
              <a:t>main</a:t>
            </a:r>
            <a:r>
              <a:rPr lang="pt-PT" sz="2200" dirty="0" smtClean="0"/>
              <a:t> </a:t>
            </a:r>
            <a:r>
              <a:rPr lang="pt-PT" sz="2200" dirty="0" err="1" smtClean="0"/>
              <a:t>carer</a:t>
            </a:r>
            <a:r>
              <a:rPr lang="pt-PT" sz="2200" dirty="0" smtClean="0"/>
              <a:t>/ </a:t>
            </a:r>
            <a:r>
              <a:rPr lang="pt-PT" sz="2200" dirty="0" err="1" smtClean="0"/>
              <a:t>providing</a:t>
            </a:r>
            <a:r>
              <a:rPr lang="pt-PT" sz="2200" dirty="0" smtClean="0"/>
              <a:t> </a:t>
            </a:r>
            <a:r>
              <a:rPr lang="pt-PT" sz="2200" dirty="0" err="1" smtClean="0"/>
              <a:t>father</a:t>
            </a:r>
            <a:r>
              <a:rPr lang="pt-PT" sz="2200" dirty="0" smtClean="0"/>
              <a:t> </a:t>
            </a:r>
            <a:r>
              <a:rPr lang="pt-PT" sz="2200" dirty="0" err="1" smtClean="0"/>
              <a:t>supportive</a:t>
            </a:r>
            <a:r>
              <a:rPr lang="pt-PT" sz="2200" dirty="0" smtClean="0"/>
              <a:t> </a:t>
            </a:r>
            <a:r>
              <a:rPr lang="pt-PT" sz="2200" dirty="0" err="1" smtClean="0"/>
              <a:t>carer</a:t>
            </a:r>
            <a:r>
              <a:rPr lang="pt-PT" sz="2200" dirty="0" smtClean="0"/>
              <a:t>) ?</a:t>
            </a:r>
          </a:p>
          <a:p>
            <a:pPr eaLnBrk="1" fontAlgn="auto" hangingPunct="1">
              <a:spcAft>
                <a:spcPts val="0"/>
              </a:spcAft>
              <a:buFont typeface="Arial" pitchFamily="34" charset="0"/>
              <a:buNone/>
              <a:defRPr/>
            </a:pPr>
            <a:r>
              <a:rPr lang="pt-PT" sz="2200" dirty="0" smtClean="0"/>
              <a:t>    </a:t>
            </a:r>
            <a:endParaRPr lang="pt-PT" dirty="0"/>
          </a:p>
        </p:txBody>
      </p:sp>
      <p:sp>
        <p:nvSpPr>
          <p:cNvPr id="4" name="Marcador de Posição do Número do Diapositivo 3"/>
          <p:cNvSpPr>
            <a:spLocks noGrp="1"/>
          </p:cNvSpPr>
          <p:nvPr>
            <p:ph type="sldNum" sz="quarter" idx="12"/>
          </p:nvPr>
        </p:nvSpPr>
        <p:spPr/>
        <p:txBody>
          <a:bodyPr/>
          <a:lstStyle/>
          <a:p>
            <a:pPr>
              <a:defRPr/>
            </a:pPr>
            <a:fld id="{557C9A44-F706-4637-96A8-F5D2F8A0992B}" type="slidenum">
              <a:rPr lang="pt-PT"/>
              <a:pPr>
                <a:defRPr/>
              </a:pPr>
              <a:t>5</a:t>
            </a:fld>
            <a:endParaRPr lang="pt-P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ítulo 1"/>
          <p:cNvSpPr>
            <a:spLocks noGrp="1"/>
          </p:cNvSpPr>
          <p:nvPr>
            <p:ph type="title"/>
          </p:nvPr>
        </p:nvSpPr>
        <p:spPr>
          <a:xfrm>
            <a:off x="457200" y="274638"/>
            <a:ext cx="8229600" cy="993775"/>
          </a:xfrm>
        </p:spPr>
        <p:txBody>
          <a:bodyPr/>
          <a:lstStyle/>
          <a:p>
            <a:pPr eaLnBrk="1" hangingPunct="1"/>
            <a:r>
              <a:rPr lang="pt-PT" sz="2600" b="1" smtClean="0"/>
              <a:t>Approach</a:t>
            </a:r>
          </a:p>
        </p:txBody>
      </p:sp>
      <p:sp>
        <p:nvSpPr>
          <p:cNvPr id="7171" name="Marcador de Posição de Conteúdo 2"/>
          <p:cNvSpPr>
            <a:spLocks noGrp="1"/>
          </p:cNvSpPr>
          <p:nvPr>
            <p:ph idx="1"/>
          </p:nvPr>
        </p:nvSpPr>
        <p:spPr/>
        <p:txBody>
          <a:bodyPr/>
          <a:lstStyle/>
          <a:p>
            <a:pPr eaLnBrk="1" hangingPunct="1">
              <a:buFont typeface="Arial" charset="0"/>
              <a:buBlip>
                <a:blip r:embed="rId3"/>
              </a:buBlip>
            </a:pPr>
            <a:r>
              <a:rPr lang="pt-PT" sz="2200" b="1" smtClean="0">
                <a:latin typeface="Arial Narrow" pitchFamily="34" charset="0"/>
              </a:rPr>
              <a:t>Dual theoretical approach </a:t>
            </a:r>
            <a:r>
              <a:rPr lang="pt-PT" sz="2200" smtClean="0">
                <a:latin typeface="Arial Narrow" pitchFamily="34" charset="0"/>
              </a:rPr>
              <a:t>:  </a:t>
            </a:r>
          </a:p>
          <a:p>
            <a:pPr eaLnBrk="1" hangingPunct="1">
              <a:buFont typeface="Arial" charset="0"/>
              <a:buBlip>
                <a:blip r:embed="rId3"/>
              </a:buBlip>
            </a:pPr>
            <a:endParaRPr lang="pt-PT" sz="2200" smtClean="0">
              <a:latin typeface="Arial Narrow" pitchFamily="34" charset="0"/>
            </a:endParaRPr>
          </a:p>
          <a:p>
            <a:pPr lvl="1" eaLnBrk="1" hangingPunct="1">
              <a:buFontTx/>
              <a:buChar char="-"/>
            </a:pPr>
            <a:r>
              <a:rPr lang="pt-PT" sz="2000" smtClean="0">
                <a:latin typeface="Arial Narrow" pitchFamily="34" charset="0"/>
              </a:rPr>
              <a:t>The interactionist perspective : emphasizes the autonomous nature of the actor, who constructs and negotiates his or her practices </a:t>
            </a:r>
          </a:p>
          <a:p>
            <a:pPr lvl="1" eaLnBrk="1" hangingPunct="1">
              <a:buFont typeface="Arial" charset="0"/>
              <a:buNone/>
            </a:pPr>
            <a:r>
              <a:rPr lang="pt-PT" sz="2000" smtClean="0">
                <a:latin typeface="Arial Narrow" pitchFamily="34" charset="0"/>
              </a:rPr>
              <a:t> </a:t>
            </a:r>
          </a:p>
          <a:p>
            <a:pPr lvl="1" eaLnBrk="1" hangingPunct="1">
              <a:buFont typeface="Arial" charset="0"/>
              <a:buNone/>
            </a:pPr>
            <a:r>
              <a:rPr lang="pt-PT" sz="2000" smtClean="0">
                <a:latin typeface="Arial Narrow" pitchFamily="34" charset="0"/>
              </a:rPr>
              <a:t>-    The structural perspective : emphasizes the influence of normative and  institutional contexts (constraints)</a:t>
            </a:r>
          </a:p>
          <a:p>
            <a:pPr eaLnBrk="1" hangingPunct="1">
              <a:buFont typeface="Arial" charset="0"/>
              <a:buNone/>
            </a:pPr>
            <a:endParaRPr lang="pt-PT" sz="2200" smtClean="0">
              <a:latin typeface="Arial Narrow" pitchFamily="34" charset="0"/>
            </a:endParaRPr>
          </a:p>
          <a:p>
            <a:pPr eaLnBrk="1" hangingPunct="1">
              <a:buFont typeface="Arial" charset="0"/>
              <a:buNone/>
            </a:pPr>
            <a:endParaRPr lang="pt-PT" sz="2200" smtClean="0">
              <a:latin typeface="Arial Narrow" pitchFamily="34" charset="0"/>
            </a:endParaRPr>
          </a:p>
          <a:p>
            <a:pPr eaLnBrk="1" hangingPunct="1"/>
            <a:endParaRPr lang="pt-PT" smtClean="0"/>
          </a:p>
        </p:txBody>
      </p:sp>
      <p:sp>
        <p:nvSpPr>
          <p:cNvPr id="4" name="Marcador de Posição do Número do Diapositivo 3"/>
          <p:cNvSpPr>
            <a:spLocks noGrp="1"/>
          </p:cNvSpPr>
          <p:nvPr>
            <p:ph type="sldNum" sz="quarter" idx="12"/>
          </p:nvPr>
        </p:nvSpPr>
        <p:spPr/>
        <p:txBody>
          <a:bodyPr/>
          <a:lstStyle/>
          <a:p>
            <a:pPr>
              <a:defRPr/>
            </a:pPr>
            <a:fld id="{C49338D5-3BE7-45BF-AB5D-86C7126AD91E}" type="slidenum">
              <a:rPr lang="pt-PT"/>
              <a:pPr>
                <a:defRPr/>
              </a:pPr>
              <a:t>6</a:t>
            </a:fld>
            <a:endParaRPr lang="pt-P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ítulo 1"/>
          <p:cNvSpPr>
            <a:spLocks noGrp="1"/>
          </p:cNvSpPr>
          <p:nvPr>
            <p:ph type="title"/>
          </p:nvPr>
        </p:nvSpPr>
        <p:spPr>
          <a:xfrm>
            <a:off x="457200" y="274638"/>
            <a:ext cx="8229600" cy="633412"/>
          </a:xfrm>
        </p:spPr>
        <p:txBody>
          <a:bodyPr/>
          <a:lstStyle/>
          <a:p>
            <a:pPr eaLnBrk="1" hangingPunct="1"/>
            <a:r>
              <a:rPr lang="pt-PT" sz="2600" b="1" smtClean="0"/>
              <a:t>Normative and Institutional Contexts</a:t>
            </a:r>
          </a:p>
        </p:txBody>
      </p:sp>
      <p:sp>
        <p:nvSpPr>
          <p:cNvPr id="3" name="Marcador de Posição de Conteúdo 2"/>
          <p:cNvSpPr>
            <a:spLocks noGrp="1"/>
          </p:cNvSpPr>
          <p:nvPr>
            <p:ph idx="1"/>
          </p:nvPr>
        </p:nvSpPr>
        <p:spPr>
          <a:xfrm>
            <a:off x="457200" y="981075"/>
            <a:ext cx="8229600" cy="5400675"/>
          </a:xfrm>
        </p:spPr>
        <p:txBody>
          <a:bodyPr rtlCol="0">
            <a:normAutofit fontScale="25000" lnSpcReduction="20000"/>
          </a:bodyPr>
          <a:lstStyle/>
          <a:p>
            <a:pPr algn="just" eaLnBrk="1" fontAlgn="auto" hangingPunct="1">
              <a:lnSpc>
                <a:spcPct val="120000"/>
              </a:lnSpc>
              <a:spcAft>
                <a:spcPts val="0"/>
              </a:spcAft>
              <a:buFont typeface="Arial" pitchFamily="34" charset="0"/>
              <a:buNone/>
              <a:defRPr/>
            </a:pPr>
            <a:endParaRPr lang="pt-PT" sz="2000" b="1" dirty="0" smtClean="0"/>
          </a:p>
          <a:p>
            <a:pPr algn="just" eaLnBrk="1" fontAlgn="auto" hangingPunct="1">
              <a:lnSpc>
                <a:spcPct val="120000"/>
              </a:lnSpc>
              <a:spcAft>
                <a:spcPts val="0"/>
              </a:spcAft>
              <a:buFont typeface="Arial" pitchFamily="34" charset="0"/>
              <a:buBlip>
                <a:blip r:embed="rId3"/>
              </a:buBlip>
              <a:defRPr/>
            </a:pPr>
            <a:r>
              <a:rPr lang="pt-PT" sz="7200" b="1" dirty="0" smtClean="0">
                <a:latin typeface="Arial Narrow" pitchFamily="34" charset="0"/>
              </a:rPr>
              <a:t>GOVERNMENT/LEGISLATION: </a:t>
            </a:r>
            <a:r>
              <a:rPr lang="pt-PT" sz="7200" dirty="0" smtClean="0">
                <a:latin typeface="Arial Narrow" pitchFamily="34" charset="0"/>
              </a:rPr>
              <a:t>new </a:t>
            </a:r>
            <a:r>
              <a:rPr lang="pt-PT" sz="7200" dirty="0" err="1" smtClean="0">
                <a:latin typeface="Arial Narrow" pitchFamily="34" charset="0"/>
              </a:rPr>
              <a:t>leave</a:t>
            </a:r>
            <a:r>
              <a:rPr lang="pt-PT" sz="7200" dirty="0" smtClean="0">
                <a:latin typeface="Arial Narrow" pitchFamily="34" charset="0"/>
              </a:rPr>
              <a:t> </a:t>
            </a:r>
            <a:r>
              <a:rPr lang="pt-PT" sz="7200" dirty="0" err="1" smtClean="0">
                <a:latin typeface="Arial Narrow" pitchFamily="34" charset="0"/>
              </a:rPr>
              <a:t>scheme</a:t>
            </a:r>
            <a:r>
              <a:rPr lang="pt-PT" sz="7200" dirty="0" smtClean="0">
                <a:latin typeface="Arial Narrow" pitchFamily="34" charset="0"/>
              </a:rPr>
              <a:t> which “</a:t>
            </a:r>
            <a:r>
              <a:rPr lang="pt-PT" sz="7200" i="1" dirty="0" err="1" smtClean="0">
                <a:latin typeface="Arial Narrow" pitchFamily="34" charset="0"/>
              </a:rPr>
              <a:t>prioritizes</a:t>
            </a:r>
            <a:r>
              <a:rPr lang="pt-PT" sz="7200" i="1" dirty="0" smtClean="0">
                <a:latin typeface="Arial Narrow" pitchFamily="34" charset="0"/>
              </a:rPr>
              <a:t> the incentive to </a:t>
            </a:r>
            <a:r>
              <a:rPr lang="pt-PT" sz="7200" b="1" i="1" dirty="0" smtClean="0">
                <a:latin typeface="Arial Narrow" pitchFamily="34" charset="0"/>
              </a:rPr>
              <a:t>child-bearing</a:t>
            </a:r>
            <a:r>
              <a:rPr lang="pt-PT" sz="7200" i="1" dirty="0" smtClean="0">
                <a:latin typeface="Arial Narrow" pitchFamily="34" charset="0"/>
              </a:rPr>
              <a:t>, </a:t>
            </a:r>
            <a:r>
              <a:rPr lang="pt-PT" sz="7200" b="1" i="1" dirty="0" smtClean="0">
                <a:latin typeface="Arial Narrow" pitchFamily="34" charset="0"/>
              </a:rPr>
              <a:t>gender equality </a:t>
            </a:r>
            <a:r>
              <a:rPr lang="pt-PT" sz="7200" i="1" dirty="0" smtClean="0">
                <a:latin typeface="Arial Narrow" pitchFamily="34" charset="0"/>
              </a:rPr>
              <a:t>through the strengthening of fathers’ rights and the incentive to share parental leave, and better </a:t>
            </a:r>
            <a:r>
              <a:rPr lang="pt-PT" sz="7200" b="1" i="1" dirty="0" smtClean="0">
                <a:latin typeface="Arial Narrow" pitchFamily="34" charset="0"/>
              </a:rPr>
              <a:t>reconciliation of work, family life and early infant care</a:t>
            </a:r>
            <a:r>
              <a:rPr lang="pt-PT" sz="7200" i="1" dirty="0" smtClean="0">
                <a:latin typeface="Arial Narrow" pitchFamily="34" charset="0"/>
              </a:rPr>
              <a:t>” (Decree-Law 91/2009). </a:t>
            </a:r>
          </a:p>
          <a:p>
            <a:pPr algn="just" eaLnBrk="1" fontAlgn="auto" hangingPunct="1">
              <a:spcAft>
                <a:spcPts val="0"/>
              </a:spcAft>
              <a:buFont typeface="Arial" pitchFamily="34" charset="0"/>
              <a:buNone/>
              <a:defRPr/>
            </a:pPr>
            <a:endParaRPr lang="pt-PT" sz="4000"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r>
              <a:rPr lang="pt-PT" sz="7200" b="1" dirty="0" smtClean="0">
                <a:latin typeface="Arial Narrow" pitchFamily="34" charset="0"/>
              </a:rPr>
              <a:t>PROFISSIONAL GROUPS</a:t>
            </a:r>
            <a:r>
              <a:rPr lang="pt-PT" sz="7200" dirty="0" smtClean="0">
                <a:latin typeface="Arial Narrow" pitchFamily="34" charset="0"/>
              </a:rPr>
              <a:t> </a:t>
            </a:r>
            <a:r>
              <a:rPr lang="pt-PT" sz="7200" b="1" dirty="0" smtClean="0">
                <a:latin typeface="Arial Narrow" pitchFamily="34" charset="0"/>
              </a:rPr>
              <a:t>(pediatricians):</a:t>
            </a:r>
            <a:r>
              <a:rPr lang="pt-PT" sz="7200" dirty="0" smtClean="0">
                <a:latin typeface="Arial Narrow" pitchFamily="34" charset="0"/>
              </a:rPr>
              <a:t> discourse on the health and well-being of the child (preferable to remain in a “family environment” up to 3 years of age)</a:t>
            </a:r>
          </a:p>
          <a:p>
            <a:pPr eaLnBrk="1" fontAlgn="auto" hangingPunct="1">
              <a:lnSpc>
                <a:spcPct val="120000"/>
              </a:lnSpc>
              <a:spcAft>
                <a:spcPts val="0"/>
              </a:spcAft>
              <a:buFont typeface="Arial" pitchFamily="34" charset="0"/>
              <a:buBlip>
                <a:blip r:embed="rId3"/>
              </a:buBlip>
              <a:defRPr/>
            </a:pPr>
            <a:endParaRPr lang="pt-PT" sz="4500"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endParaRPr lang="pt-PT" sz="4500" dirty="0" smtClean="0">
              <a:latin typeface="Arial Narrow" pitchFamily="34" charset="0"/>
            </a:endParaRPr>
          </a:p>
          <a:p>
            <a:pPr eaLnBrk="1" fontAlgn="auto" hangingPunct="1">
              <a:lnSpc>
                <a:spcPct val="120000"/>
              </a:lnSpc>
              <a:spcAft>
                <a:spcPts val="0"/>
              </a:spcAft>
              <a:buFont typeface="Arial" pitchFamily="34" charset="0"/>
              <a:buNone/>
              <a:defRPr/>
            </a:pPr>
            <a:endParaRPr lang="pt-PT" sz="4500"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endParaRPr lang="pt-PT" sz="4500" b="1"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endParaRPr lang="pt-PT" sz="4500" b="1"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endParaRPr lang="pt-PT" sz="4500" b="1" dirty="0" smtClean="0">
              <a:latin typeface="Arial Narrow" pitchFamily="34" charset="0"/>
            </a:endParaRPr>
          </a:p>
          <a:p>
            <a:pPr eaLnBrk="1" fontAlgn="auto" hangingPunct="1">
              <a:lnSpc>
                <a:spcPct val="120000"/>
              </a:lnSpc>
              <a:spcAft>
                <a:spcPts val="0"/>
              </a:spcAft>
              <a:buFont typeface="Arial" pitchFamily="34" charset="0"/>
              <a:buNone/>
              <a:defRPr/>
            </a:pPr>
            <a:endParaRPr lang="pt-PT" sz="3600" b="1" dirty="0" smtClean="0">
              <a:latin typeface="Arial Narrow" pitchFamily="34" charset="0"/>
            </a:endParaRPr>
          </a:p>
          <a:p>
            <a:pPr eaLnBrk="1" fontAlgn="auto" hangingPunct="1">
              <a:lnSpc>
                <a:spcPct val="120000"/>
              </a:lnSpc>
              <a:spcAft>
                <a:spcPts val="0"/>
              </a:spcAft>
              <a:buFont typeface="Arial" pitchFamily="34" charset="0"/>
              <a:buBlip>
                <a:blip r:embed="rId3"/>
              </a:buBlip>
              <a:defRPr/>
            </a:pPr>
            <a:r>
              <a:rPr lang="pt-PT" sz="7200" b="1" dirty="0" smtClean="0">
                <a:latin typeface="Arial Narrow" pitchFamily="34" charset="0"/>
              </a:rPr>
              <a:t>EMPLOYERS</a:t>
            </a:r>
            <a:r>
              <a:rPr lang="pt-PT" sz="7200" dirty="0" smtClean="0">
                <a:latin typeface="Arial Narrow" pitchFamily="34" charset="0"/>
              </a:rPr>
              <a:t>:  defending women’s rights; expectations – long hours, the father does not take leave of </a:t>
            </a:r>
            <a:r>
              <a:rPr lang="pt-PT" sz="7200" dirty="0" err="1" smtClean="0">
                <a:latin typeface="Arial Narrow" pitchFamily="34" charset="0"/>
              </a:rPr>
              <a:t>absence</a:t>
            </a:r>
            <a:r>
              <a:rPr lang="pt-PT" sz="7200" dirty="0" smtClean="0">
                <a:latin typeface="Arial Narrow" pitchFamily="34" charset="0"/>
              </a:rPr>
              <a:t> to </a:t>
            </a:r>
            <a:r>
              <a:rPr lang="pt-PT" sz="7200" dirty="0" err="1" smtClean="0">
                <a:latin typeface="Arial Narrow" pitchFamily="34" charset="0"/>
              </a:rPr>
              <a:t>care</a:t>
            </a:r>
            <a:r>
              <a:rPr lang="pt-PT" sz="7200" dirty="0" smtClean="0">
                <a:latin typeface="Arial Narrow" pitchFamily="34" charset="0"/>
              </a:rPr>
              <a:t> for children; differences between public and private sectors, size and type of organization.</a:t>
            </a:r>
          </a:p>
          <a:p>
            <a:pPr eaLnBrk="1" fontAlgn="auto" hangingPunct="1">
              <a:lnSpc>
                <a:spcPct val="120000"/>
              </a:lnSpc>
              <a:spcAft>
                <a:spcPts val="0"/>
              </a:spcAft>
              <a:buFont typeface="Arial" pitchFamily="34" charset="0"/>
              <a:buNone/>
              <a:defRPr/>
            </a:pPr>
            <a:endParaRPr lang="pt-PT" sz="4000" dirty="0" smtClean="0">
              <a:latin typeface="Arial Narrow" pitchFamily="34" charset="0"/>
            </a:endParaRPr>
          </a:p>
          <a:p>
            <a:pPr algn="just" eaLnBrk="1" fontAlgn="auto" hangingPunct="1">
              <a:lnSpc>
                <a:spcPct val="120000"/>
              </a:lnSpc>
              <a:spcAft>
                <a:spcPts val="0"/>
              </a:spcAft>
              <a:buFont typeface="Arial" pitchFamily="34" charset="0"/>
              <a:buBlip>
                <a:blip r:embed="rId3"/>
              </a:buBlip>
              <a:defRPr/>
            </a:pPr>
            <a:r>
              <a:rPr lang="pt-PT" sz="7200" b="1" dirty="0" smtClean="0">
                <a:latin typeface="Arial Narrow" pitchFamily="34" charset="0"/>
              </a:rPr>
              <a:t>GENDER NORMS AND PRACTICES WITHIN THE FAMILY</a:t>
            </a:r>
            <a:r>
              <a:rPr lang="pt-PT" sz="7200" dirty="0" smtClean="0">
                <a:latin typeface="Arial Narrow" pitchFamily="34" charset="0"/>
              </a:rPr>
              <a:t>: both partners in full-time work, inequalities in unpaid work, </a:t>
            </a:r>
            <a:r>
              <a:rPr lang="pt-PT" sz="7200" dirty="0" err="1" smtClean="0">
                <a:latin typeface="Arial Narrow" pitchFamily="34" charset="0"/>
              </a:rPr>
              <a:t>changing</a:t>
            </a:r>
            <a:r>
              <a:rPr lang="pt-PT" sz="7200" dirty="0" smtClean="0">
                <a:latin typeface="Arial Narrow" pitchFamily="34" charset="0"/>
              </a:rPr>
              <a:t> </a:t>
            </a:r>
            <a:r>
              <a:rPr lang="pt-PT" sz="7200" dirty="0" err="1" smtClean="0">
                <a:latin typeface="Arial Narrow" pitchFamily="34" charset="0"/>
              </a:rPr>
              <a:t>norms</a:t>
            </a:r>
            <a:r>
              <a:rPr lang="pt-PT" sz="7200" dirty="0" smtClean="0">
                <a:latin typeface="Arial Narrow" pitchFamily="34" charset="0"/>
              </a:rPr>
              <a:t> (hegemonic masculinity – the father as provider and educator / </a:t>
            </a:r>
            <a:r>
              <a:rPr lang="pt-PT" sz="7200" dirty="0" err="1" smtClean="0">
                <a:latin typeface="Arial Narrow" pitchFamily="34" charset="0"/>
              </a:rPr>
              <a:t>hegemonic</a:t>
            </a:r>
            <a:r>
              <a:rPr lang="pt-PT" sz="7200" dirty="0" smtClean="0">
                <a:latin typeface="Arial Narrow" pitchFamily="34" charset="0"/>
              </a:rPr>
              <a:t> </a:t>
            </a:r>
            <a:r>
              <a:rPr lang="pt-PT" sz="7200" dirty="0" err="1" smtClean="0">
                <a:latin typeface="Arial Narrow" pitchFamily="34" charset="0"/>
              </a:rPr>
              <a:t>femininity</a:t>
            </a:r>
            <a:r>
              <a:rPr lang="pt-PT" sz="7200" dirty="0" smtClean="0">
                <a:latin typeface="Arial Narrow" pitchFamily="34" charset="0"/>
              </a:rPr>
              <a:t> – the mother as main and “natural” carer). </a:t>
            </a:r>
          </a:p>
          <a:p>
            <a:pPr eaLnBrk="1" fontAlgn="auto" hangingPunct="1">
              <a:spcAft>
                <a:spcPts val="0"/>
              </a:spcAft>
              <a:buFont typeface="Arial" pitchFamily="34" charset="0"/>
              <a:buChar char="•"/>
              <a:defRPr/>
            </a:pPr>
            <a:endParaRPr lang="pt-PT" sz="2000" dirty="0">
              <a:latin typeface="Arial Narrow" pitchFamily="34" charset="0"/>
            </a:endParaRPr>
          </a:p>
        </p:txBody>
      </p:sp>
      <p:sp>
        <p:nvSpPr>
          <p:cNvPr id="8196" name="CaixaDeTexto 4"/>
          <p:cNvSpPr txBox="1">
            <a:spLocks noChangeArrowheads="1"/>
          </p:cNvSpPr>
          <p:nvPr/>
        </p:nvSpPr>
        <p:spPr bwMode="auto">
          <a:xfrm>
            <a:off x="1116013" y="3284538"/>
            <a:ext cx="6840537" cy="1016000"/>
          </a:xfrm>
          <a:prstGeom prst="rect">
            <a:avLst/>
          </a:prstGeom>
          <a:noFill/>
          <a:ln w="9525">
            <a:noFill/>
            <a:miter lim="800000"/>
            <a:headEnd/>
            <a:tailEnd/>
          </a:ln>
        </p:spPr>
        <p:txBody>
          <a:bodyPr>
            <a:spAutoFit/>
          </a:bodyPr>
          <a:lstStyle/>
          <a:p>
            <a:pPr algn="just"/>
            <a:r>
              <a:rPr lang="pt-PT" sz="1500" i="1">
                <a:latin typeface="Arial Narrow" pitchFamily="34" charset="0"/>
              </a:rPr>
              <a:t>“his pediatrician says that the children who are in the crèche need emergency consultations while the children who stay at home only need routine consultations. And with him it’s always been like that, the doctors always say that as far as illness and all that is concerned, it’s better not to put children into crèches too early”. (David)</a:t>
            </a:r>
          </a:p>
        </p:txBody>
      </p:sp>
      <p:sp>
        <p:nvSpPr>
          <p:cNvPr id="6" name="Marcador de Posição do Número do Diapositivo 5"/>
          <p:cNvSpPr>
            <a:spLocks noGrp="1"/>
          </p:cNvSpPr>
          <p:nvPr>
            <p:ph type="sldNum" sz="quarter" idx="12"/>
          </p:nvPr>
        </p:nvSpPr>
        <p:spPr/>
        <p:txBody>
          <a:bodyPr/>
          <a:lstStyle/>
          <a:p>
            <a:pPr>
              <a:defRPr/>
            </a:pPr>
            <a:fld id="{35618D8C-DB0B-45E0-9D21-A68B45893DCC}" type="slidenum">
              <a:rPr lang="pt-PT"/>
              <a:pPr>
                <a:defRPr/>
              </a:pPr>
              <a:t>7</a:t>
            </a:fld>
            <a:endParaRPr lang="pt-P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ulo 1"/>
          <p:cNvSpPr>
            <a:spLocks noGrp="1"/>
          </p:cNvSpPr>
          <p:nvPr>
            <p:ph type="title"/>
          </p:nvPr>
        </p:nvSpPr>
        <p:spPr>
          <a:xfrm>
            <a:off x="395288" y="0"/>
            <a:ext cx="8229600" cy="706438"/>
          </a:xfrm>
        </p:spPr>
        <p:txBody>
          <a:bodyPr/>
          <a:lstStyle/>
          <a:p>
            <a:pPr eaLnBrk="1" hangingPunct="1"/>
            <a:r>
              <a:rPr lang="pt-PT" sz="2800" smtClean="0"/>
              <a:t>Interview Sample</a:t>
            </a:r>
            <a:endParaRPr lang="pt-PT" sz="2600" smtClean="0"/>
          </a:p>
        </p:txBody>
      </p:sp>
      <p:sp>
        <p:nvSpPr>
          <p:cNvPr id="9219" name="Marcador de Posição de Conteúdo 2"/>
          <p:cNvSpPr>
            <a:spLocks noGrp="1"/>
          </p:cNvSpPr>
          <p:nvPr>
            <p:ph idx="1"/>
          </p:nvPr>
        </p:nvSpPr>
        <p:spPr>
          <a:xfrm>
            <a:off x="250825" y="620713"/>
            <a:ext cx="8569325" cy="5256212"/>
          </a:xfrm>
        </p:spPr>
        <p:txBody>
          <a:bodyPr/>
          <a:lstStyle/>
          <a:p>
            <a:pPr eaLnBrk="1" hangingPunct="1">
              <a:buFont typeface="Arial" charset="0"/>
              <a:buBlip>
                <a:blip r:embed="rId3"/>
              </a:buBlip>
            </a:pPr>
            <a:r>
              <a:rPr lang="pt-PT" sz="1400" b="1" smtClean="0">
                <a:latin typeface="Arial Narrow" pitchFamily="34" charset="0"/>
              </a:rPr>
              <a:t>11 IN-DEPTH INTERVIEWS,  MEN </a:t>
            </a:r>
            <a:r>
              <a:rPr lang="pt-PT" sz="1400" smtClean="0">
                <a:latin typeface="Arial Narrow" pitchFamily="34" charset="0"/>
              </a:rPr>
              <a:t>living in city of Lisbon</a:t>
            </a:r>
          </a:p>
          <a:p>
            <a:pPr eaLnBrk="1" hangingPunct="1">
              <a:buFont typeface="Arial" charset="0"/>
              <a:buNone/>
            </a:pPr>
            <a:endParaRPr lang="pt-PT" sz="1400" smtClean="0">
              <a:latin typeface="Arial Narrow" pitchFamily="34" charset="0"/>
            </a:endParaRPr>
          </a:p>
          <a:p>
            <a:pPr eaLnBrk="1" hangingPunct="1">
              <a:buFont typeface="Arial" charset="0"/>
              <a:buNone/>
            </a:pPr>
            <a:r>
              <a:rPr lang="pt-PT" sz="1400" b="1" smtClean="0">
                <a:latin typeface="Arial Narrow" pitchFamily="34" charset="0"/>
              </a:rPr>
              <a:t>	AGES</a:t>
            </a:r>
            <a:r>
              <a:rPr lang="pt-PT" sz="1400" smtClean="0">
                <a:latin typeface="Arial Narrow" pitchFamily="34" charset="0"/>
              </a:rPr>
              <a:t>: between 28 and 40, 1 aged 54</a:t>
            </a:r>
          </a:p>
          <a:p>
            <a:pPr eaLnBrk="1" hangingPunct="1">
              <a:buFont typeface="Arial" charset="0"/>
              <a:buNone/>
            </a:pPr>
            <a:endParaRPr lang="pt-PT" sz="1400" smtClean="0">
              <a:latin typeface="Arial Narrow" pitchFamily="34" charset="0"/>
            </a:endParaRPr>
          </a:p>
          <a:p>
            <a:pPr eaLnBrk="1" hangingPunct="1">
              <a:buFont typeface="Arial" charset="0"/>
              <a:buNone/>
            </a:pPr>
            <a:r>
              <a:rPr lang="pt-PT" sz="1400" b="1" smtClean="0">
                <a:latin typeface="Arial Narrow" pitchFamily="34" charset="0"/>
              </a:rPr>
              <a:t>	EDUCATIONAL ATTAINMENT LEVELS:</a:t>
            </a:r>
            <a:r>
              <a:rPr lang="pt-PT" sz="1400" smtClean="0">
                <a:latin typeface="Arial Narrow" pitchFamily="34" charset="0"/>
              </a:rPr>
              <a:t> 1 with 10 years’ schooling and a professional qualification, 3 with 12 years of schooling and a professional qualification or attendance at university, 7 with a completed university education</a:t>
            </a:r>
          </a:p>
          <a:p>
            <a:pPr eaLnBrk="1" hangingPunct="1">
              <a:buFont typeface="Arial" charset="0"/>
              <a:buNone/>
            </a:pPr>
            <a:endParaRPr lang="pt-PT" sz="1400" smtClean="0">
              <a:latin typeface="Arial Narrow" pitchFamily="34" charset="0"/>
            </a:endParaRPr>
          </a:p>
          <a:p>
            <a:pPr eaLnBrk="1" hangingPunct="1">
              <a:buFont typeface="Arial" charset="0"/>
              <a:buNone/>
            </a:pPr>
            <a:r>
              <a:rPr lang="pt-PT" sz="1400" b="1" smtClean="0">
                <a:latin typeface="Arial Narrow" pitchFamily="34" charset="0"/>
              </a:rPr>
              <a:t>	SECTORS (SERVICES):</a:t>
            </a:r>
            <a:r>
              <a:rPr lang="pt-PT" sz="1400" smtClean="0">
                <a:latin typeface="Arial Narrow" pitchFamily="34" charset="0"/>
              </a:rPr>
              <a:t> 5 private sector, 4 public sector, 2 state corporate sector</a:t>
            </a:r>
          </a:p>
          <a:p>
            <a:pPr eaLnBrk="1" hangingPunct="1">
              <a:buFont typeface="Arial" charset="0"/>
              <a:buNone/>
            </a:pPr>
            <a:endParaRPr lang="pt-PT" sz="1400" smtClean="0">
              <a:latin typeface="Arial Narrow" pitchFamily="34" charset="0"/>
            </a:endParaRPr>
          </a:p>
          <a:p>
            <a:pPr algn="just" eaLnBrk="1" hangingPunct="1">
              <a:buFont typeface="Arial" charset="0"/>
              <a:buNone/>
            </a:pPr>
            <a:r>
              <a:rPr lang="pt-PT" sz="1400" b="1" smtClean="0">
                <a:latin typeface="Arial Narrow" pitchFamily="34" charset="0"/>
              </a:rPr>
              <a:t>	PROFESSIONS : </a:t>
            </a:r>
            <a:r>
              <a:rPr lang="pt-PT" sz="1400" smtClean="0">
                <a:latin typeface="Arial Narrow" pitchFamily="34" charset="0"/>
              </a:rPr>
              <a:t>policeman, accountant, hairdresser, television journalist, aircraft maintenance engineer, sports manager, internet maintenance manager (telecommunications operator), architect, designer, management consultant, computer engineer.</a:t>
            </a:r>
          </a:p>
          <a:p>
            <a:pPr algn="just" eaLnBrk="1" hangingPunct="1">
              <a:buFont typeface="Arial" charset="0"/>
              <a:buNone/>
            </a:pPr>
            <a:endParaRPr lang="pt-PT" sz="1400" smtClean="0">
              <a:latin typeface="Arial Narrow" pitchFamily="34" charset="0"/>
            </a:endParaRPr>
          </a:p>
          <a:p>
            <a:pPr algn="just" eaLnBrk="1" hangingPunct="1">
              <a:buFont typeface="Arial" charset="0"/>
              <a:buNone/>
            </a:pPr>
            <a:r>
              <a:rPr lang="pt-PT" sz="1400" b="1" smtClean="0">
                <a:latin typeface="Arial Narrow" pitchFamily="34" charset="0"/>
              </a:rPr>
              <a:t>	COUPLES WITH BOTH PARTNERS IN FULL-TIME WORK :</a:t>
            </a:r>
          </a:p>
          <a:p>
            <a:pPr lvl="1" algn="just" eaLnBrk="1" hangingPunct="1">
              <a:buFont typeface="Arial" charset="0"/>
              <a:buNone/>
            </a:pPr>
            <a:r>
              <a:rPr lang="pt-PT" sz="1400" b="1" smtClean="0">
                <a:latin typeface="Arial Narrow" pitchFamily="34" charset="0"/>
              </a:rPr>
              <a:t>	WOMEN’S PROFESSIONS:</a:t>
            </a:r>
            <a:r>
              <a:rPr lang="pt-PT" sz="1400" smtClean="0">
                <a:latin typeface="Arial Narrow" pitchFamily="34" charset="0"/>
              </a:rPr>
              <a:t> lawyer, judge, radio and television journalists, senior civil servants, civil engineer, secretary, hairdresser, biologist.</a:t>
            </a:r>
          </a:p>
          <a:p>
            <a:pPr lvl="1" eaLnBrk="1" hangingPunct="1">
              <a:buFont typeface="Arial" charset="0"/>
              <a:buNone/>
            </a:pPr>
            <a:r>
              <a:rPr lang="pt-PT" sz="1400" b="1" smtClean="0">
                <a:latin typeface="Arial Narrow" pitchFamily="34" charset="0"/>
              </a:rPr>
              <a:t>	COUPLES’ INCOMES</a:t>
            </a:r>
            <a:r>
              <a:rPr lang="pt-PT" sz="1400" smtClean="0">
                <a:latin typeface="Arial Narrow" pitchFamily="34" charset="0"/>
              </a:rPr>
              <a:t>: 6 with similar income levels, 2 in which the man earns more, 3 in which the woman earns more; </a:t>
            </a:r>
          </a:p>
          <a:p>
            <a:pPr lvl="1" eaLnBrk="1" hangingPunct="1">
              <a:buFont typeface="Arial" charset="0"/>
              <a:buNone/>
            </a:pPr>
            <a:r>
              <a:rPr lang="pt-PT" sz="1400" b="1" smtClean="0">
                <a:latin typeface="Arial Narrow" pitchFamily="34" charset="0"/>
              </a:rPr>
              <a:t>	NUMBER OF CHILDREN :</a:t>
            </a:r>
            <a:r>
              <a:rPr lang="pt-PT" sz="1400" smtClean="0">
                <a:latin typeface="Arial Narrow" pitchFamily="34" charset="0"/>
              </a:rPr>
              <a:t> 6 with 1 child, 5 with 2 or 3 children.  </a:t>
            </a:r>
          </a:p>
          <a:p>
            <a:pPr eaLnBrk="1" hangingPunct="1">
              <a:buFont typeface="Arial" charset="0"/>
              <a:buNone/>
            </a:pPr>
            <a:endParaRPr lang="pt-PT" sz="1400" smtClean="0">
              <a:latin typeface="Arial Narrow" pitchFamily="34" charset="0"/>
            </a:endParaRPr>
          </a:p>
          <a:p>
            <a:pPr eaLnBrk="1" hangingPunct="1">
              <a:buFont typeface="Arial" charset="0"/>
              <a:buNone/>
            </a:pPr>
            <a:r>
              <a:rPr lang="pt-PT" sz="1400" b="1" smtClean="0">
                <a:latin typeface="Arial Narrow" pitchFamily="34" charset="0"/>
              </a:rPr>
              <a:t>	LEAVE TAKEN:</a:t>
            </a:r>
            <a:r>
              <a:rPr lang="pt-PT" sz="1400" smtClean="0">
                <a:latin typeface="Arial Narrow" pitchFamily="34" charset="0"/>
              </a:rPr>
              <a:t> paternal and 5th month (3), paternal and 6th month (6), paternal and more than 1 month (2) </a:t>
            </a:r>
          </a:p>
          <a:p>
            <a:pPr eaLnBrk="1" hangingPunct="1">
              <a:buFont typeface="Arial" charset="0"/>
              <a:buNone/>
            </a:pPr>
            <a:endParaRPr lang="pt-PT" sz="1400" smtClean="0">
              <a:latin typeface="Arial Narrow" pitchFamily="34" charset="0"/>
            </a:endParaRPr>
          </a:p>
          <a:p>
            <a:pPr eaLnBrk="1" hangingPunct="1">
              <a:buFont typeface="Arial" charset="0"/>
              <a:buNone/>
            </a:pPr>
            <a:r>
              <a:rPr lang="pt-PT" sz="1400" b="1" smtClean="0">
                <a:latin typeface="Arial Narrow" pitchFamily="34" charset="0"/>
              </a:rPr>
              <a:t>       CARE ARRANGEMENTS OF YOUNGEST CHILD  </a:t>
            </a:r>
            <a:r>
              <a:rPr lang="pt-PT" sz="1400" smtClean="0">
                <a:latin typeface="Arial Narrow" pitchFamily="34" charset="0"/>
              </a:rPr>
              <a:t>(8 months-2 years of age): 6 in a crèche, 2 with nanny, 1 shared parental leave, 2 grandparents (some with mixed forms of caring until the child is put in a crèche at the age of 7 months to 1 year)</a:t>
            </a:r>
          </a:p>
          <a:p>
            <a:pPr eaLnBrk="1" hangingPunct="1"/>
            <a:endParaRPr lang="pt-PT" sz="1500" smtClean="0">
              <a:latin typeface="Arial Narrow" pitchFamily="34" charset="0"/>
            </a:endParaRPr>
          </a:p>
        </p:txBody>
      </p:sp>
      <p:sp>
        <p:nvSpPr>
          <p:cNvPr id="4" name="Marcador de Posição do Número do Diapositivo 3"/>
          <p:cNvSpPr>
            <a:spLocks noGrp="1"/>
          </p:cNvSpPr>
          <p:nvPr>
            <p:ph type="sldNum" sz="quarter" idx="12"/>
          </p:nvPr>
        </p:nvSpPr>
        <p:spPr/>
        <p:txBody>
          <a:bodyPr/>
          <a:lstStyle/>
          <a:p>
            <a:pPr>
              <a:defRPr/>
            </a:pPr>
            <a:fld id="{052197EE-C0BB-49BD-A99C-E45F4AE80C50}" type="slidenum">
              <a:rPr lang="pt-PT"/>
              <a:pPr>
                <a:defRPr/>
              </a:pPr>
              <a:t>8</a:t>
            </a:fld>
            <a:endParaRPr lang="pt-P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ítulo 1"/>
          <p:cNvSpPr>
            <a:spLocks noGrp="1"/>
          </p:cNvSpPr>
          <p:nvPr>
            <p:ph type="title"/>
          </p:nvPr>
        </p:nvSpPr>
        <p:spPr>
          <a:xfrm>
            <a:off x="457200" y="274638"/>
            <a:ext cx="8229600" cy="993775"/>
          </a:xfrm>
        </p:spPr>
        <p:txBody>
          <a:bodyPr/>
          <a:lstStyle/>
          <a:p>
            <a:pPr eaLnBrk="1" hangingPunct="1"/>
            <a:r>
              <a:rPr lang="pt-PT" sz="2400" b="1" smtClean="0"/>
              <a:t>Results 1: Father’s experiences of “parental leave” -  6 key processes</a:t>
            </a:r>
            <a:endParaRPr lang="pt-PT" sz="2400" smtClean="0"/>
          </a:p>
        </p:txBody>
      </p:sp>
      <p:graphicFrame>
        <p:nvGraphicFramePr>
          <p:cNvPr id="6" name="Marcador de Posição de Conteúdo 5"/>
          <p:cNvGraphicFramePr>
            <a:graphicFrameLocks noGrp="1"/>
          </p:cNvGraphicFramePr>
          <p:nvPr>
            <p:ph idx="1"/>
          </p:nvPr>
        </p:nvGraphicFramePr>
        <p:xfrm>
          <a:off x="467544" y="1844824"/>
          <a:ext cx="8280000" cy="36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Marcador de Posição do Número do Diapositivo 4"/>
          <p:cNvSpPr>
            <a:spLocks noGrp="1"/>
          </p:cNvSpPr>
          <p:nvPr>
            <p:ph type="sldNum" sz="quarter" idx="12"/>
          </p:nvPr>
        </p:nvSpPr>
        <p:spPr/>
        <p:txBody>
          <a:bodyPr/>
          <a:lstStyle/>
          <a:p>
            <a:pPr>
              <a:defRPr/>
            </a:pPr>
            <a:fld id="{B0EA1176-14DB-4D24-BA0A-FEA76574E014}" type="slidenum">
              <a:rPr lang="pt-PT"/>
              <a:pPr>
                <a:defRPr/>
              </a:pPr>
              <a:t>9</a:t>
            </a:fld>
            <a:endParaRPr lang="pt-PT"/>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Tons de Cinzent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ássico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2528</TotalTime>
  <Words>2794</Words>
  <Application>Microsoft Office PowerPoint</Application>
  <PresentationFormat>On-screen Show (4:3)</PresentationFormat>
  <Paragraphs>317</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Tema do Office</vt:lpstr>
      <vt:lpstr>Recent changes in father’s leave:  a qualitative study of lived experiences</vt:lpstr>
      <vt:lpstr>Introduction: what triggered the study?</vt:lpstr>
      <vt:lpstr>“Initial parental leave” subsidies granted, with and without sharing of leave (2009-2011)</vt:lpstr>
      <vt:lpstr> The two options (5 months or 6 months)  (2009 -2011)</vt:lpstr>
      <vt:lpstr>Main Objective and Research Questions</vt:lpstr>
      <vt:lpstr>Approach</vt:lpstr>
      <vt:lpstr>Normative and Institutional Contexts</vt:lpstr>
      <vt:lpstr>Interview Sample</vt:lpstr>
      <vt:lpstr>Results 1: Father’s experiences of “parental leave” -  6 key processes</vt:lpstr>
      <vt:lpstr>6 key processes</vt:lpstr>
      <vt:lpstr>Slide 11</vt:lpstr>
      <vt:lpstr>6 key processes</vt:lpstr>
      <vt:lpstr>6 key processes</vt:lpstr>
      <vt:lpstr>6 key processes</vt:lpstr>
      <vt:lpstr>6 key processes</vt:lpstr>
      <vt:lpstr>6 key processes</vt:lpstr>
      <vt:lpstr>Results 2: Diversity of experiences</vt:lpstr>
      <vt:lpstr>Profile – CONSTRAINED</vt:lpstr>
      <vt:lpstr>Profile – FUNDAMENTAL BREAK</vt:lpstr>
      <vt:lpstr>Profile – INNOVATION and INDEPENDENCE</vt:lpstr>
      <vt:lpstr>Profile – INNOVATION-SUBVERSION</vt:lpstr>
      <vt:lpstr>  Conclusions    </vt:lpstr>
      <vt:lpstr>Conclusions    </vt:lpstr>
      <vt:lpstr>Slide 24</vt:lpstr>
    </vt:vector>
  </TitlesOfParts>
  <Company>Instituto de Ciências Sociais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pai em licença parental, que mudanças?</dc:title>
  <dc:creator>scmarinho</dc:creator>
  <cp:lastModifiedBy>moss</cp:lastModifiedBy>
  <cp:revision>275</cp:revision>
  <dcterms:created xsi:type="dcterms:W3CDTF">2012-06-08T11:28:22Z</dcterms:created>
  <dcterms:modified xsi:type="dcterms:W3CDTF">2012-09-28T11:03:36Z</dcterms:modified>
</cp:coreProperties>
</file>