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7" r:id="rId3"/>
    <p:sldId id="288" r:id="rId4"/>
    <p:sldId id="291" r:id="rId5"/>
    <p:sldId id="289" r:id="rId6"/>
    <p:sldId id="290" r:id="rId7"/>
    <p:sldId id="283" r:id="rId8"/>
    <p:sldId id="294" r:id="rId9"/>
    <p:sldId id="295" r:id="rId10"/>
    <p:sldId id="296" r:id="rId11"/>
    <p:sldId id="297" r:id="rId12"/>
    <p:sldId id="298" r:id="rId13"/>
    <p:sldId id="266" r:id="rId14"/>
    <p:sldId id="267" r:id="rId15"/>
    <p:sldId id="284" r:id="rId16"/>
    <p:sldId id="300" r:id="rId17"/>
    <p:sldId id="301" r:id="rId18"/>
    <p:sldId id="299" r:id="rId19"/>
    <p:sldId id="302" r:id="rId20"/>
    <p:sldId id="304" r:id="rId21"/>
    <p:sldId id="30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83333" autoAdjust="0"/>
  </p:normalViewPr>
  <p:slideViewPr>
    <p:cSldViewPr>
      <p:cViewPr>
        <p:scale>
          <a:sx n="66" d="100"/>
          <a:sy n="66" d="100"/>
        </p:scale>
        <p:origin x="-8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272"/>
    </p:cViewPr>
  </p:sorterViewPr>
  <p:notesViewPr>
    <p:cSldViewPr>
      <p:cViewPr varScale="1">
        <p:scale>
          <a:sx n="81" d="100"/>
          <a:sy n="81" d="100"/>
        </p:scale>
        <p:origin x="-20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834DAF-400C-4F76-A55D-B52A0D2B0CD0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5F377-DDB4-4931-9CCF-9F0B68D78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z="110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66765-0FE6-494F-A6FF-A3AD8D8B89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4408D9-D30D-494B-B636-58635A56F1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sl-SI" sz="110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618ED1-3CE4-42F6-BDDC-6AE46CF116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6957F6-1CFD-4DA4-88AA-47EA92F1A8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01DF15-1344-4275-84AC-5C83BB1E1D6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29B802-26DA-4630-94ED-251287EDCEB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15ED8E-0DF2-4AE9-B16A-1120B962F6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z="14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185000-84D6-414F-9F6F-599E1B11BA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4925" y="0"/>
            <a:ext cx="9109075" cy="404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36513" y="0"/>
            <a:ext cx="431801" cy="40481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7A72-8054-4C5D-BAB4-A3B9CD92BA1A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14D93-5D36-4985-84FE-E0090036E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CD5FB-21F0-4D80-BCCF-32500E97BC4E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48566-7DAF-4671-9275-74E7BF5BE0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E776-16FD-48D2-BEF7-ACC7FA27D44F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4596A-DFC2-431E-9C04-F8B54BF84C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150" y="0"/>
            <a:ext cx="7129463" cy="1773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132138" y="2060575"/>
            <a:ext cx="4240212" cy="37719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4925" y="0"/>
            <a:ext cx="9109075" cy="404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36513" y="0"/>
            <a:ext cx="431801" cy="40481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Rounded MT 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D12B1-DC6B-4361-8A8B-7714466B20BD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3B2C-8A8D-436A-9726-541D57630C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20D38-768E-468B-9711-91FB6D4D4B65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0E03C-DC06-43CF-95EA-14D623252D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A457E-55F6-4A81-85BA-66378F9D437D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DC309-90D0-4397-8652-B44BAD7F7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41862-D0A9-4BCA-858E-C984E8C88DCC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442A-F021-4DD7-8822-6A8CBF0C67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93179-C3BE-47F1-80CA-D3A3CDAFB452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2A1F-7EDF-4829-802D-DB449C5895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D0006-870D-49FA-B0F3-8839E1C7032B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AB368-78A5-4E72-9539-A30F4CFDA1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34925" y="0"/>
            <a:ext cx="9109075" cy="404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 userDrawn="1"/>
        </p:nvSpPr>
        <p:spPr>
          <a:xfrm>
            <a:off x="0" y="0"/>
            <a:ext cx="468313" cy="40481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7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620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91F32-724B-41D7-A42B-5F10D4F81CEB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1DDE9-3E2E-419C-A5EA-714DFF2D5C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60D98-CB0C-44C3-9CB3-5AFEA11C6E09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25EDE-39BF-4081-BE79-00BB2FB6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46A00A-09D5-4CF4-B441-D34FB03DAC74}" type="datetimeFigureOut">
              <a:rPr lang="en-US"/>
              <a:pPr>
                <a:defRPr/>
              </a:pPr>
              <a:t>9/28/2012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F2A6E3-79E7-4905-B085-D95A2E66B7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63" r:id="rId8"/>
    <p:sldLayoutId id="2147483658" r:id="rId9"/>
    <p:sldLayoutId id="2147483659" r:id="rId10"/>
    <p:sldLayoutId id="2147483660" r:id="rId11"/>
    <p:sldLayoutId id="21474836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Workers with Family Responsibilities Convention, 1981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Issues and trends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Reiko Tsushima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ILO-Decent </a:t>
            </a:r>
            <a:r>
              <a:rPr lang="en-US" smtClean="0"/>
              <a:t>Work Technical Team for Central and Eastern Europe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925" y="0"/>
            <a:ext cx="9109075" cy="404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36513" y="0"/>
            <a:ext cx="431801" cy="40481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37525" cy="1071563"/>
          </a:xfrm>
        </p:spPr>
        <p:txBody>
          <a:bodyPr/>
          <a:lstStyle/>
          <a:p>
            <a:pPr eaLnBrk="1" hangingPunct="1"/>
            <a:r>
              <a:rPr lang="en-GB" sz="3200" smtClean="0"/>
              <a:t>National Policy (2)</a:t>
            </a:r>
            <a:endParaRPr lang="en-US" sz="3200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/>
              <a:t>Take all measures compatible </a:t>
            </a:r>
            <a:r>
              <a:rPr lang="en-GB" sz="2800" u="sng" dirty="0"/>
              <a:t>with national conditions and possibilities</a:t>
            </a:r>
            <a:r>
              <a:rPr lang="en-GB" sz="2800" dirty="0"/>
              <a:t> to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Enable WFR to </a:t>
            </a:r>
            <a:r>
              <a:rPr lang="en-GB" u="sng" dirty="0"/>
              <a:t>freely choose</a:t>
            </a:r>
            <a:r>
              <a:rPr lang="en-GB" dirty="0"/>
              <a:t> their </a:t>
            </a:r>
            <a:r>
              <a:rPr lang="en-GB" dirty="0" smtClean="0"/>
              <a:t>employment (compatible with their needs)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/>
              <a:t>Take account of their needs in </a:t>
            </a:r>
            <a:r>
              <a:rPr lang="en-GB" u="sng" dirty="0"/>
              <a:t>terms and conditions</a:t>
            </a:r>
            <a:r>
              <a:rPr lang="en-GB" dirty="0"/>
              <a:t> of work and </a:t>
            </a:r>
            <a:r>
              <a:rPr lang="en-GB" u="sng" dirty="0"/>
              <a:t>social </a:t>
            </a:r>
            <a:r>
              <a:rPr lang="en-GB" u="sng" dirty="0" smtClean="0"/>
              <a:t>security</a:t>
            </a:r>
          </a:p>
          <a:p>
            <a:pPr lvl="2" eaLnBrk="1" fontAlgn="auto" hangingPunct="1">
              <a:lnSpc>
                <a:spcPct val="80000"/>
              </a:lnSpc>
              <a:spcAft>
                <a:spcPct val="70000"/>
              </a:spcAft>
              <a:defRPr/>
            </a:pPr>
            <a:r>
              <a:rPr lang="en-GB" sz="2162" b="1" dirty="0" smtClean="0"/>
              <a:t>Leave policies</a:t>
            </a:r>
            <a:r>
              <a:rPr lang="en-GB" sz="2162" dirty="0" smtClean="0"/>
              <a:t> (</a:t>
            </a:r>
            <a:r>
              <a:rPr lang="fr-CH" sz="2162" dirty="0" smtClean="0"/>
              <a:t>maternity leave, paternity leave, parental leave, emergency family leave)</a:t>
            </a:r>
          </a:p>
          <a:p>
            <a:pPr lvl="2" eaLnBrk="1" fontAlgn="auto" hangingPunct="1">
              <a:lnSpc>
                <a:spcPct val="80000"/>
              </a:lnSpc>
              <a:spcAft>
                <a:spcPct val="70000"/>
              </a:spcAft>
              <a:defRPr/>
            </a:pPr>
            <a:r>
              <a:rPr lang="en-GB" sz="2162" b="1" dirty="0" smtClean="0"/>
              <a:t>Working time policies </a:t>
            </a:r>
            <a:r>
              <a:rPr lang="en-GB" sz="2162" dirty="0" smtClean="0"/>
              <a:t>(</a:t>
            </a:r>
            <a:r>
              <a:rPr lang="en-US" sz="2162" dirty="0" smtClean="0"/>
              <a:t>duration, part-time, flexible WA,   predictability of working time</a:t>
            </a:r>
            <a:r>
              <a:rPr lang="fr-CH" sz="2162" dirty="0" smtClean="0"/>
              <a:t>)</a:t>
            </a:r>
            <a:endParaRPr lang="en-GB" sz="2162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Social security benefits </a:t>
            </a:r>
            <a:r>
              <a:rPr lang="en-GB" dirty="0" smtClean="0"/>
              <a:t>(child and family allowances, tax breaks or reductions)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Take </a:t>
            </a:r>
            <a:r>
              <a:rPr lang="en-GB" dirty="0"/>
              <a:t>account of their needs in </a:t>
            </a:r>
            <a:r>
              <a:rPr lang="en-GB" u="sng" dirty="0"/>
              <a:t>community planning</a:t>
            </a:r>
            <a:r>
              <a:rPr lang="en-GB" dirty="0"/>
              <a:t> and development of community </a:t>
            </a:r>
            <a:r>
              <a:rPr lang="en-GB" u="sng" dirty="0" smtClean="0"/>
              <a:t>services</a:t>
            </a:r>
            <a:r>
              <a:rPr lang="en-GB" dirty="0" smtClean="0"/>
              <a:t> (child care facilities and services)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37525" cy="1071563"/>
          </a:xfrm>
        </p:spPr>
        <p:txBody>
          <a:bodyPr/>
          <a:lstStyle/>
          <a:p>
            <a:pPr eaLnBrk="1" hangingPunct="1"/>
            <a:r>
              <a:rPr lang="en-GB" sz="3200" smtClean="0"/>
              <a:t>Other measures</a:t>
            </a:r>
            <a:endParaRPr lang="en-US" sz="3200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Information and education to generate broader public awareness</a:t>
            </a:r>
          </a:p>
          <a:p>
            <a:pPr eaLnBrk="1" hangingPunct="1"/>
            <a:r>
              <a:rPr lang="en-GB" smtClean="0"/>
              <a:t>Measures to enable WRP to become and remain integrated in the labour force</a:t>
            </a:r>
          </a:p>
          <a:p>
            <a:pPr eaLnBrk="1" hangingPunct="1"/>
            <a:r>
              <a:rPr lang="en-GB" smtClean="0"/>
              <a:t>Family responsibilities not a valid reason for termination of employment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37525" cy="1071563"/>
          </a:xfrm>
        </p:spPr>
        <p:txBody>
          <a:bodyPr/>
          <a:lstStyle/>
          <a:p>
            <a:pPr eaLnBrk="1" hangingPunct="1"/>
            <a:r>
              <a:rPr lang="en-GB" sz="3200" smtClean="0"/>
              <a:t>Social partners</a:t>
            </a:r>
            <a:endParaRPr lang="en-US" sz="3200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128000" cy="3771900"/>
          </a:xfrm>
        </p:spPr>
        <p:txBody>
          <a:bodyPr/>
          <a:lstStyle/>
          <a:p>
            <a:pPr eaLnBrk="1" hangingPunct="1"/>
            <a:r>
              <a:rPr lang="en-GB" smtClean="0"/>
              <a:t>Employers’ and workers’ organizations shall have the right to participate in any manner appropriate to the national conditions, in devising and applying measures taken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0"/>
            <a:ext cx="7129463" cy="1341438"/>
          </a:xfrm>
        </p:spPr>
        <p:txBody>
          <a:bodyPr/>
          <a:lstStyle/>
          <a:p>
            <a:pPr eaLnBrk="1" hangingPunct="1"/>
            <a:r>
              <a:rPr lang="en-GB" smtClean="0"/>
              <a:t>Status of ratifications</a:t>
            </a:r>
            <a:endParaRPr lang="en-US" smtClean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916113"/>
            <a:ext cx="2663825" cy="3771900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Finland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France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Greece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Iceland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Netherlands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Norway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Portugal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San Marino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Spain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dirty="0"/>
              <a:t>Sweden</a:t>
            </a:r>
            <a:endParaRPr lang="en-GB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81550" y="1752600"/>
            <a:ext cx="3600450" cy="3771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smtClean="0"/>
              <a:t>Albania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Azerbaijan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Bosnia and Herzegovina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Bulgaria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Croatia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Lithuania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Montenegro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Russian Federation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Serbia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Slovakia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Slovenia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Macedonia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Ukraine</a:t>
            </a:r>
            <a:endParaRPr lang="en-GB" sz="1400" smtClean="0"/>
          </a:p>
          <a:p>
            <a:pPr eaLnBrk="1" hangingPunct="1">
              <a:lnSpc>
                <a:spcPct val="80000"/>
              </a:lnSpc>
            </a:pPr>
            <a:endParaRPr lang="en-GB" sz="2400" smtClean="0"/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3708400" y="1196975"/>
            <a:ext cx="1663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latin typeface="Calibri" pitchFamily="34" charset="0"/>
              </a:rPr>
              <a:t>Europe (23)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Status of ratifications</a:t>
            </a:r>
          </a:p>
        </p:txBody>
      </p:sp>
      <p:graphicFrame>
        <p:nvGraphicFramePr>
          <p:cNvPr id="140324" name="Group 36"/>
          <p:cNvGraphicFramePr>
            <a:graphicFrameLocks noGrp="1"/>
          </p:cNvGraphicFramePr>
          <p:nvPr>
            <p:ph type="tbl" idx="1"/>
          </p:nvPr>
        </p:nvGraphicFramePr>
        <p:xfrm>
          <a:off x="1763713" y="1412875"/>
          <a:ext cx="6624637" cy="5241925"/>
        </p:xfrm>
        <a:graphic>
          <a:graphicData uri="http://schemas.openxmlformats.org/drawingml/2006/table">
            <a:tbl>
              <a:tblPr/>
              <a:tblGrid>
                <a:gridCol w="2520280"/>
                <a:gridCol w="1995178"/>
                <a:gridCol w="2109204"/>
              </a:tblGrid>
              <a:tr h="405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Americas (10)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Argentina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Belize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Bolivia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 Salvador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Guatemala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Paraguay</a:t>
                      </a:r>
                      <a:endParaRPr kumimoji="0" lang="en-GB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Uruguay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Venezuela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Africa (5)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Ethiopia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Guinea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Mauritius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Niger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Yemen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Asia (3)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Australia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GB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Republic of Korea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3375"/>
            <a:ext cx="8137525" cy="1071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/>
              <a:t>Some trends &amp; issues from the supervisory process</a:t>
            </a:r>
            <a:endParaRPr lang="en-US" sz="4000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16113"/>
            <a:ext cx="7467600" cy="42751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National policies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Coverage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Terms and conditions of employment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Child care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Labour market integration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Collective bargaining and workplace </a:t>
            </a:r>
            <a:r>
              <a:rPr lang="en-US" dirty="0" smtClean="0"/>
              <a:t>measures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Education for the public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National Policy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WF issues should be integrated into all relevant policies, but tendency to use gender policy as a platform</a:t>
            </a:r>
          </a:p>
          <a:p>
            <a:pPr eaLnBrk="1" hangingPunct="1"/>
            <a:r>
              <a:rPr lang="en-US" smtClean="0"/>
              <a:t>Very few countries adopted an explicit or separate national policy on work and family</a:t>
            </a:r>
          </a:p>
          <a:p>
            <a:pPr eaLnBrk="1" hangingPunct="1"/>
            <a:r>
              <a:rPr lang="en-US" smtClean="0"/>
              <a:t>Restricting certain measures to women having children still widely prevalent- CEACR in conflict with principles of gender equality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Dependent children widely reported, less so for other members of the family but improving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Increasing recognition of diverse HH composition: a spouse, de facto partners, child, grandparent, grandchildren, sibling of the employee or spouse or de facto partner (Australia)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Some countries categories of workers, </a:t>
            </a:r>
            <a:r>
              <a:rPr lang="en-US" dirty="0" err="1" smtClean="0"/>
              <a:t>eg</a:t>
            </a:r>
            <a:r>
              <a:rPr lang="en-US" dirty="0" smtClean="0"/>
              <a:t> domestic workers, agricultural workers, part-time workers are excluded, as a result of exclusion due to enterprise size  thresholds (Japan, Korea, Ethiopia), hence exclusion from general protection as regards working time. 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Terms of conditions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Most of the reported progress made relates to new statutory rights and obligations concerning leave entitlement and flexible working time arrangements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Need to ensure leave entitlements are available to men and women on an equal footing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Parental leave periods should be included in other relevant entitlements </a:t>
            </a:r>
            <a:r>
              <a:rPr lang="en-US" dirty="0" err="1" smtClean="0"/>
              <a:t>eg</a:t>
            </a:r>
            <a:r>
              <a:rPr lang="en-US" dirty="0" smtClean="0"/>
              <a:t> retirement benefits, seniority and severance pay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Increasing attention by CEACR to request information on the take up rate of WFR measures for men and women, emphasizing the need to address imbalance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Labour market integration</a:t>
            </a:r>
            <a:r>
              <a:rPr lang="en-US" dirty="0" smtClean="0"/>
              <a:t>: report points to women specific measures in ALMS or vocational training </a:t>
            </a:r>
            <a:r>
              <a:rPr lang="en-US" dirty="0" err="1" smtClean="0"/>
              <a:t>programmes</a:t>
            </a:r>
            <a:r>
              <a:rPr lang="en-US" dirty="0" smtClean="0"/>
              <a:t>, but a specific focus and measure on WF issues often missing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Collective bargaining and workplace meas</a:t>
            </a:r>
            <a:r>
              <a:rPr lang="en-US" dirty="0" smtClean="0"/>
              <a:t>ures regarding work and family reconciliation appear to be a phenomenon at the present stage largely limited to industrialized countries.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Education for the public</a:t>
            </a:r>
            <a:r>
              <a:rPr lang="en-US" dirty="0" smtClean="0"/>
              <a:t>, including statistics, campaigns, is increasingly asked for in the CEACR observations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About the ILO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pPr eaLnBrk="1" hangingPunct="1"/>
            <a:r>
              <a:rPr lang="en-US" smtClean="0"/>
              <a:t>Founded in 1919</a:t>
            </a:r>
          </a:p>
          <a:p>
            <a:pPr eaLnBrk="1" hangingPunct="1"/>
            <a:r>
              <a:rPr lang="en-US" smtClean="0"/>
              <a:t>185 member States</a:t>
            </a:r>
          </a:p>
          <a:p>
            <a:pPr eaLnBrk="1" hangingPunct="1"/>
            <a:r>
              <a:rPr lang="en-US" smtClean="0"/>
              <a:t>Tripartite structure</a:t>
            </a:r>
          </a:p>
          <a:p>
            <a:pPr eaLnBrk="1" hangingPunct="1"/>
            <a:r>
              <a:rPr lang="en-US" smtClean="0"/>
              <a:t>Sets International Labour Standards</a:t>
            </a:r>
          </a:p>
          <a:p>
            <a:pPr eaLnBrk="1" hangingPunct="1"/>
            <a:r>
              <a:rPr lang="en-US" smtClean="0"/>
              <a:t>And supports implementation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4538663"/>
            <a:ext cx="4724400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	</a:t>
            </a:r>
            <a:r>
              <a:rPr lang="en-US" sz="2400" i="1" dirty="0">
                <a:solidFill>
                  <a:prstClr val="black"/>
                </a:solidFill>
                <a:latin typeface="+mn-lt"/>
              </a:rPr>
              <a:t>Promoting opportunities for women and men to obtain </a:t>
            </a:r>
            <a:r>
              <a:rPr lang="en-US" sz="2400" b="1" i="1" dirty="0">
                <a:solidFill>
                  <a:prstClr val="black"/>
                </a:solidFill>
                <a:latin typeface="+mn-lt"/>
              </a:rPr>
              <a:t>decent </a:t>
            </a:r>
            <a:r>
              <a:rPr lang="en-US" sz="2400" i="1" dirty="0">
                <a:solidFill>
                  <a:prstClr val="black"/>
                </a:solidFill>
                <a:latin typeface="+mn-lt"/>
              </a:rPr>
              <a:t>and productive </a:t>
            </a:r>
            <a:r>
              <a:rPr lang="en-US" sz="2400" b="1" i="1" dirty="0">
                <a:solidFill>
                  <a:prstClr val="black"/>
                </a:solidFill>
                <a:latin typeface="+mn-lt"/>
              </a:rPr>
              <a:t>work</a:t>
            </a:r>
            <a:r>
              <a:rPr lang="en-US" sz="2400" i="1" dirty="0">
                <a:solidFill>
                  <a:prstClr val="black"/>
                </a:solidFill>
                <a:latin typeface="+mn-lt"/>
              </a:rPr>
              <a:t>, in conditions of freedom, equity, security and human dignity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+mn-lt"/>
            </a:endParaRPr>
          </a:p>
        </p:txBody>
      </p:sp>
      <p:pic>
        <p:nvPicPr>
          <p:cNvPr id="16388" name="Picture 6" descr="074_021_0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0" y="1298575"/>
            <a:ext cx="407670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Potential of C.156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8862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Comprehensive focus on WF issues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Creates a platform for diverse issues and Ministries to converge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Tool to bring workers and employers’ organizations on-board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011" name="Content Placeholder 2"/>
          <p:cNvSpPr txBox="1">
            <a:spLocks/>
          </p:cNvSpPr>
          <p:nvPr/>
        </p:nvSpPr>
        <p:spPr bwMode="auto">
          <a:xfrm>
            <a:off x="3962400" y="1570038"/>
            <a:ext cx="50292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WFR issues wider than the mandate of one Ministry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Inter-ministerial coherence, planning, monitoring and reporting often missing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Difficult for MoL to be aware of all that is going on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latin typeface="Calibri" pitchFamily="34" charset="0"/>
              </a:rPr>
              <a:t>Gov always ask for cost implication how and where to finance it.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latin typeface="Calibri" pitchFamily="34" charset="0"/>
              </a:rPr>
              <a:t>Employers generally buy-in, but insists on public provisioning of care as the main solution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research community to assist in help build the knowledge of national policy makers on good practice, what is going on in their country, neighboring country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Gendered LM outcomes and link </a:t>
            </a:r>
            <a:r>
              <a:rPr lang="en-US" smtClean="0"/>
              <a:t>to different measures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Cost implication of all WF measures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 highlight the business case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Supply and demand surveys (child care)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Worker preference for WL measures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International Labour Standards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189 Conventions &amp; 202 Recommendations</a:t>
            </a:r>
          </a:p>
          <a:p>
            <a:pPr eaLnBrk="1" hangingPunct="1"/>
            <a:r>
              <a:rPr lang="fr-CH" smtClean="0"/>
              <a:t>Reporting on ratified Conventions (art. 22 of the ILO Constitution)</a:t>
            </a:r>
          </a:p>
          <a:p>
            <a:pPr eaLnBrk="1" hangingPunct="1">
              <a:spcAft>
                <a:spcPct val="20000"/>
              </a:spcAft>
              <a:buClr>
                <a:schemeClr val="bg1"/>
              </a:buClr>
              <a:buSzPct val="120000"/>
            </a:pPr>
            <a:r>
              <a:rPr lang="fr-CH" smtClean="0"/>
              <a:t>The two main ILO bodies involved:</a:t>
            </a:r>
          </a:p>
          <a:p>
            <a:pPr lvl="1" eaLnBrk="1" hangingPunct="1">
              <a:spcAft>
                <a:spcPct val="40000"/>
              </a:spcAft>
              <a:buClr>
                <a:schemeClr val="bg1"/>
              </a:buClr>
              <a:buSzPct val="120000"/>
              <a:buFont typeface="Arial" pitchFamily="34" charset="0"/>
              <a:buChar char="•"/>
            </a:pPr>
            <a:r>
              <a:rPr lang="fr-CH" sz="2400" smtClean="0"/>
              <a:t>Committee of Experts on the Application of Conventions and Recommendations</a:t>
            </a:r>
          </a:p>
          <a:p>
            <a:pPr lvl="1" eaLnBrk="1" hangingPunct="1">
              <a:spcAft>
                <a:spcPct val="40000"/>
              </a:spcAft>
              <a:buClr>
                <a:schemeClr val="bg1"/>
              </a:buClr>
              <a:buSzPct val="120000"/>
              <a:buFont typeface="Arial" pitchFamily="34" charset="0"/>
              <a:buChar char="•"/>
            </a:pPr>
            <a:r>
              <a:rPr lang="en-GB" sz="2400" smtClean="0"/>
              <a:t>Standards Committee of the International Labour Conference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latin typeface="Arial Rounded MT Bold" charset="0"/>
              </a:rPr>
              <a:t>ILO Standards on work and family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GB" sz="2800" smtClean="0"/>
              <a:t>International Labour Conventions on Hours of Work, Part-time Work, Holidays, Weekly Rest, Discrimination, Equal Pay</a:t>
            </a:r>
          </a:p>
          <a:p>
            <a:pPr eaLnBrk="1" hangingPunct="1">
              <a:buFontTx/>
              <a:buNone/>
            </a:pPr>
            <a:endParaRPr lang="en-GB" sz="2800" smtClean="0"/>
          </a:p>
          <a:p>
            <a:pPr eaLnBrk="1" hangingPunct="1"/>
            <a:r>
              <a:rPr lang="en-GB" sz="2800" b="1" smtClean="0">
                <a:solidFill>
                  <a:schemeClr val="accent2"/>
                </a:solidFill>
              </a:rPr>
              <a:t>International Labour Convention No. 156 and Recommendation No. 165 on Workers with Family Responsibilities</a:t>
            </a:r>
          </a:p>
          <a:p>
            <a:pPr eaLnBrk="1" hangingPunct="1"/>
            <a:endParaRPr lang="en-GB" sz="2800" b="1" smtClean="0">
              <a:solidFill>
                <a:schemeClr val="accent2"/>
              </a:solidFill>
            </a:endParaRPr>
          </a:p>
          <a:p>
            <a:pPr eaLnBrk="1" hangingPunct="1"/>
            <a:r>
              <a:rPr lang="en-GB" sz="2800" smtClean="0"/>
              <a:t>International Labour Convention No. 183 and Recommendation No. 191 on Maternity Protection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evolving policy response to the issue of gender equality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639888"/>
            <a:ext cx="86868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1919-1950: emphasis placed on protection of women workers: more “fragile” physically and socially than men</a:t>
            </a:r>
            <a:r>
              <a:rPr lang="en-US" sz="2200" smtClean="0"/>
              <a:t> - </a:t>
            </a:r>
            <a:r>
              <a:rPr lang="en-US" sz="2200" i="1" smtClean="0"/>
              <a:t>Night Work (Women) Convention (Revised), 1948 (No. 89)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1950- 1970: from the protection of women to the promotion of their employment prospects: </a:t>
            </a:r>
            <a:r>
              <a:rPr lang="en-US" sz="2200" i="1" smtClean="0"/>
              <a:t>R123 - Employment (Women with Family Responsibilities) Recommendation, 1965 (No. 123)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1970-today: equality implies according equal opportunities and treatment to women and men in all respects including coverage by protective legislation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i="1" smtClean="0"/>
              <a:t>Work and family reconciliation measures should not only be for women (C.156, R. 165)</a:t>
            </a:r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latin typeface="Arial Rounded MT Bold" charset="0"/>
              </a:rPr>
              <a:t>Redistributing responsibilities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Need to shift from the </a:t>
            </a:r>
            <a:r>
              <a:rPr lang="en-US" sz="2800" b="1" i="1" smtClean="0"/>
              <a:t>recognition of women’s double burden</a:t>
            </a:r>
            <a:r>
              <a:rPr lang="en-US" sz="2800" smtClean="0"/>
              <a:t> caused by work and family tension to its </a:t>
            </a:r>
            <a:r>
              <a:rPr lang="en-US" sz="2800" b="1" i="1" smtClean="0"/>
              <a:t>reduction</a:t>
            </a:r>
            <a:r>
              <a:rPr lang="en-US" sz="2800" smtClean="0"/>
              <a:t> and </a:t>
            </a:r>
            <a:r>
              <a:rPr lang="en-US" sz="2800" b="1" i="1" smtClean="0"/>
              <a:t>redistribution</a:t>
            </a:r>
            <a:endParaRPr lang="en-US" sz="2800" smtClean="0"/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redistribution of responsibilities between </a:t>
            </a:r>
            <a:r>
              <a:rPr lang="en-US" sz="2400" b="1" smtClean="0">
                <a:ea typeface="ＭＳ Ｐゴシック" pitchFamily="34" charset="-128"/>
              </a:rPr>
              <a:t>households</a:t>
            </a:r>
            <a:r>
              <a:rPr lang="en-US" sz="2400" smtClean="0">
                <a:ea typeface="ＭＳ Ｐゴシック" pitchFamily="34" charset="-128"/>
              </a:rPr>
              <a:t>, the </a:t>
            </a:r>
            <a:r>
              <a:rPr lang="en-US" sz="2400" b="1" smtClean="0">
                <a:ea typeface="ＭＳ Ｐゴシック" pitchFamily="34" charset="-128"/>
              </a:rPr>
              <a:t>market </a:t>
            </a:r>
            <a:r>
              <a:rPr lang="en-US" sz="2400" smtClean="0">
                <a:ea typeface="ＭＳ Ｐゴシック" pitchFamily="34" charset="-128"/>
              </a:rPr>
              <a:t>and the </a:t>
            </a:r>
            <a:r>
              <a:rPr lang="en-US" sz="2400" b="1" smtClean="0">
                <a:ea typeface="ＭＳ Ｐゴシック" pitchFamily="34" charset="-128"/>
              </a:rPr>
              <a:t>State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redistributing household/care work between </a:t>
            </a:r>
            <a:r>
              <a:rPr lang="en-US" sz="2400" b="1" smtClean="0">
                <a:ea typeface="ＭＳ Ｐゴシック" pitchFamily="34" charset="-128"/>
              </a:rPr>
              <a:t>men </a:t>
            </a:r>
            <a:r>
              <a:rPr lang="en-US" sz="2400" smtClean="0">
                <a:ea typeface="ＭＳ Ｐゴシック" pitchFamily="34" charset="-128"/>
              </a:rPr>
              <a:t>and </a:t>
            </a:r>
            <a:r>
              <a:rPr lang="en-US" sz="2400" b="1" smtClean="0">
                <a:ea typeface="ＭＳ Ｐゴシック" pitchFamily="34" charset="-128"/>
              </a:rPr>
              <a:t>women</a:t>
            </a:r>
            <a:r>
              <a:rPr lang="en-US" sz="2400" smtClean="0">
                <a:ea typeface="ＭＳ Ｐゴシック" pitchFamily="34" charset="-128"/>
              </a:rPr>
              <a:t>, in line with the change that has already taken place regarding paid work.</a:t>
            </a:r>
          </a:p>
          <a:p>
            <a:pPr lvl="1" eaLnBrk="1" hangingPunct="1"/>
            <a:r>
              <a:rPr lang="en-US" sz="2400" smtClean="0"/>
              <a:t>Need to encourage alternative models of maternity, paternity and masculinity: give new meaning to fathers’ role in the family, and changing ideas about motherhood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37525" cy="1071563"/>
          </a:xfrm>
        </p:spPr>
        <p:txBody>
          <a:bodyPr/>
          <a:lstStyle/>
          <a:p>
            <a:pPr eaLnBrk="1" hangingPunct="1"/>
            <a:r>
              <a:rPr lang="en-GB" sz="3200" smtClean="0"/>
              <a:t>Objective of the Convention</a:t>
            </a:r>
            <a:endParaRPr lang="en-US" sz="320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29600" cy="5211763"/>
          </a:xfrm>
        </p:spPr>
        <p:txBody>
          <a:bodyPr/>
          <a:lstStyle/>
          <a:p>
            <a:pPr eaLnBrk="1" hangingPunct="1"/>
            <a:r>
              <a:rPr lang="fr-CH" sz="4000" smtClean="0"/>
              <a:t>Establish equality of opportunity and treatment</a:t>
            </a:r>
          </a:p>
          <a:p>
            <a:pPr lvl="1" eaLnBrk="1" hangingPunct="1"/>
            <a:r>
              <a:rPr lang="fr-CH" sz="3600" smtClean="0"/>
              <a:t>Between men and women WFRs</a:t>
            </a:r>
          </a:p>
          <a:p>
            <a:pPr lvl="1" eaLnBrk="1" hangingPunct="1"/>
            <a:r>
              <a:rPr lang="fr-CH" sz="3600" smtClean="0"/>
              <a:t>Between WFRs and workers that do not have family responsibilities</a:t>
            </a:r>
          </a:p>
          <a:p>
            <a:pPr eaLnBrk="1" hangingPunct="1">
              <a:buFont typeface="Arial" pitchFamily="34" charset="0"/>
              <a:buNone/>
            </a:pPr>
            <a:endParaRPr lang="fr-CH" smtClean="0"/>
          </a:p>
          <a:p>
            <a:pPr eaLnBrk="1" hangingPunct="1"/>
            <a:endParaRPr 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47638"/>
            <a:ext cx="8137525" cy="1071562"/>
          </a:xfrm>
        </p:spPr>
        <p:txBody>
          <a:bodyPr/>
          <a:lstStyle/>
          <a:p>
            <a:pPr eaLnBrk="1" hangingPunct="1"/>
            <a:r>
              <a:rPr lang="en-GB" sz="3200" smtClean="0"/>
              <a:t>Scope</a:t>
            </a:r>
            <a:endParaRPr lang="en-US" sz="3200" smtClean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Applies to all sectors of economic activity and all category of </a:t>
            </a:r>
            <a:r>
              <a:rPr lang="en-GB" dirty="0" smtClean="0"/>
              <a:t>workers </a:t>
            </a:r>
          </a:p>
          <a:p>
            <a:pPr marL="742950" lvl="2" indent="-342900" eaLnBrk="1" fontAlgn="auto" hangingPunct="1">
              <a:spcAft>
                <a:spcPts val="0"/>
              </a:spcAft>
              <a:defRPr/>
            </a:pPr>
            <a:r>
              <a:rPr lang="en-GB" sz="2824" dirty="0" smtClean="0"/>
              <a:t>full time, part time, temporary, waged or non-wage, and self-employment; (but can be applied in stages)</a:t>
            </a:r>
            <a:endParaRPr lang="en-US" sz="2824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Applies to all men and women workers with family responsibilities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For dependent children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Any other member of the immediate family who clearly need care and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37525" cy="1071563"/>
          </a:xfrm>
        </p:spPr>
        <p:txBody>
          <a:bodyPr/>
          <a:lstStyle/>
          <a:p>
            <a:pPr eaLnBrk="1" hangingPunct="1"/>
            <a:r>
              <a:rPr lang="en-GB" sz="3200" smtClean="0"/>
              <a:t>National Policy (1)</a:t>
            </a:r>
            <a:endParaRPr lang="en-US" sz="3200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/>
            <a:r>
              <a:rPr lang="en-GB" smtClean="0"/>
              <a:t>With a view of creating effective equality, make it an aim of national policy </a:t>
            </a:r>
          </a:p>
          <a:p>
            <a:pPr lvl="1" eaLnBrk="1" hangingPunct="1"/>
            <a:r>
              <a:rPr lang="en-GB" smtClean="0"/>
              <a:t>to enable WFRs to exercise their right to engage in economic activities</a:t>
            </a:r>
          </a:p>
          <a:p>
            <a:pPr lvl="1" eaLnBrk="1" hangingPunct="1"/>
            <a:r>
              <a:rPr lang="en-GB" smtClean="0"/>
              <a:t>without discrimination and, to the extent possible, without conflict between their work and family responsibilities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1418</TotalTime>
  <Words>1135</Words>
  <Application>Microsoft Office PowerPoint</Application>
  <PresentationFormat>On-screen Show (4:3)</PresentationFormat>
  <Paragraphs>163</Paragraphs>
  <Slides>21</Slides>
  <Notes>8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Arial Rounded MT Bold</vt:lpstr>
      <vt:lpstr>ＭＳ Ｐゴシック</vt:lpstr>
      <vt:lpstr>Tahoma</vt:lpstr>
      <vt:lpstr>Wingdings</vt:lpstr>
      <vt:lpstr>Office Theme</vt:lpstr>
      <vt:lpstr>The Workers with Family Responsibilities Convention, 1981 </vt:lpstr>
      <vt:lpstr>About the ILO</vt:lpstr>
      <vt:lpstr>International Labour Standards</vt:lpstr>
      <vt:lpstr>ILO Standards on work and family</vt:lpstr>
      <vt:lpstr>The evolving policy response to the issue of gender equality</vt:lpstr>
      <vt:lpstr>Redistributing responsibilities </vt:lpstr>
      <vt:lpstr>Objective of the Convention</vt:lpstr>
      <vt:lpstr>Scope</vt:lpstr>
      <vt:lpstr>National Policy (1)</vt:lpstr>
      <vt:lpstr>National Policy (2)</vt:lpstr>
      <vt:lpstr>Other measures</vt:lpstr>
      <vt:lpstr>Social partners</vt:lpstr>
      <vt:lpstr>Status of ratifications</vt:lpstr>
      <vt:lpstr>Status of ratifications</vt:lpstr>
      <vt:lpstr>Some trends &amp; issues from the supervisory process</vt:lpstr>
      <vt:lpstr>National Policy</vt:lpstr>
      <vt:lpstr>Coverage</vt:lpstr>
      <vt:lpstr>Terms of conditions </vt:lpstr>
      <vt:lpstr>Slide 19</vt:lpstr>
      <vt:lpstr>Potential of C.156 and challenges</vt:lpstr>
      <vt:lpstr>Need…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tsushima</dc:creator>
  <cp:lastModifiedBy>moss</cp:lastModifiedBy>
  <cp:revision>88</cp:revision>
  <dcterms:created xsi:type="dcterms:W3CDTF">2012-09-14T12:20:45Z</dcterms:created>
  <dcterms:modified xsi:type="dcterms:W3CDTF">2012-09-28T11:09:04Z</dcterms:modified>
</cp:coreProperties>
</file>