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72" r:id="rId11"/>
    <p:sldId id="276" r:id="rId12"/>
    <p:sldId id="277" r:id="rId13"/>
    <p:sldId id="266" r:id="rId14"/>
    <p:sldId id="271" r:id="rId15"/>
    <p:sldId id="270" r:id="rId16"/>
    <p:sldId id="269" r:id="rId17"/>
    <p:sldId id="268" r:id="rId18"/>
    <p:sldId id="282" r:id="rId19"/>
    <p:sldId id="284" r:id="rId20"/>
    <p:sldId id="286" r:id="rId21"/>
    <p:sldId id="275" r:id="rId22"/>
    <p:sldId id="287" r:id="rId23"/>
    <p:sldId id="313" r:id="rId24"/>
    <p:sldId id="274" r:id="rId25"/>
    <p:sldId id="273" r:id="rId26"/>
    <p:sldId id="298" r:id="rId27"/>
    <p:sldId id="297" r:id="rId28"/>
    <p:sldId id="299" r:id="rId29"/>
    <p:sldId id="291" r:id="rId30"/>
    <p:sldId id="312" r:id="rId31"/>
    <p:sldId id="289" r:id="rId32"/>
    <p:sldId id="300" r:id="rId33"/>
    <p:sldId id="301" r:id="rId34"/>
    <p:sldId id="303" r:id="rId35"/>
    <p:sldId id="304" r:id="rId36"/>
    <p:sldId id="305" r:id="rId37"/>
    <p:sldId id="306" r:id="rId38"/>
    <p:sldId id="308" r:id="rId39"/>
    <p:sldId id="288" r:id="rId4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57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49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00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10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44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25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48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27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20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7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42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B3C57-DFED-4655-9A6B-CBC184B3DE47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B1CA7-80D3-45BE-A03C-9154529BA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46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How to assess European leave policies regarding their compliance with an ideal leave model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560840" cy="2423120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endParaRPr lang="en-GB" sz="4100" noProof="0" dirty="0" smtClean="0"/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sz="4100" noProof="0" dirty="0" smtClean="0"/>
              <a:t>By Helene Dearing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4100" dirty="0"/>
              <a:t>Vienna University of Economics and Business (</a:t>
            </a:r>
            <a:r>
              <a:rPr lang="en-US" sz="4100" dirty="0" smtClean="0"/>
              <a:t>WU)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4100" dirty="0" smtClean="0"/>
              <a:t>Institute </a:t>
            </a:r>
            <a:r>
              <a:rPr lang="en-US" sz="4100" dirty="0"/>
              <a:t>for Social Policy 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GB" noProof="0" dirty="0" smtClean="0"/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sz="2900" noProof="0" dirty="0" smtClean="0"/>
              <a:t>Presented at the 11th seminar of the International Network on Leave Policies and Research 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GB" sz="2900" noProof="0" dirty="0" smtClean="0"/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sz="2900" noProof="0" dirty="0" smtClean="0"/>
              <a:t>18 September 2014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GB" noProof="0" dirty="0"/>
          </a:p>
        </p:txBody>
      </p:sp>
      <p:pic>
        <p:nvPicPr>
          <p:cNvPr id="4" name="Picture 2" descr="D:\Dropbox\Leave Network\logofail_20091211_12971430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0" y="260648"/>
            <a:ext cx="2860040" cy="104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4889"/>
            <a:ext cx="168542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2016224" cy="124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8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Index on duration of total leave II</a:t>
            </a:r>
            <a:b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Source: Author’s analysis based on data provided by Moss (2013)</a:t>
            </a:r>
            <a:endParaRPr lang="en-GB" sz="1800" b="1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600199"/>
            <a:ext cx="8136904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7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sz="4700" b="1" noProof="0" dirty="0" smtClean="0">
                <a:solidFill>
                  <a:schemeClr val="accent1">
                    <a:lumMod val="75000"/>
                  </a:schemeClr>
                </a:solidFill>
              </a:rPr>
              <a:t>Index on duration of well-paid leave</a:t>
            </a: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Source: Author’s analysis based on data provided by Moss (2013)</a:t>
            </a:r>
            <a:endParaRPr lang="en-GB" sz="2000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600199"/>
            <a:ext cx="8136000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2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Index on fathers’ leave</a:t>
            </a:r>
            <a:b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Source: Author’s analysis based on data provided by Moss (2013)</a:t>
            </a:r>
            <a:endParaRPr lang="en-GB" sz="2000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600199"/>
            <a:ext cx="8136000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3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Baseline EGDL indicator 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5800" noProof="0" dirty="0" smtClean="0"/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11200" b="1" noProof="0" dirty="0" smtClean="0"/>
              <a:t>Baseline EGDL indicator =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11200" dirty="0" smtClean="0"/>
              <a:t>(index of total leave 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11200" noProof="0" dirty="0" smtClean="0"/>
              <a:t>+ index of well-paid leave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11200" dirty="0" smtClean="0"/>
              <a:t>+ index of fathers’ leave)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11200" noProof="0" dirty="0" smtClean="0"/>
              <a:t>/ 3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dirty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5800" dirty="0" smtClean="0"/>
          </a:p>
          <a:p>
            <a:pPr marL="0" indent="0">
              <a:lnSpc>
                <a:spcPct val="170000"/>
              </a:lnSpc>
              <a:buClr>
                <a:schemeClr val="bg1">
                  <a:lumMod val="50000"/>
                </a:schemeClr>
              </a:buClr>
              <a:buNone/>
            </a:pPr>
            <a:endParaRPr lang="en-GB" sz="9600" dirty="0" smtClean="0"/>
          </a:p>
          <a:p>
            <a:pPr marL="0" indent="0">
              <a:lnSpc>
                <a:spcPct val="170000"/>
              </a:lnSpc>
              <a:buClr>
                <a:schemeClr val="bg1">
                  <a:lumMod val="50000"/>
                </a:schemeClr>
              </a:buClr>
              <a:buNone/>
            </a:pPr>
            <a:r>
              <a:rPr lang="en-GB" sz="9600" dirty="0" smtClean="0"/>
              <a:t>EGDL </a:t>
            </a:r>
            <a:r>
              <a:rPr lang="en-GB" sz="9600" dirty="0"/>
              <a:t>indicator values </a:t>
            </a:r>
            <a:r>
              <a:rPr lang="en-GB" sz="9600" dirty="0" smtClean="0"/>
              <a:t>range between </a:t>
            </a:r>
            <a:r>
              <a:rPr lang="en-GB" sz="9600" dirty="0"/>
              <a:t>0 and 1 for each </a:t>
            </a:r>
            <a:r>
              <a:rPr lang="en-GB" sz="9600" dirty="0" smtClean="0"/>
              <a:t>country ….indicating the compliance with the ideal leave model</a:t>
            </a:r>
            <a:endParaRPr lang="en-GB" sz="9600" dirty="0"/>
          </a:p>
        </p:txBody>
      </p:sp>
      <p:sp>
        <p:nvSpPr>
          <p:cNvPr id="6" name="Rechteck 5"/>
          <p:cNvSpPr/>
          <p:nvPr/>
        </p:nvSpPr>
        <p:spPr>
          <a:xfrm>
            <a:off x="2327768" y="1628800"/>
            <a:ext cx="4680520" cy="24482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Baseline EGDL indicator 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4" y="1600199"/>
            <a:ext cx="770853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6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Baseline EGDL indicator 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6" y="1600199"/>
            <a:ext cx="770852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3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Baseline EGDL indicator 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6" y="1600199"/>
            <a:ext cx="771246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2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Baseline EGDL indicator 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" y="1600199"/>
            <a:ext cx="770853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0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Baseline EGDL indicator 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" y="1600199"/>
            <a:ext cx="770853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3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Baseline EGDL indicator 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" y="1600199"/>
            <a:ext cx="770853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Definitions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u="sng" noProof="0" dirty="0" smtClean="0"/>
              <a:t>Parental Leave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noProof="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noProof="0" dirty="0" smtClean="0"/>
              <a:t>= maternity, paternity, parental and child care leave = “leave”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dirty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dirty="0" smtClean="0"/>
              <a:t>w</a:t>
            </a:r>
            <a:r>
              <a:rPr lang="en-GB" dirty="0"/>
              <a:t>ell-paid leave ≠ total leave (paid and unpaid) </a:t>
            </a:r>
            <a:endParaRPr lang="en-GB" noProof="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noProof="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u="sng" noProof="0" dirty="0" smtClean="0"/>
              <a:t>Gender Equality in the Division of Labour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noProof="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noProof="0" dirty="0" smtClean="0"/>
              <a:t>= men and women contribute equally to employment and family work, on average 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noProof="0" dirty="0" smtClean="0"/>
              <a:t>(Fraser (1997), Crompton (1999), </a:t>
            </a:r>
            <a:r>
              <a:rPr lang="en-GB" noProof="0" dirty="0" err="1" smtClean="0"/>
              <a:t>Gornick</a:t>
            </a:r>
            <a:r>
              <a:rPr lang="en-GB" noProof="0" dirty="0" smtClean="0"/>
              <a:t> and Meyers (2003))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56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Methodological Approach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u="sng" noProof="0" dirty="0" smtClean="0">
                <a:solidFill>
                  <a:schemeClr val="bg1">
                    <a:lumMod val="50000"/>
                  </a:schemeClr>
                </a:solidFill>
              </a:rPr>
              <a:t>Stage 1: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noProof="0" dirty="0" smtClean="0">
                <a:solidFill>
                  <a:schemeClr val="bg1">
                    <a:lumMod val="50000"/>
                  </a:schemeClr>
                </a:solidFill>
              </a:rPr>
              <a:t>Define ideal leave model: 14 months of well-paid leave, half reserved for fathers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noProof="0" dirty="0" smtClean="0">
                <a:solidFill>
                  <a:schemeClr val="bg1">
                    <a:lumMod val="50000"/>
                  </a:schemeClr>
                </a:solidFill>
              </a:rPr>
              <a:t>Develop EGDL indicator that measures degree of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compliance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EGDL = „Equal Gender Division of Labour“)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noProof="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b="1" u="sng" noProof="0" dirty="0" smtClean="0"/>
              <a:t>Stage 2: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Sensitivity analysis with regard to different assumptions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33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Sensitivity Analysis I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b="1" dirty="0" smtClean="0"/>
              <a:t>….regarding the assumption of an ideal duration of 14 months of leave</a:t>
            </a:r>
            <a:endParaRPr lang="en-GB" b="1" noProof="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noProof="0" dirty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u="sng" dirty="0" smtClean="0"/>
              <a:t>Assuming 12 months as ideal: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Changes little in group composition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dirty="0" smtClean="0"/>
              <a:t>Denmark moves up to high EGDL scoring countries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u="sng" noProof="0" dirty="0" smtClean="0"/>
              <a:t>Assuming 16 months as ideal: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Changes little in group composition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71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Sensitivity Analysis II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5800" noProof="0" dirty="0" smtClean="0"/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4500" b="1" noProof="0" dirty="0" smtClean="0"/>
              <a:t>Mother-centred EGDL indicator =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4500" dirty="0" smtClean="0"/>
              <a:t>( 2 (index of total leave </a:t>
            </a:r>
            <a:r>
              <a:rPr lang="en-GB" sz="4500" b="1" dirty="0" smtClean="0">
                <a:solidFill>
                  <a:srgbClr val="FF0000"/>
                </a:solidFill>
              </a:rPr>
              <a:t>*</a:t>
            </a:r>
            <a:r>
              <a:rPr lang="en-GB" sz="4500" dirty="0" smtClean="0"/>
              <a:t> </a:t>
            </a:r>
            <a:r>
              <a:rPr lang="en-GB" sz="4500" noProof="0" dirty="0" smtClean="0"/>
              <a:t>index of well-paid leave)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4500" dirty="0" smtClean="0"/>
              <a:t>+ index of fathers’ leave)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4500" b="1" noProof="0" dirty="0" smtClean="0"/>
              <a:t>/ 3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dirty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4500" dirty="0" smtClean="0"/>
              <a:t>…assumes </a:t>
            </a:r>
            <a:r>
              <a:rPr lang="en-GB" sz="4500" dirty="0"/>
              <a:t>that it is </a:t>
            </a:r>
            <a:r>
              <a:rPr lang="en-GB" sz="4500" dirty="0" smtClean="0"/>
              <a:t>most important 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4500" dirty="0" smtClean="0"/>
              <a:t>to </a:t>
            </a:r>
            <a:r>
              <a:rPr lang="en-GB" sz="4500" dirty="0"/>
              <a:t>combine total leave with payments</a:t>
            </a:r>
          </a:p>
        </p:txBody>
      </p:sp>
      <p:sp>
        <p:nvSpPr>
          <p:cNvPr id="6" name="Rechteck 5"/>
          <p:cNvSpPr/>
          <p:nvPr/>
        </p:nvSpPr>
        <p:spPr>
          <a:xfrm>
            <a:off x="539552" y="1772816"/>
            <a:ext cx="8143163" cy="24482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Sensitivity Analysis II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3" y="1600199"/>
            <a:ext cx="7794474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The mother-centred EGDL indicator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0" y="1600199"/>
            <a:ext cx="7785779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8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The mother-centred EGDL indicator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0" y="1600199"/>
            <a:ext cx="7785779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The mother-centred EGDL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indicator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0" y="1600199"/>
            <a:ext cx="7785779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8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baseline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EGDL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indicator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9" y="1600199"/>
            <a:ext cx="7706602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6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Sensitivity Analysis III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5800" noProof="0" dirty="0" smtClean="0"/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4500" b="1" noProof="0" dirty="0" smtClean="0"/>
              <a:t>Father-centred EGDL indicator =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4500" dirty="0" smtClean="0"/>
              <a:t>(index of total leave </a:t>
            </a:r>
            <a:r>
              <a:rPr lang="en-GB" sz="4500" dirty="0"/>
              <a:t>+</a:t>
            </a:r>
            <a:r>
              <a:rPr lang="en-GB" sz="4500" dirty="0" smtClean="0"/>
              <a:t> </a:t>
            </a:r>
            <a:r>
              <a:rPr lang="en-GB" sz="4500" noProof="0" dirty="0" smtClean="0"/>
              <a:t>index of well-paid leave)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4500" dirty="0" smtClean="0"/>
              <a:t>+ </a:t>
            </a:r>
            <a:r>
              <a:rPr lang="en-GB" sz="4500" b="1" dirty="0" smtClean="0">
                <a:solidFill>
                  <a:srgbClr val="FF0000"/>
                </a:solidFill>
              </a:rPr>
              <a:t>2</a:t>
            </a:r>
            <a:r>
              <a:rPr lang="en-GB" sz="4500" b="1" dirty="0" smtClean="0"/>
              <a:t> </a:t>
            </a:r>
            <a:r>
              <a:rPr lang="en-GB" sz="4500" dirty="0" smtClean="0"/>
              <a:t>(index of fathers’ leave))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GB" sz="4500" b="1" noProof="0" dirty="0" smtClean="0"/>
              <a:t>/ 4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dirty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4500" dirty="0" smtClean="0"/>
              <a:t>…assumes </a:t>
            </a:r>
            <a:r>
              <a:rPr lang="en-GB" sz="4500" dirty="0"/>
              <a:t>that it is </a:t>
            </a:r>
            <a:r>
              <a:rPr lang="en-GB" sz="4500" dirty="0" smtClean="0"/>
              <a:t>most important 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4500" dirty="0" smtClean="0"/>
              <a:t>to provide father’s quotas</a:t>
            </a:r>
            <a:endParaRPr lang="en-GB" sz="4500" dirty="0"/>
          </a:p>
        </p:txBody>
      </p:sp>
      <p:sp>
        <p:nvSpPr>
          <p:cNvPr id="6" name="Rechteck 5"/>
          <p:cNvSpPr/>
          <p:nvPr/>
        </p:nvSpPr>
        <p:spPr>
          <a:xfrm>
            <a:off x="617819" y="1772816"/>
            <a:ext cx="8064896" cy="24482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Father-centred EGDL indicator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9" y="1600199"/>
            <a:ext cx="7706602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8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Previous Literature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u="sng" noProof="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u="sng" noProof="0" dirty="0" smtClean="0"/>
              <a:t>Policy Typologies: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noProof="0" dirty="0" smtClean="0"/>
              <a:t>Haas (2003) &amp; Wall (2007)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noProof="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u="sng" noProof="0" dirty="0" smtClean="0"/>
              <a:t>Fuzzy-Set Analysis: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noProof="0" dirty="0" smtClean="0"/>
              <a:t>Haas and </a:t>
            </a:r>
            <a:r>
              <a:rPr lang="en-GB" noProof="0" dirty="0" err="1" smtClean="0"/>
              <a:t>Rostgaard</a:t>
            </a:r>
            <a:r>
              <a:rPr lang="en-GB" noProof="0" dirty="0" smtClean="0"/>
              <a:t> (2011) &amp; </a:t>
            </a:r>
            <a:r>
              <a:rPr lang="en-GB" noProof="0" dirty="0" err="1" smtClean="0"/>
              <a:t>Ciccia</a:t>
            </a:r>
            <a:r>
              <a:rPr lang="en-GB" noProof="0" dirty="0" smtClean="0"/>
              <a:t> and </a:t>
            </a:r>
            <a:r>
              <a:rPr lang="en-GB" noProof="0" dirty="0" err="1" smtClean="0"/>
              <a:t>Verloo</a:t>
            </a:r>
            <a:r>
              <a:rPr lang="en-GB" noProof="0" dirty="0" smtClean="0"/>
              <a:t> (2012)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noProof="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u="sng" noProof="0" dirty="0" smtClean="0"/>
              <a:t>Composite Indicators: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noProof="0" dirty="0" err="1" smtClean="0"/>
              <a:t>Gornick</a:t>
            </a:r>
            <a:r>
              <a:rPr lang="en-GB" noProof="0" dirty="0" smtClean="0"/>
              <a:t> and Meyers (2003), Ray et al. (2010), </a:t>
            </a:r>
            <a:r>
              <a:rPr lang="en-GB" noProof="0" dirty="0" err="1" smtClean="0"/>
              <a:t>Javornik</a:t>
            </a:r>
            <a:r>
              <a:rPr lang="en-GB" noProof="0" dirty="0" smtClean="0"/>
              <a:t> (2014)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54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Father-centred EGDL indicator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" y="1600199"/>
            <a:ext cx="770853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0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Father-centred EGDL indicator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9" y="1600199"/>
            <a:ext cx="7706602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6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Father-centred EGDL indicator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9" y="1600199"/>
            <a:ext cx="7706602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5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Robustness of EGDL results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6" y="1600199"/>
            <a:ext cx="778774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1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Robustness of EGDL results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6" y="1600199"/>
            <a:ext cx="778774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4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Robustness of EGDL results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6" y="1600199"/>
            <a:ext cx="778774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5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Robustness of EGDL results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6" y="1600199"/>
            <a:ext cx="778774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Robustness of EGDL results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6" y="1600199"/>
            <a:ext cx="778774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6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Robustness of EGDL results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6" y="1600199"/>
            <a:ext cx="778774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Conclusions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dirty="0" smtClean="0"/>
              <a:t>How to assess leave policies regarding their compliance with an ideal leave model?</a:t>
            </a:r>
            <a:endParaRPr lang="en-GB" noProof="0" dirty="0" smtClean="0"/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Possible as</a:t>
            </a:r>
            <a:r>
              <a:rPr lang="en-GB" dirty="0" smtClean="0"/>
              <a:t> an assessment in two stages: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Stage one: defines ideal model and develops EGDL indicator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GB" dirty="0" smtClean="0"/>
              <a:t>Stage two: provides sensitivity analysis</a:t>
            </a:r>
            <a:endParaRPr lang="en-GB" sz="3200" dirty="0" smtClean="0"/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dirty="0" smtClean="0"/>
              <a:t>Allows us to study the robustness of EGDL results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2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u="sng" noProof="0" dirty="0" smtClean="0"/>
              <a:t>Comparison </a:t>
            </a:r>
            <a:r>
              <a:rPr lang="en-GB" u="sng" noProof="0" dirty="0" smtClean="0"/>
              <a:t>with an </a:t>
            </a:r>
            <a:r>
              <a:rPr lang="en-GB" u="sng" noProof="0" dirty="0" smtClean="0"/>
              <a:t>ideal model because of…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noProof="0" dirty="0" smtClean="0"/>
              <a:t>…trend towards 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noProof="0" dirty="0" smtClean="0"/>
              <a:t>standardization 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noProof="0" dirty="0" smtClean="0"/>
              <a:t>…inverted 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noProof="0" dirty="0" smtClean="0"/>
              <a:t>U-shaped 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noProof="0" dirty="0" smtClean="0"/>
              <a:t>effects </a:t>
            </a:r>
            <a:endParaRPr lang="en-GB" noProof="0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16097" r="46199" b="41961"/>
          <a:stretch/>
        </p:blipFill>
        <p:spPr>
          <a:xfrm>
            <a:off x="3491880" y="2780928"/>
            <a:ext cx="4861294" cy="3024336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</p:spPr>
      </p:pic>
      <p:sp>
        <p:nvSpPr>
          <p:cNvPr id="5" name="Pfeil nach unten 4"/>
          <p:cNvSpPr/>
          <p:nvPr/>
        </p:nvSpPr>
        <p:spPr>
          <a:xfrm>
            <a:off x="5364088" y="3573016"/>
            <a:ext cx="109379" cy="2571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9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Methodological Approach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b="1" u="sng" noProof="0" dirty="0" smtClean="0"/>
              <a:t>Stage 1: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Defines ideal leave model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Develops EGDL indicator that measures degree of </a:t>
            </a:r>
            <a:r>
              <a:rPr lang="en-GB" dirty="0"/>
              <a:t>compliance </a:t>
            </a:r>
            <a:r>
              <a:rPr lang="en-GB" dirty="0" smtClean="0"/>
              <a:t>(</a:t>
            </a:r>
            <a:r>
              <a:rPr lang="en-GB" dirty="0"/>
              <a:t>EGDL = „Equal Gender Division of Labour“)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noProof="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b="1" u="sng" noProof="0" dirty="0" smtClean="0"/>
              <a:t>Stage 2: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Sensitivity analysis with regard to assumptions that cannot be based on empirical evidence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783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Empirical Literature I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4000" b="1" dirty="0" smtClean="0"/>
              <a:t>…with regard to the effects of leave on 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4000" b="1" dirty="0" smtClean="0"/>
              <a:t>mothers’ employment: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4000" dirty="0" smtClean="0"/>
              <a:t>1. The </a:t>
            </a:r>
            <a:r>
              <a:rPr lang="en-GB" sz="4000" u="sng" dirty="0" smtClean="0"/>
              <a:t>duration of total leave</a:t>
            </a:r>
            <a:r>
              <a:rPr lang="en-GB" sz="4000" dirty="0" smtClean="0"/>
              <a:t> positively affects employment participation and working hours (inverted U-shaped effect)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Akgunduz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Plantenga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(2012), Genre et al. (2010), Pettit and Hook (2005),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Misra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et al. (2011))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230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230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4000" dirty="0" smtClean="0"/>
              <a:t>2. The </a:t>
            </a:r>
            <a:r>
              <a:rPr lang="en-GB" sz="4000" u="sng" dirty="0" smtClean="0"/>
              <a:t>duration of total leave</a:t>
            </a:r>
            <a:r>
              <a:rPr lang="en-GB" sz="4000" dirty="0" smtClean="0"/>
              <a:t> negatively affects wages, occupational segregation and job-related training 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Akgunduz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Plantenga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(2012),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Lalive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Zweimüller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(2009),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Puhani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Sonderhof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(2011))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230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230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4000" dirty="0" smtClean="0"/>
              <a:t>3. The </a:t>
            </a:r>
            <a:r>
              <a:rPr lang="en-GB" sz="4000" u="sng" dirty="0" smtClean="0"/>
              <a:t>duration of paid leave</a:t>
            </a:r>
            <a:r>
              <a:rPr lang="en-GB" sz="4000" dirty="0" smtClean="0"/>
              <a:t> negatively affects return to work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Grunow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et al. (2011),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Ronsen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Sunström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(2002),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Ondrich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et al. (2003),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Lalive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Zweimüller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(2009)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Bergemann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Riphahn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(2011)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Pronzato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(2009), </a:t>
            </a:r>
            <a:r>
              <a:rPr lang="en-GB" sz="2300" dirty="0" err="1" smtClean="0">
                <a:solidFill>
                  <a:schemeClr val="bg1">
                    <a:lumMod val="50000"/>
                  </a:schemeClr>
                </a:solidFill>
              </a:rPr>
              <a:t>Lapuerta</a:t>
            </a: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 et al. (2011))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913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Empirical Literature II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2700" b="1" dirty="0" smtClean="0"/>
              <a:t>…with regard to the effects of leave on 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2700" b="1" dirty="0" smtClean="0"/>
              <a:t>fathers’ family work: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270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2500" dirty="0" smtClean="0"/>
              <a:t>1. Introduction of a </a:t>
            </a:r>
            <a:r>
              <a:rPr lang="en-GB" sz="2500" u="sng" dirty="0" smtClean="0"/>
              <a:t>fathers’ quota</a:t>
            </a:r>
            <a:r>
              <a:rPr lang="en-GB" sz="2500" dirty="0" smtClean="0"/>
              <a:t> positively affects their parental leave take-up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17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1700" dirty="0" err="1" smtClean="0">
                <a:solidFill>
                  <a:schemeClr val="bg1">
                    <a:lumMod val="50000"/>
                  </a:schemeClr>
                </a:solidFill>
              </a:rPr>
              <a:t>Duvander</a:t>
            </a:r>
            <a:r>
              <a:rPr lang="en-GB" sz="1700" dirty="0" smtClean="0">
                <a:solidFill>
                  <a:schemeClr val="bg1">
                    <a:lumMod val="50000"/>
                  </a:schemeClr>
                </a:solidFill>
              </a:rPr>
              <a:t> and Johansson (2012), Ekberg et al. (2013))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270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270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2500" dirty="0" smtClean="0"/>
              <a:t>2. Provision of </a:t>
            </a:r>
            <a:r>
              <a:rPr lang="en-GB" sz="2500" u="sng" dirty="0" smtClean="0"/>
              <a:t>payments</a:t>
            </a:r>
            <a:r>
              <a:rPr lang="en-GB" sz="2500" dirty="0" smtClean="0"/>
              <a:t> positively affects fathers’ parental leave take-up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GB" sz="1700" dirty="0" smtClean="0">
                <a:solidFill>
                  <a:schemeClr val="bg1">
                    <a:lumMod val="50000"/>
                  </a:schemeClr>
                </a:solidFill>
              </a:rPr>
              <a:t>(Pull and Vogt (2010), </a:t>
            </a:r>
            <a:r>
              <a:rPr lang="en-GB" sz="1700" dirty="0" err="1" smtClean="0">
                <a:solidFill>
                  <a:schemeClr val="bg1">
                    <a:lumMod val="50000"/>
                  </a:schemeClr>
                </a:solidFill>
              </a:rPr>
              <a:t>Lapuerta</a:t>
            </a:r>
            <a:r>
              <a:rPr lang="en-GB" sz="1700" dirty="0" smtClean="0">
                <a:solidFill>
                  <a:schemeClr val="bg1">
                    <a:lumMod val="50000"/>
                  </a:schemeClr>
                </a:solidFill>
              </a:rPr>
              <a:t> et al. (2011))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2300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sz="2300" dirty="0" smtClean="0"/>
          </a:p>
          <a:p>
            <a:pPr>
              <a:buClr>
                <a:schemeClr val="bg1">
                  <a:lumMod val="50000"/>
                </a:schemeClr>
              </a:buClr>
            </a:pPr>
            <a:endParaRPr lang="en-GB" dirty="0" smtClean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2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Data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Clr>
                <a:schemeClr val="bg1">
                  <a:lumMod val="50000"/>
                </a:schemeClr>
              </a:buClr>
            </a:pPr>
            <a:r>
              <a:rPr lang="en-GB" dirty="0" smtClean="0"/>
              <a:t>Annual report of the Leave </a:t>
            </a:r>
            <a:r>
              <a:rPr lang="en-GB" dirty="0"/>
              <a:t>N</a:t>
            </a:r>
            <a:r>
              <a:rPr lang="en-GB" dirty="0" smtClean="0"/>
              <a:t>etwork (Moss 2013)</a:t>
            </a:r>
            <a:endParaRPr lang="en-GB" noProof="0" dirty="0" smtClean="0"/>
          </a:p>
          <a:p>
            <a:pPr>
              <a:lnSpc>
                <a:spcPct val="170000"/>
              </a:lnSpc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Focus on 27 European countries	</a:t>
            </a:r>
          </a:p>
          <a:p>
            <a:pPr>
              <a:lnSpc>
                <a:spcPct val="170000"/>
              </a:lnSpc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Variables of interest: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 Duration of total leave (paid and unpaid)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 Duration of well-paid leave </a:t>
            </a:r>
          </a:p>
          <a:p>
            <a:pPr marL="457200" lvl="1" indent="0">
              <a:buClr>
                <a:schemeClr val="bg1">
                  <a:lumMod val="50000"/>
                </a:schemeClr>
              </a:buClr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noProof="0" dirty="0" smtClean="0"/>
              <a:t>(paid at above 66% of average income)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GB" noProof="0" dirty="0" smtClean="0"/>
              <a:t> Share of well-paid leave reserved for fathers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59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Index on duration of total leave I</a:t>
            </a:r>
            <a:endParaRPr lang="en-GB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9" y="1600199"/>
            <a:ext cx="7706602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3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812</Words>
  <Application>Microsoft Office PowerPoint</Application>
  <PresentationFormat>Bildschirmpräsentation (4:3)</PresentationFormat>
  <Paragraphs>154</Paragraphs>
  <Slides>39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Larissa</vt:lpstr>
      <vt:lpstr> How to assess European leave policies regarding their compliance with an ideal leave model</vt:lpstr>
      <vt:lpstr>Definitions</vt:lpstr>
      <vt:lpstr>Previous Literature</vt:lpstr>
      <vt:lpstr>Motivation</vt:lpstr>
      <vt:lpstr>Methodological Approach</vt:lpstr>
      <vt:lpstr>Empirical Literature I</vt:lpstr>
      <vt:lpstr>Empirical Literature II</vt:lpstr>
      <vt:lpstr>Data</vt:lpstr>
      <vt:lpstr>Index on duration of total leave I</vt:lpstr>
      <vt:lpstr>Index on duration of total leave II Source: Author’s analysis based on data provided by Moss (2013)</vt:lpstr>
      <vt:lpstr>Index on duration of well-paid leave Source: Author’s analysis based on data provided by Moss (2013)</vt:lpstr>
      <vt:lpstr>Index on fathers’ leave Source: Author’s analysis based on data provided by Moss (2013)</vt:lpstr>
      <vt:lpstr>Baseline EGDL indicator </vt:lpstr>
      <vt:lpstr>Baseline EGDL indicator </vt:lpstr>
      <vt:lpstr>Baseline EGDL indicator </vt:lpstr>
      <vt:lpstr>Baseline EGDL indicator </vt:lpstr>
      <vt:lpstr>Baseline EGDL indicator </vt:lpstr>
      <vt:lpstr>Baseline EGDL indicator </vt:lpstr>
      <vt:lpstr>Baseline EGDL indicator </vt:lpstr>
      <vt:lpstr>Methodological Approach</vt:lpstr>
      <vt:lpstr>Sensitivity Analysis I</vt:lpstr>
      <vt:lpstr>Sensitivity Analysis II</vt:lpstr>
      <vt:lpstr>Sensitivity Analysis II</vt:lpstr>
      <vt:lpstr>The mother-centred EGDL indicator</vt:lpstr>
      <vt:lpstr>The mother-centred EGDL indicator</vt:lpstr>
      <vt:lpstr>The mother-centred EGDL indicator</vt:lpstr>
      <vt:lpstr>The baseline EGDL indicator</vt:lpstr>
      <vt:lpstr>Sensitivity Analysis III</vt:lpstr>
      <vt:lpstr>Father-centred EGDL indicator</vt:lpstr>
      <vt:lpstr>Father-centred EGDL indicator</vt:lpstr>
      <vt:lpstr>Father-centred EGDL indicator</vt:lpstr>
      <vt:lpstr>Father-centred EGDL indicator</vt:lpstr>
      <vt:lpstr>Robustness of EGDL results</vt:lpstr>
      <vt:lpstr>Robustness of EGDL results</vt:lpstr>
      <vt:lpstr>Robustness of EGDL results</vt:lpstr>
      <vt:lpstr>Robustness of EGDL results</vt:lpstr>
      <vt:lpstr>Robustness of EGDL results</vt:lpstr>
      <vt:lpstr>Robustness of EGDL results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it-services</dc:creator>
  <cp:lastModifiedBy>it-services</cp:lastModifiedBy>
  <cp:revision>35</cp:revision>
  <dcterms:created xsi:type="dcterms:W3CDTF">2014-09-01T13:32:39Z</dcterms:created>
  <dcterms:modified xsi:type="dcterms:W3CDTF">2014-09-17T14:55:43Z</dcterms:modified>
</cp:coreProperties>
</file>