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8" r:id="rId4"/>
    <p:sldId id="269" r:id="rId5"/>
    <p:sldId id="260" r:id="rId6"/>
    <p:sldId id="263" r:id="rId7"/>
    <p:sldId id="268" r:id="rId8"/>
    <p:sldId id="259" r:id="rId9"/>
    <p:sldId id="265" r:id="rId10"/>
    <p:sldId id="266" r:id="rId11"/>
    <p:sldId id="267" r:id="rId12"/>
    <p:sldId id="261" r:id="rId13"/>
    <p:sldId id="262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90827" autoAdjust="0"/>
  </p:normalViewPr>
  <p:slideViewPr>
    <p:cSldViewPr>
      <p:cViewPr varScale="1">
        <p:scale>
          <a:sx n="61" d="100"/>
          <a:sy n="61" d="100"/>
        </p:scale>
        <p:origin x="-84" y="-228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HSE_Centre\3%20&#1062;&#1060;&#1048;_&#1054;&#1089;&#1085;&#1086;&#1074;&#1085;&#1086;&#1081;%20&#1087;&#1088;&#1086;&#1077;&#1082;&#1090;\38_2013\Seminar191113\parental_leaves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HSE_Centre\Parental%20leaves\2%20Workshop2014\My%20presentation\PL_TALL_statistic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bill\My%20Documents\Work\Oxana\Bill%20&amp;%20Sinyav%20Coll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HSE_Centre\Parental%20leaves\2%20Workshop2014\My%20presentation\PL_TALL_statistic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HSE_Centre\Parental%20leaves\2%20Workshop2014\My%20presentation\GGS-PL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HSE_Centre\Parental%20leaves\2%20Workshop2014\My%20presentation\GGS-P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Coverage of children by preschool</a:t>
            </a:r>
            <a:r>
              <a:rPr lang="en-US" baseline="0" dirty="0" smtClean="0"/>
              <a:t> institutions 9kindergartens) 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urban</c:v>
                </c:pt>
              </c:strCache>
            </c:strRef>
          </c:tx>
          <c:spPr>
            <a:solidFill>
              <a:schemeClr val="accent1">
                <a:tint val="100000"/>
                <a:shade val="100000"/>
                <a:satMod val="100000"/>
              </a:schemeClr>
            </a:solidFill>
            <a:ln>
              <a:noFill/>
            </a:ln>
            <a:effectLst/>
          </c:spPr>
          <c:invertIfNegative val="0"/>
          <c:cat>
            <c:numRef>
              <c:f>Лист1!$A$2:$A$8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4.3</c:v>
                </c:pt>
                <c:pt idx="1">
                  <c:v>11.5</c:v>
                </c:pt>
                <c:pt idx="2">
                  <c:v>51.3</c:v>
                </c:pt>
                <c:pt idx="3">
                  <c:v>76.2</c:v>
                </c:pt>
                <c:pt idx="4">
                  <c:v>83.6</c:v>
                </c:pt>
                <c:pt idx="5">
                  <c:v>86.2</c:v>
                </c:pt>
                <c:pt idx="6">
                  <c:v>87.6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rural</c:v>
                </c:pt>
              </c:strCache>
            </c:strRef>
          </c:tx>
          <c:spPr>
            <a:solidFill>
              <a:schemeClr val="accent2">
                <a:tint val="100000"/>
                <a:shade val="100000"/>
                <a:satMod val="100000"/>
              </a:schemeClr>
            </a:solidFill>
            <a:ln>
              <a:noFill/>
            </a:ln>
            <a:effectLst/>
          </c:spPr>
          <c:invertIfNegative val="0"/>
          <c:cat>
            <c:numRef>
              <c:f>Лист1!$A$2:$A$8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2.9</c:v>
                </c:pt>
                <c:pt idx="1">
                  <c:v>10</c:v>
                </c:pt>
                <c:pt idx="2">
                  <c:v>37.799999999999997</c:v>
                </c:pt>
                <c:pt idx="3">
                  <c:v>54.3</c:v>
                </c:pt>
                <c:pt idx="4">
                  <c:v>60.6</c:v>
                </c:pt>
                <c:pt idx="5">
                  <c:v>64</c:v>
                </c:pt>
                <c:pt idx="6">
                  <c:v>68.599999999999994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8803584"/>
        <c:axId val="70095616"/>
      </c:barChart>
      <c:catAx>
        <c:axId val="6880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70095616"/>
        <c:crosses val="autoZero"/>
        <c:auto val="1"/>
        <c:lblAlgn val="ctr"/>
        <c:lblOffset val="100"/>
        <c:noMultiLvlLbl val="0"/>
      </c:catAx>
      <c:valAx>
        <c:axId val="7009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68803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t-E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26536916590518E-2"/>
          <c:y val="5.9479553903345722E-2"/>
          <c:w val="0.92857235388667281"/>
          <c:h val="0.711522387611211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Лист1!$B$82:$B$83</c:f>
              <c:strCache>
                <c:ptCount val="1"/>
                <c:pt idx="0">
                  <c:v>min 1st child</c:v>
                </c:pt>
              </c:strCache>
            </c:strRef>
          </c:tx>
          <c:spPr>
            <a:ln w="254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Лист1!$A$84:$A$108</c:f>
              <c:numCache>
                <c:formatCode>General</c:formatCode>
                <c:ptCount val="25"/>
                <c:pt idx="0">
                  <c:v>1985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</c:numCache>
            </c:numRef>
          </c:cat>
          <c:val>
            <c:numRef>
              <c:f>Лист1!$B$84:$B$108</c:f>
              <c:numCache>
                <c:formatCode>General</c:formatCode>
                <c:ptCount val="25"/>
                <c:pt idx="0">
                  <c:v>17.587939698492463</c:v>
                </c:pt>
                <c:pt idx="1">
                  <c:v>11.551155115511552</c:v>
                </c:pt>
                <c:pt idx="2">
                  <c:v>18.248175182481749</c:v>
                </c:pt>
                <c:pt idx="3">
                  <c:v>4.9617737003058116</c:v>
                </c:pt>
                <c:pt idx="4">
                  <c:v>3.2703748529737653</c:v>
                </c:pt>
                <c:pt idx="5">
                  <c:v>7.969103838875248</c:v>
                </c:pt>
                <c:pt idx="6">
                  <c:v>8.1288421480465374</c:v>
                </c:pt>
                <c:pt idx="7">
                  <c:v>18.409663254071702</c:v>
                </c:pt>
                <c:pt idx="8">
                  <c:v>17.57305002604701</c:v>
                </c:pt>
                <c:pt idx="9">
                  <c:v>15.882073228720875</c:v>
                </c:pt>
                <c:pt idx="10">
                  <c:v>10.968080914225666</c:v>
                </c:pt>
                <c:pt idx="11">
                  <c:v>7.511019159845282</c:v>
                </c:pt>
                <c:pt idx="12">
                  <c:v>6.1720775212936676</c:v>
                </c:pt>
                <c:pt idx="13">
                  <c:v>11.467100887553608</c:v>
                </c:pt>
                <c:pt idx="14">
                  <c:v>9.0933891061198509</c:v>
                </c:pt>
                <c:pt idx="15">
                  <c:v>7.4189479931745685</c:v>
                </c:pt>
                <c:pt idx="16">
                  <c:v>5.8446036774246339</c:v>
                </c:pt>
                <c:pt idx="17">
                  <c:v>6.5827212969841735</c:v>
                </c:pt>
                <c:pt idx="18">
                  <c:v>11.034766872158547</c:v>
                </c:pt>
                <c:pt idx="19">
                  <c:v>9.5</c:v>
                </c:pt>
                <c:pt idx="20">
                  <c:v>9.971253659834975</c:v>
                </c:pt>
                <c:pt idx="21">
                  <c:v>9.833859928790293</c:v>
                </c:pt>
                <c:pt idx="22">
                  <c:v>9.3897095322047832</c:v>
                </c:pt>
                <c:pt idx="23">
                  <c:v>8.734833207530162</c:v>
                </c:pt>
                <c:pt idx="24">
                  <c:v>7.2228880426514221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Лист1!$C$82:$C$83</c:f>
              <c:strCache>
                <c:ptCount val="1"/>
                <c:pt idx="0">
                  <c:v>min 2nd child</c:v>
                </c:pt>
              </c:strCache>
            </c:strRef>
          </c:tx>
          <c:spPr>
            <a:ln w="254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Лист1!$A$84:$A$108</c:f>
              <c:numCache>
                <c:formatCode>General</c:formatCode>
                <c:ptCount val="25"/>
                <c:pt idx="0">
                  <c:v>1985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</c:numCache>
            </c:numRef>
          </c:cat>
          <c:val>
            <c:numRef>
              <c:f>Лист1!$C$84:$C$108</c:f>
              <c:numCache>
                <c:formatCode>General</c:formatCode>
                <c:ptCount val="25"/>
                <c:pt idx="18">
                  <c:v>22.069533744317095</c:v>
                </c:pt>
                <c:pt idx="19">
                  <c:v>19</c:v>
                </c:pt>
                <c:pt idx="20">
                  <c:v>19.94250731966995</c:v>
                </c:pt>
                <c:pt idx="21">
                  <c:v>19.667719857580586</c:v>
                </c:pt>
                <c:pt idx="22">
                  <c:v>18.779718603974462</c:v>
                </c:pt>
                <c:pt idx="23">
                  <c:v>17.469703968245025</c:v>
                </c:pt>
                <c:pt idx="24">
                  <c:v>14.445809001446005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Лист1!$D$82:$D$83</c:f>
              <c:strCache>
                <c:ptCount val="1"/>
                <c:pt idx="0">
                  <c:v>max</c:v>
                </c:pt>
              </c:strCache>
            </c:strRef>
          </c:tx>
          <c:spPr>
            <a:ln w="25400">
              <a:solidFill>
                <a:srgbClr val="00FF00"/>
              </a:solidFill>
              <a:prstDash val="solid"/>
            </a:ln>
          </c:spPr>
          <c:marker>
            <c:symbol val="triangle"/>
            <c:size val="5"/>
            <c:spPr>
              <a:solidFill>
                <a:srgbClr val="00FF00"/>
              </a:solidFill>
              <a:ln>
                <a:solidFill>
                  <a:srgbClr val="00FF00"/>
                </a:solidFill>
                <a:prstDash val="solid"/>
              </a:ln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u="none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Лист1!$A$84:$A$108</c:f>
              <c:numCache>
                <c:formatCode>General</c:formatCode>
                <c:ptCount val="25"/>
                <c:pt idx="0">
                  <c:v>1985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</c:numCache>
            </c:numRef>
          </c:cat>
          <c:val>
            <c:numRef>
              <c:f>Лист1!$D$84:$D$108</c:f>
              <c:numCache>
                <c:formatCode>General</c:formatCode>
                <c:ptCount val="25"/>
                <c:pt idx="3">
                  <c:v>6.2913539060328052</c:v>
                </c:pt>
                <c:pt idx="18">
                  <c:v>44.13906748863419</c:v>
                </c:pt>
                <c:pt idx="19">
                  <c:v>38</c:v>
                </c:pt>
                <c:pt idx="20">
                  <c:v>39.8850146393399</c:v>
                </c:pt>
                <c:pt idx="21">
                  <c:v>66.023281564704419</c:v>
                </c:pt>
                <c:pt idx="22">
                  <c:v>59.194709275456582</c:v>
                </c:pt>
                <c:pt idx="23">
                  <c:v>54.92273432248421</c:v>
                </c:pt>
                <c:pt idx="24">
                  <c:v>53.459568936772364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6629632"/>
        <c:axId val="196631168"/>
      </c:lineChart>
      <c:catAx>
        <c:axId val="19662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et-EE"/>
          </a:p>
        </c:txPr>
        <c:crossAx val="19663116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96631168"/>
        <c:scaling>
          <c:orientation val="minMax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ysDash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0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dirty="0" smtClean="0"/>
                  <a:t>%</a:t>
                </a:r>
                <a:r>
                  <a:rPr lang="en-US" dirty="0" smtClean="0"/>
                  <a:t> of average wage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8.1632653061224483E-2"/>
              <c:y val="5.204460966542751E-2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et-EE"/>
          </a:p>
        </c:txPr>
        <c:crossAx val="1966296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7.2222552369633028E-2"/>
          <c:y val="0.89370849128689167"/>
          <c:w val="0.83874931907096517"/>
          <c:h val="8.0462500823257149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et-EE"/>
        </a:p>
      </c:txPr>
    </c:legend>
    <c:plotVisOnly val="1"/>
    <c:dispBlanksAs val="gap"/>
    <c:showDLblsOverMax val="0"/>
  </c:chart>
  <c:spPr>
    <a:noFill/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et-E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general!$A$55</c:f>
              <c:strCache>
                <c:ptCount val="1"/>
                <c:pt idx="0">
                  <c:v>for the 1st child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general!$B$54:$H$54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general!$B$55:$H$55</c:f>
              <c:numCache>
                <c:formatCode>General</c:formatCode>
                <c:ptCount val="7"/>
                <c:pt idx="0">
                  <c:v>42.4</c:v>
                </c:pt>
                <c:pt idx="1">
                  <c:v>38.6</c:v>
                </c:pt>
                <c:pt idx="2">
                  <c:v>38.6</c:v>
                </c:pt>
                <c:pt idx="3">
                  <c:v>38.799999999999997</c:v>
                </c:pt>
                <c:pt idx="4">
                  <c:v>35</c:v>
                </c:pt>
                <c:pt idx="5">
                  <c:v>38.299999999999997</c:v>
                </c:pt>
                <c:pt idx="6">
                  <c:v>35.799999999999997</c:v>
                </c:pt>
              </c:numCache>
            </c:numRef>
          </c:val>
        </c:ser>
        <c:ser>
          <c:idx val="1"/>
          <c:order val="1"/>
          <c:tx>
            <c:strRef>
              <c:f>general!$A$56</c:f>
              <c:strCache>
                <c:ptCount val="1"/>
                <c:pt idx="0">
                  <c:v>for the 2nd+ child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general!$B$54:$H$54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general!$B$56:$H$56</c:f>
              <c:numCache>
                <c:formatCode>General</c:formatCode>
                <c:ptCount val="7"/>
                <c:pt idx="0">
                  <c:v>84.8</c:v>
                </c:pt>
                <c:pt idx="1">
                  <c:v>77.2</c:v>
                </c:pt>
                <c:pt idx="2">
                  <c:v>77.099999999999994</c:v>
                </c:pt>
                <c:pt idx="3">
                  <c:v>77.599999999999994</c:v>
                </c:pt>
                <c:pt idx="4">
                  <c:v>70.099999999999994</c:v>
                </c:pt>
                <c:pt idx="5">
                  <c:v>76.599999999999994</c:v>
                </c:pt>
                <c:pt idx="6">
                  <c:v>71.599999999999994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9539840"/>
        <c:axId val="39541376"/>
      </c:barChart>
      <c:catAx>
        <c:axId val="39539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9541376"/>
        <c:crosses val="autoZero"/>
        <c:auto val="1"/>
        <c:lblAlgn val="ctr"/>
        <c:lblOffset val="100"/>
        <c:noMultiLvlLbl val="0"/>
      </c:catAx>
      <c:valAx>
        <c:axId val="395413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% of child subsistence minimum</a:t>
                </a:r>
                <a:endParaRPr lang="ru-RU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95398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'Mleave length'!$B$51</c:f>
              <c:strCache>
                <c:ptCount val="1"/>
                <c:pt idx="0">
                  <c:v>none</c:v>
                </c:pt>
              </c:strCache>
            </c:strRef>
          </c:tx>
          <c:invertIfNegative val="0"/>
          <c:val>
            <c:numRef>
              <c:f>'Mleave length'!$B$52:$B$53</c:f>
              <c:numCache>
                <c:formatCode>General</c:formatCode>
                <c:ptCount val="2"/>
                <c:pt idx="0">
                  <c:v>12.530354541039339</c:v>
                </c:pt>
                <c:pt idx="1">
                  <c:v>27.402473834443359</c:v>
                </c:pt>
              </c:numCache>
            </c:numRef>
          </c:val>
        </c:ser>
        <c:ser>
          <c:idx val="1"/>
          <c:order val="1"/>
          <c:tx>
            <c:strRef>
              <c:f>'Mleave length'!$C$51</c:f>
              <c:strCache>
                <c:ptCount val="1"/>
                <c:pt idx="0">
                  <c:v>0-3 months</c:v>
                </c:pt>
              </c:strCache>
            </c:strRef>
          </c:tx>
          <c:invertIfNegative val="0"/>
          <c:val>
            <c:numRef>
              <c:f>'Mleave length'!$C$52:$C$53</c:f>
              <c:numCache>
                <c:formatCode>General</c:formatCode>
                <c:ptCount val="2"/>
                <c:pt idx="0">
                  <c:v>6.8479844584749818</c:v>
                </c:pt>
                <c:pt idx="1">
                  <c:v>4.2816365366317797</c:v>
                </c:pt>
              </c:numCache>
            </c:numRef>
          </c:val>
        </c:ser>
        <c:ser>
          <c:idx val="2"/>
          <c:order val="2"/>
          <c:tx>
            <c:strRef>
              <c:f>'Mleave length'!$D$51</c:f>
              <c:strCache>
                <c:ptCount val="1"/>
                <c:pt idx="0">
                  <c:v>4-12 months</c:v>
                </c:pt>
              </c:strCache>
            </c:strRef>
          </c:tx>
          <c:invertIfNegative val="0"/>
          <c:val>
            <c:numRef>
              <c:f>'Mleave length'!$D$52:$D$53</c:f>
              <c:numCache>
                <c:formatCode>General</c:formatCode>
                <c:ptCount val="2"/>
                <c:pt idx="0">
                  <c:v>20.446818844099077</c:v>
                </c:pt>
                <c:pt idx="1">
                  <c:v>7.4215033301617508</c:v>
                </c:pt>
              </c:numCache>
            </c:numRef>
          </c:val>
        </c:ser>
        <c:ser>
          <c:idx val="3"/>
          <c:order val="3"/>
          <c:tx>
            <c:strRef>
              <c:f>'Mleave length'!$E$51</c:f>
              <c:strCache>
                <c:ptCount val="1"/>
                <c:pt idx="0">
                  <c:v>13-18 months</c:v>
                </c:pt>
              </c:strCache>
            </c:strRef>
          </c:tx>
          <c:invertIfNegative val="0"/>
          <c:val>
            <c:numRef>
              <c:f>'Mleave length'!$E$52:$E$53</c:f>
              <c:numCache>
                <c:formatCode>General</c:formatCode>
                <c:ptCount val="2"/>
                <c:pt idx="0">
                  <c:v>31.665857212238951</c:v>
                </c:pt>
                <c:pt idx="1">
                  <c:v>10.656517602283547</c:v>
                </c:pt>
              </c:numCache>
            </c:numRef>
          </c:val>
        </c:ser>
        <c:ser>
          <c:idx val="4"/>
          <c:order val="4"/>
          <c:tx>
            <c:strRef>
              <c:f>'Mleave length'!$F$51</c:f>
              <c:strCache>
                <c:ptCount val="1"/>
                <c:pt idx="0">
                  <c:v>19-36 months</c:v>
                </c:pt>
              </c:strCache>
            </c:strRef>
          </c:tx>
          <c:invertIfNegative val="0"/>
          <c:val>
            <c:numRef>
              <c:f>'Mleave length'!$F$52:$F$53</c:f>
              <c:numCache>
                <c:formatCode>General</c:formatCode>
                <c:ptCount val="2"/>
                <c:pt idx="0">
                  <c:v>20.495386109762006</c:v>
                </c:pt>
                <c:pt idx="1">
                  <c:v>28.068506184586095</c:v>
                </c:pt>
              </c:numCache>
            </c:numRef>
          </c:val>
        </c:ser>
        <c:ser>
          <c:idx val="5"/>
          <c:order val="5"/>
          <c:tx>
            <c:strRef>
              <c:f>'Mleave length'!$G$51</c:f>
              <c:strCache>
                <c:ptCount val="1"/>
                <c:pt idx="0">
                  <c:v>36+ months</c:v>
                </c:pt>
              </c:strCache>
            </c:strRef>
          </c:tx>
          <c:invertIfNegative val="0"/>
          <c:val>
            <c:numRef>
              <c:f>'Mleave length'!$G$52:$G$53</c:f>
              <c:numCache>
                <c:formatCode>General</c:formatCode>
                <c:ptCount val="2"/>
                <c:pt idx="0">
                  <c:v>4.225352112676056</c:v>
                </c:pt>
                <c:pt idx="1">
                  <c:v>13.320647002854423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675008"/>
        <c:axId val="39676544"/>
      </c:barChart>
      <c:catAx>
        <c:axId val="39675008"/>
        <c:scaling>
          <c:orientation val="minMax"/>
        </c:scaling>
        <c:delete val="0"/>
        <c:axPos val="b"/>
        <c:majorTickMark val="out"/>
        <c:minorTickMark val="none"/>
        <c:tickLblPos val="none"/>
        <c:txPr>
          <a:bodyPr/>
          <a:lstStyle/>
          <a:p>
            <a:pPr>
              <a:defRPr lang="en-US"/>
            </a:pPr>
            <a:endParaRPr lang="et-EE"/>
          </a:p>
        </c:txPr>
        <c:crossAx val="39676544"/>
        <c:crosses val="autoZero"/>
        <c:auto val="1"/>
        <c:lblAlgn val="ctr"/>
        <c:lblOffset val="100"/>
        <c:noMultiLvlLbl val="0"/>
      </c:catAx>
      <c:valAx>
        <c:axId val="396765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lang="en-US"/>
                </a:pPr>
                <a:r>
                  <a:rPr lang="en-US"/>
                  <a:t>Per cent of all women who had one child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US"/>
            </a:pPr>
            <a:endParaRPr lang="et-EE"/>
          </a:p>
        </c:txPr>
        <c:crossAx val="396750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lang="en-US"/>
          </a:pPr>
          <a:endParaRPr lang="et-E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[PL_TALL_statistics.xlsx]general!$F$7</c:f>
              <c:strCache>
                <c:ptCount val="1"/>
                <c:pt idx="0">
                  <c:v>1st child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[PL_TALL_statistics.xlsx]general!$G$6:$H$6</c:f>
              <c:numCache>
                <c:formatCode>_-* #,##0_р_._-;\-* #,##0_р_._-;_-* "-"??_р_._-;_-@_-</c:formatCode>
                <c:ptCount val="2"/>
                <c:pt idx="0">
                  <c:v>2010</c:v>
                </c:pt>
                <c:pt idx="1">
                  <c:v>2011</c:v>
                </c:pt>
              </c:numCache>
            </c:numRef>
          </c:cat>
          <c:val>
            <c:numRef>
              <c:f>[PL_TALL_statistics.xlsx]general!$G$7:$H$7</c:f>
              <c:numCache>
                <c:formatCode>General</c:formatCode>
                <c:ptCount val="2"/>
                <c:pt idx="0">
                  <c:v>57.46088562416999</c:v>
                </c:pt>
                <c:pt idx="1">
                  <c:v>59.941370234681521</c:v>
                </c:pt>
              </c:numCache>
            </c:numRef>
          </c:val>
        </c:ser>
        <c:ser>
          <c:idx val="1"/>
          <c:order val="1"/>
          <c:tx>
            <c:strRef>
              <c:f>[PL_TALL_statistics.xlsx]general!$F$8</c:f>
              <c:strCache>
                <c:ptCount val="1"/>
                <c:pt idx="0">
                  <c:v>2nd+ child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t-E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[PL_TALL_statistics.xlsx]general!$G$6:$H$6</c:f>
              <c:numCache>
                <c:formatCode>_-* #,##0_р_._-;\-* #,##0_р_._-;_-* "-"??_р_._-;_-@_-</c:formatCode>
                <c:ptCount val="2"/>
                <c:pt idx="0">
                  <c:v>2010</c:v>
                </c:pt>
                <c:pt idx="1">
                  <c:v>2011</c:v>
                </c:pt>
              </c:numCache>
            </c:numRef>
          </c:cat>
          <c:val>
            <c:numRef>
              <c:f>[PL_TALL_statistics.xlsx]general!$G$8:$H$8</c:f>
              <c:numCache>
                <c:formatCode>General</c:formatCode>
                <c:ptCount val="2"/>
                <c:pt idx="0">
                  <c:v>54.399311349801394</c:v>
                </c:pt>
                <c:pt idx="1">
                  <c:v>56.217944775180449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706624"/>
        <c:axId val="39708160"/>
      </c:barChart>
      <c:catAx>
        <c:axId val="39706624"/>
        <c:scaling>
          <c:orientation val="minMax"/>
        </c:scaling>
        <c:delete val="0"/>
        <c:axPos val="b"/>
        <c:numFmt formatCode="_-* #,##0_р_._-;\-* #,##0_р_._-;_-* &quot;-&quot;??_р_._-;_-@_-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t-EE"/>
          </a:p>
        </c:txPr>
        <c:crossAx val="39708160"/>
        <c:crosses val="autoZero"/>
        <c:auto val="1"/>
        <c:lblAlgn val="ctr"/>
        <c:lblOffset val="100"/>
        <c:noMultiLvlLbl val="0"/>
      </c:catAx>
      <c:valAx>
        <c:axId val="397081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97066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t-E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charact!$B$21</c:f>
              <c:strCache>
                <c:ptCount val="1"/>
                <c:pt idx="0">
                  <c:v>student</c:v>
                </c:pt>
              </c:strCache>
            </c:strRef>
          </c:tx>
          <c:invertIfNegative val="0"/>
          <c:cat>
            <c:strRef>
              <c:f>charact!$A$22:$A$26</c:f>
              <c:strCache>
                <c:ptCount val="5"/>
                <c:pt idx="0">
                  <c:v>0-5</c:v>
                </c:pt>
                <c:pt idx="1">
                  <c:v>6-11</c:v>
                </c:pt>
                <c:pt idx="2">
                  <c:v>12-17</c:v>
                </c:pt>
                <c:pt idx="3">
                  <c:v>18-23</c:v>
                </c:pt>
                <c:pt idx="4">
                  <c:v>24-35</c:v>
                </c:pt>
              </c:strCache>
            </c:strRef>
          </c:cat>
          <c:val>
            <c:numRef>
              <c:f>charact!$B$22:$B$26</c:f>
              <c:numCache>
                <c:formatCode>General</c:formatCode>
                <c:ptCount val="5"/>
                <c:pt idx="0">
                  <c:v>3.6363636363636362</c:v>
                </c:pt>
                <c:pt idx="1">
                  <c:v>0</c:v>
                </c:pt>
                <c:pt idx="2">
                  <c:v>4.9382716049382713</c:v>
                </c:pt>
                <c:pt idx="3">
                  <c:v>3.9473684210526314</c:v>
                </c:pt>
                <c:pt idx="4">
                  <c:v>3</c:v>
                </c:pt>
              </c:numCache>
            </c:numRef>
          </c:val>
        </c:ser>
        <c:ser>
          <c:idx val="1"/>
          <c:order val="1"/>
          <c:tx>
            <c:strRef>
              <c:f>charact!$C$21</c:f>
              <c:strCache>
                <c:ptCount val="1"/>
                <c:pt idx="0">
                  <c:v>employed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charact!$A$22:$A$26</c:f>
              <c:strCache>
                <c:ptCount val="5"/>
                <c:pt idx="0">
                  <c:v>0-5</c:v>
                </c:pt>
                <c:pt idx="1">
                  <c:v>6-11</c:v>
                </c:pt>
                <c:pt idx="2">
                  <c:v>12-17</c:v>
                </c:pt>
                <c:pt idx="3">
                  <c:v>18-23</c:v>
                </c:pt>
                <c:pt idx="4">
                  <c:v>24-35</c:v>
                </c:pt>
              </c:strCache>
            </c:strRef>
          </c:cat>
          <c:val>
            <c:numRef>
              <c:f>charact!$C$22:$C$26</c:f>
              <c:numCache>
                <c:formatCode>General</c:formatCode>
                <c:ptCount val="5"/>
                <c:pt idx="0">
                  <c:v>1.8181818181818181</c:v>
                </c:pt>
                <c:pt idx="1">
                  <c:v>9.67741935483871</c:v>
                </c:pt>
                <c:pt idx="2">
                  <c:v>7.4074074074074066</c:v>
                </c:pt>
                <c:pt idx="3">
                  <c:v>17.105263157894736</c:v>
                </c:pt>
                <c:pt idx="4">
                  <c:v>46</c:v>
                </c:pt>
              </c:numCache>
            </c:numRef>
          </c:val>
        </c:ser>
        <c:ser>
          <c:idx val="2"/>
          <c:order val="2"/>
          <c:tx>
            <c:strRef>
              <c:f>charact!$D$21</c:f>
              <c:strCache>
                <c:ptCount val="1"/>
                <c:pt idx="0">
                  <c:v>on leave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charact!$A$22:$A$26</c:f>
              <c:strCache>
                <c:ptCount val="5"/>
                <c:pt idx="0">
                  <c:v>0-5</c:v>
                </c:pt>
                <c:pt idx="1">
                  <c:v>6-11</c:v>
                </c:pt>
                <c:pt idx="2">
                  <c:v>12-17</c:v>
                </c:pt>
                <c:pt idx="3">
                  <c:v>18-23</c:v>
                </c:pt>
                <c:pt idx="4">
                  <c:v>24-35</c:v>
                </c:pt>
              </c:strCache>
            </c:strRef>
          </c:cat>
          <c:val>
            <c:numRef>
              <c:f>charact!$D$22:$D$26</c:f>
              <c:numCache>
                <c:formatCode>General</c:formatCode>
                <c:ptCount val="5"/>
                <c:pt idx="0">
                  <c:v>67.272727272727266</c:v>
                </c:pt>
                <c:pt idx="1">
                  <c:v>72.58064516129032</c:v>
                </c:pt>
                <c:pt idx="2">
                  <c:v>67.901234567901241</c:v>
                </c:pt>
                <c:pt idx="3">
                  <c:v>55.26315789473685</c:v>
                </c:pt>
                <c:pt idx="4">
                  <c:v>28.000000000000004</c:v>
                </c:pt>
              </c:numCache>
            </c:numRef>
          </c:val>
        </c:ser>
        <c:ser>
          <c:idx val="3"/>
          <c:order val="3"/>
          <c:tx>
            <c:strRef>
              <c:f>charact!$E$21</c:f>
              <c:strCache>
                <c:ptCount val="1"/>
                <c:pt idx="0">
                  <c:v>unemploye</c:v>
                </c:pt>
              </c:strCache>
            </c:strRef>
          </c:tx>
          <c:invertIfNegative val="0"/>
          <c:cat>
            <c:strRef>
              <c:f>charact!$A$22:$A$26</c:f>
              <c:strCache>
                <c:ptCount val="5"/>
                <c:pt idx="0">
                  <c:v>0-5</c:v>
                </c:pt>
                <c:pt idx="1">
                  <c:v>6-11</c:v>
                </c:pt>
                <c:pt idx="2">
                  <c:v>12-17</c:v>
                </c:pt>
                <c:pt idx="3">
                  <c:v>18-23</c:v>
                </c:pt>
                <c:pt idx="4">
                  <c:v>24-35</c:v>
                </c:pt>
              </c:strCache>
            </c:strRef>
          </c:cat>
          <c:val>
            <c:numRef>
              <c:f>charact!$E$22:$E$26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1.2345679012345678</c:v>
                </c:pt>
                <c:pt idx="3">
                  <c:v>2.6315789473684208</c:v>
                </c:pt>
                <c:pt idx="4">
                  <c:v>3</c:v>
                </c:pt>
              </c:numCache>
            </c:numRef>
          </c:val>
        </c:ser>
        <c:ser>
          <c:idx val="4"/>
          <c:order val="4"/>
          <c:tx>
            <c:strRef>
              <c:f>charact!$F$21</c:f>
              <c:strCache>
                <c:ptCount val="1"/>
                <c:pt idx="0">
                  <c:v>OLF</c:v>
                </c:pt>
              </c:strCache>
            </c:strRef>
          </c:tx>
          <c:invertIfNegative val="0"/>
          <c:cat>
            <c:strRef>
              <c:f>charact!$A$22:$A$26</c:f>
              <c:strCache>
                <c:ptCount val="5"/>
                <c:pt idx="0">
                  <c:v>0-5</c:v>
                </c:pt>
                <c:pt idx="1">
                  <c:v>6-11</c:v>
                </c:pt>
                <c:pt idx="2">
                  <c:v>12-17</c:v>
                </c:pt>
                <c:pt idx="3">
                  <c:v>18-23</c:v>
                </c:pt>
                <c:pt idx="4">
                  <c:v>24-35</c:v>
                </c:pt>
              </c:strCache>
            </c:strRef>
          </c:cat>
          <c:val>
            <c:numRef>
              <c:f>charact!$F$22:$F$26</c:f>
              <c:numCache>
                <c:formatCode>General</c:formatCode>
                <c:ptCount val="5"/>
                <c:pt idx="0">
                  <c:v>27.27272727272727</c:v>
                </c:pt>
                <c:pt idx="1">
                  <c:v>17.741935483870968</c:v>
                </c:pt>
                <c:pt idx="2">
                  <c:v>18.518518518518519</c:v>
                </c:pt>
                <c:pt idx="3">
                  <c:v>21.052631578947366</c:v>
                </c:pt>
                <c:pt idx="4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4761216"/>
        <c:axId val="64763392"/>
      </c:barChart>
      <c:catAx>
        <c:axId val="6476121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Age of the youngest child, months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64763392"/>
        <c:crosses val="autoZero"/>
        <c:auto val="1"/>
        <c:lblAlgn val="ctr"/>
        <c:lblOffset val="100"/>
        <c:noMultiLvlLbl val="0"/>
      </c:catAx>
      <c:valAx>
        <c:axId val="64763392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crossAx val="647612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t-E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charact!$B$55</c:f>
              <c:strCache>
                <c:ptCount val="1"/>
                <c:pt idx="0">
                  <c:v>0-18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charact!$A$56:$A$59</c:f>
              <c:strCache>
                <c:ptCount val="4"/>
                <c:pt idx="0">
                  <c:v>On maternity leave</c:v>
                </c:pt>
                <c:pt idx="1">
                  <c:v>On paid parental leave</c:v>
                </c:pt>
                <c:pt idx="2">
                  <c:v>Got maternity leave benefits during last 12 months</c:v>
                </c:pt>
                <c:pt idx="3">
                  <c:v>Got parental leave benefits during last 12 months</c:v>
                </c:pt>
              </c:strCache>
            </c:strRef>
          </c:cat>
          <c:val>
            <c:numRef>
              <c:f>charact!$B$56:$B$59</c:f>
              <c:numCache>
                <c:formatCode>General</c:formatCode>
                <c:ptCount val="4"/>
                <c:pt idx="0">
                  <c:v>14.646464646464647</c:v>
                </c:pt>
                <c:pt idx="1">
                  <c:v>47.474747474747474</c:v>
                </c:pt>
                <c:pt idx="2">
                  <c:v>41.41</c:v>
                </c:pt>
                <c:pt idx="3">
                  <c:v>78.28</c:v>
                </c:pt>
              </c:numCache>
            </c:numRef>
          </c:val>
        </c:ser>
        <c:ser>
          <c:idx val="1"/>
          <c:order val="1"/>
          <c:tx>
            <c:strRef>
              <c:f>charact!$C$55</c:f>
              <c:strCache>
                <c:ptCount val="1"/>
                <c:pt idx="0">
                  <c:v>0-36</c:v>
                </c:pt>
              </c:strCache>
            </c:strRef>
          </c:tx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charact!$A$56:$A$59</c:f>
              <c:strCache>
                <c:ptCount val="4"/>
                <c:pt idx="0">
                  <c:v>On maternity leave</c:v>
                </c:pt>
                <c:pt idx="1">
                  <c:v>On paid parental leave</c:v>
                </c:pt>
                <c:pt idx="2">
                  <c:v>Got maternity leave benefits during last 12 months</c:v>
                </c:pt>
                <c:pt idx="3">
                  <c:v>Got parental leave benefits during last 12 months</c:v>
                </c:pt>
              </c:strCache>
            </c:strRef>
          </c:cat>
          <c:val>
            <c:numRef>
              <c:f>charact!$C$56:$C$59</c:f>
              <c:numCache>
                <c:formatCode>General</c:formatCode>
                <c:ptCount val="4"/>
                <c:pt idx="0">
                  <c:v>9.6256684491978604</c:v>
                </c:pt>
                <c:pt idx="1">
                  <c:v>32.620320855614978</c:v>
                </c:pt>
                <c:pt idx="2">
                  <c:v>23.53</c:v>
                </c:pt>
                <c:pt idx="3">
                  <c:v>57.49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548288"/>
        <c:axId val="67549824"/>
      </c:barChart>
      <c:catAx>
        <c:axId val="67548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t-EE"/>
          </a:p>
        </c:txPr>
        <c:crossAx val="67549824"/>
        <c:crosses val="autoZero"/>
        <c:auto val="1"/>
        <c:lblAlgn val="ctr"/>
        <c:lblOffset val="100"/>
        <c:noMultiLvlLbl val="0"/>
      </c:catAx>
      <c:valAx>
        <c:axId val="675498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t-EE"/>
          </a:p>
        </c:txPr>
        <c:crossAx val="675482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t-E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9/18/2014</a:t>
            </a:fld>
            <a:endParaRPr lang="en-US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54674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9/18/2014</a:t>
            </a:fld>
            <a:endParaRPr lang="en-US" smtClean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753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56826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77768-21C8-4125-A345-258E48D2EED0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1679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1B314-17E2-41DF-A303-1DDF266F5F16}" type="datetime1">
              <a:rPr lang="ru-RU" smtClean="0"/>
              <a:t>18.09.2014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  <p:pic>
        <p:nvPicPr>
          <p:cNvPr id="1026" name="Picture 2" descr="D:\HSE_Centre\Parental leave\logofail_20091211_1297143050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429" y="428"/>
            <a:ext cx="2286000" cy="83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34" y="58316"/>
            <a:ext cx="797616" cy="7726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30B7C-2333-4DF4-B359-D3B97A780336}" type="datetime1">
              <a:rPr lang="ru-RU" smtClean="0"/>
              <a:t>18.09.2014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34" y="58316"/>
            <a:ext cx="580512" cy="562372"/>
          </a:xfrm>
          <a:prstGeom prst="rect">
            <a:avLst/>
          </a:prstGeom>
        </p:spPr>
      </p:pic>
      <p:pic>
        <p:nvPicPr>
          <p:cNvPr id="13" name="Picture 2" descr="D:\HSE_Centre\Parental leave\logofail_20091211_1297143050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263" y="6007709"/>
            <a:ext cx="2286000" cy="83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6AA3E-4A86-4597-9BC6-B87EB2B73F04}" type="datetime1">
              <a:rPr lang="ru-RU" smtClean="0"/>
              <a:t>18.09.2014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  <p:pic>
        <p:nvPicPr>
          <p:cNvPr id="10" name="Picture 2" descr="D:\HSE_Centre\Parental leave\logofail_20091211_1297143050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846" y="6027420"/>
            <a:ext cx="2286000" cy="83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CBE1A-42A5-4CA8-988C-82A8851A5538}" type="datetime1">
              <a:rPr lang="ru-RU" smtClean="0"/>
              <a:t>18.09.2014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  <p:pic>
        <p:nvPicPr>
          <p:cNvPr id="7" name="Picture 2" descr="D:\HSE_Centre\Parental leave\logofail_20091211_1297143050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074" y="6027420"/>
            <a:ext cx="2286000" cy="83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34" y="58316"/>
            <a:ext cx="580512" cy="562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текст в две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ECF5-9023-48D2-93D0-33A109767744}" type="datetime1">
              <a:rPr lang="ru-RU" smtClean="0"/>
              <a:t>18.09.2014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  <p:pic>
        <p:nvPicPr>
          <p:cNvPr id="9" name="Picture 2" descr="D:\HSE_Centre\Parental leave\logofail_20091211_1297143050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429" y="6027420"/>
            <a:ext cx="2286000" cy="83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34" y="58316"/>
            <a:ext cx="580512" cy="562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E3C0-6184-48FA-9710-4AA9425DFB69}" type="datetime1">
              <a:rPr lang="ru-RU" smtClean="0"/>
              <a:t>18.09.2014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  <p:pic>
        <p:nvPicPr>
          <p:cNvPr id="11" name="Picture 2" descr="D:\HSE_Centre\Parental leave\logofail_20091211_1297143050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429" y="6042700"/>
            <a:ext cx="2286000" cy="83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34" y="58316"/>
            <a:ext cx="580512" cy="562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6C90A-EA79-4C4F-BF7D-158905B62318}" type="datetime1">
              <a:rPr lang="ru-RU" smtClean="0"/>
              <a:t>18.09.2014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  <p:pic>
        <p:nvPicPr>
          <p:cNvPr id="12" name="Picture 2" descr="D:\HSE_Centre\Parental leave\logofail_20091211_1297143050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029481"/>
            <a:ext cx="2286000" cy="830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34" y="58316"/>
            <a:ext cx="580512" cy="56237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E9287C84-3120-4E9C-9D7B-FF84CEDDC45F}" type="datetime1">
              <a:rPr lang="ru-RU" smtClean="0"/>
              <a:t>18.09.2014</a:t>
            </a:fld>
            <a:endParaRPr lang="ru-RU" sz="1000" dirty="0" smtClean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r>
              <a:rPr lang="en-US" sz="1000" smtClean="0"/>
              <a:t>11th LPR Network seminar</a:t>
            </a:r>
            <a:endParaRPr lang="ru-RU" sz="1000" smtClean="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ru-RU" smtClean="0"/>
              <a:pPr algn="r"/>
              <a:t>‹#›</a:t>
            </a:fld>
            <a:endParaRPr lang="ru-RU" sz="1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dt="0"/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sinyavskaya@hse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Oxana Sinyavskaya, </a:t>
            </a:r>
            <a:br>
              <a:rPr lang="en-US" dirty="0" smtClean="0"/>
            </a:br>
            <a:r>
              <a:rPr lang="en-US" sz="2400" dirty="0" smtClean="0"/>
              <a:t>High School of Economics (Moscow)</a:t>
            </a:r>
            <a:br>
              <a:rPr lang="en-US" sz="2400" dirty="0" smtClean="0"/>
            </a:br>
            <a:r>
              <a:rPr lang="en-US" sz="2400" dirty="0" smtClean="0">
                <a:hlinkClick r:id="rId3"/>
              </a:rPr>
              <a:t>osinyavskaya@hse.ru</a:t>
            </a:r>
            <a:r>
              <a:rPr lang="en-US" sz="2400" dirty="0" smtClean="0"/>
              <a:t> </a:t>
            </a:r>
            <a:endParaRPr lang="ru-RU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Use of Parental leave policies in the Russian Federation</a:t>
            </a:r>
            <a:endParaRPr lang="ru-RU" b="1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95536" y="155679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11</a:t>
            </a:r>
            <a:r>
              <a:rPr lang="en-GB" b="1" i="1" baseline="30000" dirty="0"/>
              <a:t>th</a:t>
            </a:r>
            <a:r>
              <a:rPr lang="en-GB" b="1" i="1" dirty="0"/>
              <a:t> LPR Network </a:t>
            </a:r>
            <a:r>
              <a:rPr lang="en-GB" b="1" i="1" dirty="0" smtClean="0"/>
              <a:t>seminar, </a:t>
            </a:r>
            <a:br>
              <a:rPr lang="en-GB" b="1" i="1" dirty="0" smtClean="0"/>
            </a:br>
            <a:r>
              <a:rPr lang="en-GB" b="1" i="1" dirty="0" smtClean="0"/>
              <a:t>Tallinn, September 18, 2014</a:t>
            </a:r>
            <a:endParaRPr lang="ru-RU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6355867"/>
              </p:ext>
            </p:extLst>
          </p:nvPr>
        </p:nvGraphicFramePr>
        <p:xfrm>
          <a:off x="899590" y="1844828"/>
          <a:ext cx="7416826" cy="3888431"/>
        </p:xfrm>
        <a:graphic>
          <a:graphicData uri="http://schemas.openxmlformats.org/drawingml/2006/table">
            <a:tbl>
              <a:tblPr/>
              <a:tblGrid>
                <a:gridCol w="3756078"/>
                <a:gridCol w="915187"/>
                <a:gridCol w="915187"/>
                <a:gridCol w="915187"/>
                <a:gridCol w="915187"/>
              </a:tblGrid>
              <a:tr h="2777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 of contract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Statutory arrangements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4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maternity leave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parental leave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both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sick leaves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Employees,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by the type of contract: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permanent labor contracts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temporary labor contract or subcontract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verbal agreement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 by firm ownership: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Private firm / person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Public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Mixed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 availability of certain statutory arrangements related to childbirth, by type of contract, 2007-2011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11th LPR Network seminar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6021288"/>
            <a:ext cx="26642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GGS 2007-2011 </a:t>
            </a:r>
            <a:r>
              <a:rPr lang="en-US" sz="1600" dirty="0" smtClean="0"/>
              <a:t>(from: </a:t>
            </a:r>
            <a:r>
              <a:rPr lang="en-US" sz="1600" i="1" dirty="0" smtClean="0"/>
              <a:t>Sinyavskaya, Billingsley 2014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1502465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Does your job provide access to … ?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411884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Female activity status by the age of the youngest child, 2011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0304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63813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GGS, 2011</a:t>
            </a: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235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Proportion of women reported being on leave or receiving leave benefits by the age of the youngest child, 2011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730848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638132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GGS, 2011</a:t>
            </a:r>
            <a:endParaRPr lang="ru-RU" dirty="0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886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Coverage – almost </a:t>
            </a:r>
            <a:r>
              <a:rPr lang="en-US" dirty="0" smtClean="0"/>
              <a:t>universal</a:t>
            </a:r>
            <a:r>
              <a:rPr lang="et-EE" dirty="0" smtClean="0"/>
              <a:t> (at </a:t>
            </a:r>
            <a:r>
              <a:rPr lang="et-EE" dirty="0" err="1" smtClean="0"/>
              <a:t>the</a:t>
            </a:r>
            <a:r>
              <a:rPr lang="et-EE" dirty="0" smtClean="0"/>
              <a:t> </a:t>
            </a:r>
            <a:r>
              <a:rPr lang="et-EE" dirty="0" err="1" smtClean="0"/>
              <a:t>expense</a:t>
            </a:r>
            <a:r>
              <a:rPr lang="et-EE" dirty="0" smtClean="0"/>
              <a:t> </a:t>
            </a:r>
            <a:r>
              <a:rPr lang="et-EE" dirty="0" err="1" smtClean="0"/>
              <a:t>of</a:t>
            </a:r>
            <a:r>
              <a:rPr lang="et-EE" dirty="0" smtClean="0"/>
              <a:t> </a:t>
            </a:r>
            <a:r>
              <a:rPr lang="et-EE" dirty="0" err="1" smtClean="0"/>
              <a:t>extending</a:t>
            </a:r>
            <a:r>
              <a:rPr lang="et-EE" dirty="0" smtClean="0"/>
              <a:t> </a:t>
            </a:r>
            <a:r>
              <a:rPr lang="et-EE" dirty="0" err="1" smtClean="0"/>
              <a:t>coverage</a:t>
            </a:r>
            <a:r>
              <a:rPr lang="et-EE" dirty="0" smtClean="0"/>
              <a:t> </a:t>
            </a:r>
            <a:r>
              <a:rPr lang="et-EE" dirty="0" err="1" smtClean="0"/>
              <a:t>to</a:t>
            </a:r>
            <a:r>
              <a:rPr lang="et-EE" dirty="0" smtClean="0"/>
              <a:t> </a:t>
            </a:r>
            <a:r>
              <a:rPr lang="et-EE" dirty="0" err="1" smtClean="0"/>
              <a:t>not</a:t>
            </a:r>
            <a:r>
              <a:rPr lang="et-EE" dirty="0" smtClean="0"/>
              <a:t> </a:t>
            </a:r>
            <a:r>
              <a:rPr lang="et-EE" dirty="0" err="1" smtClean="0"/>
              <a:t>employed</a:t>
            </a:r>
            <a:r>
              <a:rPr lang="et-EE" dirty="0" smtClean="0"/>
              <a:t>)</a:t>
            </a:r>
            <a:endParaRPr lang="en-US" dirty="0" smtClean="0"/>
          </a:p>
          <a:p>
            <a:r>
              <a:rPr lang="en-US" dirty="0" smtClean="0"/>
              <a:t>The biggest problem – level of compensation</a:t>
            </a:r>
          </a:p>
          <a:p>
            <a:endParaRPr lang="en-US" dirty="0"/>
          </a:p>
          <a:p>
            <a:r>
              <a:rPr lang="en-US" dirty="0" smtClean="0"/>
              <a:t>Potential availability of parental leaves – no effect on fertility intentions (due to the size?) </a:t>
            </a:r>
            <a:r>
              <a:rPr lang="en-US" sz="2400" i="1" dirty="0" smtClean="0"/>
              <a:t>(Sinyavskaya, Billingsley 2011)</a:t>
            </a:r>
          </a:p>
          <a:p>
            <a:r>
              <a:rPr lang="en-US" dirty="0" smtClean="0"/>
              <a:t>However, using of leaves (not too long) has positive effect on both subsequent fertility and return to employment </a:t>
            </a:r>
            <a:r>
              <a:rPr lang="en-US" sz="2400" i="1" dirty="0" smtClean="0"/>
              <a:t>(Gerber, </a:t>
            </a:r>
            <a:r>
              <a:rPr lang="en-US" sz="2400" i="1" dirty="0" err="1" smtClean="0"/>
              <a:t>Perelli</a:t>
            </a:r>
            <a:r>
              <a:rPr lang="en-US" sz="2400" i="1" dirty="0" smtClean="0"/>
              <a:t>-Harris 2012)</a:t>
            </a:r>
            <a:endParaRPr lang="ru-RU" sz="24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578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Maternity and parental leaves in Russia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11188" y="3860800"/>
            <a:ext cx="8066087" cy="0"/>
          </a:xfrm>
          <a:prstGeom prst="line">
            <a:avLst/>
          </a:prstGeom>
          <a:noFill/>
          <a:ln w="38100">
            <a:solidFill>
              <a:srgbClr val="002C58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555875" y="3860800"/>
            <a:ext cx="0" cy="720725"/>
          </a:xfrm>
          <a:prstGeom prst="line">
            <a:avLst/>
          </a:prstGeom>
          <a:noFill/>
          <a:ln w="9525">
            <a:solidFill>
              <a:srgbClr val="002C58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979613" y="4508500"/>
            <a:ext cx="1149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2F5F"/>
                </a:solidFill>
              </a:rPr>
              <a:t>Childbirth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19250" y="3573463"/>
            <a:ext cx="0" cy="287337"/>
          </a:xfrm>
          <a:prstGeom prst="line">
            <a:avLst/>
          </a:prstGeom>
          <a:noFill/>
          <a:ln w="9525">
            <a:solidFill>
              <a:srgbClr val="001D3A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490913" y="3573463"/>
            <a:ext cx="0" cy="287337"/>
          </a:xfrm>
          <a:prstGeom prst="line">
            <a:avLst/>
          </a:prstGeom>
          <a:noFill/>
          <a:ln w="9525">
            <a:solidFill>
              <a:srgbClr val="001D3A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690688" y="3429000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2F5F"/>
                </a:solidFill>
              </a:rPr>
              <a:t>Maternity leave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619250" y="3933825"/>
            <a:ext cx="933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2F5F"/>
                </a:solidFill>
              </a:rPr>
              <a:t>10 weeks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2555875" y="3933825"/>
            <a:ext cx="933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2F5F"/>
                </a:solidFill>
              </a:rPr>
              <a:t>10 weeks</a:t>
            </a: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V="1">
            <a:off x="5940425" y="3571875"/>
            <a:ext cx="0" cy="287338"/>
          </a:xfrm>
          <a:prstGeom prst="line">
            <a:avLst/>
          </a:prstGeom>
          <a:noFill/>
          <a:ln w="9525">
            <a:solidFill>
              <a:srgbClr val="001D3A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3635375" y="3427413"/>
            <a:ext cx="216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solidFill>
                  <a:srgbClr val="002F5F"/>
                </a:solidFill>
              </a:rPr>
              <a:t>Paid</a:t>
            </a:r>
            <a:r>
              <a:rPr lang="en-US">
                <a:solidFill>
                  <a:srgbClr val="002F5F"/>
                </a:solidFill>
              </a:rPr>
              <a:t> Parental leave</a:t>
            </a: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6084888" y="3427413"/>
            <a:ext cx="2432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>
                <a:solidFill>
                  <a:srgbClr val="002F5F"/>
                </a:solidFill>
              </a:rPr>
              <a:t>Unpaid</a:t>
            </a:r>
            <a:r>
              <a:rPr lang="en-US">
                <a:solidFill>
                  <a:srgbClr val="002F5F"/>
                </a:solidFill>
              </a:rPr>
              <a:t> Parental leave</a:t>
            </a:r>
          </a:p>
        </p:txBody>
      </p:sp>
      <p:sp>
        <p:nvSpPr>
          <p:cNvPr id="16" name="Text Box 18"/>
          <p:cNvSpPr txBox="1">
            <a:spLocks noChangeArrowheads="1"/>
          </p:cNvSpPr>
          <p:nvPr/>
        </p:nvSpPr>
        <p:spPr bwMode="auto">
          <a:xfrm>
            <a:off x="3924300" y="3933825"/>
            <a:ext cx="1652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2F5F"/>
                </a:solidFill>
              </a:rPr>
              <a:t>Child 1.5 years old</a:t>
            </a: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6516688" y="3933825"/>
            <a:ext cx="1504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2F5F"/>
                </a:solidFill>
              </a:rPr>
              <a:t>Child 3 years old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1835150" y="2565400"/>
            <a:ext cx="1377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2F5F"/>
                </a:solidFill>
              </a:rPr>
              <a:t>100% wage</a:t>
            </a: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3492500" y="2565400"/>
            <a:ext cx="1217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2F5F"/>
                </a:solidFill>
              </a:rPr>
              <a:t>40% wage</a:t>
            </a:r>
            <a:endParaRPr lang="en-US" dirty="0">
              <a:solidFill>
                <a:srgbClr val="002F5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89326" y="4581525"/>
            <a:ext cx="2451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Extended to not employed women from 2007</a:t>
            </a:r>
            <a:endParaRPr lang="ru-RU" sz="1600" dirty="0"/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3453390" y="1642070"/>
            <a:ext cx="25122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F5F"/>
                </a:solidFill>
              </a:rPr>
              <a:t>Minimum differentiated by birth order – 2007+</a:t>
            </a:r>
            <a:endParaRPr lang="en-US" dirty="0">
              <a:solidFill>
                <a:srgbClr val="002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38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327551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childcare coverage by child’s age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57200" y="6245225"/>
            <a:ext cx="2026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2010 Census data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1043608" y="3501008"/>
            <a:ext cx="172819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Paid leave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1619672" y="4149080"/>
            <a:ext cx="288032" cy="864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907704" y="4077072"/>
            <a:ext cx="432048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2339752" y="2636912"/>
            <a:ext cx="187220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Unpaid leave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2771800" y="3356992"/>
            <a:ext cx="504056" cy="13681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203848" y="3356992"/>
            <a:ext cx="432048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067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Minimum and maximum parental </a:t>
            </a:r>
            <a:r>
              <a:rPr lang="en-US" dirty="0"/>
              <a:t>leave benefits as a percentage of average </a:t>
            </a:r>
            <a:r>
              <a:rPr lang="en-US" dirty="0" smtClean="0"/>
              <a:t>wage and children subsistence minimum</a:t>
            </a:r>
            <a:endParaRPr lang="ru-RU" dirty="0"/>
          </a:p>
        </p:txBody>
      </p:sp>
      <p:graphicFrame>
        <p:nvGraphicFramePr>
          <p:cNvPr id="8" name="Chart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23239685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5323817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638132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Rosstat</a:t>
            </a:r>
            <a:r>
              <a:rPr lang="en-US" dirty="0" smtClean="0"/>
              <a:t> data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88896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759344"/>
              </p:ext>
            </p:extLst>
          </p:nvPr>
        </p:nvGraphicFramePr>
        <p:xfrm>
          <a:off x="611560" y="1844823"/>
          <a:ext cx="8064895" cy="4032451"/>
        </p:xfrm>
        <a:graphic>
          <a:graphicData uri="http://schemas.openxmlformats.org/drawingml/2006/table">
            <a:tbl>
              <a:tblPr/>
              <a:tblGrid>
                <a:gridCol w="4084279"/>
                <a:gridCol w="995154"/>
                <a:gridCol w="995154"/>
                <a:gridCol w="995154"/>
                <a:gridCol w="995154"/>
              </a:tblGrid>
              <a:tr h="15930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 size of monthly benefits for care for a child under 18 months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RUB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EURO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% to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children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subsistence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minimum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% to average wage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5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insured women (paid parental leave benefits)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82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the 1st child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148.6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the 2nd+ child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158.0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6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not insured women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82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the 1st child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 the 2nd+ child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4652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monthly benefits to care for children below 18 months, 2012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616530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Social Insurance Fund data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88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Very limited statistical information</a:t>
            </a:r>
          </a:p>
          <a:p>
            <a:pPr lvl="1"/>
            <a:r>
              <a:rPr lang="en-US" dirty="0" smtClean="0"/>
              <a:t>Social Insurance Fund data are not often reliable</a:t>
            </a:r>
          </a:p>
          <a:p>
            <a:r>
              <a:rPr lang="en-US" dirty="0" smtClean="0"/>
              <a:t>A small number of observations in a limited number of sociological surveys</a:t>
            </a:r>
          </a:p>
          <a:p>
            <a:pPr lvl="1"/>
            <a:r>
              <a:rPr lang="en-US" dirty="0" smtClean="0"/>
              <a:t>Russian Generations and Gender Survey, wave 3, 2011 (N=11,174)</a:t>
            </a:r>
          </a:p>
          <a:p>
            <a:pPr lvl="1"/>
            <a:r>
              <a:rPr lang="en-US" dirty="0" smtClean="0"/>
              <a:t>Sample of female respondents 17-44 years old with biological and adopted children from 0 to 35 months in the household (N=374)</a:t>
            </a:r>
          </a:p>
          <a:p>
            <a:pPr lvl="1"/>
            <a:r>
              <a:rPr lang="en-US" dirty="0" smtClean="0"/>
              <a:t>Examples from other data (source is indicated)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leaves – data problems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3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Duration of leave after the 1</a:t>
            </a:r>
            <a:r>
              <a:rPr lang="en-US" baseline="30000" dirty="0" smtClean="0"/>
              <a:t>st</a:t>
            </a:r>
            <a:r>
              <a:rPr lang="en-US" dirty="0" smtClean="0"/>
              <a:t> birth</a:t>
            </a:r>
            <a:endParaRPr lang="ru-RU" dirty="0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877151"/>
              </p:ext>
            </p:extLst>
          </p:nvPr>
        </p:nvGraphicFramePr>
        <p:xfrm>
          <a:off x="1691680" y="1772816"/>
          <a:ext cx="1714512" cy="365760"/>
        </p:xfrm>
        <a:graphic>
          <a:graphicData uri="http://schemas.openxmlformats.org/drawingml/2006/table">
            <a:tbl>
              <a:tblPr/>
              <a:tblGrid>
                <a:gridCol w="1714512"/>
              </a:tblGrid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latin typeface="Arial"/>
                        </a:rPr>
                        <a:t>1965-1990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150771"/>
              </p:ext>
            </p:extLst>
          </p:nvPr>
        </p:nvGraphicFramePr>
        <p:xfrm>
          <a:off x="5508104" y="1772816"/>
          <a:ext cx="1714512" cy="365760"/>
        </p:xfrm>
        <a:graphic>
          <a:graphicData uri="http://schemas.openxmlformats.org/drawingml/2006/table">
            <a:tbl>
              <a:tblPr/>
              <a:tblGrid>
                <a:gridCol w="1714512"/>
              </a:tblGrid>
              <a:tr h="35719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latin typeface="Arial"/>
                        </a:rPr>
                        <a:t>1991-2005</a:t>
                      </a:r>
                      <a:endParaRPr lang="en-US" sz="24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4163856105"/>
              </p:ext>
            </p:extLst>
          </p:nvPr>
        </p:nvGraphicFramePr>
        <p:xfrm>
          <a:off x="827584" y="2132856"/>
          <a:ext cx="7500990" cy="3771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9512" y="60932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EES 2005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480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458242"/>
              </p:ext>
            </p:extLst>
          </p:nvPr>
        </p:nvGraphicFramePr>
        <p:xfrm>
          <a:off x="611562" y="1700804"/>
          <a:ext cx="7776861" cy="4320483"/>
        </p:xfrm>
        <a:graphic>
          <a:graphicData uri="http://schemas.openxmlformats.org/drawingml/2006/table">
            <a:tbl>
              <a:tblPr/>
              <a:tblGrid>
                <a:gridCol w="3412121"/>
                <a:gridCol w="1091185"/>
                <a:gridCol w="1091185"/>
                <a:gridCol w="1091185"/>
                <a:gridCol w="1091185"/>
              </a:tblGrid>
              <a:tr h="310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of births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1 761 687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1 788 948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1 796 629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1 902 084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of lump-sum birth grants paid: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1 579 007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1 678 957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1 731 188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incl.: to employed women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1 157 920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1 248 041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1 277 993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to not employed women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421 087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430 916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453 195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9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Number of monthly benefits for care for a child under 18 months: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3 629 560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3 823 090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</a:t>
                      </a:r>
                      <a:r>
                        <a:rPr lang="en-US" sz="16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3 870 726</a:t>
                      </a:r>
                      <a:r>
                        <a:rPr lang="ru-RU" sz="1600" b="0" i="1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</a:t>
                      </a:r>
                      <a:endParaRPr lang="ru-RU" sz="1600" b="0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50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incl.: to insured women (paid parental leave benefits)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for the 1st child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1 107 662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1 180 634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1 167 794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for the 2nd+ child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    925 811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1 041 967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1 </a:t>
                      </a:r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107 852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to not insured women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eaLnBrk="1" fontAlgn="ctr" hangingPunct="1"/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</a:t>
                      </a:r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595</a:t>
                      </a:r>
                      <a:r>
                        <a:rPr lang="en-US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080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for the 1st child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    820 018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    789 014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4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for the 2nd+ child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    776 069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      811 475  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Number of monthly benefits for care for a child under 18 months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638132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Rosstat</a:t>
            </a:r>
            <a:r>
              <a:rPr lang="en-US" dirty="0" smtClean="0"/>
              <a:t> data, based on SIF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291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Proportion of “paid parental leaves” in total number of benefits for care for a child under 18 months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7975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11th LPR Network seminar</a:t>
            </a:r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95536" y="6381328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Author’s calculation based on </a:t>
            </a:r>
            <a:r>
              <a:rPr lang="en-US" dirty="0" err="1" smtClean="0"/>
              <a:t>Rosstat</a:t>
            </a:r>
            <a:r>
              <a:rPr lang="en-US" dirty="0" smtClean="0"/>
              <a:t> data, based on SIF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3498791"/>
      </p:ext>
    </p:extLst>
  </p:cSld>
  <p:clrMapOvr>
    <a:masterClrMapping/>
  </p:clrMapOvr>
</p:sld>
</file>

<file path=ppt/theme/theme1.xml><?xml version="1.0" encoding="utf-8"?>
<a:theme xmlns:a="http://schemas.openxmlformats.org/drawingml/2006/main" name="TP102030063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A16154E-A0DF-4D27-AFD4-D3380C4344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795</Words>
  <Application>Microsoft Office PowerPoint</Application>
  <PresentationFormat>On-screen Show (4:3)</PresentationFormat>
  <Paragraphs>221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TP102030063_template</vt:lpstr>
      <vt:lpstr>Use of Parental leave policies in the Russian Federation</vt:lpstr>
      <vt:lpstr>Maternity and parental leaves in Russia</vt:lpstr>
      <vt:lpstr>Formal childcare coverage by child’s age</vt:lpstr>
      <vt:lpstr>Minimum and maximum parental leave benefits as a percentage of average wage and children subsistence minimum</vt:lpstr>
      <vt:lpstr>Average monthly benefits to care for children below 18 months, 2012</vt:lpstr>
      <vt:lpstr>Use of leaves – data problems</vt:lpstr>
      <vt:lpstr>Duration of leave after the 1st birth</vt:lpstr>
      <vt:lpstr>Number of monthly benefits for care for a child under 18 months</vt:lpstr>
      <vt:lpstr>Proportion of “paid parental leaves” in total number of benefits for care for a child under 18 months</vt:lpstr>
      <vt:lpstr>Potential availability of certain statutory arrangements related to childbirth, by type of contract, 2007-2011</vt:lpstr>
      <vt:lpstr>Female activity status by the age of the youngest child, 2011</vt:lpstr>
      <vt:lpstr>Proportion of women reported being on leave or receiving leave benefits by the age of the youngest child, 2011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2014-09-15T11:22:42Z</dcterms:created>
  <dcterms:modified xsi:type="dcterms:W3CDTF">2014-09-18T13:02:29Z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TC020300649991</vt:lpwstr>
  </property>
</Properties>
</file>