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Lst>
  <p:notesMasterIdLst>
    <p:notesMasterId r:id="rId23"/>
  </p:notesMasterIdLst>
  <p:handoutMasterIdLst>
    <p:handoutMasterId r:id="rId24"/>
  </p:handoutMasterIdLst>
  <p:sldIdLst>
    <p:sldId id="256" r:id="rId4"/>
    <p:sldId id="429" r:id="rId5"/>
    <p:sldId id="424" r:id="rId6"/>
    <p:sldId id="427" r:id="rId7"/>
    <p:sldId id="428" r:id="rId8"/>
    <p:sldId id="431" r:id="rId9"/>
    <p:sldId id="432" r:id="rId10"/>
    <p:sldId id="433" r:id="rId11"/>
    <p:sldId id="434" r:id="rId12"/>
    <p:sldId id="435" r:id="rId13"/>
    <p:sldId id="436" r:id="rId14"/>
    <p:sldId id="437" r:id="rId15"/>
    <p:sldId id="438" r:id="rId16"/>
    <p:sldId id="439" r:id="rId17"/>
    <p:sldId id="445" r:id="rId18"/>
    <p:sldId id="442" r:id="rId19"/>
    <p:sldId id="443" r:id="rId20"/>
    <p:sldId id="446" r:id="rId21"/>
    <p:sldId id="447" r:id="rId22"/>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9881" autoAdjust="0"/>
  </p:normalViewPr>
  <p:slideViewPr>
    <p:cSldViewPr>
      <p:cViewPr varScale="1">
        <p:scale>
          <a:sx n="58" d="100"/>
          <a:sy n="58" d="100"/>
        </p:scale>
        <p:origin x="-2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300"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952" tIns="45477" rIns="90952" bIns="45477" numCol="1" anchor="t" anchorCtr="0" compatLnSpc="1">
            <a:prstTxWarp prst="textNoShape">
              <a:avLst/>
            </a:prstTxWarp>
          </a:bodyPr>
          <a:lstStyle>
            <a:lvl1pPr defTabSz="909612">
              <a:defRPr sz="1200"/>
            </a:lvl1pPr>
          </a:lstStyle>
          <a:p>
            <a:pPr>
              <a:defRPr/>
            </a:pPr>
            <a:endParaRPr lang="sv-SE"/>
          </a:p>
        </p:txBody>
      </p:sp>
      <p:sp>
        <p:nvSpPr>
          <p:cNvPr id="89091" name="Rectangle 3"/>
          <p:cNvSpPr>
            <a:spLocks noGrp="1" noChangeArrowheads="1"/>
          </p:cNvSpPr>
          <p:nvPr>
            <p:ph type="dt" sz="quarter" idx="1"/>
          </p:nvPr>
        </p:nvSpPr>
        <p:spPr bwMode="auto">
          <a:xfrm>
            <a:off x="3851276" y="0"/>
            <a:ext cx="2944813" cy="495300"/>
          </a:xfrm>
          <a:prstGeom prst="rect">
            <a:avLst/>
          </a:prstGeom>
          <a:noFill/>
          <a:ln w="9525">
            <a:noFill/>
            <a:miter lim="800000"/>
            <a:headEnd/>
            <a:tailEnd/>
          </a:ln>
          <a:effectLst/>
        </p:spPr>
        <p:txBody>
          <a:bodyPr vert="horz" wrap="square" lIns="90952" tIns="45477" rIns="90952" bIns="45477" numCol="1" anchor="t" anchorCtr="0" compatLnSpc="1">
            <a:prstTxWarp prst="textNoShape">
              <a:avLst/>
            </a:prstTxWarp>
          </a:bodyPr>
          <a:lstStyle>
            <a:lvl1pPr algn="r" defTabSz="909612">
              <a:defRPr sz="1200"/>
            </a:lvl1pPr>
          </a:lstStyle>
          <a:p>
            <a:pPr>
              <a:defRPr/>
            </a:pPr>
            <a:endParaRPr lang="sv-SE"/>
          </a:p>
        </p:txBody>
      </p:sp>
      <p:sp>
        <p:nvSpPr>
          <p:cNvPr id="89092"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0952" tIns="45477" rIns="90952" bIns="45477" numCol="1" anchor="b" anchorCtr="0" compatLnSpc="1">
            <a:prstTxWarp prst="textNoShape">
              <a:avLst/>
            </a:prstTxWarp>
          </a:bodyPr>
          <a:lstStyle>
            <a:lvl1pPr defTabSz="909612">
              <a:defRPr sz="1200"/>
            </a:lvl1pPr>
          </a:lstStyle>
          <a:p>
            <a:pPr>
              <a:defRPr/>
            </a:pPr>
            <a:endParaRPr lang="sv-SE"/>
          </a:p>
        </p:txBody>
      </p:sp>
      <p:sp>
        <p:nvSpPr>
          <p:cNvPr id="89093" name="Rectangle 5"/>
          <p:cNvSpPr>
            <a:spLocks noGrp="1" noChangeArrowheads="1"/>
          </p:cNvSpPr>
          <p:nvPr>
            <p:ph type="sldNum" sz="quarter" idx="3"/>
          </p:nvPr>
        </p:nvSpPr>
        <p:spPr bwMode="auto">
          <a:xfrm>
            <a:off x="3851276" y="9429750"/>
            <a:ext cx="2944813" cy="495300"/>
          </a:xfrm>
          <a:prstGeom prst="rect">
            <a:avLst/>
          </a:prstGeom>
          <a:noFill/>
          <a:ln w="9525">
            <a:noFill/>
            <a:miter lim="800000"/>
            <a:headEnd/>
            <a:tailEnd/>
          </a:ln>
          <a:effectLst/>
        </p:spPr>
        <p:txBody>
          <a:bodyPr vert="horz" wrap="square" lIns="90952" tIns="45477" rIns="90952" bIns="45477" numCol="1" anchor="b" anchorCtr="0" compatLnSpc="1">
            <a:prstTxWarp prst="textNoShape">
              <a:avLst/>
            </a:prstTxWarp>
          </a:bodyPr>
          <a:lstStyle>
            <a:lvl1pPr algn="r" defTabSz="909612">
              <a:defRPr sz="1200"/>
            </a:lvl1pPr>
          </a:lstStyle>
          <a:p>
            <a:pPr>
              <a:defRPr/>
            </a:pPr>
            <a:fld id="{74EE8082-BD22-43C5-A601-77FF89658A9A}" type="slidenum">
              <a:rPr lang="sv-SE"/>
              <a:pPr>
                <a:defRPr/>
              </a:pPr>
              <a:t>‹#›</a:t>
            </a:fld>
            <a:endParaRPr lang="sv-SE"/>
          </a:p>
        </p:txBody>
      </p:sp>
    </p:spTree>
    <p:extLst>
      <p:ext uri="{BB962C8B-B14F-4D97-AF65-F5344CB8AC3E}">
        <p14:creationId xmlns:p14="http://schemas.microsoft.com/office/powerpoint/2010/main" val="2207094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952" tIns="45477" rIns="90952" bIns="45477" numCol="1" anchor="t" anchorCtr="0" compatLnSpc="1">
            <a:prstTxWarp prst="textNoShape">
              <a:avLst/>
            </a:prstTxWarp>
          </a:bodyPr>
          <a:lstStyle>
            <a:lvl1pPr defTabSz="909612">
              <a:defRPr sz="1200"/>
            </a:lvl1pPr>
          </a:lstStyle>
          <a:p>
            <a:pPr>
              <a:defRPr/>
            </a:pPr>
            <a:endParaRPr lang="sv-SE"/>
          </a:p>
        </p:txBody>
      </p:sp>
      <p:sp>
        <p:nvSpPr>
          <p:cNvPr id="4099" name="Rectangle 3"/>
          <p:cNvSpPr>
            <a:spLocks noGrp="1" noChangeArrowheads="1"/>
          </p:cNvSpPr>
          <p:nvPr>
            <p:ph type="dt" idx="1"/>
          </p:nvPr>
        </p:nvSpPr>
        <p:spPr bwMode="auto">
          <a:xfrm>
            <a:off x="3851276" y="0"/>
            <a:ext cx="2944813" cy="495300"/>
          </a:xfrm>
          <a:prstGeom prst="rect">
            <a:avLst/>
          </a:prstGeom>
          <a:noFill/>
          <a:ln w="9525">
            <a:noFill/>
            <a:miter lim="800000"/>
            <a:headEnd/>
            <a:tailEnd/>
          </a:ln>
          <a:effectLst/>
        </p:spPr>
        <p:txBody>
          <a:bodyPr vert="horz" wrap="square" lIns="90952" tIns="45477" rIns="90952" bIns="45477" numCol="1" anchor="t" anchorCtr="0" compatLnSpc="1">
            <a:prstTxWarp prst="textNoShape">
              <a:avLst/>
            </a:prstTxWarp>
          </a:bodyPr>
          <a:lstStyle>
            <a:lvl1pPr algn="r" defTabSz="909612">
              <a:defRPr sz="1200"/>
            </a:lvl1pPr>
          </a:lstStyle>
          <a:p>
            <a:pPr>
              <a:defRPr/>
            </a:pPr>
            <a:endParaRPr lang="sv-SE"/>
          </a:p>
        </p:txBody>
      </p:sp>
      <p:sp>
        <p:nvSpPr>
          <p:cNvPr id="2560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039" y="4714875"/>
            <a:ext cx="5437187" cy="4467225"/>
          </a:xfrm>
          <a:prstGeom prst="rect">
            <a:avLst/>
          </a:prstGeom>
          <a:noFill/>
          <a:ln w="9525">
            <a:noFill/>
            <a:miter lim="800000"/>
            <a:headEnd/>
            <a:tailEnd/>
          </a:ln>
          <a:effectLst/>
        </p:spPr>
        <p:txBody>
          <a:bodyPr vert="horz" wrap="square" lIns="90952" tIns="45477" rIns="90952" bIns="45477"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0952" tIns="45477" rIns="90952" bIns="45477" numCol="1" anchor="b" anchorCtr="0" compatLnSpc="1">
            <a:prstTxWarp prst="textNoShape">
              <a:avLst/>
            </a:prstTxWarp>
          </a:bodyPr>
          <a:lstStyle>
            <a:lvl1pPr defTabSz="909612">
              <a:defRPr sz="1200"/>
            </a:lvl1pPr>
          </a:lstStyle>
          <a:p>
            <a:pPr>
              <a:defRPr/>
            </a:pPr>
            <a:endParaRPr lang="sv-SE"/>
          </a:p>
        </p:txBody>
      </p:sp>
      <p:sp>
        <p:nvSpPr>
          <p:cNvPr id="4103" name="Rectangle 7"/>
          <p:cNvSpPr>
            <a:spLocks noGrp="1" noChangeArrowheads="1"/>
          </p:cNvSpPr>
          <p:nvPr>
            <p:ph type="sldNum" sz="quarter" idx="5"/>
          </p:nvPr>
        </p:nvSpPr>
        <p:spPr bwMode="auto">
          <a:xfrm>
            <a:off x="3851276" y="9429750"/>
            <a:ext cx="2944813" cy="495300"/>
          </a:xfrm>
          <a:prstGeom prst="rect">
            <a:avLst/>
          </a:prstGeom>
          <a:noFill/>
          <a:ln w="9525">
            <a:noFill/>
            <a:miter lim="800000"/>
            <a:headEnd/>
            <a:tailEnd/>
          </a:ln>
          <a:effectLst/>
        </p:spPr>
        <p:txBody>
          <a:bodyPr vert="horz" wrap="square" lIns="90952" tIns="45477" rIns="90952" bIns="45477" numCol="1" anchor="b" anchorCtr="0" compatLnSpc="1">
            <a:prstTxWarp prst="textNoShape">
              <a:avLst/>
            </a:prstTxWarp>
          </a:bodyPr>
          <a:lstStyle>
            <a:lvl1pPr algn="r" defTabSz="909612">
              <a:defRPr sz="1200"/>
            </a:lvl1pPr>
          </a:lstStyle>
          <a:p>
            <a:pPr>
              <a:defRPr/>
            </a:pPr>
            <a:fld id="{341248CF-8C04-4BCD-BCF6-234DE724C3FD}" type="slidenum">
              <a:rPr lang="sv-SE"/>
              <a:pPr>
                <a:defRPr/>
              </a:pPr>
              <a:t>‹#›</a:t>
            </a:fld>
            <a:endParaRPr lang="sv-SE"/>
          </a:p>
        </p:txBody>
      </p:sp>
    </p:spTree>
    <p:extLst>
      <p:ext uri="{BB962C8B-B14F-4D97-AF65-F5344CB8AC3E}">
        <p14:creationId xmlns:p14="http://schemas.microsoft.com/office/powerpoint/2010/main" val="2655068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264B7B0-05F9-4CCB-86A7-73A71D82162C}" type="slidenum">
              <a:rPr lang="sv-SE" smtClean="0"/>
              <a:pPr/>
              <a:t>1</a:t>
            </a:fld>
            <a:endParaRPr lang="sv-SE"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Perhaps one can today see it as general goal of family policy to facilitate</a:t>
            </a:r>
            <a:r>
              <a:rPr lang="en-US" baseline="0" dirty="0" smtClean="0"/>
              <a:t> combination of work and family, even if countries vary in how they think this is best done. How it is best done is not just a political question but also a question of policy efficiency, what policies work and what don’t? </a:t>
            </a:r>
          </a:p>
          <a:p>
            <a:pPr eaLnBrk="1" hangingPunct="1"/>
            <a:r>
              <a:rPr lang="en-US" baseline="0" dirty="0" smtClean="0"/>
              <a:t>When we say that policies work or not we are often interested in the outcomes and I will in this presentation talk about potential outcomes of policies. Demographic outcomes in the Nordic countries has often been of interest, probably as the fertility is still relatively high. Very hard to distinguish direct causal effects from policies, it is a whole research field, I will not talk about but here talk about association. </a:t>
            </a:r>
          </a:p>
          <a:p>
            <a:pPr eaLnBrk="1" hangingPunct="1"/>
            <a:r>
              <a:rPr lang="en-US" baseline="0" dirty="0" smtClean="0"/>
              <a:t>So after a brief general introduction to potential consequences I will not talk about fertility but union separation as associated with parental leave.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r>
              <a:rPr lang="en-US" altLang="nb-NO" sz="1400" dirty="0" smtClean="0"/>
              <a:t>We use administrative register data on the entire population in each of the three countries for the p</a:t>
            </a:r>
            <a:r>
              <a:rPr lang="en-GB" altLang="ja-JP" sz="1400" dirty="0" err="1" smtClean="0"/>
              <a:t>eriod</a:t>
            </a:r>
            <a:r>
              <a:rPr lang="en-GB" altLang="ja-JP" sz="1400" dirty="0" smtClean="0"/>
              <a:t> 1993 till 2011</a:t>
            </a:r>
            <a:r>
              <a:rPr lang="nb-NO" altLang="ja-JP" sz="1400" dirty="0" smtClean="0"/>
              <a:t> </a:t>
            </a:r>
          </a:p>
          <a:p>
            <a:r>
              <a:rPr lang="en-US" altLang="ja-JP" sz="1400" dirty="0" smtClean="0"/>
              <a:t>We focus on the period where there has been a father’s quota as part of the parental leave program in each country. </a:t>
            </a:r>
          </a:p>
          <a:p>
            <a:r>
              <a:rPr lang="en-US" altLang="ja-JP" sz="1400" dirty="0" smtClean="0"/>
              <a:t>The sample is restricted to</a:t>
            </a:r>
            <a:r>
              <a:rPr lang="nb-NO" altLang="ja-JP" sz="1400" dirty="0" smtClean="0"/>
              <a:t> </a:t>
            </a:r>
            <a:endParaRPr lang="en-US" altLang="ja-JP" sz="1400" dirty="0" smtClean="0"/>
          </a:p>
          <a:p>
            <a:r>
              <a:rPr lang="en-GB" altLang="ja-JP" sz="1400" dirty="0" smtClean="0"/>
              <a:t>- Couples having their first common child</a:t>
            </a:r>
            <a:r>
              <a:rPr lang="nb-NO" altLang="ja-JP" sz="1400" dirty="0" smtClean="0"/>
              <a:t> </a:t>
            </a:r>
          </a:p>
          <a:p>
            <a:r>
              <a:rPr lang="en-US" altLang="ja-JP" sz="1400" dirty="0" smtClean="0"/>
              <a:t>- Couples that are registered as cohabiting or married at t2 (where t1 is year of birth)</a:t>
            </a:r>
          </a:p>
          <a:p>
            <a:r>
              <a:rPr lang="en-GB" altLang="ja-JP" sz="1400" dirty="0" smtClean="0"/>
              <a:t>- We exclude couples where the child dies during t1 and t2 and if either mother/fathers dies or emigrate during this period</a:t>
            </a:r>
            <a:r>
              <a:rPr lang="nb-NO" altLang="ja-JP" sz="1400" dirty="0" smtClean="0"/>
              <a:t> </a:t>
            </a:r>
          </a:p>
          <a:p>
            <a:endParaRPr lang="en-US" altLang="nb-NO" sz="1400" dirty="0" smtClean="0"/>
          </a:p>
          <a:p>
            <a:endParaRPr lang="en-US" altLang="nb-NO" sz="1400" dirty="0" smtClean="0"/>
          </a:p>
          <a:p>
            <a:endParaRPr lang="nb-NO" altLang="nb-NO" sz="14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r>
              <a:rPr lang="en-GB" altLang="ja-JP" sz="1400" dirty="0" smtClean="0"/>
              <a:t>We use discrete time hazard model, in which the main explanatory variable is the father’s parental leave use</a:t>
            </a:r>
          </a:p>
          <a:p>
            <a:r>
              <a:rPr lang="en-GB" altLang="ja-JP" sz="1400" dirty="0" smtClean="0"/>
              <a:t>G</a:t>
            </a:r>
            <a:r>
              <a:rPr lang="en-US" altLang="ja-JP" sz="1400" dirty="0" err="1" smtClean="0"/>
              <a:t>iven</a:t>
            </a:r>
            <a:r>
              <a:rPr lang="en-US" altLang="ja-JP" sz="1400" dirty="0" smtClean="0"/>
              <a:t> that fathers often take their leave at the end of the total leave period for the couple, we measure leave use until 18 months after the child is born</a:t>
            </a:r>
            <a:r>
              <a:rPr lang="nb-NO" altLang="ja-JP" sz="1400" dirty="0" smtClean="0"/>
              <a:t> to </a:t>
            </a:r>
            <a:r>
              <a:rPr lang="en-US" altLang="ja-JP" sz="1400" dirty="0" smtClean="0"/>
              <a:t>capture the major part of the parental leave and how it is divided for all countries. </a:t>
            </a:r>
          </a:p>
          <a:p>
            <a:r>
              <a:rPr lang="en-GB" altLang="ja-JP" sz="1400" dirty="0" smtClean="0"/>
              <a:t>The clock then starts at t3. </a:t>
            </a:r>
          </a:p>
          <a:p>
            <a:r>
              <a:rPr lang="en-GB" altLang="ja-JP" sz="1400" dirty="0" smtClean="0"/>
              <a:t>We follow couples until union separation, t12 or 2011 – whatever comes first and sensor when either of the parents dies or move abroad</a:t>
            </a:r>
          </a:p>
          <a:p>
            <a:endParaRPr lang="en-US" altLang="ja-JP" sz="1400" dirty="0" smtClean="0"/>
          </a:p>
          <a:p>
            <a:endParaRPr lang="nb-NO" altLang="nb-NO" sz="14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r>
              <a:rPr lang="en-US" altLang="nb-NO" sz="1400" dirty="0" smtClean="0"/>
              <a:t>Parental leave use can be measured in different ways, and we have played around with many. Remember that length and regulations are different so for has to think about how to measure in a way that comparable. We have used fathers’ proportion of all leave, one emphasizing gender equality, </a:t>
            </a:r>
            <a:r>
              <a:rPr lang="en-US" altLang="nb-NO" sz="1400" dirty="0" err="1" smtClean="0"/>
              <a:t>ans</a:t>
            </a:r>
            <a:r>
              <a:rPr lang="en-US" altLang="nb-NO" sz="1400" dirty="0" smtClean="0"/>
              <a:t> also one where we measure length in days. But for this presentation we focus on the regulations. </a:t>
            </a:r>
          </a:p>
          <a:p>
            <a:r>
              <a:rPr lang="en-US" altLang="nb-NO" sz="1400" dirty="0" smtClean="0"/>
              <a:t>The quotas have increased gradually in Norway and also Sweden and we distinguish between three groups; fathers not taking any leave, fathers taking leave up to but not more than the father’s quota, and fathers taking more than the quota. </a:t>
            </a:r>
          </a:p>
          <a:p>
            <a:r>
              <a:rPr lang="en-US" altLang="nb-NO" sz="1400" dirty="0" smtClean="0"/>
              <a:t>Motivated categorization on how it is considered by the parents, by the society and so on. The quota will be lost if not used and therefore it is to some degree accepted by employer and others to take the quota. Also a norm to take quota seem to be found in other studies. But to take more than quota may mean something else, that is to really want to share or engage in childcare. </a:t>
            </a:r>
          </a:p>
          <a:p>
            <a:r>
              <a:rPr lang="en-US" altLang="nb-NO" sz="1400" dirty="0" smtClean="0"/>
              <a:t>So, to take more than one month in 1995 may be equivalent to more than two months in 2002 in the Swedish case.</a:t>
            </a:r>
          </a:p>
          <a:p>
            <a:endParaRPr lang="en-US" altLang="nb-NO" sz="14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r>
              <a:rPr lang="en-US" altLang="ja-JP" sz="1400" dirty="0" smtClean="0"/>
              <a:t>These figures are descriptive representations of fathers’ use of parental leave for couples first child, from the introduction of the father’s quota until today.</a:t>
            </a:r>
          </a:p>
          <a:p>
            <a:r>
              <a:rPr lang="en-US" altLang="ja-JP" sz="1400" dirty="0" smtClean="0"/>
              <a:t>To sum up the highlights from the figures one should notice that in all three countries there has been an increase in the proportion of fathers taking long leaves </a:t>
            </a:r>
            <a:endParaRPr lang="nb-NO" altLang="nb-NO" sz="1400" dirty="0" smtClean="0"/>
          </a:p>
          <a:p>
            <a:r>
              <a:rPr lang="en-US" altLang="ja-JP" sz="1400" dirty="0" smtClean="0"/>
              <a:t>However;</a:t>
            </a:r>
          </a:p>
          <a:p>
            <a:r>
              <a:rPr lang="en-US" altLang="ja-JP" sz="1400" dirty="0" smtClean="0"/>
              <a:t>- Iceland has the largest proportion of fathers </a:t>
            </a:r>
            <a:r>
              <a:rPr lang="en-US" altLang="ja-JP" sz="1400" b="1" dirty="0" smtClean="0"/>
              <a:t>using</a:t>
            </a:r>
            <a:r>
              <a:rPr lang="en-US" altLang="ja-JP" sz="1400" dirty="0" smtClean="0"/>
              <a:t> parental leave.</a:t>
            </a:r>
          </a:p>
          <a:p>
            <a:r>
              <a:rPr lang="en-US" altLang="ja-JP" sz="1400" dirty="0" smtClean="0"/>
              <a:t>- Norway has the largest proportion of fathers </a:t>
            </a:r>
            <a:r>
              <a:rPr lang="en-US" altLang="ja-JP" sz="1400" b="1" dirty="0" smtClean="0"/>
              <a:t>not</a:t>
            </a:r>
            <a:r>
              <a:rPr lang="en-US" altLang="ja-JP" sz="1400" dirty="0" smtClean="0"/>
              <a:t> taking any leave </a:t>
            </a:r>
          </a:p>
          <a:p>
            <a:r>
              <a:rPr lang="en-US" altLang="ja-JP" sz="1400" dirty="0" smtClean="0"/>
              <a:t>- Sweden has the largest proportion of fathers taking </a:t>
            </a:r>
            <a:r>
              <a:rPr lang="en-US" altLang="ja-JP" sz="1400" b="1" dirty="0" smtClean="0"/>
              <a:t>more</a:t>
            </a:r>
            <a:r>
              <a:rPr lang="en-US" altLang="ja-JP" sz="1400" dirty="0" smtClean="0"/>
              <a:t> leave than the father’s quota.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a:ln/>
        </p:spPr>
      </p:sp>
      <p:sp>
        <p:nvSpPr>
          <p:cNvPr id="28675" name="Plassholder for notater 2"/>
          <p:cNvSpPr>
            <a:spLocks noGrp="1"/>
          </p:cNvSpPr>
          <p:nvPr>
            <p:ph type="body" idx="1"/>
          </p:nvPr>
        </p:nvSpPr>
        <p:spPr>
          <a:noFill/>
        </p:spPr>
        <p:txBody>
          <a:bodyPr/>
          <a:lstStyle/>
          <a:p>
            <a:r>
              <a:rPr lang="en-US" altLang="nb-NO" sz="1400" dirty="0" smtClean="0"/>
              <a:t>The results are first shown as Kaplan-Meier survival estimates of union dissolution by use of parental leave. </a:t>
            </a:r>
          </a:p>
          <a:p>
            <a:r>
              <a:rPr lang="en-US" altLang="ja-JP" sz="1400" dirty="0" smtClean="0"/>
              <a:t>Then we show the results from the hazard models, where the basic model show the same pattern as the Kaplan-Meier estimates and the full model control for several background variables.</a:t>
            </a:r>
          </a:p>
          <a:p>
            <a:r>
              <a:rPr lang="en-US" altLang="ja-JP" sz="1400" dirty="0" smtClean="0"/>
              <a:t>Last we also run the models including an interaction term between father’s use of parental leave and period to see whether the relationship between parental leave use and union dissolution changes over time. </a:t>
            </a:r>
          </a:p>
          <a:p>
            <a:endParaRPr lang="en-US" altLang="nb-NO" sz="1400" dirty="0" smtClean="0"/>
          </a:p>
          <a:p>
            <a:endParaRPr lang="nb-NO" altLang="nb-NO"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r>
              <a:rPr lang="nb-NO" altLang="nb-NO" sz="1400" dirty="0" smtClean="0"/>
              <a:t>Here the fathers using no leave are the reference category and the other are related to this. If we start with Icleand we see that using up to quota has lower risk of separation, but only statistically significant lower for the ones using more than quota. </a:t>
            </a:r>
          </a:p>
          <a:p>
            <a:r>
              <a:rPr lang="nb-NO" altLang="nb-NO" sz="1400" dirty="0" smtClean="0"/>
              <a:t>Remember we have all parents having children between 1993 and 2008 here but the numbers are very different for the three countries. </a:t>
            </a:r>
          </a:p>
          <a:p>
            <a:r>
              <a:rPr lang="nb-NO" altLang="nb-NO" sz="1400" dirty="0" smtClean="0"/>
              <a:t>Norway and Sweden show a simlar pattern of U-shape. The ones having the lowest separation risk are the ones who use up to the quota. If fathers use more than that then risk is increasing, or more similar to the ones using no leave. </a:t>
            </a:r>
          </a:p>
          <a:p>
            <a:r>
              <a:rPr lang="nb-NO" altLang="nb-NO" sz="1400" dirty="0" smtClean="0"/>
              <a:t>This is controlles for a number of background informatin, but not income.</a:t>
            </a:r>
          </a:p>
          <a:p>
            <a:r>
              <a:rPr lang="nb-NO" altLang="nb-NO" sz="1400" dirty="0" smtClean="0"/>
              <a:t>We are interestedin this u-shape and wonder whether it has changed over time. </a:t>
            </a:r>
          </a:p>
          <a:p>
            <a:endParaRPr lang="nb-NO" altLang="nb-NO" sz="14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a:ln/>
        </p:spPr>
      </p:sp>
      <p:sp>
        <p:nvSpPr>
          <p:cNvPr id="31747" name="Plassholder for notater 2"/>
          <p:cNvSpPr>
            <a:spLocks noGrp="1"/>
          </p:cNvSpPr>
          <p:nvPr>
            <p:ph type="body" idx="1"/>
          </p:nvPr>
        </p:nvSpPr>
        <p:spPr>
          <a:noFill/>
        </p:spPr>
        <p:txBody>
          <a:bodyPr/>
          <a:lstStyle/>
          <a:p>
            <a:r>
              <a:rPr lang="en-US" altLang="nb-NO" sz="1400" dirty="0" smtClean="0"/>
              <a:t>There is two interesting findings from these models when we compare the pattern over time.</a:t>
            </a:r>
          </a:p>
          <a:p>
            <a:r>
              <a:rPr lang="en-US" altLang="nb-NO" sz="1400" dirty="0" smtClean="0"/>
              <a:t>First, in Sweden the difference between couple’s where the father’s uses leave or not have increased (or is at same level), while in Norway it has decreased.</a:t>
            </a:r>
          </a:p>
          <a:p>
            <a:r>
              <a:rPr lang="en-US" altLang="nb-NO" sz="1400" dirty="0" smtClean="0"/>
              <a:t>Second, in both Sweden and Norway, the differences between father’s taking up to quota and father’s taking more than the quota have decreased with no differences in the last period. So, the u-share has disappeared over time. </a:t>
            </a:r>
          </a:p>
          <a:p>
            <a:r>
              <a:rPr lang="en-US" altLang="nb-NO" sz="1400" dirty="0" err="1" smtClean="0"/>
              <a:t>Perhaos</a:t>
            </a:r>
            <a:r>
              <a:rPr lang="en-US" altLang="nb-NO" sz="1400" dirty="0" smtClean="0"/>
              <a:t> as taking leave has become more common and not so difficult anymore.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r>
              <a:rPr lang="en-US" altLang="ja-JP" sz="1400" dirty="0" smtClean="0"/>
              <a:t>Our investigation show that fathers’ use of parental leave is indeed associated with union stability in the Nordic countries. However, the relationship is not uniform and we cannot talk about causality.</a:t>
            </a:r>
          </a:p>
          <a:p>
            <a:r>
              <a:rPr lang="en-US" altLang="ja-JP" sz="1400" dirty="0" smtClean="0"/>
              <a:t>The fathers not taking leave may do so for many different reasons, one being that the relationship is shaky already before childbearing. </a:t>
            </a:r>
          </a:p>
          <a:p>
            <a:r>
              <a:rPr lang="en-US" altLang="ja-JP" sz="1400" dirty="0" smtClean="0"/>
              <a:t>We cannot conclude the more leave the father takes, the lower the separation risk, first it looked like the opposite. But perhaps the forerunners had a harder time and now when parental leave is more accepted the “effect” of using leave is different.</a:t>
            </a:r>
          </a:p>
          <a:p>
            <a:r>
              <a:rPr lang="en-US" altLang="ja-JP" sz="1400" dirty="0" smtClean="0"/>
              <a:t>There are differences between the countries that should be considered here. </a:t>
            </a:r>
          </a:p>
          <a:p>
            <a:r>
              <a:rPr lang="en-US" altLang="ja-JP" sz="1400" dirty="0" smtClean="0"/>
              <a:t>For instance, in Iceland the introduction of the father’s quota was more radical both by giving fathers the opportunity of paid parental leave for the first time and by reserving a large proportion of the leave to fathers. </a:t>
            </a:r>
          </a:p>
          <a:p>
            <a:r>
              <a:rPr lang="en-US" altLang="ja-JP" sz="1400" dirty="0" smtClean="0"/>
              <a:t>In Sweden a larger proportion of the fathers were already using parental leave when the father’s quota was introduced, while in Norway the father’s use of the father’s quota is dependent on mother’s employment which means that a larger proportion of fathers do not use any leave. </a:t>
            </a:r>
          </a:p>
          <a:p>
            <a:r>
              <a:rPr lang="en-US" altLang="ja-JP" sz="1400" dirty="0" smtClean="0"/>
              <a:t>I think that the changing pattern over time is worth reiterating, a reform may have one outcome in the beginning but that outcome may change over time.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r>
              <a:rPr lang="en-US" altLang="ja-JP" sz="1400" dirty="0" smtClean="0"/>
              <a:t>The estimates from the full model show that the pattern from the Kaplan-Meier estimates holds in Iceland and Norway, while in Sweden the estimates change after adding control variables. Now it is couples where the father takes up to (and not more than) the quota that has the lowest dissolution risk. </a:t>
            </a:r>
          </a:p>
          <a:p>
            <a:r>
              <a:rPr lang="en-US" altLang="ja-JP" sz="1400" dirty="0" smtClean="0"/>
              <a:t>These findings indicate that father involvement through use of parental leave increases union stability as suggested in the theoretical arguments. </a:t>
            </a:r>
          </a:p>
          <a:p>
            <a:r>
              <a:rPr lang="en-US" altLang="ja-JP" sz="1400" dirty="0" smtClean="0"/>
              <a:t>However, it is only in Iceland we find a linear relationship between fathers’ use of parental and union dissolution and here it is only the estimate for father’s taking more than the quota that is significant. </a:t>
            </a:r>
          </a:p>
          <a:p>
            <a:r>
              <a:rPr lang="en-US" altLang="ja-JP" sz="1400" dirty="0" smtClean="0"/>
              <a:t>In Sweden and Norway, couples where the father has taken the longest leave are more likely to dissolve their union than couples where he has taken just his stipulated quota. </a:t>
            </a:r>
            <a:endParaRPr lang="nb-NO" altLang="nb-NO" sz="14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r>
              <a:rPr lang="en-US" altLang="nb-NO" sz="1400" dirty="0" smtClean="0"/>
              <a:t>The overall picture in these figures is similar: couples’ where the father has not taken any parental leave has lower survival estimates than couples where the father has taken leave. </a:t>
            </a:r>
          </a:p>
          <a:p>
            <a:r>
              <a:rPr lang="en-US" altLang="nb-NO" sz="1400" dirty="0" smtClean="0"/>
              <a:t>This entails that the union dissolution risk is higher among couples where fathers do not take leave. </a:t>
            </a:r>
          </a:p>
          <a:p>
            <a:r>
              <a:rPr lang="en-US" altLang="nb-NO" sz="1400" dirty="0" smtClean="0"/>
              <a:t>The pattern among couples where the father has taken up to the quota and where he has taken more than the quota is quite similar but there are country differences. </a:t>
            </a:r>
          </a:p>
          <a:p>
            <a:r>
              <a:rPr lang="en-US" altLang="nb-NO" sz="1400" dirty="0" smtClean="0"/>
              <a:t>In Iceland and Sweden highest survival estimates are found among couples where the father has taken more than the father’s quota (the green line) while in Norway highest survival estimates are found among couples where the father has taken up to the father’s quota but not more.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err="1" smtClean="0"/>
              <a:t>Outcomes</a:t>
            </a:r>
            <a:r>
              <a:rPr lang="sv-SE" dirty="0" smtClean="0"/>
              <a:t> are </a:t>
            </a:r>
            <a:r>
              <a:rPr lang="sv-SE" dirty="0" err="1" smtClean="0"/>
              <a:t>often</a:t>
            </a:r>
            <a:r>
              <a:rPr lang="sv-SE" dirty="0" smtClean="0"/>
              <a:t> </a:t>
            </a:r>
            <a:r>
              <a:rPr lang="sv-SE" dirty="0" err="1" smtClean="0"/>
              <a:t>discussed</a:t>
            </a:r>
            <a:r>
              <a:rPr lang="sv-SE" dirty="0" smtClean="0"/>
              <a:t> and </a:t>
            </a:r>
            <a:r>
              <a:rPr lang="sv-SE" dirty="0" err="1" smtClean="0"/>
              <a:t>can</a:t>
            </a:r>
            <a:r>
              <a:rPr lang="sv-SE" dirty="0" smtClean="0"/>
              <a:t> be </a:t>
            </a:r>
            <a:r>
              <a:rPr lang="sv-SE" dirty="0" err="1" smtClean="0"/>
              <a:t>seen</a:t>
            </a:r>
            <a:r>
              <a:rPr lang="sv-SE" dirty="0" smtClean="0"/>
              <a:t> as </a:t>
            </a:r>
            <a:r>
              <a:rPr lang="sv-SE" dirty="0" err="1" smtClean="0"/>
              <a:t>both</a:t>
            </a:r>
            <a:r>
              <a:rPr lang="sv-SE" dirty="0" smtClean="0"/>
              <a:t> positive and negative. </a:t>
            </a:r>
          </a:p>
          <a:p>
            <a:r>
              <a:rPr lang="sv-SE" dirty="0" err="1" smtClean="0"/>
              <a:t>These</a:t>
            </a:r>
            <a:r>
              <a:rPr lang="sv-SE" dirty="0" smtClean="0"/>
              <a:t> </a:t>
            </a:r>
            <a:r>
              <a:rPr lang="sv-SE" dirty="0" err="1" smtClean="0"/>
              <a:t>questions</a:t>
            </a:r>
            <a:r>
              <a:rPr lang="sv-SE" dirty="0" smtClean="0"/>
              <a:t> are  </a:t>
            </a:r>
            <a:r>
              <a:rPr lang="sv-SE" dirty="0" err="1" smtClean="0"/>
              <a:t>investigated</a:t>
            </a:r>
            <a:r>
              <a:rPr lang="sv-SE" baseline="0" dirty="0" smtClean="0"/>
              <a:t> in </a:t>
            </a:r>
            <a:r>
              <a:rPr lang="sv-SE" baseline="0" dirty="0" err="1" smtClean="0"/>
              <a:t>both</a:t>
            </a:r>
            <a:r>
              <a:rPr lang="sv-SE" baseline="0" dirty="0" smtClean="0"/>
              <a:t> the research center I </a:t>
            </a:r>
            <a:r>
              <a:rPr lang="sv-SE" baseline="0" dirty="0" err="1" smtClean="0"/>
              <a:t>belong</a:t>
            </a:r>
            <a:r>
              <a:rPr lang="sv-SE" baseline="0" dirty="0" smtClean="0"/>
              <a:t> to and a Nordic </a:t>
            </a:r>
            <a:r>
              <a:rPr lang="sv-SE" baseline="0" dirty="0" err="1" smtClean="0"/>
              <a:t>project</a:t>
            </a:r>
            <a:r>
              <a:rPr lang="sv-SE" baseline="0" dirty="0" smtClean="0"/>
              <a:t> </a:t>
            </a:r>
            <a:r>
              <a:rPr lang="sv-SE" baseline="0" dirty="0" err="1" smtClean="0"/>
              <a:t>where</a:t>
            </a:r>
            <a:r>
              <a:rPr lang="sv-SE" baseline="0" dirty="0" smtClean="0"/>
              <a:t> I am </a:t>
            </a:r>
            <a:r>
              <a:rPr lang="sv-SE" baseline="0" dirty="0" err="1" smtClean="0"/>
              <a:t>involved</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pPr>
              <a:defRPr/>
            </a:pPr>
            <a:fld id="{341248CF-8C04-4BCD-BCF6-234DE724C3FD}" type="slidenum">
              <a:rPr lang="sv-SE" smtClean="0"/>
              <a:pPr>
                <a:defRPr/>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Support form Swedish research </a:t>
            </a:r>
            <a:r>
              <a:rPr lang="sv-SE" dirty="0" err="1" smtClean="0"/>
              <a:t>council</a:t>
            </a:r>
            <a:r>
              <a:rPr lang="sv-SE" baseline="0" dirty="0" smtClean="0"/>
              <a:t> </a:t>
            </a:r>
            <a:r>
              <a:rPr lang="sv-SE" baseline="0" dirty="0" err="1" smtClean="0"/>
              <a:t>since</a:t>
            </a:r>
            <a:r>
              <a:rPr lang="sv-SE" baseline="0" dirty="0" smtClean="0"/>
              <a:t> 2008, almost 20 </a:t>
            </a:r>
            <a:r>
              <a:rPr lang="sv-SE" baseline="0" dirty="0" err="1" smtClean="0"/>
              <a:t>members</a:t>
            </a:r>
            <a:r>
              <a:rPr lang="sv-SE" baseline="0" dirty="0" smtClean="0"/>
              <a:t> and </a:t>
            </a:r>
            <a:r>
              <a:rPr lang="sv-SE" baseline="0" dirty="0" err="1" smtClean="0"/>
              <a:t>many</a:t>
            </a:r>
            <a:r>
              <a:rPr lang="sv-SE" baseline="0" dirty="0" smtClean="0"/>
              <a:t> </a:t>
            </a:r>
            <a:r>
              <a:rPr lang="sv-SE" baseline="0" dirty="0" err="1" smtClean="0"/>
              <a:t>affiliated</a:t>
            </a:r>
            <a:r>
              <a:rPr lang="sv-SE" baseline="0" dirty="0" smtClean="0"/>
              <a:t> researcher. Try to </a:t>
            </a:r>
            <a:r>
              <a:rPr lang="sv-SE" baseline="0" dirty="0" err="1" smtClean="0"/>
              <a:t>develop</a:t>
            </a:r>
            <a:r>
              <a:rPr lang="sv-SE" baseline="0" dirty="0" smtClean="0"/>
              <a:t> and </a:t>
            </a:r>
            <a:r>
              <a:rPr lang="sv-SE" baseline="0" dirty="0" err="1" smtClean="0"/>
              <a:t>nuance</a:t>
            </a:r>
            <a:r>
              <a:rPr lang="sv-SE" baseline="0" dirty="0" smtClean="0"/>
              <a:t> </a:t>
            </a:r>
            <a:r>
              <a:rPr lang="sv-SE" baseline="0" dirty="0" err="1" smtClean="0"/>
              <a:t>methods</a:t>
            </a:r>
            <a:r>
              <a:rPr lang="sv-SE" baseline="0" dirty="0" smtClean="0"/>
              <a:t> of </a:t>
            </a:r>
            <a:r>
              <a:rPr lang="sv-SE" baseline="0" dirty="0" err="1" smtClean="0"/>
              <a:t>evaluating</a:t>
            </a:r>
            <a:r>
              <a:rPr lang="sv-SE" baseline="0" dirty="0" smtClean="0"/>
              <a:t> </a:t>
            </a:r>
            <a:r>
              <a:rPr lang="sv-SE" baseline="0" dirty="0" err="1" smtClean="0"/>
              <a:t>effects</a:t>
            </a:r>
            <a:r>
              <a:rPr lang="sv-SE" baseline="0" dirty="0" smtClean="0"/>
              <a:t> of policy in general </a:t>
            </a:r>
            <a:r>
              <a:rPr lang="sv-SE" baseline="0" dirty="0" err="1" smtClean="0"/>
              <a:t>but</a:t>
            </a:r>
            <a:r>
              <a:rPr lang="sv-SE" baseline="0" dirty="0" smtClean="0"/>
              <a:t> research has </a:t>
            </a:r>
            <a:r>
              <a:rPr lang="sv-SE" baseline="0" dirty="0" err="1" smtClean="0"/>
              <a:t>focused</a:t>
            </a:r>
            <a:r>
              <a:rPr lang="sv-SE" baseline="0" dirty="0" smtClean="0"/>
              <a:t> on </a:t>
            </a:r>
            <a:r>
              <a:rPr lang="sv-SE" baseline="0" dirty="0" err="1" smtClean="0"/>
              <a:t>family</a:t>
            </a:r>
            <a:r>
              <a:rPr lang="sv-SE" baseline="0" dirty="0" smtClean="0"/>
              <a:t> policy. </a:t>
            </a:r>
          </a:p>
          <a:p>
            <a:r>
              <a:rPr lang="sv-SE" baseline="0" dirty="0" err="1" smtClean="0"/>
              <a:t>Demographic</a:t>
            </a:r>
            <a:r>
              <a:rPr lang="sv-SE" baseline="0" dirty="0" smtClean="0"/>
              <a:t> </a:t>
            </a:r>
            <a:r>
              <a:rPr lang="sv-SE" baseline="0" dirty="0" err="1" smtClean="0"/>
              <a:t>focus</a:t>
            </a:r>
            <a:r>
              <a:rPr lang="sv-SE" baseline="0" dirty="0" smtClean="0"/>
              <a:t> </a:t>
            </a:r>
            <a:r>
              <a:rPr lang="sv-SE" baseline="0" dirty="0" err="1" smtClean="0"/>
              <a:t>but</a:t>
            </a:r>
            <a:r>
              <a:rPr lang="sv-SE" baseline="0" dirty="0" smtClean="0"/>
              <a:t> </a:t>
            </a:r>
            <a:r>
              <a:rPr lang="sv-SE" baseline="0" dirty="0" err="1" smtClean="0"/>
              <a:t>also</a:t>
            </a:r>
            <a:r>
              <a:rPr lang="sv-SE" baseline="0" dirty="0" smtClean="0"/>
              <a:t> </a:t>
            </a:r>
            <a:r>
              <a:rPr lang="sv-SE" baseline="0" dirty="0" err="1" smtClean="0"/>
              <a:t>other</a:t>
            </a:r>
            <a:r>
              <a:rPr lang="sv-SE" baseline="0" dirty="0" smtClean="0"/>
              <a:t> </a:t>
            </a:r>
            <a:r>
              <a:rPr lang="sv-SE" baseline="0" dirty="0" err="1" smtClean="0"/>
              <a:t>outcomes</a:t>
            </a:r>
            <a:r>
              <a:rPr lang="sv-SE" baseline="0" dirty="0" smtClean="0"/>
              <a:t> and </a:t>
            </a:r>
            <a:r>
              <a:rPr lang="sv-SE" baseline="0" dirty="0" err="1" smtClean="0"/>
              <a:t>analyses</a:t>
            </a:r>
            <a:r>
              <a:rPr lang="sv-SE" baseline="0" dirty="0" smtClean="0"/>
              <a:t>. </a:t>
            </a:r>
          </a:p>
          <a:p>
            <a:endParaRPr lang="sv-SE" dirty="0"/>
          </a:p>
        </p:txBody>
      </p:sp>
      <p:sp>
        <p:nvSpPr>
          <p:cNvPr id="4" name="Platshållare för bildnummer 3"/>
          <p:cNvSpPr>
            <a:spLocks noGrp="1"/>
          </p:cNvSpPr>
          <p:nvPr>
            <p:ph type="sldNum" sz="quarter" idx="10"/>
          </p:nvPr>
        </p:nvSpPr>
        <p:spPr/>
        <p:txBody>
          <a:bodyPr/>
          <a:lstStyle/>
          <a:p>
            <a:pPr>
              <a:defRPr/>
            </a:pPr>
            <a:fld id="{341248CF-8C04-4BCD-BCF6-234DE724C3FD}" type="slidenum">
              <a:rPr lang="sv-SE" smtClean="0"/>
              <a:pPr>
                <a:defRPr/>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Support from Norwegian Research </a:t>
            </a:r>
            <a:r>
              <a:rPr lang="sv-SE" dirty="0" err="1" smtClean="0"/>
              <a:t>council</a:t>
            </a:r>
            <a:r>
              <a:rPr lang="sv-SE" dirty="0" smtClean="0"/>
              <a:t>,</a:t>
            </a:r>
            <a:r>
              <a:rPr lang="sv-SE" baseline="0" dirty="0" smtClean="0"/>
              <a:t> </a:t>
            </a:r>
            <a:r>
              <a:rPr lang="sv-SE" baseline="0" dirty="0" err="1" smtClean="0"/>
              <a:t>administered</a:t>
            </a:r>
            <a:r>
              <a:rPr lang="sv-SE" baseline="0" dirty="0" smtClean="0"/>
              <a:t> </a:t>
            </a:r>
            <a:r>
              <a:rPr lang="sv-SE" baseline="0" dirty="0" err="1" smtClean="0"/>
              <a:t>frm</a:t>
            </a:r>
            <a:r>
              <a:rPr lang="sv-SE" baseline="0" dirty="0" smtClean="0"/>
              <a:t> Norway, Sweden and </a:t>
            </a:r>
            <a:r>
              <a:rPr lang="sv-SE" baseline="0" dirty="0" err="1" smtClean="0"/>
              <a:t>Iceland</a:t>
            </a:r>
            <a:r>
              <a:rPr lang="sv-SE" baseline="0" dirty="0" smtClean="0"/>
              <a:t> part. </a:t>
            </a:r>
          </a:p>
          <a:p>
            <a:r>
              <a:rPr lang="sv-SE" baseline="0" dirty="0" err="1" smtClean="0"/>
              <a:t>Compare</a:t>
            </a:r>
            <a:r>
              <a:rPr lang="sv-SE" baseline="0" dirty="0" smtClean="0"/>
              <a:t> </a:t>
            </a:r>
            <a:r>
              <a:rPr lang="sv-SE" baseline="0" dirty="0" err="1" smtClean="0"/>
              <a:t>countries</a:t>
            </a:r>
            <a:r>
              <a:rPr lang="sv-SE" baseline="0" dirty="0" smtClean="0"/>
              <a:t> that are </a:t>
            </a:r>
            <a:r>
              <a:rPr lang="sv-SE" baseline="0" dirty="0" err="1" smtClean="0"/>
              <a:t>similar</a:t>
            </a:r>
            <a:r>
              <a:rPr lang="sv-SE" baseline="0" dirty="0" smtClean="0"/>
              <a:t> </a:t>
            </a:r>
            <a:r>
              <a:rPr lang="sv-SE" baseline="0" dirty="0" err="1" smtClean="0"/>
              <a:t>but</a:t>
            </a:r>
            <a:r>
              <a:rPr lang="sv-SE" baseline="0" dirty="0" smtClean="0"/>
              <a:t> with </a:t>
            </a:r>
            <a:r>
              <a:rPr lang="sv-SE" baseline="0" dirty="0" err="1" smtClean="0"/>
              <a:t>some</a:t>
            </a:r>
            <a:r>
              <a:rPr lang="sv-SE" baseline="0" dirty="0" smtClean="0"/>
              <a:t> </a:t>
            </a:r>
            <a:r>
              <a:rPr lang="sv-SE" baseline="0" dirty="0" err="1" smtClean="0"/>
              <a:t>differences</a:t>
            </a:r>
            <a:r>
              <a:rPr lang="sv-SE" baseline="0" dirty="0" smtClean="0"/>
              <a:t>, </a:t>
            </a:r>
            <a:r>
              <a:rPr lang="sv-SE" baseline="0" dirty="0" err="1" smtClean="0"/>
              <a:t>easier</a:t>
            </a:r>
            <a:r>
              <a:rPr lang="sv-SE" baseline="0" dirty="0" smtClean="0"/>
              <a:t> to sort </a:t>
            </a:r>
            <a:r>
              <a:rPr lang="sv-SE" baseline="0" dirty="0" err="1" smtClean="0"/>
              <a:t>out</a:t>
            </a:r>
            <a:r>
              <a:rPr lang="sv-SE" baseline="0" dirty="0" smtClean="0"/>
              <a:t> </a:t>
            </a:r>
            <a:r>
              <a:rPr lang="sv-SE" baseline="0" dirty="0" err="1" smtClean="0"/>
              <a:t>what</a:t>
            </a:r>
            <a:r>
              <a:rPr lang="sv-SE" baseline="0" dirty="0" smtClean="0"/>
              <a:t> is </a:t>
            </a:r>
            <a:r>
              <a:rPr lang="sv-SE" baseline="0" dirty="0" err="1" smtClean="0"/>
              <a:t>what</a:t>
            </a:r>
            <a:r>
              <a:rPr lang="sv-SE" baseline="0" dirty="0" smtClean="0"/>
              <a:t>, and the </a:t>
            </a:r>
            <a:r>
              <a:rPr lang="sv-SE" baseline="0" dirty="0" err="1" smtClean="0"/>
              <a:t>effect</a:t>
            </a:r>
            <a:r>
              <a:rPr lang="sv-SE" baseline="0" dirty="0" smtClean="0"/>
              <a:t> of policy </a:t>
            </a:r>
            <a:r>
              <a:rPr lang="sv-SE" baseline="0" dirty="0" err="1" smtClean="0"/>
              <a:t>changes</a:t>
            </a:r>
            <a:r>
              <a:rPr lang="sv-SE" baseline="0" dirty="0" smtClean="0"/>
              <a:t>. </a:t>
            </a:r>
          </a:p>
          <a:p>
            <a:r>
              <a:rPr lang="sv-SE" baseline="0" dirty="0" err="1" smtClean="0"/>
              <a:t>Based</a:t>
            </a:r>
            <a:r>
              <a:rPr lang="sv-SE" baseline="0" dirty="0" smtClean="0"/>
              <a:t> on register data that are </a:t>
            </a:r>
            <a:r>
              <a:rPr lang="sv-SE" baseline="0" dirty="0" err="1" smtClean="0"/>
              <a:t>available</a:t>
            </a:r>
            <a:r>
              <a:rPr lang="sv-SE" baseline="0" dirty="0" smtClean="0"/>
              <a:t> in all </a:t>
            </a:r>
            <a:r>
              <a:rPr lang="sv-SE" baseline="0" dirty="0" err="1" smtClean="0"/>
              <a:t>countries</a:t>
            </a:r>
            <a:r>
              <a:rPr lang="sv-SE" baseline="0" dirty="0" smtClean="0"/>
              <a:t>. Can make </a:t>
            </a:r>
            <a:r>
              <a:rPr lang="sv-SE" baseline="0" dirty="0" err="1" smtClean="0"/>
              <a:t>very</a:t>
            </a:r>
            <a:r>
              <a:rPr lang="sv-SE" baseline="0" dirty="0" smtClean="0"/>
              <a:t> </a:t>
            </a:r>
            <a:r>
              <a:rPr lang="sv-SE" baseline="0" dirty="0" err="1" smtClean="0"/>
              <a:t>similar</a:t>
            </a:r>
            <a:r>
              <a:rPr lang="sv-SE" baseline="0" dirty="0" smtClean="0"/>
              <a:t> </a:t>
            </a:r>
            <a:r>
              <a:rPr lang="sv-SE" baseline="0" dirty="0" err="1" smtClean="0"/>
              <a:t>analysis</a:t>
            </a:r>
            <a:r>
              <a:rPr lang="sv-SE" baseline="0" dirty="0" smtClean="0"/>
              <a:t>. </a:t>
            </a:r>
          </a:p>
          <a:p>
            <a:pPr>
              <a:buFontTx/>
              <a:buNone/>
            </a:pPr>
            <a:r>
              <a:rPr lang="en-GB" sz="1300" dirty="0" smtClean="0"/>
              <a:t>”Whether and how Nordic family policy influences demographic behaviour and life-course earnings”</a:t>
            </a:r>
          </a:p>
          <a:p>
            <a:pPr>
              <a:buFontTx/>
              <a:buNone/>
            </a:pPr>
            <a:endParaRPr lang="en-GB" dirty="0" smtClean="0"/>
          </a:p>
          <a:p>
            <a:pPr>
              <a:buFontTx/>
              <a:buNone/>
            </a:pPr>
            <a:r>
              <a:rPr lang="en-GB" dirty="0" smtClean="0"/>
              <a:t>Three outcomes:</a:t>
            </a:r>
          </a:p>
          <a:p>
            <a:pPr lvl="1"/>
            <a:r>
              <a:rPr lang="en-GB" dirty="0" smtClean="0"/>
              <a:t>Continued childbearing, including parity-specific childbearing</a:t>
            </a:r>
          </a:p>
          <a:p>
            <a:pPr lvl="1"/>
            <a:r>
              <a:rPr lang="en-GB" dirty="0" smtClean="0"/>
              <a:t>Family stability, including both divorce from marriage and dissolution from cohabitation</a:t>
            </a:r>
          </a:p>
          <a:p>
            <a:pPr lvl="1"/>
            <a:r>
              <a:rPr lang="en-GB" dirty="0" smtClean="0"/>
              <a:t>Life-course earnings, including long-term individual earnings, gender-differences in earnings within couples, and gender pay gap at the aggregate level</a:t>
            </a:r>
          </a:p>
          <a:p>
            <a:endParaRPr lang="sv-SE" dirty="0"/>
          </a:p>
        </p:txBody>
      </p:sp>
      <p:sp>
        <p:nvSpPr>
          <p:cNvPr id="4" name="Platshållare för bildnummer 3"/>
          <p:cNvSpPr>
            <a:spLocks noGrp="1"/>
          </p:cNvSpPr>
          <p:nvPr>
            <p:ph type="sldNum" sz="quarter" idx="10"/>
          </p:nvPr>
        </p:nvSpPr>
        <p:spPr/>
        <p:txBody>
          <a:bodyPr/>
          <a:lstStyle/>
          <a:p>
            <a:pPr>
              <a:defRPr/>
            </a:pPr>
            <a:fld id="{341248CF-8C04-4BCD-BCF6-234DE724C3FD}" type="slidenum">
              <a:rPr lang="sv-SE" smtClean="0"/>
              <a:pPr>
                <a:defRPr/>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I </a:t>
            </a:r>
            <a:r>
              <a:rPr lang="sv-SE" dirty="0" err="1" smtClean="0"/>
              <a:t>will</a:t>
            </a:r>
            <a:r>
              <a:rPr lang="sv-SE" dirty="0" smtClean="0"/>
              <a:t> present </a:t>
            </a:r>
            <a:r>
              <a:rPr lang="sv-SE" dirty="0" err="1" smtClean="0"/>
              <a:t>preliminary</a:t>
            </a:r>
            <a:r>
              <a:rPr lang="sv-SE" dirty="0" smtClean="0"/>
              <a:t> </a:t>
            </a:r>
            <a:r>
              <a:rPr lang="sv-SE" dirty="0" err="1" smtClean="0"/>
              <a:t>analyses</a:t>
            </a:r>
            <a:r>
              <a:rPr lang="sv-SE" dirty="0" smtClean="0"/>
              <a:t> from a</a:t>
            </a:r>
            <a:r>
              <a:rPr lang="sv-SE" baseline="0" dirty="0" smtClean="0"/>
              <a:t> </a:t>
            </a:r>
            <a:r>
              <a:rPr lang="sv-SE" baseline="0" dirty="0" err="1" smtClean="0"/>
              <a:t>study</a:t>
            </a:r>
            <a:r>
              <a:rPr lang="sv-SE" baseline="0" dirty="0" smtClean="0"/>
              <a:t> </a:t>
            </a:r>
            <a:r>
              <a:rPr lang="sv-SE" baseline="0" dirty="0" err="1" smtClean="0"/>
              <a:t>where</a:t>
            </a:r>
            <a:r>
              <a:rPr lang="sv-SE" baseline="0" dirty="0" smtClean="0"/>
              <a:t> </a:t>
            </a:r>
            <a:r>
              <a:rPr lang="sv-SE" baseline="0" dirty="0" err="1" smtClean="0"/>
              <a:t>we</a:t>
            </a:r>
            <a:r>
              <a:rPr lang="sv-SE" baseline="0" dirty="0" smtClean="0"/>
              <a:t> </a:t>
            </a:r>
            <a:r>
              <a:rPr lang="sv-SE" baseline="0" dirty="0" err="1" smtClean="0"/>
              <a:t>compare</a:t>
            </a:r>
            <a:r>
              <a:rPr lang="sv-SE" baseline="0" dirty="0" smtClean="0"/>
              <a:t> the </a:t>
            </a:r>
            <a:r>
              <a:rPr lang="sv-SE" baseline="0" dirty="0" err="1" smtClean="0"/>
              <a:t>propensity</a:t>
            </a:r>
            <a:r>
              <a:rPr lang="sv-SE" baseline="0" dirty="0" smtClean="0"/>
              <a:t> of union dissolution in the </a:t>
            </a:r>
            <a:r>
              <a:rPr lang="sv-SE" baseline="0" dirty="0" err="1" smtClean="0"/>
              <a:t>three</a:t>
            </a:r>
            <a:r>
              <a:rPr lang="sv-SE" baseline="0" dirty="0" smtClean="0"/>
              <a:t> </a:t>
            </a:r>
            <a:r>
              <a:rPr lang="sv-SE" baseline="0" dirty="0" err="1" smtClean="0"/>
              <a:t>countries</a:t>
            </a:r>
            <a:r>
              <a:rPr lang="sv-SE" baseline="0" dirty="0" smtClean="0"/>
              <a:t> and </a:t>
            </a:r>
            <a:r>
              <a:rPr lang="sv-SE" baseline="0" dirty="0" err="1" smtClean="0"/>
              <a:t>relate</a:t>
            </a:r>
            <a:r>
              <a:rPr lang="sv-SE" baseline="0" dirty="0" smtClean="0"/>
              <a:t> that to the </a:t>
            </a:r>
            <a:r>
              <a:rPr lang="sv-SE" baseline="0" dirty="0" err="1" smtClean="0"/>
              <a:t>development</a:t>
            </a:r>
            <a:r>
              <a:rPr lang="sv-SE" baseline="0" dirty="0" smtClean="0"/>
              <a:t> on parental </a:t>
            </a:r>
            <a:r>
              <a:rPr lang="sv-SE" baseline="0" dirty="0" err="1" smtClean="0"/>
              <a:t>leave</a:t>
            </a:r>
            <a:r>
              <a:rPr lang="sv-SE" baseline="0" dirty="0" smtClean="0"/>
              <a:t> </a:t>
            </a:r>
            <a:r>
              <a:rPr lang="sv-SE" baseline="0" dirty="0" err="1" smtClean="0"/>
              <a:t>use</a:t>
            </a:r>
            <a:r>
              <a:rPr lang="sv-SE" baseline="0" dirty="0" smtClean="0"/>
              <a:t>. </a:t>
            </a:r>
          </a:p>
          <a:p>
            <a:r>
              <a:rPr lang="sv-SE" baseline="0" dirty="0" err="1" smtClean="0"/>
              <a:t>We</a:t>
            </a:r>
            <a:r>
              <a:rPr lang="sv-SE" baseline="0" dirty="0" smtClean="0"/>
              <a:t> </a:t>
            </a:r>
            <a:r>
              <a:rPr lang="sv-SE" baseline="0" dirty="0" err="1" smtClean="0"/>
              <a:t>use</a:t>
            </a:r>
            <a:r>
              <a:rPr lang="sv-SE" baseline="0" dirty="0" smtClean="0"/>
              <a:t> register data in all </a:t>
            </a:r>
            <a:r>
              <a:rPr lang="sv-SE" baseline="0" dirty="0" err="1" smtClean="0"/>
              <a:t>countries</a:t>
            </a:r>
            <a:r>
              <a:rPr lang="sv-SE" baseline="0" dirty="0" smtClean="0"/>
              <a:t> to get </a:t>
            </a:r>
            <a:r>
              <a:rPr lang="sv-SE" baseline="0" dirty="0" err="1" smtClean="0"/>
              <a:t>comparable</a:t>
            </a:r>
            <a:r>
              <a:rPr lang="sv-SE" baseline="0" dirty="0" smtClean="0"/>
              <a:t> data, </a:t>
            </a:r>
            <a:r>
              <a:rPr lang="sv-SE" baseline="0" dirty="0" err="1" smtClean="0"/>
              <a:t>but</a:t>
            </a:r>
            <a:r>
              <a:rPr lang="sv-SE" baseline="0" dirty="0" smtClean="0"/>
              <a:t> </a:t>
            </a:r>
            <a:r>
              <a:rPr lang="sv-SE" baseline="0" dirty="0" err="1" smtClean="0"/>
              <a:t>ofcourse</a:t>
            </a:r>
            <a:r>
              <a:rPr lang="sv-SE" baseline="0" dirty="0" smtClean="0"/>
              <a:t> </a:t>
            </a:r>
            <a:r>
              <a:rPr lang="sv-SE" baseline="0" dirty="0" err="1" smtClean="0"/>
              <a:t>we</a:t>
            </a:r>
            <a:r>
              <a:rPr lang="sv-SE" baseline="0" dirty="0" smtClean="0"/>
              <a:t> still </a:t>
            </a:r>
            <a:r>
              <a:rPr lang="sv-SE" baseline="0" dirty="0" err="1" smtClean="0"/>
              <a:t>have</a:t>
            </a:r>
            <a:r>
              <a:rPr lang="sv-SE" baseline="0" dirty="0" smtClean="0"/>
              <a:t> </a:t>
            </a:r>
            <a:r>
              <a:rPr lang="sv-SE" baseline="0" dirty="0" err="1" smtClean="0"/>
              <a:t>many</a:t>
            </a:r>
            <a:r>
              <a:rPr lang="sv-SE" baseline="0" dirty="0" smtClean="0"/>
              <a:t> </a:t>
            </a:r>
            <a:r>
              <a:rPr lang="sv-SE" baseline="0" dirty="0" err="1" smtClean="0"/>
              <a:t>things</a:t>
            </a:r>
            <a:r>
              <a:rPr lang="sv-SE" baseline="0" dirty="0" smtClean="0"/>
              <a:t> to </a:t>
            </a:r>
            <a:r>
              <a:rPr lang="sv-SE" baseline="0" dirty="0" err="1" smtClean="0"/>
              <a:t>do</a:t>
            </a:r>
            <a:r>
              <a:rPr lang="sv-SE" baseline="0" dirty="0" smtClean="0"/>
              <a:t> to make data </a:t>
            </a:r>
            <a:r>
              <a:rPr lang="sv-SE" baseline="0" dirty="0" err="1" smtClean="0"/>
              <a:t>really</a:t>
            </a:r>
            <a:r>
              <a:rPr lang="sv-SE" baseline="0" dirty="0" smtClean="0"/>
              <a:t> </a:t>
            </a:r>
            <a:r>
              <a:rPr lang="sv-SE" baseline="0" dirty="0" err="1" smtClean="0"/>
              <a:t>comparable</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pPr>
              <a:defRPr/>
            </a:pPr>
            <a:fld id="{341248CF-8C04-4BCD-BCF6-234DE724C3FD}" type="slidenum">
              <a:rPr lang="sv-SE" smtClean="0"/>
              <a:pPr>
                <a:defRPr/>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r>
              <a:rPr lang="en-US" altLang="nb-NO" sz="1400" dirty="0" smtClean="0"/>
              <a:t>In this study we ask whether fathers parental leave use is associated with union dissolution and in that case how?</a:t>
            </a:r>
          </a:p>
          <a:p>
            <a:r>
              <a:rPr lang="en-US" altLang="nb-NO" sz="1400" dirty="0" smtClean="0"/>
              <a:t>There has been sparse research on this subject earlier, but a large interest and I often get questions.</a:t>
            </a:r>
          </a:p>
          <a:p>
            <a:r>
              <a:rPr lang="en-US" altLang="nb-NO" sz="1400" dirty="0" smtClean="0"/>
              <a:t>Union dissolution has increased over time and one reason that union dissolution was low earlier was that women were economically dependent on their spouses. </a:t>
            </a:r>
          </a:p>
          <a:p>
            <a:r>
              <a:rPr lang="en-US" altLang="nb-NO" sz="1400" dirty="0" smtClean="0"/>
              <a:t>When both women and men work it may that increasing divorce risks are, but also men’s lack of changing behavior in response to increasing female employment. </a:t>
            </a:r>
          </a:p>
          <a:p>
            <a:r>
              <a:rPr lang="en-US" altLang="nb-NO" sz="1400" dirty="0" smtClean="0"/>
              <a:t>If this is true, we can expect to see a positive relationship between a more active father’s role in the family and union stability in the Nordic countries.</a:t>
            </a:r>
          </a:p>
          <a:p>
            <a:endParaRPr lang="en-US" altLang="nb-NO" sz="14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r>
              <a:rPr lang="en-US" altLang="nb-NO" sz="1400" dirty="0" smtClean="0"/>
              <a:t>We focus on Iceland, Norway and Sweden </a:t>
            </a:r>
          </a:p>
          <a:p>
            <a:r>
              <a:rPr lang="en-US" altLang="ja-JP" sz="1400" dirty="0" smtClean="0"/>
              <a:t>In the Nordic countries gender equality is an explicit policy goal and there is a long tradition of promoting gender equality through family policies</a:t>
            </a:r>
            <a:endParaRPr lang="nb-NO" altLang="nb-NO" sz="1400" dirty="0" smtClean="0"/>
          </a:p>
          <a:p>
            <a:r>
              <a:rPr lang="en-US" altLang="nb-NO" sz="1400" dirty="0" smtClean="0"/>
              <a:t>We focus on the possible link between use of</a:t>
            </a:r>
            <a:r>
              <a:rPr lang="nb-NO" altLang="nb-NO" sz="1400" dirty="0" smtClean="0"/>
              <a:t> parental </a:t>
            </a:r>
            <a:r>
              <a:rPr lang="en-US" altLang="nb-NO" sz="1400" dirty="0" smtClean="0"/>
              <a:t>leave and union dissolution.</a:t>
            </a:r>
          </a:p>
          <a:p>
            <a:r>
              <a:rPr lang="en-US" altLang="nb-NO" sz="1400" dirty="0" smtClean="0"/>
              <a:t>The parental leave program in the Nordic countries aims to</a:t>
            </a:r>
          </a:p>
          <a:p>
            <a:r>
              <a:rPr lang="en-US" altLang="ja-JP" sz="1400" dirty="0" smtClean="0"/>
              <a:t>- facilitate the combination of childrearing and female employment</a:t>
            </a:r>
            <a:r>
              <a:rPr lang="nb-NO" altLang="ja-JP" sz="1400" dirty="0" smtClean="0"/>
              <a:t> </a:t>
            </a:r>
          </a:p>
          <a:p>
            <a:r>
              <a:rPr lang="en-US" altLang="ja-JP" sz="1400" dirty="0" smtClean="0"/>
              <a:t>- it also encourages men’s participation in the domestic sphere. This policy hence carries the potential to change gender relations within families</a:t>
            </a:r>
            <a:endParaRPr lang="nb-NO" altLang="ja-JP" sz="1400" dirty="0" smtClean="0"/>
          </a:p>
          <a:p>
            <a:endParaRPr lang="nb-NO" altLang="nb-NO" sz="14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52975" y="4529108"/>
            <a:ext cx="5191413" cy="5197857"/>
          </a:xfrm>
          <a:noFill/>
        </p:spPr>
        <p:txBody>
          <a:bodyPr lIns="91281" tIns="44840" rIns="91281" bIns="44840"/>
          <a:lstStyle/>
          <a:p>
            <a:r>
              <a:rPr lang="en-US" altLang="nb-NO" sz="1400" dirty="0" smtClean="0"/>
              <a:t>We could imagine that in families where the father uses parental leave, the risk of dissolution could both be higher </a:t>
            </a:r>
            <a:r>
              <a:rPr lang="en-US" altLang="nb-NO" sz="1400" dirty="0" err="1" smtClean="0"/>
              <a:t>andlower</a:t>
            </a:r>
            <a:r>
              <a:rPr lang="en-US" altLang="nb-NO" sz="1400" dirty="0" smtClean="0"/>
              <a:t>.</a:t>
            </a:r>
          </a:p>
          <a:p>
            <a:r>
              <a:rPr lang="en-US" altLang="nb-NO" sz="1400" dirty="0" smtClean="0"/>
              <a:t>So, why would fathers’ leave enhance union stability?</a:t>
            </a:r>
          </a:p>
          <a:p>
            <a:r>
              <a:rPr lang="en-US" altLang="nb-NO" sz="1400" dirty="0" smtClean="0"/>
              <a:t>Fathers’ use of parental leave may be seen as an investment in the relationship and the family</a:t>
            </a:r>
            <a:r>
              <a:rPr lang="en-US" altLang="nb-NO" sz="1400" dirty="0" smtClean="0">
                <a:solidFill>
                  <a:srgbClr val="FF0000"/>
                </a:solidFill>
              </a:rPr>
              <a:t>. </a:t>
            </a:r>
          </a:p>
          <a:p>
            <a:r>
              <a:rPr lang="en-US" altLang="nb-NO" sz="1400" dirty="0" smtClean="0"/>
              <a:t>This may generate more equality in the family in general and more equality in time spent in paid and unpaid work. </a:t>
            </a:r>
          </a:p>
          <a:p>
            <a:r>
              <a:rPr lang="en-US" altLang="nb-NO" sz="1400" dirty="0" smtClean="0"/>
              <a:t>The double working mother will have an easier situation. </a:t>
            </a:r>
          </a:p>
          <a:p>
            <a:endParaRPr lang="en-US" altLang="nb-NO" sz="1400" dirty="0" smtClean="0"/>
          </a:p>
          <a:p>
            <a:r>
              <a:rPr lang="en-US" altLang="nb-NO" sz="1400" dirty="0" smtClean="0"/>
              <a:t>BUT: </a:t>
            </a:r>
          </a:p>
          <a:p>
            <a:r>
              <a:rPr lang="nb-NO" altLang="nb-NO" sz="1400" dirty="0" smtClean="0"/>
              <a:t>It may also be that when roles are changing it is not clear who takes on what and this may create competing roles athome. </a:t>
            </a:r>
          </a:p>
          <a:p>
            <a:r>
              <a:rPr lang="nb-NO" altLang="nb-NO" sz="1400" dirty="0" smtClean="0"/>
              <a:t>Also, fathers who use leave may go against the norm, have to fight for leave from work and in general be frowned upon. Also mothers coming back to work early may have the same situatin. This may be hard and create tension. </a:t>
            </a:r>
          </a:p>
          <a:p>
            <a:endParaRPr lang="nb-NO" altLang="nb-NO" sz="9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19163" y="746125"/>
            <a:ext cx="4960937" cy="3721100"/>
          </a:xfrm>
          <a:ln/>
        </p:spPr>
      </p:sp>
      <p:sp>
        <p:nvSpPr>
          <p:cNvPr id="23555" name="Rectangle 3"/>
          <p:cNvSpPr>
            <a:spLocks noGrp="1" noChangeArrowheads="1"/>
          </p:cNvSpPr>
          <p:nvPr>
            <p:ph type="body" idx="1"/>
          </p:nvPr>
        </p:nvSpPr>
        <p:spPr>
          <a:xfrm>
            <a:off x="681828" y="4714520"/>
            <a:ext cx="5594168" cy="4705011"/>
          </a:xfrm>
          <a:noFill/>
        </p:spPr>
        <p:txBody>
          <a:bodyPr lIns="91281" tIns="44840" rIns="91281" bIns="44840"/>
          <a:lstStyle/>
          <a:p>
            <a:r>
              <a:rPr lang="en-US" altLang="nb-NO" sz="1400" dirty="0" smtClean="0"/>
              <a:t>The parental leave program provides parents the opportunity to be home with their baby for around one year. </a:t>
            </a:r>
          </a:p>
          <a:p>
            <a:r>
              <a:rPr lang="en-US" altLang="nb-NO" sz="1400" dirty="0" smtClean="0"/>
              <a:t>This figure shows the development of parental leave program in the three countries from 1992 to 2012. </a:t>
            </a:r>
          </a:p>
          <a:p>
            <a:r>
              <a:rPr lang="en-US" altLang="nb-NO" sz="1400" dirty="0" smtClean="0"/>
              <a:t>The leave period is divided in three. One quota for the mother, one for the father and one part that may be shared. The quotas means that the leave days cannot be transferred over to the other parent. </a:t>
            </a:r>
          </a:p>
          <a:p>
            <a:r>
              <a:rPr lang="en-US" altLang="ja-JP" sz="1400" dirty="0" smtClean="0"/>
              <a:t>In Norway the father’s quota was introduced in 1993, in Sweden 1995 and Iceland 2000. </a:t>
            </a:r>
          </a:p>
          <a:p>
            <a:r>
              <a:rPr lang="en-US" altLang="ja-JP" sz="1400" dirty="0" smtClean="0"/>
              <a:t>Have been extended in steps at different points in time.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9" descr="SU_PPT_kronor"/>
          <p:cNvPicPr>
            <a:picLocks noChangeAspect="1" noChangeArrowheads="1"/>
          </p:cNvPicPr>
          <p:nvPr/>
        </p:nvPicPr>
        <p:blipFill>
          <a:blip r:embed="rId2" cstate="print"/>
          <a:srcRect/>
          <a:stretch>
            <a:fillRect/>
          </a:stretch>
        </p:blipFill>
        <p:spPr bwMode="auto">
          <a:xfrm>
            <a:off x="0" y="1682750"/>
            <a:ext cx="5595938" cy="5175250"/>
          </a:xfrm>
          <a:prstGeom prst="rect">
            <a:avLst/>
          </a:prstGeom>
          <a:noFill/>
          <a:ln w="9525">
            <a:noFill/>
            <a:miter lim="800000"/>
            <a:headEnd/>
            <a:tailEnd/>
          </a:ln>
        </p:spPr>
      </p:pic>
      <p:pic>
        <p:nvPicPr>
          <p:cNvPr id="5" name="Picture 8" descr="SU_logo_32mm_300dpi_SVENSK"/>
          <p:cNvPicPr>
            <a:picLocks noChangeAspect="1" noChangeArrowheads="1"/>
          </p:cNvPicPr>
          <p:nvPr/>
        </p:nvPicPr>
        <p:blipFill>
          <a:blip r:embed="rId3" cstate="print"/>
          <a:srcRect/>
          <a:stretch>
            <a:fillRect/>
          </a:stretch>
        </p:blipFill>
        <p:spPr bwMode="auto">
          <a:xfrm>
            <a:off x="7639050" y="287338"/>
            <a:ext cx="1152525" cy="1011237"/>
          </a:xfrm>
          <a:prstGeom prst="rect">
            <a:avLst/>
          </a:prstGeom>
          <a:noFill/>
          <a:ln w="9525">
            <a:noFill/>
            <a:miter lim="800000"/>
            <a:headEnd/>
            <a:tailEnd/>
          </a:ln>
        </p:spPr>
      </p:pic>
      <p:sp>
        <p:nvSpPr>
          <p:cNvPr id="9219" name="Rectangle 3"/>
          <p:cNvSpPr>
            <a:spLocks noGrp="1" noChangeArrowheads="1"/>
          </p:cNvSpPr>
          <p:nvPr>
            <p:ph type="ctrTitle"/>
          </p:nvPr>
        </p:nvSpPr>
        <p:spPr>
          <a:xfrm>
            <a:off x="1006475" y="2435225"/>
            <a:ext cx="6632575" cy="1425575"/>
          </a:xfrm>
        </p:spPr>
        <p:txBody>
          <a:bodyPr lIns="72000" tIns="36000" rIns="72000" bIns="36000" anchor="ctr"/>
          <a:lstStyle>
            <a:lvl1pPr>
              <a:lnSpc>
                <a:spcPct val="100000"/>
              </a:lnSpc>
              <a:defRPr sz="4400" b="0"/>
            </a:lvl1pPr>
          </a:lstStyle>
          <a:p>
            <a:r>
              <a:rPr lang="sv-SE"/>
              <a:t>Klicka här för att ändra format</a:t>
            </a:r>
          </a:p>
        </p:txBody>
      </p:sp>
      <p:sp>
        <p:nvSpPr>
          <p:cNvPr id="9220" name="Rectangle 4"/>
          <p:cNvSpPr>
            <a:spLocks noGrp="1" noChangeArrowheads="1"/>
          </p:cNvSpPr>
          <p:nvPr>
            <p:ph type="subTitle" idx="1"/>
          </p:nvPr>
        </p:nvSpPr>
        <p:spPr>
          <a:xfrm>
            <a:off x="1006475" y="3860800"/>
            <a:ext cx="6632575" cy="1165225"/>
          </a:xfrm>
        </p:spPr>
        <p:txBody>
          <a:bodyPr/>
          <a:lstStyle>
            <a:lvl1pPr marL="0" indent="0">
              <a:lnSpc>
                <a:spcPts val="4200"/>
              </a:lnSpc>
              <a:buFontTx/>
              <a:buNone/>
              <a:defRPr sz="2800"/>
            </a:lvl1pPr>
          </a:lstStyle>
          <a:p>
            <a:r>
              <a:rPr lang="sv-SE"/>
              <a:t>Klicka här för att ändra format på underrubrik i bakgrunden</a:t>
            </a:r>
          </a:p>
        </p:txBody>
      </p:sp>
      <p:sp>
        <p:nvSpPr>
          <p:cNvPr id="6" name="Rectangle 10"/>
          <p:cNvSpPr>
            <a:spLocks noGrp="1" noChangeArrowheads="1"/>
          </p:cNvSpPr>
          <p:nvPr>
            <p:ph type="dt" sz="half" idx="10"/>
          </p:nvPr>
        </p:nvSpPr>
        <p:spPr/>
        <p:txBody>
          <a:bodyPr/>
          <a:lstStyle>
            <a:lvl1pPr>
              <a:defRPr/>
            </a:lvl1pPr>
          </a:lstStyle>
          <a:p>
            <a:pPr>
              <a:defRPr/>
            </a:pPr>
            <a:fld id="{84946B49-A031-4578-AE64-910285D404D9}" type="datetime1">
              <a:rPr lang="sv-SE"/>
              <a:pPr>
                <a:defRPr/>
              </a:pPr>
              <a:t>2014-09-19</a:t>
            </a:fld>
            <a:endParaRPr lang="sv-SE"/>
          </a:p>
        </p:txBody>
      </p:sp>
      <p:sp>
        <p:nvSpPr>
          <p:cNvPr id="7" name="Rectangle 11"/>
          <p:cNvSpPr>
            <a:spLocks noGrp="1" noChangeArrowheads="1"/>
          </p:cNvSpPr>
          <p:nvPr>
            <p:ph type="ftr" sz="quarter" idx="11"/>
          </p:nvPr>
        </p:nvSpPr>
        <p:spPr>
          <a:xfrm>
            <a:off x="1936750" y="6151563"/>
            <a:ext cx="4492625" cy="301625"/>
          </a:xfrm>
        </p:spPr>
        <p:txBody>
          <a:bodyPr/>
          <a:lstStyle>
            <a:lvl1pPr>
              <a:defRPr/>
            </a:lvl1pPr>
          </a:lstStyle>
          <a:p>
            <a:pPr>
              <a:defRPr/>
            </a:pPr>
            <a:r>
              <a:rPr lang="sv-SE"/>
              <a:t>/ Namn Namn, Institution eller liknande</a:t>
            </a:r>
          </a:p>
        </p:txBody>
      </p:sp>
      <p:sp>
        <p:nvSpPr>
          <p:cNvPr id="8" name="Rectangle 12"/>
          <p:cNvSpPr>
            <a:spLocks noGrp="1" noChangeArrowheads="1"/>
          </p:cNvSpPr>
          <p:nvPr>
            <p:ph type="sldNum" sz="quarter" idx="12"/>
          </p:nvPr>
        </p:nvSpPr>
        <p:spPr/>
        <p:txBody>
          <a:bodyPr/>
          <a:lstStyle>
            <a:lvl1pPr>
              <a:defRPr/>
            </a:lvl1pPr>
          </a:lstStyle>
          <a:p>
            <a:pPr>
              <a:defRPr/>
            </a:pPr>
            <a:fld id="{399D81D7-5178-4674-9DF6-F9312E91E3BA}"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A6EFF7EA-2CB8-40F2-99CB-255E89D2DBEE}"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F35612BC-8378-4680-83F2-2F0372C6068E}"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5927725" y="1943100"/>
            <a:ext cx="1711325" cy="40782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90575" y="1943100"/>
            <a:ext cx="4984750" cy="40782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B7C3CAFC-69F1-4BE3-AB67-C2F43A249375}"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70237684-59B6-40B7-ABD3-459AC9BE5F1B}" type="slidenum">
              <a:rPr lang="sv-SE"/>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9" descr="SU_PPT_olivkvist"/>
          <p:cNvPicPr>
            <a:picLocks noChangeAspect="1" noChangeArrowheads="1"/>
          </p:cNvPicPr>
          <p:nvPr/>
        </p:nvPicPr>
        <p:blipFill>
          <a:blip r:embed="rId2" cstate="print"/>
          <a:srcRect l="1746"/>
          <a:stretch>
            <a:fillRect/>
          </a:stretch>
        </p:blipFill>
        <p:spPr bwMode="auto">
          <a:xfrm>
            <a:off x="1588" y="317500"/>
            <a:ext cx="6881812" cy="6540500"/>
          </a:xfrm>
          <a:prstGeom prst="rect">
            <a:avLst/>
          </a:prstGeom>
          <a:noFill/>
          <a:ln w="9525">
            <a:noFill/>
            <a:miter lim="800000"/>
            <a:headEnd/>
            <a:tailEnd/>
          </a:ln>
        </p:spPr>
      </p:pic>
      <p:pic>
        <p:nvPicPr>
          <p:cNvPr id="5" name="Picture 8" descr="SU_logo_32mm_300dpi_SVENSK"/>
          <p:cNvPicPr>
            <a:picLocks noChangeAspect="1" noChangeArrowheads="1"/>
          </p:cNvPicPr>
          <p:nvPr/>
        </p:nvPicPr>
        <p:blipFill>
          <a:blip r:embed="rId3" cstate="print"/>
          <a:srcRect/>
          <a:stretch>
            <a:fillRect/>
          </a:stretch>
        </p:blipFill>
        <p:spPr bwMode="auto">
          <a:xfrm>
            <a:off x="7639050" y="287338"/>
            <a:ext cx="1152525" cy="1011237"/>
          </a:xfrm>
          <a:prstGeom prst="rect">
            <a:avLst/>
          </a:prstGeom>
          <a:noFill/>
          <a:ln w="9525">
            <a:noFill/>
            <a:miter lim="800000"/>
            <a:headEnd/>
            <a:tailEnd/>
          </a:ln>
        </p:spPr>
      </p:pic>
      <p:sp>
        <p:nvSpPr>
          <p:cNvPr id="12291" name="Rectangle 3"/>
          <p:cNvSpPr>
            <a:spLocks noGrp="1" noChangeArrowheads="1"/>
          </p:cNvSpPr>
          <p:nvPr>
            <p:ph type="ctrTitle"/>
          </p:nvPr>
        </p:nvSpPr>
        <p:spPr>
          <a:xfrm>
            <a:off x="1006475" y="2435225"/>
            <a:ext cx="6632575" cy="1425575"/>
          </a:xfrm>
        </p:spPr>
        <p:txBody>
          <a:bodyPr lIns="72000" tIns="36000" rIns="72000" bIns="36000" anchor="ctr"/>
          <a:lstStyle>
            <a:lvl1pPr>
              <a:lnSpc>
                <a:spcPct val="100000"/>
              </a:lnSpc>
              <a:defRPr sz="4400" b="0"/>
            </a:lvl1pPr>
          </a:lstStyle>
          <a:p>
            <a:r>
              <a:rPr lang="sv-SE"/>
              <a:t>Klicka här för att ändra format</a:t>
            </a:r>
          </a:p>
        </p:txBody>
      </p:sp>
      <p:sp>
        <p:nvSpPr>
          <p:cNvPr id="12292" name="Rectangle 4"/>
          <p:cNvSpPr>
            <a:spLocks noGrp="1" noChangeArrowheads="1"/>
          </p:cNvSpPr>
          <p:nvPr>
            <p:ph type="subTitle" idx="1"/>
          </p:nvPr>
        </p:nvSpPr>
        <p:spPr>
          <a:xfrm>
            <a:off x="1006475" y="3860800"/>
            <a:ext cx="6632575" cy="1165225"/>
          </a:xfrm>
        </p:spPr>
        <p:txBody>
          <a:bodyPr/>
          <a:lstStyle>
            <a:lvl1pPr marL="0" indent="0">
              <a:lnSpc>
                <a:spcPts val="4200"/>
              </a:lnSpc>
              <a:buFontTx/>
              <a:buNone/>
              <a:defRPr sz="2800"/>
            </a:lvl1pPr>
          </a:lstStyle>
          <a:p>
            <a:r>
              <a:rPr lang="sv-SE"/>
              <a:t>Klicka här för att ändra format på underrubrik i bakgrunden</a:t>
            </a:r>
          </a:p>
        </p:txBody>
      </p:sp>
      <p:sp>
        <p:nvSpPr>
          <p:cNvPr id="6" name="Rectangle 10"/>
          <p:cNvSpPr>
            <a:spLocks noGrp="1" noChangeArrowheads="1"/>
          </p:cNvSpPr>
          <p:nvPr>
            <p:ph type="dt" sz="half" idx="10"/>
          </p:nvPr>
        </p:nvSpPr>
        <p:spPr/>
        <p:txBody>
          <a:bodyPr/>
          <a:lstStyle>
            <a:lvl1pPr>
              <a:defRPr/>
            </a:lvl1pPr>
          </a:lstStyle>
          <a:p>
            <a:pPr>
              <a:defRPr/>
            </a:pPr>
            <a:fld id="{8AB0DE10-9CB7-49A3-AC45-FD738C358E93}" type="datetime1">
              <a:rPr lang="sv-SE"/>
              <a:pPr>
                <a:defRPr/>
              </a:pPr>
              <a:t>2014-09-19</a:t>
            </a:fld>
            <a:endParaRPr lang="sv-SE"/>
          </a:p>
        </p:txBody>
      </p:sp>
      <p:sp>
        <p:nvSpPr>
          <p:cNvPr id="7" name="Rectangle 11"/>
          <p:cNvSpPr>
            <a:spLocks noGrp="1" noChangeArrowheads="1"/>
          </p:cNvSpPr>
          <p:nvPr>
            <p:ph type="ftr" sz="quarter" idx="11"/>
          </p:nvPr>
        </p:nvSpPr>
        <p:spPr>
          <a:xfrm>
            <a:off x="1936750" y="6151563"/>
            <a:ext cx="4492625" cy="301625"/>
          </a:xfrm>
        </p:spPr>
        <p:txBody>
          <a:bodyPr/>
          <a:lstStyle>
            <a:lvl1pPr>
              <a:defRPr/>
            </a:lvl1pPr>
          </a:lstStyle>
          <a:p>
            <a:pPr>
              <a:defRPr/>
            </a:pPr>
            <a:r>
              <a:rPr lang="sv-SE"/>
              <a:t>/ Namn Namn, Institution eller liknande</a:t>
            </a:r>
          </a:p>
        </p:txBody>
      </p:sp>
      <p:sp>
        <p:nvSpPr>
          <p:cNvPr id="8" name="Rectangle 12"/>
          <p:cNvSpPr>
            <a:spLocks noGrp="1" noChangeArrowheads="1"/>
          </p:cNvSpPr>
          <p:nvPr>
            <p:ph type="sldNum" sz="quarter" idx="12"/>
          </p:nvPr>
        </p:nvSpPr>
        <p:spPr/>
        <p:txBody>
          <a:bodyPr/>
          <a:lstStyle>
            <a:lvl1pPr>
              <a:defRPr/>
            </a:lvl1pPr>
          </a:lstStyle>
          <a:p>
            <a:pPr>
              <a:defRPr/>
            </a:pPr>
            <a:fld id="{7AB63F8B-3380-4908-8EC1-E233A8F57BC4}" type="slidenum">
              <a:rPr lang="sv-SE"/>
              <a:pPr>
                <a:defRPr/>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E2862C61-E636-4673-A99E-8A0DC6CE34DF}"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46B08C9A-3264-4BB7-B497-CCDDC9D07BEE}" type="slidenum">
              <a:rPr lang="sv-SE"/>
              <a:pPr>
                <a:defRPr/>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3CCBEFE6-732E-487E-9B41-B646A9562585}"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79B10869-02DB-4690-86BD-033A02EA9501}" type="slidenum">
              <a:rPr lang="sv-SE"/>
              <a:pPr>
                <a:defRPr/>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90575" y="2806700"/>
            <a:ext cx="3348038"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291013" y="2806700"/>
            <a:ext cx="3348037"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AECB9B86-D879-490F-A61C-CE03368991C4}" type="datetime1">
              <a:rPr lang="sv-SE"/>
              <a:pPr>
                <a:defRPr/>
              </a:pPr>
              <a:t>2014-09-19</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7" name="Rectangle 6"/>
          <p:cNvSpPr>
            <a:spLocks noGrp="1" noChangeArrowheads="1"/>
          </p:cNvSpPr>
          <p:nvPr>
            <p:ph type="sldNum" sz="quarter" idx="12"/>
          </p:nvPr>
        </p:nvSpPr>
        <p:spPr>
          <a:ln/>
        </p:spPr>
        <p:txBody>
          <a:bodyPr/>
          <a:lstStyle>
            <a:lvl1pPr>
              <a:defRPr/>
            </a:lvl1pPr>
          </a:lstStyle>
          <a:p>
            <a:pPr>
              <a:defRPr/>
            </a:pPr>
            <a:fld id="{ABA9B89D-6B64-429E-B6FF-515C66BA1198}" type="slidenum">
              <a:rPr lang="sv-SE"/>
              <a:pPr>
                <a:defRPr/>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fld id="{FEC1F461-8951-4E87-B70F-C1BB656F8E04}" type="datetime1">
              <a:rPr lang="sv-SE"/>
              <a:pPr>
                <a:defRPr/>
              </a:pPr>
              <a:t>2014-09-19</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9" name="Rectangle 6"/>
          <p:cNvSpPr>
            <a:spLocks noGrp="1" noChangeArrowheads="1"/>
          </p:cNvSpPr>
          <p:nvPr>
            <p:ph type="sldNum" sz="quarter" idx="12"/>
          </p:nvPr>
        </p:nvSpPr>
        <p:spPr>
          <a:ln/>
        </p:spPr>
        <p:txBody>
          <a:bodyPr/>
          <a:lstStyle>
            <a:lvl1pPr>
              <a:defRPr/>
            </a:lvl1pPr>
          </a:lstStyle>
          <a:p>
            <a:pPr>
              <a:defRPr/>
            </a:pPr>
            <a:fld id="{6B5EE9AD-3BA9-4905-8947-437807186F69}" type="slidenum">
              <a:rPr lang="sv-SE"/>
              <a:pPr>
                <a:defRPr/>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DC97F71C-B6A7-4FCC-B9AE-2AF87D8C6663}" type="datetime1">
              <a:rPr lang="sv-SE"/>
              <a:pPr>
                <a:defRPr/>
              </a:pPr>
              <a:t>2014-09-19</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5" name="Rectangle 6"/>
          <p:cNvSpPr>
            <a:spLocks noGrp="1" noChangeArrowheads="1"/>
          </p:cNvSpPr>
          <p:nvPr>
            <p:ph type="sldNum" sz="quarter" idx="12"/>
          </p:nvPr>
        </p:nvSpPr>
        <p:spPr>
          <a:ln/>
        </p:spPr>
        <p:txBody>
          <a:bodyPr/>
          <a:lstStyle>
            <a:lvl1pPr>
              <a:defRPr/>
            </a:lvl1pPr>
          </a:lstStyle>
          <a:p>
            <a:pPr>
              <a:defRPr/>
            </a:pPr>
            <a:fld id="{56C9B587-B3EC-4227-BBDB-AEF45B9EBA55}"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8645AEC-2F9B-4537-843C-BB7E2720554B}" type="datetime1">
              <a:rPr lang="sv-SE"/>
              <a:pPr>
                <a:defRPr/>
              </a:pPr>
              <a:t>2014-09-19</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4" name="Rectangle 6"/>
          <p:cNvSpPr>
            <a:spLocks noGrp="1" noChangeArrowheads="1"/>
          </p:cNvSpPr>
          <p:nvPr>
            <p:ph type="sldNum" sz="quarter" idx="12"/>
          </p:nvPr>
        </p:nvSpPr>
        <p:spPr>
          <a:ln/>
        </p:spPr>
        <p:txBody>
          <a:bodyPr/>
          <a:lstStyle>
            <a:lvl1pPr>
              <a:defRPr/>
            </a:lvl1pPr>
          </a:lstStyle>
          <a:p>
            <a:pPr>
              <a:defRPr/>
            </a:pPr>
            <a:fld id="{C7B6E53A-245B-4C2F-A8E3-8FD2E2EE3BE3}" type="slidenum">
              <a:rPr lang="sv-SE"/>
              <a:pPr>
                <a:defRPr/>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2B592C96-2439-43B9-8BFC-22AB72259A2A}" type="datetime1">
              <a:rPr lang="sv-SE"/>
              <a:pPr>
                <a:defRPr/>
              </a:pPr>
              <a:t>2014-09-19</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7" name="Rectangle 6"/>
          <p:cNvSpPr>
            <a:spLocks noGrp="1" noChangeArrowheads="1"/>
          </p:cNvSpPr>
          <p:nvPr>
            <p:ph type="sldNum" sz="quarter" idx="12"/>
          </p:nvPr>
        </p:nvSpPr>
        <p:spPr>
          <a:ln/>
        </p:spPr>
        <p:txBody>
          <a:bodyPr/>
          <a:lstStyle>
            <a:lvl1pPr>
              <a:defRPr/>
            </a:lvl1pPr>
          </a:lstStyle>
          <a:p>
            <a:pPr>
              <a:defRPr/>
            </a:pPr>
            <a:fld id="{E3215D0F-3510-4331-97F9-640D8866D081}"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7E42EA9F-E187-4446-B2A0-4D62B6881688}"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4E8808B9-2B17-4A52-8900-6BDDFBD0253F}" type="slidenum">
              <a:rPr lang="sv-SE"/>
              <a:pPr>
                <a:defRPr/>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0A36E978-B3E7-4FAD-BA95-0547754F3A81}" type="datetime1">
              <a:rPr lang="sv-SE"/>
              <a:pPr>
                <a:defRPr/>
              </a:pPr>
              <a:t>2014-09-19</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7" name="Rectangle 6"/>
          <p:cNvSpPr>
            <a:spLocks noGrp="1" noChangeArrowheads="1"/>
          </p:cNvSpPr>
          <p:nvPr>
            <p:ph type="sldNum" sz="quarter" idx="12"/>
          </p:nvPr>
        </p:nvSpPr>
        <p:spPr>
          <a:ln/>
        </p:spPr>
        <p:txBody>
          <a:bodyPr/>
          <a:lstStyle>
            <a:lvl1pPr>
              <a:defRPr/>
            </a:lvl1pPr>
          </a:lstStyle>
          <a:p>
            <a:pPr>
              <a:defRPr/>
            </a:pPr>
            <a:fld id="{ECB870CF-BB19-4853-9CE5-6A7D7C1F56A7}" type="slidenum">
              <a:rPr lang="sv-SE"/>
              <a:pPr>
                <a:defRPr/>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3BAF8A83-30E8-416B-96FE-D8BA92F57E22}"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6CEE14E5-6329-4E70-A1E7-686A1CF1EFAD}" type="slidenum">
              <a:rPr lang="sv-SE"/>
              <a:pPr>
                <a:defRPr/>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5927725" y="1943100"/>
            <a:ext cx="1711325" cy="40782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90575" y="1943100"/>
            <a:ext cx="4984750" cy="40782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1D519B3F-5749-4052-9046-A376A038B064}"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78837246-E156-4BB0-82D6-D5AEE7F724A1}" type="slidenum">
              <a:rPr lang="sv-SE"/>
              <a:pPr>
                <a:defRPr/>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descr="SU_PPT_eld"/>
          <p:cNvPicPr>
            <a:picLocks noChangeAspect="1" noChangeArrowheads="1"/>
          </p:cNvPicPr>
          <p:nvPr/>
        </p:nvPicPr>
        <p:blipFill>
          <a:blip r:embed="rId2" cstate="print"/>
          <a:srcRect l="4988" t="-362"/>
          <a:stretch>
            <a:fillRect/>
          </a:stretch>
        </p:blipFill>
        <p:spPr bwMode="auto">
          <a:xfrm>
            <a:off x="3175" y="1590675"/>
            <a:ext cx="7258050" cy="5286375"/>
          </a:xfrm>
          <a:prstGeom prst="rect">
            <a:avLst/>
          </a:prstGeom>
          <a:noFill/>
          <a:ln w="9525">
            <a:noFill/>
            <a:miter lim="800000"/>
            <a:headEnd/>
            <a:tailEnd/>
          </a:ln>
        </p:spPr>
      </p:pic>
      <p:pic>
        <p:nvPicPr>
          <p:cNvPr id="5" name="Picture 5" descr="SU_logo_32mm_300dpi_SVENSK"/>
          <p:cNvPicPr>
            <a:picLocks noChangeAspect="1" noChangeArrowheads="1"/>
          </p:cNvPicPr>
          <p:nvPr/>
        </p:nvPicPr>
        <p:blipFill>
          <a:blip r:embed="rId3" cstate="print"/>
          <a:srcRect/>
          <a:stretch>
            <a:fillRect/>
          </a:stretch>
        </p:blipFill>
        <p:spPr bwMode="auto">
          <a:xfrm>
            <a:off x="7639050" y="287338"/>
            <a:ext cx="1152525" cy="1011237"/>
          </a:xfrm>
          <a:prstGeom prst="rect">
            <a:avLst/>
          </a:prstGeom>
          <a:noFill/>
          <a:ln w="9525">
            <a:noFill/>
            <a:miter lim="800000"/>
            <a:headEnd/>
            <a:tailEnd/>
          </a:ln>
        </p:spPr>
      </p:pic>
      <p:sp>
        <p:nvSpPr>
          <p:cNvPr id="22531" name="Rectangle 3"/>
          <p:cNvSpPr>
            <a:spLocks noGrp="1" noChangeArrowheads="1"/>
          </p:cNvSpPr>
          <p:nvPr>
            <p:ph type="ctrTitle"/>
          </p:nvPr>
        </p:nvSpPr>
        <p:spPr>
          <a:xfrm>
            <a:off x="1006475" y="2435225"/>
            <a:ext cx="6632575" cy="1425575"/>
          </a:xfrm>
        </p:spPr>
        <p:txBody>
          <a:bodyPr lIns="72000" tIns="36000" rIns="72000" bIns="36000" anchor="ctr"/>
          <a:lstStyle>
            <a:lvl1pPr>
              <a:lnSpc>
                <a:spcPct val="100000"/>
              </a:lnSpc>
              <a:defRPr sz="4400" b="0"/>
            </a:lvl1pPr>
          </a:lstStyle>
          <a:p>
            <a:r>
              <a:rPr lang="sv-SE"/>
              <a:t>Klicka här för att ändra format</a:t>
            </a:r>
          </a:p>
        </p:txBody>
      </p:sp>
      <p:sp>
        <p:nvSpPr>
          <p:cNvPr id="22532" name="Rectangle 4"/>
          <p:cNvSpPr>
            <a:spLocks noGrp="1" noChangeArrowheads="1"/>
          </p:cNvSpPr>
          <p:nvPr>
            <p:ph type="subTitle" idx="1"/>
          </p:nvPr>
        </p:nvSpPr>
        <p:spPr>
          <a:xfrm>
            <a:off x="1006475" y="3860800"/>
            <a:ext cx="6632575" cy="1165225"/>
          </a:xfrm>
        </p:spPr>
        <p:txBody>
          <a:bodyPr/>
          <a:lstStyle>
            <a:lvl1pPr marL="0" indent="0">
              <a:buFontTx/>
              <a:buNone/>
              <a:defRPr/>
            </a:lvl1pPr>
          </a:lstStyle>
          <a:p>
            <a:r>
              <a:rPr lang="sv-SE"/>
              <a:t>Klicka här för att ändra format på underrubrik i bakgrunden</a:t>
            </a:r>
          </a:p>
        </p:txBody>
      </p:sp>
      <p:sp>
        <p:nvSpPr>
          <p:cNvPr id="6" name="Rectangle 6"/>
          <p:cNvSpPr>
            <a:spLocks noGrp="1" noChangeArrowheads="1"/>
          </p:cNvSpPr>
          <p:nvPr>
            <p:ph type="dt" sz="half" idx="10"/>
          </p:nvPr>
        </p:nvSpPr>
        <p:spPr/>
        <p:txBody>
          <a:bodyPr/>
          <a:lstStyle>
            <a:lvl1pPr>
              <a:defRPr/>
            </a:lvl1pPr>
          </a:lstStyle>
          <a:p>
            <a:pPr>
              <a:defRPr/>
            </a:pPr>
            <a:fld id="{44A28018-7A69-4DDF-9AD3-F4A8DC276F2B}" type="datetime1">
              <a:rPr lang="sv-SE"/>
              <a:pPr>
                <a:defRPr/>
              </a:pPr>
              <a:t>2014-09-19</a:t>
            </a:fld>
            <a:endParaRPr lang="sv-SE"/>
          </a:p>
        </p:txBody>
      </p:sp>
      <p:sp>
        <p:nvSpPr>
          <p:cNvPr id="7" name="Rectangle 7"/>
          <p:cNvSpPr>
            <a:spLocks noGrp="1" noChangeArrowheads="1"/>
          </p:cNvSpPr>
          <p:nvPr>
            <p:ph type="ftr" sz="quarter" idx="11"/>
          </p:nvPr>
        </p:nvSpPr>
        <p:spPr>
          <a:xfrm>
            <a:off x="1936750" y="6151563"/>
            <a:ext cx="4492625" cy="301625"/>
          </a:xfrm>
        </p:spPr>
        <p:txBody>
          <a:bodyPr/>
          <a:lstStyle>
            <a:lvl1pPr>
              <a:defRPr/>
            </a:lvl1pPr>
          </a:lstStyle>
          <a:p>
            <a:pPr>
              <a:defRPr/>
            </a:pPr>
            <a:r>
              <a:rPr lang="sv-SE"/>
              <a:t>/ Namn Namn, Institution eller liknande</a:t>
            </a:r>
          </a:p>
        </p:txBody>
      </p:sp>
      <p:sp>
        <p:nvSpPr>
          <p:cNvPr id="8" name="Rectangle 8"/>
          <p:cNvSpPr>
            <a:spLocks noGrp="1" noChangeArrowheads="1"/>
          </p:cNvSpPr>
          <p:nvPr>
            <p:ph type="sldNum" sz="quarter" idx="12"/>
          </p:nvPr>
        </p:nvSpPr>
        <p:spPr/>
        <p:txBody>
          <a:bodyPr/>
          <a:lstStyle>
            <a:lvl1pPr>
              <a:defRPr/>
            </a:lvl1pPr>
          </a:lstStyle>
          <a:p>
            <a:pPr>
              <a:defRPr/>
            </a:pPr>
            <a:fld id="{E36CFCDA-ECB1-465C-96B0-573986AC68D0}" type="slidenum">
              <a:rPr lang="sv-SE"/>
              <a:pPr>
                <a:defRPr/>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30604FC3-C5FF-4233-B21D-4A01EA588F47}"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D80E0D26-9DE9-4688-A8D4-3AE3EE9D84A8}" type="slidenum">
              <a:rPr lang="sv-SE"/>
              <a:pPr>
                <a:defRPr/>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C336BE0F-4F3D-4E78-882B-490C0653AB05}"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249F3683-41A0-471E-87D5-5478D220C587}" type="slidenum">
              <a:rPr lang="sv-SE"/>
              <a:pPr>
                <a:defRPr/>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90575" y="2806700"/>
            <a:ext cx="3348038"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291013" y="2806700"/>
            <a:ext cx="3348037"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44AD61B5-ACC5-4725-80FA-AC9D0EA94D5E}" type="datetime1">
              <a:rPr lang="sv-SE"/>
              <a:pPr>
                <a:defRPr/>
              </a:pPr>
              <a:t>2014-09-19</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7" name="Rectangle 6"/>
          <p:cNvSpPr>
            <a:spLocks noGrp="1" noChangeArrowheads="1"/>
          </p:cNvSpPr>
          <p:nvPr>
            <p:ph type="sldNum" sz="quarter" idx="12"/>
          </p:nvPr>
        </p:nvSpPr>
        <p:spPr>
          <a:ln/>
        </p:spPr>
        <p:txBody>
          <a:bodyPr/>
          <a:lstStyle>
            <a:lvl1pPr>
              <a:defRPr/>
            </a:lvl1pPr>
          </a:lstStyle>
          <a:p>
            <a:pPr>
              <a:defRPr/>
            </a:pPr>
            <a:fld id="{A380860A-C15D-4E51-A38B-283B2ED5A3FD}" type="slidenum">
              <a:rPr lang="sv-SE"/>
              <a:pPr>
                <a:defRPr/>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fld id="{7F738171-B472-4047-84BC-382480196CBC}" type="datetime1">
              <a:rPr lang="sv-SE"/>
              <a:pPr>
                <a:defRPr/>
              </a:pPr>
              <a:t>2014-09-19</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9" name="Rectangle 6"/>
          <p:cNvSpPr>
            <a:spLocks noGrp="1" noChangeArrowheads="1"/>
          </p:cNvSpPr>
          <p:nvPr>
            <p:ph type="sldNum" sz="quarter" idx="12"/>
          </p:nvPr>
        </p:nvSpPr>
        <p:spPr>
          <a:ln/>
        </p:spPr>
        <p:txBody>
          <a:bodyPr/>
          <a:lstStyle>
            <a:lvl1pPr>
              <a:defRPr/>
            </a:lvl1pPr>
          </a:lstStyle>
          <a:p>
            <a:pPr>
              <a:defRPr/>
            </a:pPr>
            <a:fld id="{9D5D6AB9-34CD-4119-B4A9-35D21B55A371}" type="slidenum">
              <a:rPr lang="sv-SE"/>
              <a:pPr>
                <a:defRPr/>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EDBF5F2F-717D-429E-A866-E2C73C59232D}" type="datetime1">
              <a:rPr lang="sv-SE"/>
              <a:pPr>
                <a:defRPr/>
              </a:pPr>
              <a:t>2014-09-19</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5" name="Rectangle 6"/>
          <p:cNvSpPr>
            <a:spLocks noGrp="1" noChangeArrowheads="1"/>
          </p:cNvSpPr>
          <p:nvPr>
            <p:ph type="sldNum" sz="quarter" idx="12"/>
          </p:nvPr>
        </p:nvSpPr>
        <p:spPr>
          <a:ln/>
        </p:spPr>
        <p:txBody>
          <a:bodyPr/>
          <a:lstStyle>
            <a:lvl1pPr>
              <a:defRPr/>
            </a:lvl1pPr>
          </a:lstStyle>
          <a:p>
            <a:pPr>
              <a:defRPr/>
            </a:pPr>
            <a:fld id="{95B9A171-4529-471E-B9CE-6AF92665FFCC}" type="slidenum">
              <a:rPr lang="sv-SE"/>
              <a:pPr>
                <a:defRPr/>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85889A-3BB8-4953-9A31-25A8A28F36C4}" type="datetime1">
              <a:rPr lang="sv-SE"/>
              <a:pPr>
                <a:defRPr/>
              </a:pPr>
              <a:t>2014-09-19</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4" name="Rectangle 6"/>
          <p:cNvSpPr>
            <a:spLocks noGrp="1" noChangeArrowheads="1"/>
          </p:cNvSpPr>
          <p:nvPr>
            <p:ph type="sldNum" sz="quarter" idx="12"/>
          </p:nvPr>
        </p:nvSpPr>
        <p:spPr>
          <a:ln/>
        </p:spPr>
        <p:txBody>
          <a:bodyPr/>
          <a:lstStyle>
            <a:lvl1pPr>
              <a:defRPr/>
            </a:lvl1pPr>
          </a:lstStyle>
          <a:p>
            <a:pPr>
              <a:defRPr/>
            </a:pPr>
            <a:fld id="{08CECE23-423A-449B-A37C-35A07B8F8C26}"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fld id="{F0E483A0-2A9E-4645-82A5-AEE17719A8AF}"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F7326D73-F858-4274-A042-A03FBE437AB3}" type="slidenum">
              <a:rPr lang="sv-SE"/>
              <a:pPr>
                <a:defRPr/>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61AEAE86-F174-4FE8-BDC1-BDADD7CA2CB6}" type="datetime1">
              <a:rPr lang="sv-SE"/>
              <a:pPr>
                <a:defRPr/>
              </a:pPr>
              <a:t>2014-09-19</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7" name="Rectangle 6"/>
          <p:cNvSpPr>
            <a:spLocks noGrp="1" noChangeArrowheads="1"/>
          </p:cNvSpPr>
          <p:nvPr>
            <p:ph type="sldNum" sz="quarter" idx="12"/>
          </p:nvPr>
        </p:nvSpPr>
        <p:spPr>
          <a:ln/>
        </p:spPr>
        <p:txBody>
          <a:bodyPr/>
          <a:lstStyle>
            <a:lvl1pPr>
              <a:defRPr/>
            </a:lvl1pPr>
          </a:lstStyle>
          <a:p>
            <a:pPr>
              <a:defRPr/>
            </a:pPr>
            <a:fld id="{3A631B68-A2E2-42F9-8616-BB93F6665B71}" type="slidenum">
              <a:rPr lang="sv-SE"/>
              <a:pPr>
                <a:defRPr/>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4C5B188C-BECD-43B8-B870-36753AF8434D}" type="datetime1">
              <a:rPr lang="sv-SE"/>
              <a:pPr>
                <a:defRPr/>
              </a:pPr>
              <a:t>2014-09-19</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7" name="Rectangle 6"/>
          <p:cNvSpPr>
            <a:spLocks noGrp="1" noChangeArrowheads="1"/>
          </p:cNvSpPr>
          <p:nvPr>
            <p:ph type="sldNum" sz="quarter" idx="12"/>
          </p:nvPr>
        </p:nvSpPr>
        <p:spPr>
          <a:ln/>
        </p:spPr>
        <p:txBody>
          <a:bodyPr/>
          <a:lstStyle>
            <a:lvl1pPr>
              <a:defRPr/>
            </a:lvl1pPr>
          </a:lstStyle>
          <a:p>
            <a:pPr>
              <a:defRPr/>
            </a:pPr>
            <a:fld id="{6D2475FD-8AAC-4304-A197-64595AADA3AE}" type="slidenum">
              <a:rPr lang="sv-SE"/>
              <a:pPr>
                <a:defRPr/>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41B32C62-0289-43D2-9FF2-A545743DD725}"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D7DD4D81-156F-4E22-82EE-7DEF0FC41148}" type="slidenum">
              <a:rPr lang="sv-SE"/>
              <a:pPr>
                <a:defRPr/>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5927725" y="1943100"/>
            <a:ext cx="1711325" cy="40782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90575" y="1943100"/>
            <a:ext cx="4984750" cy="40782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pPr>
              <a:defRPr/>
            </a:pPr>
            <a:fld id="{910906DB-009C-4324-958C-C857F3A1C5F1}" type="datetime1">
              <a:rPr lang="sv-SE"/>
              <a:pPr>
                <a:defRPr/>
              </a:pPr>
              <a:t>2014-09-19</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6" name="Rectangle 6"/>
          <p:cNvSpPr>
            <a:spLocks noGrp="1" noChangeArrowheads="1"/>
          </p:cNvSpPr>
          <p:nvPr>
            <p:ph type="sldNum" sz="quarter" idx="12"/>
          </p:nvPr>
        </p:nvSpPr>
        <p:spPr>
          <a:ln/>
        </p:spPr>
        <p:txBody>
          <a:bodyPr/>
          <a:lstStyle>
            <a:lvl1pPr>
              <a:defRPr/>
            </a:lvl1pPr>
          </a:lstStyle>
          <a:p>
            <a:pPr>
              <a:defRPr/>
            </a:pPr>
            <a:fld id="{DED9452C-D938-4DF4-B953-5D8A80128D6D}"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90575" y="2806700"/>
            <a:ext cx="3348038"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291013" y="2806700"/>
            <a:ext cx="3348037" cy="321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pPr>
              <a:defRPr/>
            </a:pPr>
            <a:fld id="{48AB9BCF-B798-407D-9C18-B57685646B5D}" type="datetime1">
              <a:rPr lang="sv-SE"/>
              <a:pPr>
                <a:defRPr/>
              </a:pPr>
              <a:t>2014-09-19</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7" name="Rectangle 6"/>
          <p:cNvSpPr>
            <a:spLocks noGrp="1" noChangeArrowheads="1"/>
          </p:cNvSpPr>
          <p:nvPr>
            <p:ph type="sldNum" sz="quarter" idx="12"/>
          </p:nvPr>
        </p:nvSpPr>
        <p:spPr>
          <a:ln/>
        </p:spPr>
        <p:txBody>
          <a:bodyPr/>
          <a:lstStyle>
            <a:lvl1pPr>
              <a:defRPr/>
            </a:lvl1pPr>
          </a:lstStyle>
          <a:p>
            <a:pPr>
              <a:defRPr/>
            </a:pPr>
            <a:fld id="{345128BD-2B71-4DE0-82ED-F7F404673BF6}"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pPr>
              <a:defRPr/>
            </a:pPr>
            <a:fld id="{42EEF4F4-0171-4BBA-B383-654DB9ECFD53}" type="datetime1">
              <a:rPr lang="sv-SE"/>
              <a:pPr>
                <a:defRPr/>
              </a:pPr>
              <a:t>2014-09-19</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9" name="Rectangle 6"/>
          <p:cNvSpPr>
            <a:spLocks noGrp="1" noChangeArrowheads="1"/>
          </p:cNvSpPr>
          <p:nvPr>
            <p:ph type="sldNum" sz="quarter" idx="12"/>
          </p:nvPr>
        </p:nvSpPr>
        <p:spPr>
          <a:ln/>
        </p:spPr>
        <p:txBody>
          <a:bodyPr/>
          <a:lstStyle>
            <a:lvl1pPr>
              <a:defRPr/>
            </a:lvl1pPr>
          </a:lstStyle>
          <a:p>
            <a:pPr>
              <a:defRPr/>
            </a:pPr>
            <a:fld id="{23EFAF50-9FD9-40BF-9331-5BDAEBE2E645}"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pPr>
              <a:defRPr/>
            </a:pPr>
            <a:fld id="{00E701E0-70DD-4BEC-B517-59D42EAF28C0}" type="datetime1">
              <a:rPr lang="sv-SE"/>
              <a:pPr>
                <a:defRPr/>
              </a:pPr>
              <a:t>2014-09-19</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5" name="Rectangle 6"/>
          <p:cNvSpPr>
            <a:spLocks noGrp="1" noChangeArrowheads="1"/>
          </p:cNvSpPr>
          <p:nvPr>
            <p:ph type="sldNum" sz="quarter" idx="12"/>
          </p:nvPr>
        </p:nvSpPr>
        <p:spPr>
          <a:ln/>
        </p:spPr>
        <p:txBody>
          <a:bodyPr/>
          <a:lstStyle>
            <a:lvl1pPr>
              <a:defRPr/>
            </a:lvl1pPr>
          </a:lstStyle>
          <a:p>
            <a:pPr>
              <a:defRPr/>
            </a:pPr>
            <a:fld id="{81C55923-77BE-4C42-AB70-021EA35C10A8}"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BF83B67-BC4B-4A4A-AB92-6A9A6E9BDC0C}" type="datetime1">
              <a:rPr lang="sv-SE"/>
              <a:pPr>
                <a:defRPr/>
              </a:pPr>
              <a:t>2014-09-19</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4" name="Rectangle 6"/>
          <p:cNvSpPr>
            <a:spLocks noGrp="1" noChangeArrowheads="1"/>
          </p:cNvSpPr>
          <p:nvPr>
            <p:ph type="sldNum" sz="quarter" idx="12"/>
          </p:nvPr>
        </p:nvSpPr>
        <p:spPr>
          <a:ln/>
        </p:spPr>
        <p:txBody>
          <a:bodyPr/>
          <a:lstStyle>
            <a:lvl1pPr>
              <a:defRPr/>
            </a:lvl1pPr>
          </a:lstStyle>
          <a:p>
            <a:pPr>
              <a:defRPr/>
            </a:pPr>
            <a:fld id="{B2B3A715-755B-47AD-94C2-9188AF4F54C9}"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749B9AE1-3241-466D-9112-C67489528E70}" type="datetime1">
              <a:rPr lang="sv-SE"/>
              <a:pPr>
                <a:defRPr/>
              </a:pPr>
              <a:t>2014-09-19</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7" name="Rectangle 6"/>
          <p:cNvSpPr>
            <a:spLocks noGrp="1" noChangeArrowheads="1"/>
          </p:cNvSpPr>
          <p:nvPr>
            <p:ph type="sldNum" sz="quarter" idx="12"/>
          </p:nvPr>
        </p:nvSpPr>
        <p:spPr>
          <a:ln/>
        </p:spPr>
        <p:txBody>
          <a:bodyPr/>
          <a:lstStyle>
            <a:lvl1pPr>
              <a:defRPr/>
            </a:lvl1pPr>
          </a:lstStyle>
          <a:p>
            <a:pPr>
              <a:defRPr/>
            </a:pPr>
            <a:fld id="{BB3B1A26-1F3F-440B-A5ED-021EACBEB62C}"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fld id="{ADB8CB5F-8362-4B14-A80C-8B56837E2570}" type="datetime1">
              <a:rPr lang="sv-SE"/>
              <a:pPr>
                <a:defRPr/>
              </a:pPr>
              <a:t>2014-09-19</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a:t>/ Namn Namn, Institution eller liknande</a:t>
            </a:r>
          </a:p>
        </p:txBody>
      </p:sp>
      <p:sp>
        <p:nvSpPr>
          <p:cNvPr id="7" name="Rectangle 6"/>
          <p:cNvSpPr>
            <a:spLocks noGrp="1" noChangeArrowheads="1"/>
          </p:cNvSpPr>
          <p:nvPr>
            <p:ph type="sldNum" sz="quarter" idx="12"/>
          </p:nvPr>
        </p:nvSpPr>
        <p:spPr>
          <a:ln/>
        </p:spPr>
        <p:txBody>
          <a:bodyPr/>
          <a:lstStyle>
            <a:lvl1pPr>
              <a:defRPr/>
            </a:lvl1pPr>
          </a:lstStyle>
          <a:p>
            <a:pPr>
              <a:defRPr/>
            </a:pPr>
            <a:fld id="{43E6FF4C-20A5-4982-8EE6-4C10A5D05515}"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90575" y="1943100"/>
            <a:ext cx="6848475" cy="795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3075" name="Rectangle 3"/>
          <p:cNvSpPr>
            <a:spLocks noGrp="1" noChangeArrowheads="1"/>
          </p:cNvSpPr>
          <p:nvPr>
            <p:ph type="body" idx="1"/>
          </p:nvPr>
        </p:nvSpPr>
        <p:spPr bwMode="auto">
          <a:xfrm>
            <a:off x="790575" y="2806700"/>
            <a:ext cx="6848475" cy="321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8196" name="Rectangle 4"/>
          <p:cNvSpPr>
            <a:spLocks noGrp="1" noChangeArrowheads="1"/>
          </p:cNvSpPr>
          <p:nvPr>
            <p:ph type="dt" sz="half" idx="2"/>
          </p:nvPr>
        </p:nvSpPr>
        <p:spPr bwMode="auto">
          <a:xfrm>
            <a:off x="779463" y="6151563"/>
            <a:ext cx="1122362"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fld id="{8EA65203-B669-4CA8-9897-CE7C86B10A22}" type="datetime1">
              <a:rPr lang="sv-SE"/>
              <a:pPr>
                <a:defRPr/>
              </a:pPr>
              <a:t>2014-09-19</a:t>
            </a:fld>
            <a:endParaRPr lang="sv-SE"/>
          </a:p>
        </p:txBody>
      </p:sp>
      <p:sp>
        <p:nvSpPr>
          <p:cNvPr id="8197" name="Rectangle 5"/>
          <p:cNvSpPr>
            <a:spLocks noGrp="1" noChangeArrowheads="1"/>
          </p:cNvSpPr>
          <p:nvPr>
            <p:ph type="ftr" sz="quarter" idx="3"/>
          </p:nvPr>
        </p:nvSpPr>
        <p:spPr bwMode="auto">
          <a:xfrm>
            <a:off x="1936750" y="6151563"/>
            <a:ext cx="4492625"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r>
              <a:rPr lang="sv-SE"/>
              <a:t>/ Namn Namn, Institution eller liknande</a:t>
            </a:r>
          </a:p>
        </p:txBody>
      </p:sp>
      <p:sp>
        <p:nvSpPr>
          <p:cNvPr id="8198" name="Rectangle 6"/>
          <p:cNvSpPr>
            <a:spLocks noGrp="1" noChangeArrowheads="1"/>
          </p:cNvSpPr>
          <p:nvPr>
            <p:ph type="sldNum" sz="quarter" idx="4"/>
          </p:nvPr>
        </p:nvSpPr>
        <p:spPr bwMode="auto">
          <a:xfrm>
            <a:off x="6586538" y="6151563"/>
            <a:ext cx="21336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704C883F-A489-4E1E-BD96-1A18829585B5}" type="slidenum">
              <a:rPr lang="sv-SE"/>
              <a:pPr>
                <a:defRPr/>
              </a:pPr>
              <a:t>‹#›</a:t>
            </a:fld>
            <a:endParaRPr lang="sv-SE"/>
          </a:p>
        </p:txBody>
      </p:sp>
      <p:pic>
        <p:nvPicPr>
          <p:cNvPr id="3079" name="Picture 7" descr="SU_logo_32mm_300dpi_SVENSK"/>
          <p:cNvPicPr>
            <a:picLocks noChangeAspect="1" noChangeArrowheads="1"/>
          </p:cNvPicPr>
          <p:nvPr/>
        </p:nvPicPr>
        <p:blipFill>
          <a:blip r:embed="rId13" cstate="print"/>
          <a:srcRect/>
          <a:stretch>
            <a:fillRect/>
          </a:stretch>
        </p:blipFill>
        <p:spPr bwMode="auto">
          <a:xfrm>
            <a:off x="7639050" y="287338"/>
            <a:ext cx="1152525" cy="1011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9"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p:titleStyle>
    <p:bodyStyle>
      <a:lvl1pPr marL="342900" indent="-342900" algn="l" rtl="0" eaLnBrk="0" fontAlgn="base" hangingPunct="0">
        <a:lnSpc>
          <a:spcPts val="2900"/>
        </a:lnSpc>
        <a:spcBef>
          <a:spcPct val="20000"/>
        </a:spcBef>
        <a:spcAft>
          <a:spcPct val="0"/>
        </a:spcAft>
        <a:buChar char="•"/>
        <a:defRPr sz="2000">
          <a:solidFill>
            <a:srgbClr val="002F5F"/>
          </a:solidFill>
          <a:latin typeface="+mn-lt"/>
          <a:ea typeface="+mn-ea"/>
          <a:cs typeface="+mn-cs"/>
        </a:defRPr>
      </a:lvl1pPr>
      <a:lvl2pPr marL="742950" indent="-285750" algn="l" rtl="0" eaLnBrk="0" fontAlgn="base" hangingPunct="0">
        <a:spcBef>
          <a:spcPct val="20000"/>
        </a:spcBef>
        <a:spcAft>
          <a:spcPct val="0"/>
        </a:spcAft>
        <a:buChar char="–"/>
        <a:defRPr sz="2000">
          <a:solidFill>
            <a:srgbClr val="002F5F"/>
          </a:solidFill>
          <a:latin typeface="Arial" charset="0"/>
        </a:defRPr>
      </a:lvl2pPr>
      <a:lvl3pPr marL="1143000" indent="-228600" algn="l" rtl="0" eaLnBrk="0" fontAlgn="base" hangingPunct="0">
        <a:spcBef>
          <a:spcPct val="20000"/>
        </a:spcBef>
        <a:spcAft>
          <a:spcPct val="0"/>
        </a:spcAft>
        <a:buChar char="•"/>
        <a:defRPr sz="2000">
          <a:solidFill>
            <a:srgbClr val="002F5F"/>
          </a:solidFill>
          <a:latin typeface="Arial" charset="0"/>
        </a:defRPr>
      </a:lvl3pPr>
      <a:lvl4pPr marL="1600200" indent="-228600" algn="l" rtl="0" eaLnBrk="0" fontAlgn="base" hangingPunct="0">
        <a:spcBef>
          <a:spcPct val="20000"/>
        </a:spcBef>
        <a:spcAft>
          <a:spcPct val="0"/>
        </a:spcAft>
        <a:buChar char="–"/>
        <a:defRPr sz="2000">
          <a:solidFill>
            <a:srgbClr val="002F5F"/>
          </a:solidFill>
          <a:latin typeface="Arial" charset="0"/>
        </a:defRPr>
      </a:lvl4pPr>
      <a:lvl5pPr marL="2057400" indent="-228600" algn="l" rtl="0" eaLnBrk="0" fontAlgn="base" hangingPunct="0">
        <a:spcBef>
          <a:spcPct val="20000"/>
        </a:spcBef>
        <a:spcAft>
          <a:spcPct val="0"/>
        </a:spcAft>
        <a:buChar char="»"/>
        <a:defRPr sz="2000">
          <a:solidFill>
            <a:srgbClr val="002F5F"/>
          </a:solidFill>
          <a:latin typeface="Arial" charset="0"/>
        </a:defRPr>
      </a:lvl5pPr>
      <a:lvl6pPr marL="2514600" indent="-228600" algn="l" rtl="0" fontAlgn="base">
        <a:spcBef>
          <a:spcPct val="20000"/>
        </a:spcBef>
        <a:spcAft>
          <a:spcPct val="0"/>
        </a:spcAft>
        <a:buChar char="»"/>
        <a:defRPr sz="2000">
          <a:solidFill>
            <a:srgbClr val="002F5F"/>
          </a:solidFill>
          <a:latin typeface="Arial" charset="0"/>
        </a:defRPr>
      </a:lvl6pPr>
      <a:lvl7pPr marL="2971800" indent="-228600" algn="l" rtl="0" fontAlgn="base">
        <a:spcBef>
          <a:spcPct val="20000"/>
        </a:spcBef>
        <a:spcAft>
          <a:spcPct val="0"/>
        </a:spcAft>
        <a:buChar char="»"/>
        <a:defRPr sz="2000">
          <a:solidFill>
            <a:srgbClr val="002F5F"/>
          </a:solidFill>
          <a:latin typeface="Arial" charset="0"/>
        </a:defRPr>
      </a:lvl7pPr>
      <a:lvl8pPr marL="3429000" indent="-228600" algn="l" rtl="0" fontAlgn="base">
        <a:spcBef>
          <a:spcPct val="20000"/>
        </a:spcBef>
        <a:spcAft>
          <a:spcPct val="0"/>
        </a:spcAft>
        <a:buChar char="»"/>
        <a:defRPr sz="2000">
          <a:solidFill>
            <a:srgbClr val="002F5F"/>
          </a:solidFill>
          <a:latin typeface="Arial" charset="0"/>
        </a:defRPr>
      </a:lvl8pPr>
      <a:lvl9pPr marL="3886200" indent="-228600" algn="l" rtl="0" fontAlgn="base">
        <a:spcBef>
          <a:spcPct val="20000"/>
        </a:spcBef>
        <a:spcAft>
          <a:spcPct val="0"/>
        </a:spcAft>
        <a:buChar char="»"/>
        <a:defRPr sz="2000">
          <a:solidFill>
            <a:srgbClr val="002F5F"/>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90575" y="1943100"/>
            <a:ext cx="6848475" cy="795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4099" name="Rectangle 3"/>
          <p:cNvSpPr>
            <a:spLocks noGrp="1" noChangeArrowheads="1"/>
          </p:cNvSpPr>
          <p:nvPr>
            <p:ph type="body" idx="1"/>
          </p:nvPr>
        </p:nvSpPr>
        <p:spPr bwMode="auto">
          <a:xfrm>
            <a:off x="790575" y="2806700"/>
            <a:ext cx="6848475" cy="321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1268" name="Rectangle 4"/>
          <p:cNvSpPr>
            <a:spLocks noGrp="1" noChangeArrowheads="1"/>
          </p:cNvSpPr>
          <p:nvPr>
            <p:ph type="dt" sz="half" idx="2"/>
          </p:nvPr>
        </p:nvSpPr>
        <p:spPr bwMode="auto">
          <a:xfrm>
            <a:off x="779463" y="6151563"/>
            <a:ext cx="1122362"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fld id="{0AC49915-437C-478F-944E-B8C473A2ECB2}" type="datetime1">
              <a:rPr lang="sv-SE"/>
              <a:pPr>
                <a:defRPr/>
              </a:pPr>
              <a:t>2014-09-19</a:t>
            </a:fld>
            <a:endParaRPr lang="sv-SE"/>
          </a:p>
        </p:txBody>
      </p:sp>
      <p:sp>
        <p:nvSpPr>
          <p:cNvPr id="11269" name="Rectangle 5"/>
          <p:cNvSpPr>
            <a:spLocks noGrp="1" noChangeArrowheads="1"/>
          </p:cNvSpPr>
          <p:nvPr>
            <p:ph type="ftr" sz="quarter" idx="3"/>
          </p:nvPr>
        </p:nvSpPr>
        <p:spPr bwMode="auto">
          <a:xfrm>
            <a:off x="1936750" y="6151563"/>
            <a:ext cx="4492625"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r>
              <a:rPr lang="sv-SE"/>
              <a:t>/ Namn Namn, Institution eller liknande</a:t>
            </a:r>
          </a:p>
        </p:txBody>
      </p:sp>
      <p:sp>
        <p:nvSpPr>
          <p:cNvPr id="11270" name="Rectangle 6"/>
          <p:cNvSpPr>
            <a:spLocks noGrp="1" noChangeArrowheads="1"/>
          </p:cNvSpPr>
          <p:nvPr>
            <p:ph type="sldNum" sz="quarter" idx="4"/>
          </p:nvPr>
        </p:nvSpPr>
        <p:spPr bwMode="auto">
          <a:xfrm>
            <a:off x="6586538" y="6151563"/>
            <a:ext cx="21336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4E4C49EA-187E-40D9-822D-8C39DEF8AAF6}" type="slidenum">
              <a:rPr lang="sv-SE"/>
              <a:pPr>
                <a:defRPr/>
              </a:pPr>
              <a:t>‹#›</a:t>
            </a:fld>
            <a:endParaRPr lang="sv-SE"/>
          </a:p>
        </p:txBody>
      </p:sp>
      <p:pic>
        <p:nvPicPr>
          <p:cNvPr id="4103" name="Picture 7" descr="SU_logo_32mm_300dpi_SVENSK"/>
          <p:cNvPicPr>
            <a:picLocks noChangeAspect="1" noChangeArrowheads="1"/>
          </p:cNvPicPr>
          <p:nvPr/>
        </p:nvPicPr>
        <p:blipFill>
          <a:blip r:embed="rId13" cstate="print"/>
          <a:srcRect/>
          <a:stretch>
            <a:fillRect/>
          </a:stretch>
        </p:blipFill>
        <p:spPr bwMode="auto">
          <a:xfrm>
            <a:off x="7639050" y="287338"/>
            <a:ext cx="1152525" cy="1011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1"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p:titleStyle>
    <p:bodyStyle>
      <a:lvl1pPr marL="342900" indent="-342900" algn="l" rtl="0" eaLnBrk="0" fontAlgn="base" hangingPunct="0">
        <a:lnSpc>
          <a:spcPts val="2900"/>
        </a:lnSpc>
        <a:spcBef>
          <a:spcPct val="20000"/>
        </a:spcBef>
        <a:spcAft>
          <a:spcPct val="0"/>
        </a:spcAft>
        <a:buChar char="•"/>
        <a:defRPr sz="2000">
          <a:solidFill>
            <a:srgbClr val="002F5F"/>
          </a:solidFill>
          <a:latin typeface="+mn-lt"/>
          <a:ea typeface="+mn-ea"/>
          <a:cs typeface="+mn-cs"/>
        </a:defRPr>
      </a:lvl1pPr>
      <a:lvl2pPr marL="742950" indent="-285750" algn="l" rtl="0" eaLnBrk="0" fontAlgn="base" hangingPunct="0">
        <a:spcBef>
          <a:spcPct val="20000"/>
        </a:spcBef>
        <a:spcAft>
          <a:spcPct val="0"/>
        </a:spcAft>
        <a:buChar char="–"/>
        <a:defRPr sz="2000">
          <a:solidFill>
            <a:srgbClr val="002F5F"/>
          </a:solidFill>
          <a:latin typeface="Arial" charset="0"/>
        </a:defRPr>
      </a:lvl2pPr>
      <a:lvl3pPr marL="1143000" indent="-228600" algn="l" rtl="0" eaLnBrk="0" fontAlgn="base" hangingPunct="0">
        <a:spcBef>
          <a:spcPct val="20000"/>
        </a:spcBef>
        <a:spcAft>
          <a:spcPct val="0"/>
        </a:spcAft>
        <a:buChar char="•"/>
        <a:defRPr sz="2000">
          <a:solidFill>
            <a:srgbClr val="002F5F"/>
          </a:solidFill>
          <a:latin typeface="Arial" charset="0"/>
        </a:defRPr>
      </a:lvl3pPr>
      <a:lvl4pPr marL="1600200" indent="-228600" algn="l" rtl="0" eaLnBrk="0" fontAlgn="base" hangingPunct="0">
        <a:spcBef>
          <a:spcPct val="20000"/>
        </a:spcBef>
        <a:spcAft>
          <a:spcPct val="0"/>
        </a:spcAft>
        <a:buChar char="–"/>
        <a:defRPr sz="2000">
          <a:solidFill>
            <a:srgbClr val="002F5F"/>
          </a:solidFill>
          <a:latin typeface="Arial" charset="0"/>
        </a:defRPr>
      </a:lvl4pPr>
      <a:lvl5pPr marL="2057400" indent="-228600" algn="l" rtl="0" eaLnBrk="0" fontAlgn="base" hangingPunct="0">
        <a:spcBef>
          <a:spcPct val="20000"/>
        </a:spcBef>
        <a:spcAft>
          <a:spcPct val="0"/>
        </a:spcAft>
        <a:buChar char="»"/>
        <a:defRPr sz="2000">
          <a:solidFill>
            <a:srgbClr val="002F5F"/>
          </a:solidFill>
          <a:latin typeface="Arial" charset="0"/>
        </a:defRPr>
      </a:lvl5pPr>
      <a:lvl6pPr marL="2514600" indent="-228600" algn="l" rtl="0" fontAlgn="base">
        <a:spcBef>
          <a:spcPct val="20000"/>
        </a:spcBef>
        <a:spcAft>
          <a:spcPct val="0"/>
        </a:spcAft>
        <a:buChar char="»"/>
        <a:defRPr sz="2000">
          <a:solidFill>
            <a:srgbClr val="002F5F"/>
          </a:solidFill>
          <a:latin typeface="Arial" charset="0"/>
        </a:defRPr>
      </a:lvl6pPr>
      <a:lvl7pPr marL="2971800" indent="-228600" algn="l" rtl="0" fontAlgn="base">
        <a:spcBef>
          <a:spcPct val="20000"/>
        </a:spcBef>
        <a:spcAft>
          <a:spcPct val="0"/>
        </a:spcAft>
        <a:buChar char="»"/>
        <a:defRPr sz="2000">
          <a:solidFill>
            <a:srgbClr val="002F5F"/>
          </a:solidFill>
          <a:latin typeface="Arial" charset="0"/>
        </a:defRPr>
      </a:lvl7pPr>
      <a:lvl8pPr marL="3429000" indent="-228600" algn="l" rtl="0" fontAlgn="base">
        <a:spcBef>
          <a:spcPct val="20000"/>
        </a:spcBef>
        <a:spcAft>
          <a:spcPct val="0"/>
        </a:spcAft>
        <a:buChar char="»"/>
        <a:defRPr sz="2000">
          <a:solidFill>
            <a:srgbClr val="002F5F"/>
          </a:solidFill>
          <a:latin typeface="Arial" charset="0"/>
        </a:defRPr>
      </a:lvl8pPr>
      <a:lvl9pPr marL="3886200" indent="-228600" algn="l" rtl="0" fontAlgn="base">
        <a:spcBef>
          <a:spcPct val="20000"/>
        </a:spcBef>
        <a:spcAft>
          <a:spcPct val="0"/>
        </a:spcAft>
        <a:buChar char="»"/>
        <a:defRPr sz="2000">
          <a:solidFill>
            <a:srgbClr val="002F5F"/>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90575" y="1943100"/>
            <a:ext cx="6848475" cy="795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5123" name="Rectangle 3"/>
          <p:cNvSpPr>
            <a:spLocks noGrp="1" noChangeArrowheads="1"/>
          </p:cNvSpPr>
          <p:nvPr>
            <p:ph type="body" idx="1"/>
          </p:nvPr>
        </p:nvSpPr>
        <p:spPr bwMode="auto">
          <a:xfrm>
            <a:off x="790575" y="2806700"/>
            <a:ext cx="6848475" cy="321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21508" name="Rectangle 4"/>
          <p:cNvSpPr>
            <a:spLocks noGrp="1" noChangeArrowheads="1"/>
          </p:cNvSpPr>
          <p:nvPr>
            <p:ph type="dt" sz="half" idx="2"/>
          </p:nvPr>
        </p:nvSpPr>
        <p:spPr bwMode="auto">
          <a:xfrm>
            <a:off x="779463" y="6151563"/>
            <a:ext cx="1122362"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fld id="{5DAA7C46-1495-4F63-BCF3-917A760F612B}" type="datetime1">
              <a:rPr lang="sv-SE"/>
              <a:pPr>
                <a:defRPr/>
              </a:pPr>
              <a:t>2014-09-19</a:t>
            </a:fld>
            <a:endParaRPr lang="sv-SE"/>
          </a:p>
        </p:txBody>
      </p:sp>
      <p:sp>
        <p:nvSpPr>
          <p:cNvPr id="21509" name="Rectangle 5"/>
          <p:cNvSpPr>
            <a:spLocks noGrp="1" noChangeArrowheads="1"/>
          </p:cNvSpPr>
          <p:nvPr>
            <p:ph type="ftr" sz="quarter" idx="3"/>
          </p:nvPr>
        </p:nvSpPr>
        <p:spPr bwMode="auto">
          <a:xfrm>
            <a:off x="1936750" y="6151563"/>
            <a:ext cx="4492625"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r>
              <a:rPr lang="sv-SE"/>
              <a:t>/ Namn Namn, Institution eller liknande</a:t>
            </a:r>
          </a:p>
        </p:txBody>
      </p:sp>
      <p:sp>
        <p:nvSpPr>
          <p:cNvPr id="21510" name="Rectangle 6"/>
          <p:cNvSpPr>
            <a:spLocks noGrp="1" noChangeArrowheads="1"/>
          </p:cNvSpPr>
          <p:nvPr>
            <p:ph type="sldNum" sz="quarter" idx="4"/>
          </p:nvPr>
        </p:nvSpPr>
        <p:spPr bwMode="auto">
          <a:xfrm>
            <a:off x="6586538" y="6151563"/>
            <a:ext cx="21336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AAA6B837-6694-4422-B9E4-A764120BAB4D}" type="slidenum">
              <a:rPr lang="sv-SE"/>
              <a:pPr>
                <a:defRPr/>
              </a:pPr>
              <a:t>‹#›</a:t>
            </a:fld>
            <a:endParaRPr lang="sv-SE"/>
          </a:p>
        </p:txBody>
      </p:sp>
      <p:pic>
        <p:nvPicPr>
          <p:cNvPr id="5127" name="Picture 7" descr="SU_logo_32mm_300dpi_SVENSK"/>
          <p:cNvPicPr>
            <a:picLocks noChangeAspect="1" noChangeArrowheads="1"/>
          </p:cNvPicPr>
          <p:nvPr/>
        </p:nvPicPr>
        <p:blipFill>
          <a:blip r:embed="rId13" cstate="print"/>
          <a:srcRect/>
          <a:stretch>
            <a:fillRect/>
          </a:stretch>
        </p:blipFill>
        <p:spPr bwMode="auto">
          <a:xfrm>
            <a:off x="7639050" y="287338"/>
            <a:ext cx="1152525" cy="1011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2"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p:titleStyle>
    <p:bodyStyle>
      <a:lvl1pPr marL="342900" indent="-342900" algn="l" rtl="0" eaLnBrk="0" fontAlgn="base" hangingPunct="0">
        <a:lnSpc>
          <a:spcPts val="2900"/>
        </a:lnSpc>
        <a:spcBef>
          <a:spcPct val="20000"/>
        </a:spcBef>
        <a:spcAft>
          <a:spcPct val="0"/>
        </a:spcAft>
        <a:buChar char="•"/>
        <a:defRPr sz="2000">
          <a:solidFill>
            <a:srgbClr val="002F5F"/>
          </a:solidFill>
          <a:latin typeface="+mn-lt"/>
          <a:ea typeface="+mn-ea"/>
          <a:cs typeface="+mn-cs"/>
        </a:defRPr>
      </a:lvl1pPr>
      <a:lvl2pPr marL="742950" indent="-285750" algn="l" rtl="0" eaLnBrk="0" fontAlgn="base" hangingPunct="0">
        <a:spcBef>
          <a:spcPct val="20000"/>
        </a:spcBef>
        <a:spcAft>
          <a:spcPct val="0"/>
        </a:spcAft>
        <a:buChar char="–"/>
        <a:defRPr sz="2000">
          <a:solidFill>
            <a:srgbClr val="002F5F"/>
          </a:solidFill>
          <a:latin typeface="Arial" charset="0"/>
        </a:defRPr>
      </a:lvl2pPr>
      <a:lvl3pPr marL="1143000" indent="-228600" algn="l" rtl="0" eaLnBrk="0" fontAlgn="base" hangingPunct="0">
        <a:spcBef>
          <a:spcPct val="20000"/>
        </a:spcBef>
        <a:spcAft>
          <a:spcPct val="0"/>
        </a:spcAft>
        <a:buChar char="•"/>
        <a:defRPr sz="2000">
          <a:solidFill>
            <a:srgbClr val="002F5F"/>
          </a:solidFill>
          <a:latin typeface="Arial" charset="0"/>
        </a:defRPr>
      </a:lvl3pPr>
      <a:lvl4pPr marL="1600200" indent="-228600" algn="l" rtl="0" eaLnBrk="0" fontAlgn="base" hangingPunct="0">
        <a:spcBef>
          <a:spcPct val="20000"/>
        </a:spcBef>
        <a:spcAft>
          <a:spcPct val="0"/>
        </a:spcAft>
        <a:buChar char="–"/>
        <a:defRPr sz="2000">
          <a:solidFill>
            <a:srgbClr val="002F5F"/>
          </a:solidFill>
          <a:latin typeface="Arial" charset="0"/>
        </a:defRPr>
      </a:lvl4pPr>
      <a:lvl5pPr marL="2057400" indent="-228600" algn="l" rtl="0" eaLnBrk="0" fontAlgn="base" hangingPunct="0">
        <a:spcBef>
          <a:spcPct val="20000"/>
        </a:spcBef>
        <a:spcAft>
          <a:spcPct val="0"/>
        </a:spcAft>
        <a:buChar char="»"/>
        <a:defRPr sz="2000">
          <a:solidFill>
            <a:srgbClr val="002F5F"/>
          </a:solidFill>
          <a:latin typeface="Arial" charset="0"/>
        </a:defRPr>
      </a:lvl5pPr>
      <a:lvl6pPr marL="2514600" indent="-228600" algn="l" rtl="0" fontAlgn="base">
        <a:spcBef>
          <a:spcPct val="20000"/>
        </a:spcBef>
        <a:spcAft>
          <a:spcPct val="0"/>
        </a:spcAft>
        <a:buChar char="»"/>
        <a:defRPr sz="2000">
          <a:solidFill>
            <a:srgbClr val="002F5F"/>
          </a:solidFill>
          <a:latin typeface="Arial" charset="0"/>
        </a:defRPr>
      </a:lvl6pPr>
      <a:lvl7pPr marL="2971800" indent="-228600" algn="l" rtl="0" fontAlgn="base">
        <a:spcBef>
          <a:spcPct val="20000"/>
        </a:spcBef>
        <a:spcAft>
          <a:spcPct val="0"/>
        </a:spcAft>
        <a:buChar char="»"/>
        <a:defRPr sz="2000">
          <a:solidFill>
            <a:srgbClr val="002F5F"/>
          </a:solidFill>
          <a:latin typeface="Arial" charset="0"/>
        </a:defRPr>
      </a:lvl7pPr>
      <a:lvl8pPr marL="3429000" indent="-228600" algn="l" rtl="0" fontAlgn="base">
        <a:spcBef>
          <a:spcPct val="20000"/>
        </a:spcBef>
        <a:spcAft>
          <a:spcPct val="0"/>
        </a:spcAft>
        <a:buChar char="»"/>
        <a:defRPr sz="2000">
          <a:solidFill>
            <a:srgbClr val="002F5F"/>
          </a:solidFill>
          <a:latin typeface="Arial" charset="0"/>
        </a:defRPr>
      </a:lvl8pPr>
      <a:lvl9pPr marL="3886200" indent="-228600" algn="l" rtl="0" fontAlgn="base">
        <a:spcBef>
          <a:spcPct val="20000"/>
        </a:spcBef>
        <a:spcAft>
          <a:spcPct val="0"/>
        </a:spcAft>
        <a:buChar char="»"/>
        <a:defRPr sz="2000">
          <a:solidFill>
            <a:srgbClr val="002F5F"/>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6.wmf"/><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6.wmf"/><Relationship Id="rId5" Type="http://schemas.openxmlformats.org/officeDocument/2006/relationships/image" Target="../media/image19.em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006475" y="2435225"/>
            <a:ext cx="7526338" cy="1425575"/>
          </a:xfrm>
        </p:spPr>
        <p:txBody>
          <a:bodyPr/>
          <a:lstStyle/>
          <a:p>
            <a:pPr eaLnBrk="1" hangingPunct="1"/>
            <a:r>
              <a:rPr lang="sv-SE" sz="4000" dirty="0" smtClean="0"/>
              <a:t>Nordic </a:t>
            </a:r>
            <a:r>
              <a:rPr lang="sv-SE" sz="4000" dirty="0" err="1" smtClean="0"/>
              <a:t>Family</a:t>
            </a:r>
            <a:r>
              <a:rPr lang="sv-SE" sz="4000" dirty="0" smtClean="0"/>
              <a:t> Policy and </a:t>
            </a:r>
            <a:r>
              <a:rPr lang="sv-SE" sz="4000" dirty="0" err="1" smtClean="0"/>
              <a:t>Demographic</a:t>
            </a:r>
            <a:r>
              <a:rPr lang="sv-SE" sz="4000" dirty="0" smtClean="0"/>
              <a:t> </a:t>
            </a:r>
            <a:r>
              <a:rPr lang="sv-SE" sz="4000" dirty="0" err="1" smtClean="0"/>
              <a:t>Consequences</a:t>
            </a:r>
            <a:endParaRPr lang="sv-SE" sz="4000" dirty="0" smtClean="0"/>
          </a:p>
        </p:txBody>
      </p:sp>
      <p:sp>
        <p:nvSpPr>
          <p:cNvPr id="10243" name="Rectangle 3"/>
          <p:cNvSpPr>
            <a:spLocks noGrp="1" noChangeArrowheads="1"/>
          </p:cNvSpPr>
          <p:nvPr>
            <p:ph type="subTitle" idx="1"/>
          </p:nvPr>
        </p:nvSpPr>
        <p:spPr>
          <a:xfrm>
            <a:off x="611188" y="4724400"/>
            <a:ext cx="7993062" cy="1368425"/>
          </a:xfrm>
        </p:spPr>
        <p:txBody>
          <a:bodyPr/>
          <a:lstStyle/>
          <a:p>
            <a:r>
              <a:rPr lang="en-US" sz="1600" b="1" dirty="0" smtClean="0"/>
              <a:t>Presentation at 11</a:t>
            </a:r>
            <a:r>
              <a:rPr lang="en-US" sz="1600" b="1" baseline="30000" dirty="0" smtClean="0"/>
              <a:t>th</a:t>
            </a:r>
            <a:r>
              <a:rPr lang="en-US" sz="1600" b="1" dirty="0" smtClean="0"/>
              <a:t> LPR Network seminar, </a:t>
            </a:r>
          </a:p>
          <a:p>
            <a:r>
              <a:rPr lang="en-US" sz="1600" b="1" dirty="0" smtClean="0"/>
              <a:t>Tallinn 18-19</a:t>
            </a:r>
            <a:r>
              <a:rPr lang="en-US" sz="1600" b="1" baseline="30000" dirty="0" smtClean="0"/>
              <a:t>th</a:t>
            </a:r>
            <a:r>
              <a:rPr lang="en-US" sz="1600" b="1" dirty="0" smtClean="0"/>
              <a:t> of September 2014</a:t>
            </a:r>
          </a:p>
          <a:p>
            <a:r>
              <a:rPr lang="en-US" sz="1600" b="1" dirty="0" smtClean="0"/>
              <a:t> </a:t>
            </a:r>
            <a:r>
              <a:rPr lang="sv-SE" sz="1600" dirty="0" smtClean="0"/>
              <a:t>Ann-Zofie Duvander</a:t>
            </a:r>
          </a:p>
        </p:txBody>
      </p:sp>
      <p:pic>
        <p:nvPicPr>
          <p:cNvPr id="4" name="Picture 2" descr="D:\Dropbox\Leave Network\logofail_20091211_129714305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72" y="214290"/>
            <a:ext cx="2860040" cy="104203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nummer 5"/>
          <p:cNvSpPr>
            <a:spLocks noGrp="1"/>
          </p:cNvSpPr>
          <p:nvPr>
            <p:ph type="sldNum" sz="quarter" idx="12"/>
          </p:nvPr>
        </p:nvSpPr>
        <p:spPr>
          <a:noFill/>
          <a:ln w="12700">
            <a:miter lim="800000"/>
            <a:headEnd/>
            <a:tailEnd/>
          </a:ln>
        </p:spPr>
        <p:txBody>
          <a:bodyPr/>
          <a:lstStyle/>
          <a:p>
            <a:endParaRPr lang="en-GB" altLang="nb-NO" dirty="0" smtClean="0"/>
          </a:p>
        </p:txBody>
      </p:sp>
      <p:sp>
        <p:nvSpPr>
          <p:cNvPr id="8195" name="Rectangle 2"/>
          <p:cNvSpPr>
            <a:spLocks noGrp="1" noChangeArrowheads="1"/>
          </p:cNvSpPr>
          <p:nvPr>
            <p:ph type="title"/>
          </p:nvPr>
        </p:nvSpPr>
        <p:spPr>
          <a:xfrm>
            <a:off x="790575" y="642918"/>
            <a:ext cx="6848475" cy="1428760"/>
          </a:xfrm>
        </p:spPr>
        <p:txBody>
          <a:bodyPr/>
          <a:lstStyle/>
          <a:p>
            <a:r>
              <a:rPr lang="nb-NO" altLang="nb-NO" dirty="0" smtClean="0"/>
              <a:t>Data</a:t>
            </a:r>
            <a:endParaRPr lang="en-US" altLang="nb-NO" dirty="0" smtClean="0"/>
          </a:p>
        </p:txBody>
      </p:sp>
      <p:sp>
        <p:nvSpPr>
          <p:cNvPr id="8196" name="Rectangle 3"/>
          <p:cNvSpPr>
            <a:spLocks noGrp="1" noChangeArrowheads="1"/>
          </p:cNvSpPr>
          <p:nvPr>
            <p:ph type="body" idx="1"/>
          </p:nvPr>
        </p:nvSpPr>
        <p:spPr>
          <a:xfrm>
            <a:off x="539750" y="2492375"/>
            <a:ext cx="8382000" cy="3794145"/>
          </a:xfrm>
        </p:spPr>
        <p:txBody>
          <a:bodyPr/>
          <a:lstStyle/>
          <a:p>
            <a:pPr>
              <a:lnSpc>
                <a:spcPct val="90000"/>
              </a:lnSpc>
            </a:pPr>
            <a:r>
              <a:rPr lang="en-US" altLang="nb-NO" dirty="0" smtClean="0"/>
              <a:t>Administrative register data, Iceland, Norway and Sweden</a:t>
            </a:r>
          </a:p>
          <a:p>
            <a:pPr>
              <a:lnSpc>
                <a:spcPct val="90000"/>
              </a:lnSpc>
            </a:pPr>
            <a:endParaRPr lang="en-US" altLang="nb-NO" dirty="0" smtClean="0"/>
          </a:p>
          <a:p>
            <a:pPr>
              <a:lnSpc>
                <a:spcPct val="90000"/>
              </a:lnSpc>
            </a:pPr>
            <a:r>
              <a:rPr lang="en-GB" altLang="ja-JP" dirty="0" smtClean="0">
                <a:ea typeface="MS PGothic" pitchFamily="34" charset="-128"/>
              </a:rPr>
              <a:t>Time period 1993 to 2011</a:t>
            </a:r>
            <a:r>
              <a:rPr lang="nb-NO" altLang="ja-JP" dirty="0" smtClean="0">
                <a:ea typeface="MS PGothic" pitchFamily="34" charset="-128"/>
              </a:rPr>
              <a:t> (2012 for Sweden)</a:t>
            </a:r>
          </a:p>
          <a:p>
            <a:pPr lvl="1">
              <a:lnSpc>
                <a:spcPct val="90000"/>
              </a:lnSpc>
            </a:pPr>
            <a:endParaRPr lang="nb-NO" altLang="ja-JP" dirty="0" smtClean="0">
              <a:ea typeface="MS PGothic" pitchFamily="34" charset="-128"/>
            </a:endParaRPr>
          </a:p>
          <a:p>
            <a:pPr>
              <a:lnSpc>
                <a:spcPct val="90000"/>
              </a:lnSpc>
            </a:pPr>
            <a:r>
              <a:rPr lang="en-US" altLang="ja-JP" dirty="0" smtClean="0">
                <a:ea typeface="MS PGothic" pitchFamily="34" charset="-128"/>
              </a:rPr>
              <a:t>Sample</a:t>
            </a:r>
          </a:p>
          <a:p>
            <a:pPr lvl="1">
              <a:lnSpc>
                <a:spcPct val="90000"/>
              </a:lnSpc>
            </a:pPr>
            <a:r>
              <a:rPr lang="en-GB" altLang="ja-JP" dirty="0" smtClean="0">
                <a:ea typeface="MS PGothic" pitchFamily="34" charset="-128"/>
              </a:rPr>
              <a:t>Couples having their first common child</a:t>
            </a:r>
            <a:r>
              <a:rPr lang="nb-NO" altLang="ja-JP" dirty="0" smtClean="0">
                <a:ea typeface="MS PGothic" pitchFamily="34" charset="-128"/>
              </a:rPr>
              <a:t> </a:t>
            </a:r>
            <a:endParaRPr lang="en-US" altLang="ja-JP" dirty="0" smtClean="0">
              <a:ea typeface="MS PGothic" pitchFamily="34" charset="-128"/>
            </a:endParaRPr>
          </a:p>
          <a:p>
            <a:pPr lvl="1">
              <a:lnSpc>
                <a:spcPct val="90000"/>
              </a:lnSpc>
            </a:pPr>
            <a:r>
              <a:rPr lang="en-GB" altLang="ja-JP" dirty="0" smtClean="0">
                <a:ea typeface="MS PGothic" pitchFamily="34" charset="-128"/>
              </a:rPr>
              <a:t>Exclude:</a:t>
            </a:r>
          </a:p>
          <a:p>
            <a:pPr lvl="2">
              <a:lnSpc>
                <a:spcPct val="90000"/>
              </a:lnSpc>
            </a:pPr>
            <a:r>
              <a:rPr lang="en-GB" altLang="ja-JP" dirty="0" smtClean="0">
                <a:ea typeface="MS PGothic" pitchFamily="34" charset="-128"/>
              </a:rPr>
              <a:t>Couples where the child dies </a:t>
            </a:r>
          </a:p>
          <a:p>
            <a:pPr lvl="2">
              <a:lnSpc>
                <a:spcPct val="90000"/>
              </a:lnSpc>
            </a:pPr>
            <a:r>
              <a:rPr lang="en-GB" altLang="ja-JP" dirty="0" smtClean="0">
                <a:ea typeface="MS PGothic" pitchFamily="34" charset="-128"/>
              </a:rPr>
              <a:t>Either parent dies or emigrates </a:t>
            </a:r>
            <a:endParaRPr lang="nb-NO" altLang="ja-JP" dirty="0" smtClean="0">
              <a:ea typeface="MS PGothic" pitchFamily="34" charset="-128"/>
            </a:endParaRPr>
          </a:p>
          <a:p>
            <a:pPr lvl="2">
              <a:lnSpc>
                <a:spcPct val="90000"/>
              </a:lnSpc>
            </a:pPr>
            <a:r>
              <a:rPr lang="en-US" altLang="ja-JP" dirty="0" smtClean="0">
                <a:ea typeface="MS PGothic" pitchFamily="34" charset="-128"/>
              </a:rPr>
              <a:t>Children born abroad</a:t>
            </a:r>
          </a:p>
          <a:p>
            <a:pPr lvl="2">
              <a:lnSpc>
                <a:spcPct val="90000"/>
              </a:lnSpc>
            </a:pPr>
            <a:r>
              <a:rPr lang="en-US" altLang="ja-JP" dirty="0" smtClean="0">
                <a:ea typeface="MS PGothic" pitchFamily="34" charset="-128"/>
              </a:rPr>
              <a:t>Multiple births</a:t>
            </a:r>
            <a:endParaRPr lang="en-US" altLang="nb-NO" dirty="0" smtClean="0"/>
          </a:p>
        </p:txBody>
      </p:sp>
      <p:pic>
        <p:nvPicPr>
          <p:cNvPr id="8197" name="Picture 9"/>
          <p:cNvPicPr>
            <a:picLocks noChangeAspect="1" noChangeArrowheads="1"/>
          </p:cNvPicPr>
          <p:nvPr/>
        </p:nvPicPr>
        <p:blipFill>
          <a:blip r:embed="rId3"/>
          <a:srcRect/>
          <a:stretch>
            <a:fillRect/>
          </a:stretch>
        </p:blipFill>
        <p:spPr bwMode="auto">
          <a:xfrm>
            <a:off x="6877050" y="214290"/>
            <a:ext cx="2136775" cy="2000264"/>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nummer 5"/>
          <p:cNvSpPr>
            <a:spLocks noGrp="1"/>
          </p:cNvSpPr>
          <p:nvPr>
            <p:ph type="sldNum" sz="quarter" idx="12"/>
          </p:nvPr>
        </p:nvSpPr>
        <p:spPr>
          <a:noFill/>
          <a:ln w="12700">
            <a:miter lim="800000"/>
            <a:headEnd/>
            <a:tailEnd/>
          </a:ln>
        </p:spPr>
        <p:txBody>
          <a:bodyPr/>
          <a:lstStyle/>
          <a:p>
            <a:endParaRPr lang="en-GB" altLang="nb-NO" dirty="0" smtClean="0"/>
          </a:p>
        </p:txBody>
      </p:sp>
      <p:sp>
        <p:nvSpPr>
          <p:cNvPr id="9219" name="Rectangle 2"/>
          <p:cNvSpPr>
            <a:spLocks noGrp="1" noChangeArrowheads="1"/>
          </p:cNvSpPr>
          <p:nvPr>
            <p:ph type="title"/>
          </p:nvPr>
        </p:nvSpPr>
        <p:spPr>
          <a:xfrm>
            <a:off x="790575" y="1428736"/>
            <a:ext cx="6848475" cy="857256"/>
          </a:xfrm>
        </p:spPr>
        <p:txBody>
          <a:bodyPr/>
          <a:lstStyle/>
          <a:p>
            <a:r>
              <a:rPr lang="en-US" altLang="nb-NO" dirty="0" smtClean="0"/>
              <a:t>Methods</a:t>
            </a:r>
          </a:p>
        </p:txBody>
      </p:sp>
      <p:sp>
        <p:nvSpPr>
          <p:cNvPr id="9220" name="Rectangle 3"/>
          <p:cNvSpPr>
            <a:spLocks noGrp="1" noChangeArrowheads="1"/>
          </p:cNvSpPr>
          <p:nvPr>
            <p:ph type="body" idx="1"/>
          </p:nvPr>
        </p:nvSpPr>
        <p:spPr>
          <a:xfrm>
            <a:off x="533400" y="2214554"/>
            <a:ext cx="8382000" cy="3857652"/>
          </a:xfrm>
        </p:spPr>
        <p:txBody>
          <a:bodyPr/>
          <a:lstStyle/>
          <a:p>
            <a:r>
              <a:rPr lang="en-GB" altLang="ja-JP" dirty="0" smtClean="0">
                <a:ea typeface="MS PGothic" pitchFamily="34" charset="-128"/>
              </a:rPr>
              <a:t>Discrete time hazard model</a:t>
            </a:r>
          </a:p>
          <a:p>
            <a:r>
              <a:rPr lang="en-GB" altLang="ja-JP" dirty="0" smtClean="0">
                <a:ea typeface="MS PGothic" pitchFamily="34" charset="-128"/>
              </a:rPr>
              <a:t>Start to measure dissolution risk when child is 18-24 months</a:t>
            </a:r>
          </a:p>
          <a:p>
            <a:r>
              <a:rPr lang="en-GB" altLang="ja-JP" dirty="0" smtClean="0">
                <a:ea typeface="MS PGothic" pitchFamily="34" charset="-128"/>
              </a:rPr>
              <a:t>Take into consideration that only dissolution date by year, including many sensitivity tests</a:t>
            </a:r>
          </a:p>
          <a:p>
            <a:r>
              <a:rPr lang="en-GB" altLang="ja-JP" dirty="0" smtClean="0">
                <a:ea typeface="MS PGothic" pitchFamily="34" charset="-128"/>
              </a:rPr>
              <a:t>Follow couples for max 12 years</a:t>
            </a:r>
          </a:p>
          <a:p>
            <a:pPr>
              <a:buNone/>
            </a:pPr>
            <a:endParaRPr lang="en-GB" altLang="ja-JP" dirty="0" smtClean="0">
              <a:ea typeface="MS PGothic" pitchFamily="34" charset="-128"/>
            </a:endParaRPr>
          </a:p>
          <a:p>
            <a:r>
              <a:rPr lang="en-GB" altLang="ja-JP" dirty="0" smtClean="0">
                <a:ea typeface="MS PGothic" pitchFamily="34" charset="-128"/>
              </a:rPr>
              <a:t>Main explanatory variable: The father’s parental leave use</a:t>
            </a:r>
          </a:p>
          <a:p>
            <a:pPr lvl="1"/>
            <a:endParaRPr lang="en-GB" altLang="ja-JP" dirty="0" smtClean="0">
              <a:ea typeface="MS PGothic" pitchFamily="34" charset="-128"/>
            </a:endParaRPr>
          </a:p>
        </p:txBody>
      </p:sp>
      <p:pic>
        <p:nvPicPr>
          <p:cNvPr id="9221" name="Picture 9"/>
          <p:cNvPicPr>
            <a:picLocks noChangeAspect="1" noChangeArrowheads="1"/>
          </p:cNvPicPr>
          <p:nvPr/>
        </p:nvPicPr>
        <p:blipFill>
          <a:blip r:embed="rId3"/>
          <a:srcRect/>
          <a:stretch>
            <a:fillRect/>
          </a:stretch>
        </p:blipFill>
        <p:spPr bwMode="auto">
          <a:xfrm>
            <a:off x="6858016" y="0"/>
            <a:ext cx="2071702" cy="2065361"/>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ssholder for lysbildenummer 5"/>
          <p:cNvSpPr>
            <a:spLocks noGrp="1"/>
          </p:cNvSpPr>
          <p:nvPr>
            <p:ph type="sldNum" sz="quarter" idx="12"/>
          </p:nvPr>
        </p:nvSpPr>
        <p:spPr>
          <a:noFill/>
          <a:ln w="12700">
            <a:miter lim="800000"/>
            <a:headEnd/>
            <a:tailEnd/>
          </a:ln>
        </p:spPr>
        <p:txBody>
          <a:bodyPr/>
          <a:lstStyle/>
          <a:p>
            <a:endParaRPr lang="en-GB" altLang="nb-NO" dirty="0" smtClean="0"/>
          </a:p>
        </p:txBody>
      </p:sp>
      <p:sp>
        <p:nvSpPr>
          <p:cNvPr id="10243" name="Rectangle 2"/>
          <p:cNvSpPr>
            <a:spLocks noGrp="1" noChangeArrowheads="1"/>
          </p:cNvSpPr>
          <p:nvPr>
            <p:ph type="title"/>
          </p:nvPr>
        </p:nvSpPr>
        <p:spPr>
          <a:xfrm>
            <a:off x="790575" y="1643050"/>
            <a:ext cx="6848475" cy="785818"/>
          </a:xfrm>
        </p:spPr>
        <p:txBody>
          <a:bodyPr/>
          <a:lstStyle/>
          <a:p>
            <a:r>
              <a:rPr lang="nb-NO" altLang="nb-NO" dirty="0" smtClean="0"/>
              <a:t>Parental leave use variable</a:t>
            </a:r>
          </a:p>
        </p:txBody>
      </p:sp>
      <p:sp>
        <p:nvSpPr>
          <p:cNvPr id="10244" name="Rectangle 3"/>
          <p:cNvSpPr>
            <a:spLocks noGrp="1" noChangeArrowheads="1"/>
          </p:cNvSpPr>
          <p:nvPr>
            <p:ph type="body" idx="1"/>
          </p:nvPr>
        </p:nvSpPr>
        <p:spPr>
          <a:xfrm>
            <a:off x="790575" y="2357430"/>
            <a:ext cx="6848475" cy="3663958"/>
          </a:xfrm>
        </p:spPr>
        <p:txBody>
          <a:bodyPr/>
          <a:lstStyle/>
          <a:p>
            <a:pPr marL="457200" indent="-457200">
              <a:buFontTx/>
              <a:buNone/>
            </a:pPr>
            <a:endParaRPr lang="en-US" altLang="nb-NO" dirty="0" smtClean="0"/>
          </a:p>
          <a:p>
            <a:pPr marL="457200" indent="-457200">
              <a:buFontTx/>
              <a:buNone/>
            </a:pPr>
            <a:r>
              <a:rPr lang="en-US" altLang="nb-NO" dirty="0" smtClean="0"/>
              <a:t>“Regulation variable” </a:t>
            </a:r>
          </a:p>
          <a:p>
            <a:pPr marL="817563" lvl="1" indent="-381000"/>
            <a:r>
              <a:rPr lang="en-US" altLang="nb-NO" dirty="0" smtClean="0"/>
              <a:t>No leave; </a:t>
            </a:r>
          </a:p>
          <a:p>
            <a:pPr marL="817563" lvl="1" indent="-381000"/>
            <a:r>
              <a:rPr lang="en-US" altLang="nb-NO" dirty="0" smtClean="0"/>
              <a:t>Up to quota; </a:t>
            </a:r>
          </a:p>
          <a:p>
            <a:pPr marL="817563" lvl="1" indent="-381000"/>
            <a:r>
              <a:rPr lang="en-US" altLang="nb-NO" dirty="0" smtClean="0"/>
              <a:t>More than quota</a:t>
            </a:r>
          </a:p>
          <a:p>
            <a:pPr marL="457200" indent="-457200">
              <a:buFontTx/>
              <a:buNone/>
            </a:pPr>
            <a:endParaRPr lang="en-US" altLang="ja-JP" dirty="0" smtClean="0">
              <a:ea typeface="MS PGothic" pitchFamily="34" charset="-128"/>
            </a:endParaRPr>
          </a:p>
          <a:p>
            <a:pPr marL="457200" indent="-457200"/>
            <a:endParaRPr lang="nb-NO" altLang="nb-NO" dirty="0" smtClean="0"/>
          </a:p>
        </p:txBody>
      </p:sp>
      <p:pic>
        <p:nvPicPr>
          <p:cNvPr id="10245" name="Picture 9"/>
          <p:cNvPicPr>
            <a:picLocks noChangeAspect="1" noChangeArrowheads="1"/>
          </p:cNvPicPr>
          <p:nvPr/>
        </p:nvPicPr>
        <p:blipFill>
          <a:blip r:embed="rId3"/>
          <a:srcRect/>
          <a:stretch>
            <a:fillRect/>
          </a:stretch>
        </p:blipFill>
        <p:spPr bwMode="auto">
          <a:xfrm>
            <a:off x="6877050" y="285728"/>
            <a:ext cx="2136775" cy="204631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nummer 5"/>
          <p:cNvSpPr>
            <a:spLocks noGrp="1"/>
          </p:cNvSpPr>
          <p:nvPr>
            <p:ph type="sldNum" sz="quarter" idx="12"/>
          </p:nvPr>
        </p:nvSpPr>
        <p:spPr>
          <a:noFill/>
          <a:ln w="12700">
            <a:miter lim="800000"/>
            <a:headEnd/>
            <a:tailEnd/>
          </a:ln>
        </p:spPr>
        <p:txBody>
          <a:bodyPr/>
          <a:lstStyle/>
          <a:p>
            <a:fld id="{8DB11CB0-3430-410D-9389-1F6A8A761F14}" type="slidenum">
              <a:rPr lang="en-GB" altLang="nb-NO" smtClean="0"/>
              <a:pPr/>
              <a:t>13</a:t>
            </a:fld>
            <a:endParaRPr lang="en-GB" altLang="nb-NO" smtClean="0"/>
          </a:p>
        </p:txBody>
      </p:sp>
      <p:sp>
        <p:nvSpPr>
          <p:cNvPr id="11267" name="Rectangle 2"/>
          <p:cNvSpPr>
            <a:spLocks noGrp="1" noChangeArrowheads="1"/>
          </p:cNvSpPr>
          <p:nvPr>
            <p:ph type="title"/>
          </p:nvPr>
        </p:nvSpPr>
        <p:spPr>
          <a:xfrm>
            <a:off x="4787900" y="714357"/>
            <a:ext cx="4175125" cy="857256"/>
          </a:xfrm>
        </p:spPr>
        <p:txBody>
          <a:bodyPr/>
          <a:lstStyle/>
          <a:p>
            <a:endParaRPr lang="nb-NO" altLang="nb-NO" dirty="0" smtClean="0"/>
          </a:p>
        </p:txBody>
      </p:sp>
      <p:pic>
        <p:nvPicPr>
          <p:cNvPr id="11268" name="Picture 4"/>
          <p:cNvPicPr>
            <a:picLocks noGrp="1" noChangeAspect="1" noChangeArrowheads="1"/>
          </p:cNvPicPr>
          <p:nvPr>
            <p:ph type="body" idx="1"/>
          </p:nvPr>
        </p:nvPicPr>
        <p:blipFill>
          <a:blip r:embed="rId3"/>
          <a:srcRect/>
          <a:stretch>
            <a:fillRect/>
          </a:stretch>
        </p:blipFill>
        <p:spPr>
          <a:xfrm>
            <a:off x="179388" y="620713"/>
            <a:ext cx="4176712" cy="2825750"/>
          </a:xfrm>
          <a:noFill/>
        </p:spPr>
      </p:pic>
      <p:pic>
        <p:nvPicPr>
          <p:cNvPr id="11269" name="Picture 5"/>
          <p:cNvPicPr>
            <a:picLocks noChangeAspect="1" noChangeArrowheads="1"/>
          </p:cNvPicPr>
          <p:nvPr/>
        </p:nvPicPr>
        <p:blipFill>
          <a:blip r:embed="rId4"/>
          <a:srcRect/>
          <a:stretch>
            <a:fillRect/>
          </a:stretch>
        </p:blipFill>
        <p:spPr bwMode="auto">
          <a:xfrm>
            <a:off x="250825" y="3644900"/>
            <a:ext cx="4176713" cy="3003550"/>
          </a:xfrm>
          <a:prstGeom prst="rect">
            <a:avLst/>
          </a:prstGeom>
          <a:noFill/>
          <a:ln w="9525">
            <a:noFill/>
            <a:miter lim="800000"/>
            <a:headEnd/>
            <a:tailEnd/>
          </a:ln>
          <a:effectLst/>
        </p:spPr>
      </p:pic>
      <p:pic>
        <p:nvPicPr>
          <p:cNvPr id="11270" name="Picture 6"/>
          <p:cNvPicPr>
            <a:picLocks noChangeAspect="1" noChangeArrowheads="1"/>
          </p:cNvPicPr>
          <p:nvPr/>
        </p:nvPicPr>
        <p:blipFill>
          <a:blip r:embed="rId5"/>
          <a:srcRect/>
          <a:stretch>
            <a:fillRect/>
          </a:stretch>
        </p:blipFill>
        <p:spPr bwMode="auto">
          <a:xfrm>
            <a:off x="4572000" y="3686175"/>
            <a:ext cx="4572000" cy="2898775"/>
          </a:xfrm>
          <a:prstGeom prst="rect">
            <a:avLst/>
          </a:prstGeom>
          <a:noFill/>
          <a:ln w="9525">
            <a:noFill/>
            <a:miter lim="800000"/>
            <a:headEnd/>
            <a:tailEnd/>
          </a:ln>
          <a:effectLst/>
        </p:spPr>
      </p:pic>
      <p:pic>
        <p:nvPicPr>
          <p:cNvPr id="11271" name="Picture 9"/>
          <p:cNvPicPr>
            <a:picLocks noChangeAspect="1" noChangeArrowheads="1"/>
          </p:cNvPicPr>
          <p:nvPr/>
        </p:nvPicPr>
        <p:blipFill>
          <a:blip r:embed="rId6"/>
          <a:srcRect/>
          <a:stretch>
            <a:fillRect/>
          </a:stretch>
        </p:blipFill>
        <p:spPr bwMode="auto">
          <a:xfrm>
            <a:off x="6659563" y="214291"/>
            <a:ext cx="2136775" cy="2214577"/>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title"/>
          </p:nvPr>
        </p:nvSpPr>
        <p:spPr/>
        <p:txBody>
          <a:bodyPr/>
          <a:lstStyle/>
          <a:p>
            <a:r>
              <a:rPr lang="nb-NO" altLang="nb-NO" dirty="0" smtClean="0"/>
              <a:t>Results (still preliminary!)</a:t>
            </a:r>
          </a:p>
        </p:txBody>
      </p:sp>
      <p:sp>
        <p:nvSpPr>
          <p:cNvPr id="12291" name="Plassholder for innhold 2"/>
          <p:cNvSpPr>
            <a:spLocks noGrp="1"/>
          </p:cNvSpPr>
          <p:nvPr>
            <p:ph idx="1"/>
          </p:nvPr>
        </p:nvSpPr>
        <p:spPr>
          <a:xfrm>
            <a:off x="790575" y="2928934"/>
            <a:ext cx="6848475" cy="3092454"/>
          </a:xfrm>
        </p:spPr>
        <p:txBody>
          <a:bodyPr/>
          <a:lstStyle/>
          <a:p>
            <a:pPr marL="457200" indent="-457200">
              <a:buNone/>
            </a:pPr>
            <a:endParaRPr lang="nb-NO" altLang="ja-JP" dirty="0" smtClean="0">
              <a:ea typeface="MS PGothic" pitchFamily="34" charset="-128"/>
            </a:endParaRPr>
          </a:p>
          <a:p>
            <a:pPr marL="457200" indent="-457200">
              <a:buFontTx/>
              <a:buAutoNum type="arabicPeriod"/>
            </a:pPr>
            <a:r>
              <a:rPr lang="en-GB" altLang="ja-JP" dirty="0" smtClean="0">
                <a:ea typeface="MS PGothic" pitchFamily="34" charset="-128"/>
              </a:rPr>
              <a:t>Risk of union separation for couples with at least one child</a:t>
            </a:r>
          </a:p>
          <a:p>
            <a:pPr marL="457200" indent="-457200">
              <a:buFontTx/>
              <a:buAutoNum type="arabicPeriod"/>
            </a:pPr>
            <a:r>
              <a:rPr lang="en-GB" altLang="ja-JP" dirty="0" smtClean="0">
                <a:ea typeface="MS PGothic" pitchFamily="34" charset="-128"/>
              </a:rPr>
              <a:t>Risk of union separation during different periods.</a:t>
            </a:r>
          </a:p>
          <a:p>
            <a:pPr marL="457200" indent="-457200">
              <a:buNone/>
            </a:pPr>
            <a:endParaRPr lang="nb-NO" altLang="ja-JP" sz="3200" dirty="0" smtClean="0">
              <a:ea typeface="MS PGothic" pitchFamily="34" charset="-128"/>
            </a:endParaRPr>
          </a:p>
          <a:p>
            <a:pPr marL="457200" indent="-457200">
              <a:buFontTx/>
              <a:buAutoNum type="arabicPeriod"/>
            </a:pPr>
            <a:endParaRPr lang="nb-NO" altLang="nb-NO" dirty="0" smtClean="0"/>
          </a:p>
        </p:txBody>
      </p:sp>
      <p:sp>
        <p:nvSpPr>
          <p:cNvPr id="12292" name="Plassholder for lysbildenummer 3"/>
          <p:cNvSpPr>
            <a:spLocks noGrp="1"/>
          </p:cNvSpPr>
          <p:nvPr>
            <p:ph type="sldNum" sz="quarter" idx="12"/>
          </p:nvPr>
        </p:nvSpPr>
        <p:spPr>
          <a:noFill/>
          <a:ln w="12700">
            <a:miter lim="800000"/>
            <a:headEnd/>
            <a:tailEnd/>
          </a:ln>
        </p:spPr>
        <p:txBody>
          <a:bodyPr/>
          <a:lstStyle/>
          <a:p>
            <a:endParaRPr lang="en-GB" altLang="nb-NO" dirty="0" smtClean="0"/>
          </a:p>
        </p:txBody>
      </p:sp>
      <p:pic>
        <p:nvPicPr>
          <p:cNvPr id="12293" name="Picture 9"/>
          <p:cNvPicPr>
            <a:picLocks noChangeAspect="1" noChangeArrowheads="1"/>
          </p:cNvPicPr>
          <p:nvPr/>
        </p:nvPicPr>
        <p:blipFill>
          <a:blip r:embed="rId3"/>
          <a:srcRect/>
          <a:stretch>
            <a:fillRect/>
          </a:stretch>
        </p:blipFill>
        <p:spPr bwMode="auto">
          <a:xfrm>
            <a:off x="6792913" y="214290"/>
            <a:ext cx="2136775" cy="211933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p:cNvPicPr>
            <a:picLocks noChangeAspect="1" noChangeArrowheads="1"/>
          </p:cNvPicPr>
          <p:nvPr/>
        </p:nvPicPr>
        <p:blipFill>
          <a:blip r:embed="rId3"/>
          <a:srcRect/>
          <a:stretch>
            <a:fillRect/>
          </a:stretch>
        </p:blipFill>
        <p:spPr bwMode="auto">
          <a:xfrm>
            <a:off x="6804025" y="285729"/>
            <a:ext cx="2136775" cy="2190772"/>
          </a:xfrm>
          <a:prstGeom prst="rect">
            <a:avLst/>
          </a:prstGeom>
          <a:noFill/>
          <a:ln w="12700">
            <a:noFill/>
            <a:miter lim="800000"/>
            <a:headEnd/>
            <a:tailEnd/>
          </a:ln>
        </p:spPr>
      </p:pic>
      <p:sp>
        <p:nvSpPr>
          <p:cNvPr id="14340" name="Plassholder for lysbildenummer 5"/>
          <p:cNvSpPr>
            <a:spLocks noGrp="1"/>
          </p:cNvSpPr>
          <p:nvPr>
            <p:ph type="sldNum" sz="quarter" idx="12"/>
          </p:nvPr>
        </p:nvSpPr>
        <p:spPr>
          <a:noFill/>
          <a:ln w="12700">
            <a:miter lim="800000"/>
            <a:headEnd/>
            <a:tailEnd/>
          </a:ln>
        </p:spPr>
        <p:txBody>
          <a:bodyPr/>
          <a:lstStyle/>
          <a:p>
            <a:fld id="{6615C3B4-D29C-4749-820D-6B0DD0FC05CF}" type="slidenum">
              <a:rPr lang="en-GB" altLang="nb-NO" smtClean="0"/>
              <a:pPr/>
              <a:t>15</a:t>
            </a:fld>
            <a:endParaRPr lang="en-GB" altLang="nb-NO" smtClean="0"/>
          </a:p>
        </p:txBody>
      </p:sp>
      <p:sp>
        <p:nvSpPr>
          <p:cNvPr id="14341" name="Rectangle 2"/>
          <p:cNvSpPr>
            <a:spLocks noGrp="1" noChangeArrowheads="1"/>
          </p:cNvSpPr>
          <p:nvPr>
            <p:ph type="title"/>
          </p:nvPr>
        </p:nvSpPr>
        <p:spPr>
          <a:xfrm>
            <a:off x="533400" y="762000"/>
            <a:ext cx="6199188" cy="1371600"/>
          </a:xfrm>
        </p:spPr>
        <p:txBody>
          <a:bodyPr/>
          <a:lstStyle/>
          <a:p>
            <a:r>
              <a:rPr lang="en-GB" altLang="ja-JP" sz="2000" dirty="0" smtClean="0">
                <a:ea typeface="MS PGothic" pitchFamily="34" charset="-128"/>
              </a:rPr>
              <a:t>Risk of union separation for couples with at least one child. Iceland, Norway and Sweden. Odds ratios. </a:t>
            </a:r>
            <a:endParaRPr lang="nb-NO" altLang="nb-NO" sz="2000" dirty="0" smtClean="0"/>
          </a:p>
        </p:txBody>
      </p:sp>
      <p:sp>
        <p:nvSpPr>
          <p:cNvPr id="14342" name="Rectangle 6"/>
          <p:cNvSpPr>
            <a:spLocks noChangeArrowheads="1"/>
          </p:cNvSpPr>
          <p:nvPr/>
        </p:nvSpPr>
        <p:spPr bwMode="auto">
          <a:xfrm>
            <a:off x="3635375" y="4379913"/>
            <a:ext cx="720725" cy="215900"/>
          </a:xfrm>
          <a:prstGeom prst="rect">
            <a:avLst/>
          </a:prstGeom>
          <a:noFill/>
          <a:ln w="25400">
            <a:solidFill>
              <a:schemeClr val="hlink"/>
            </a:solidFill>
            <a:miter lim="800000"/>
            <a:headEnd/>
            <a:tailEnd/>
          </a:ln>
          <a:effectLst/>
        </p:spPr>
        <p:txBody>
          <a:bodyPr wrap="none" anchor="ctr"/>
          <a:lstStyle/>
          <a:p>
            <a:endParaRPr lang="nb-NO" altLang="nb-NO"/>
          </a:p>
        </p:txBody>
      </p:sp>
      <p:sp>
        <p:nvSpPr>
          <p:cNvPr id="14343" name="Rectangle 7"/>
          <p:cNvSpPr>
            <a:spLocks noChangeArrowheads="1"/>
          </p:cNvSpPr>
          <p:nvPr/>
        </p:nvSpPr>
        <p:spPr bwMode="auto">
          <a:xfrm>
            <a:off x="5399088" y="3992563"/>
            <a:ext cx="720725" cy="215900"/>
          </a:xfrm>
          <a:prstGeom prst="rect">
            <a:avLst/>
          </a:prstGeom>
          <a:noFill/>
          <a:ln w="25400">
            <a:solidFill>
              <a:schemeClr val="hlink"/>
            </a:solidFill>
            <a:miter lim="800000"/>
            <a:headEnd/>
            <a:tailEnd/>
          </a:ln>
          <a:effectLst/>
        </p:spPr>
        <p:txBody>
          <a:bodyPr wrap="none" anchor="ctr"/>
          <a:lstStyle/>
          <a:p>
            <a:endParaRPr lang="nb-NO" altLang="nb-NO"/>
          </a:p>
        </p:txBody>
      </p:sp>
      <p:sp>
        <p:nvSpPr>
          <p:cNvPr id="14344" name="Rectangle 8"/>
          <p:cNvSpPr>
            <a:spLocks noChangeArrowheads="1"/>
          </p:cNvSpPr>
          <p:nvPr/>
        </p:nvSpPr>
        <p:spPr bwMode="auto">
          <a:xfrm>
            <a:off x="7235825" y="4002088"/>
            <a:ext cx="720725" cy="215900"/>
          </a:xfrm>
          <a:prstGeom prst="rect">
            <a:avLst/>
          </a:prstGeom>
          <a:noFill/>
          <a:ln w="25400">
            <a:solidFill>
              <a:schemeClr val="hlink"/>
            </a:solidFill>
            <a:miter lim="800000"/>
            <a:headEnd/>
            <a:tailEnd/>
          </a:ln>
          <a:effectLst/>
        </p:spPr>
        <p:txBody>
          <a:bodyPr wrap="none" anchor="ctr"/>
          <a:lstStyle/>
          <a:p>
            <a:endParaRPr lang="nb-NO" altLang="nb-NO"/>
          </a:p>
        </p:txBody>
      </p:sp>
      <p:graphicFrame>
        <p:nvGraphicFramePr>
          <p:cNvPr id="10" name="Platshållare för innehåll 9"/>
          <p:cNvGraphicFramePr>
            <a:graphicFrameLocks noGrp="1"/>
          </p:cNvGraphicFramePr>
          <p:nvPr>
            <p:ph idx="1"/>
          </p:nvPr>
        </p:nvGraphicFramePr>
        <p:xfrm>
          <a:off x="790575" y="2806700"/>
          <a:ext cx="7924828" cy="3235960"/>
        </p:xfrm>
        <a:graphic>
          <a:graphicData uri="http://schemas.openxmlformats.org/drawingml/2006/table">
            <a:tbl>
              <a:tblPr firstRow="1" bandRow="1">
                <a:tableStyleId>{5C22544A-7EE6-4342-B048-85BDC9FD1C3A}</a:tableStyleId>
              </a:tblPr>
              <a:tblGrid>
                <a:gridCol w="3638549"/>
                <a:gridCol w="1500198"/>
                <a:gridCol w="1357322"/>
                <a:gridCol w="1428759"/>
              </a:tblGrid>
              <a:tr h="370840">
                <a:tc>
                  <a:txBody>
                    <a:bodyPr/>
                    <a:lstStyle/>
                    <a:p>
                      <a:endParaRPr lang="sv-SE" dirty="0"/>
                    </a:p>
                  </a:txBody>
                  <a:tcPr/>
                </a:tc>
                <a:tc>
                  <a:txBody>
                    <a:bodyPr/>
                    <a:lstStyle/>
                    <a:p>
                      <a:r>
                        <a:rPr lang="sv-SE" dirty="0" err="1" smtClean="0"/>
                        <a:t>Iceland</a:t>
                      </a:r>
                      <a:endParaRPr lang="sv-SE" dirty="0"/>
                    </a:p>
                  </a:txBody>
                  <a:tcPr/>
                </a:tc>
                <a:tc>
                  <a:txBody>
                    <a:bodyPr/>
                    <a:lstStyle/>
                    <a:p>
                      <a:r>
                        <a:rPr lang="sv-SE" dirty="0" smtClean="0"/>
                        <a:t>Norway</a:t>
                      </a:r>
                      <a:endParaRPr lang="sv-SE" dirty="0"/>
                    </a:p>
                  </a:txBody>
                  <a:tcPr/>
                </a:tc>
                <a:tc>
                  <a:txBody>
                    <a:bodyPr/>
                    <a:lstStyle/>
                    <a:p>
                      <a:r>
                        <a:rPr lang="sv-SE" dirty="0" smtClean="0"/>
                        <a:t>Sweden</a:t>
                      </a:r>
                      <a:endParaRPr lang="sv-SE" dirty="0"/>
                    </a:p>
                  </a:txBody>
                  <a:tcPr/>
                </a:tc>
              </a:tr>
              <a:tr h="370840">
                <a:tc>
                  <a:txBody>
                    <a:bodyPr/>
                    <a:lstStyle/>
                    <a:p>
                      <a:r>
                        <a:rPr lang="sv-SE" dirty="0" err="1" smtClean="0"/>
                        <a:t>Father’s</a:t>
                      </a:r>
                      <a:r>
                        <a:rPr lang="sv-SE" dirty="0" smtClean="0"/>
                        <a:t> </a:t>
                      </a:r>
                      <a:r>
                        <a:rPr lang="sv-SE" dirty="0" err="1" smtClean="0"/>
                        <a:t>leave</a:t>
                      </a:r>
                      <a:endParaRPr lang="sv-SE" dirty="0"/>
                    </a:p>
                  </a:txBody>
                  <a:tcPr/>
                </a:tc>
                <a:tc>
                  <a:txBody>
                    <a:bodyPr/>
                    <a:lstStyle/>
                    <a:p>
                      <a:endParaRPr lang="sv-SE" dirty="0"/>
                    </a:p>
                  </a:txBody>
                  <a:tcPr/>
                </a:tc>
                <a:tc>
                  <a:txBody>
                    <a:bodyPr/>
                    <a:lstStyle/>
                    <a:p>
                      <a:endParaRPr lang="sv-SE" dirty="0"/>
                    </a:p>
                  </a:txBody>
                  <a:tcPr/>
                </a:tc>
                <a:tc>
                  <a:txBody>
                    <a:bodyPr/>
                    <a:lstStyle/>
                    <a:p>
                      <a:endParaRPr lang="sv-SE" dirty="0"/>
                    </a:p>
                  </a:txBody>
                  <a:tcPr/>
                </a:tc>
              </a:tr>
              <a:tr h="370840">
                <a:tc>
                  <a:txBody>
                    <a:bodyPr/>
                    <a:lstStyle/>
                    <a:p>
                      <a:r>
                        <a:rPr lang="sv-SE" dirty="0" smtClean="0"/>
                        <a:t> No </a:t>
                      </a:r>
                      <a:r>
                        <a:rPr lang="sv-SE" dirty="0" err="1" smtClean="0"/>
                        <a:t>use</a:t>
                      </a:r>
                      <a:endParaRPr lang="sv-SE" dirty="0"/>
                    </a:p>
                  </a:txBody>
                  <a:tcPr/>
                </a:tc>
                <a:tc>
                  <a:txBody>
                    <a:bodyPr/>
                    <a:lstStyle/>
                    <a:p>
                      <a:r>
                        <a:rPr lang="sv-SE" dirty="0" smtClean="0"/>
                        <a:t>1</a:t>
                      </a:r>
                      <a:endParaRPr lang="sv-SE" dirty="0"/>
                    </a:p>
                  </a:txBody>
                  <a:tcPr/>
                </a:tc>
                <a:tc>
                  <a:txBody>
                    <a:bodyPr/>
                    <a:lstStyle/>
                    <a:p>
                      <a:r>
                        <a:rPr lang="sv-SE" dirty="0" smtClean="0"/>
                        <a:t>1</a:t>
                      </a:r>
                      <a:endParaRPr lang="sv-SE" dirty="0"/>
                    </a:p>
                  </a:txBody>
                  <a:tcPr/>
                </a:tc>
                <a:tc>
                  <a:txBody>
                    <a:bodyPr/>
                    <a:lstStyle/>
                    <a:p>
                      <a:r>
                        <a:rPr lang="sv-SE" dirty="0" smtClean="0"/>
                        <a:t>1</a:t>
                      </a:r>
                      <a:endParaRPr lang="sv-SE" dirty="0"/>
                    </a:p>
                  </a:txBody>
                  <a:tcPr/>
                </a:tc>
              </a:tr>
              <a:tr h="370840">
                <a:tc>
                  <a:txBody>
                    <a:bodyPr/>
                    <a:lstStyle/>
                    <a:p>
                      <a:r>
                        <a:rPr lang="sv-SE" dirty="0" smtClean="0"/>
                        <a:t> Up to </a:t>
                      </a:r>
                      <a:r>
                        <a:rPr lang="sv-SE" dirty="0" err="1" smtClean="0"/>
                        <a:t>quota</a:t>
                      </a:r>
                      <a:endParaRPr lang="sv-SE" dirty="0"/>
                    </a:p>
                  </a:txBody>
                  <a:tcPr/>
                </a:tc>
                <a:tc>
                  <a:txBody>
                    <a:bodyPr/>
                    <a:lstStyle/>
                    <a:p>
                      <a:r>
                        <a:rPr lang="sv-SE" dirty="0" smtClean="0"/>
                        <a:t>0,84</a:t>
                      </a:r>
                      <a:endParaRPr lang="sv-SE" dirty="0"/>
                    </a:p>
                  </a:txBody>
                  <a:tcPr/>
                </a:tc>
                <a:tc>
                  <a:txBody>
                    <a:bodyPr/>
                    <a:lstStyle/>
                    <a:p>
                      <a:r>
                        <a:rPr lang="sv-SE" dirty="0" smtClean="0"/>
                        <a:t>0,73***</a:t>
                      </a:r>
                      <a:endParaRPr lang="sv-SE" dirty="0"/>
                    </a:p>
                  </a:txBody>
                  <a:tcPr/>
                </a:tc>
                <a:tc>
                  <a:txBody>
                    <a:bodyPr/>
                    <a:lstStyle/>
                    <a:p>
                      <a:r>
                        <a:rPr lang="sv-SE" dirty="0" smtClean="0"/>
                        <a:t>0,87***</a:t>
                      </a:r>
                      <a:endParaRPr lang="sv-SE" dirty="0"/>
                    </a:p>
                  </a:txBody>
                  <a:tcPr/>
                </a:tc>
              </a:tr>
              <a:tr h="370840">
                <a:tc>
                  <a:txBody>
                    <a:bodyPr/>
                    <a:lstStyle/>
                    <a:p>
                      <a:r>
                        <a:rPr lang="sv-SE" dirty="0" smtClean="0"/>
                        <a:t> </a:t>
                      </a:r>
                      <a:r>
                        <a:rPr lang="sv-SE" dirty="0" err="1" smtClean="0"/>
                        <a:t>More</a:t>
                      </a:r>
                      <a:r>
                        <a:rPr lang="sv-SE" dirty="0" smtClean="0"/>
                        <a:t> </a:t>
                      </a:r>
                      <a:r>
                        <a:rPr lang="sv-SE" dirty="0" err="1" smtClean="0"/>
                        <a:t>than</a:t>
                      </a:r>
                      <a:r>
                        <a:rPr lang="sv-SE" dirty="0" smtClean="0"/>
                        <a:t> </a:t>
                      </a:r>
                      <a:r>
                        <a:rPr lang="sv-SE" dirty="0" err="1" smtClean="0"/>
                        <a:t>quota</a:t>
                      </a:r>
                      <a:endParaRPr lang="sv-SE" dirty="0"/>
                    </a:p>
                  </a:txBody>
                  <a:tcPr/>
                </a:tc>
                <a:tc>
                  <a:txBody>
                    <a:bodyPr/>
                    <a:lstStyle/>
                    <a:p>
                      <a:r>
                        <a:rPr lang="sv-SE" dirty="0" smtClean="0"/>
                        <a:t>0,72**</a:t>
                      </a:r>
                      <a:endParaRPr lang="sv-SE" dirty="0"/>
                    </a:p>
                  </a:txBody>
                  <a:tcPr/>
                </a:tc>
                <a:tc>
                  <a:txBody>
                    <a:bodyPr/>
                    <a:lstStyle/>
                    <a:p>
                      <a:r>
                        <a:rPr lang="sv-SE" dirty="0" smtClean="0"/>
                        <a:t>0,83***</a:t>
                      </a:r>
                      <a:endParaRPr lang="sv-SE" dirty="0"/>
                    </a:p>
                  </a:txBody>
                  <a:tcPr/>
                </a:tc>
                <a:tc>
                  <a:txBody>
                    <a:bodyPr/>
                    <a:lstStyle/>
                    <a:p>
                      <a:r>
                        <a:rPr lang="sv-SE" dirty="0" smtClean="0"/>
                        <a:t>0,93***</a:t>
                      </a:r>
                      <a:endParaRPr lang="sv-SE" dirty="0"/>
                    </a:p>
                  </a:txBody>
                  <a:tcPr/>
                </a:tc>
              </a:tr>
              <a:tr h="370840">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r>
              <a:tr h="370840">
                <a:tc>
                  <a:txBody>
                    <a:bodyPr/>
                    <a:lstStyle/>
                    <a:p>
                      <a:endParaRPr lang="sv-SE" dirty="0"/>
                    </a:p>
                  </a:txBody>
                  <a:tcPr/>
                </a:tc>
                <a:tc>
                  <a:txBody>
                    <a:bodyPr/>
                    <a:lstStyle/>
                    <a:p>
                      <a:endParaRPr lang="sv-SE" dirty="0"/>
                    </a:p>
                  </a:txBody>
                  <a:tcPr/>
                </a:tc>
                <a:tc>
                  <a:txBody>
                    <a:bodyPr/>
                    <a:lstStyle/>
                    <a:p>
                      <a:endParaRPr lang="sv-SE"/>
                    </a:p>
                  </a:txBody>
                  <a:tcPr/>
                </a:tc>
                <a:tc>
                  <a:txBody>
                    <a:bodyPr/>
                    <a:lstStyle/>
                    <a:p>
                      <a:endParaRPr lang="sv-SE"/>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err="1" smtClean="0"/>
                        <a:t>Number</a:t>
                      </a:r>
                      <a:r>
                        <a:rPr lang="sv-SE" dirty="0" smtClean="0"/>
                        <a:t> of obs</a:t>
                      </a:r>
                    </a:p>
                    <a:p>
                      <a:endParaRPr lang="sv-SE" dirty="0"/>
                    </a:p>
                  </a:txBody>
                  <a:tcPr/>
                </a:tc>
                <a:tc>
                  <a:txBody>
                    <a:bodyPr/>
                    <a:lstStyle/>
                    <a:p>
                      <a:r>
                        <a:rPr lang="sv-SE" dirty="0" smtClean="0"/>
                        <a:t>25 764</a:t>
                      </a:r>
                      <a:endParaRPr lang="sv-SE" dirty="0"/>
                    </a:p>
                  </a:txBody>
                  <a:tcPr/>
                </a:tc>
                <a:tc>
                  <a:txBody>
                    <a:bodyPr/>
                    <a:lstStyle/>
                    <a:p>
                      <a:r>
                        <a:rPr lang="sv-SE" dirty="0" smtClean="0"/>
                        <a:t>931 694</a:t>
                      </a:r>
                      <a:endParaRPr lang="sv-SE" dirty="0"/>
                    </a:p>
                  </a:txBody>
                  <a:tcPr/>
                </a:tc>
                <a:tc>
                  <a:txBody>
                    <a:bodyPr/>
                    <a:lstStyle/>
                    <a:p>
                      <a:r>
                        <a:rPr lang="sv-SE" dirty="0" smtClean="0"/>
                        <a:t>1 477 566</a:t>
                      </a:r>
                      <a:endParaRPr lang="sv-SE" dirty="0"/>
                    </a:p>
                  </a:txBody>
                  <a:tcPr/>
                </a:tc>
              </a:tr>
            </a:tbl>
          </a:graphicData>
        </a:graphic>
      </p:graphicFrame>
      <p:sp>
        <p:nvSpPr>
          <p:cNvPr id="11" name="textruta 10"/>
          <p:cNvSpPr txBox="1"/>
          <p:nvPr/>
        </p:nvSpPr>
        <p:spPr>
          <a:xfrm>
            <a:off x="857224" y="6215082"/>
            <a:ext cx="7500990" cy="646331"/>
          </a:xfrm>
          <a:prstGeom prst="rect">
            <a:avLst/>
          </a:prstGeom>
          <a:noFill/>
        </p:spPr>
        <p:txBody>
          <a:bodyPr wrap="square" rtlCol="0">
            <a:spAutoFit/>
          </a:bodyPr>
          <a:lstStyle/>
          <a:p>
            <a:r>
              <a:rPr lang="sv-SE" dirty="0" err="1" smtClean="0"/>
              <a:t>Controlled</a:t>
            </a:r>
            <a:r>
              <a:rPr lang="sv-SE" dirty="0" smtClean="0"/>
              <a:t> for </a:t>
            </a:r>
            <a:r>
              <a:rPr lang="sv-SE" dirty="0" err="1" smtClean="0"/>
              <a:t>mother’s</a:t>
            </a:r>
            <a:r>
              <a:rPr lang="sv-SE" dirty="0" smtClean="0"/>
              <a:t> /</a:t>
            </a:r>
            <a:r>
              <a:rPr lang="sv-SE" dirty="0" err="1" smtClean="0"/>
              <a:t>father’s</a:t>
            </a:r>
            <a:r>
              <a:rPr lang="sv-SE" dirty="0" smtClean="0"/>
              <a:t> age, </a:t>
            </a:r>
            <a:r>
              <a:rPr lang="sv-SE" dirty="0" err="1" smtClean="0"/>
              <a:t>education</a:t>
            </a:r>
            <a:r>
              <a:rPr lang="sv-SE" dirty="0" smtClean="0"/>
              <a:t>, immigrant </a:t>
            </a:r>
            <a:r>
              <a:rPr lang="sv-SE" dirty="0" err="1" smtClean="0"/>
              <a:t>background</a:t>
            </a:r>
            <a:r>
              <a:rPr lang="sv-SE" dirty="0" smtClean="0"/>
              <a:t>, union status, </a:t>
            </a:r>
            <a:r>
              <a:rPr lang="sv-SE" dirty="0" err="1" smtClean="0"/>
              <a:t>number</a:t>
            </a:r>
            <a:r>
              <a:rPr lang="sv-SE" dirty="0" smtClean="0"/>
              <a:t> of </a:t>
            </a:r>
            <a:r>
              <a:rPr lang="sv-SE" dirty="0" err="1" smtClean="0"/>
              <a:t>children</a:t>
            </a:r>
            <a:r>
              <a:rPr lang="sv-SE" dirty="0" smtClean="0"/>
              <a:t>  </a:t>
            </a:r>
            <a:endParaRPr lang="sv-S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a:xfrm>
            <a:off x="533400" y="214290"/>
            <a:ext cx="6270625" cy="1385910"/>
          </a:xfrm>
        </p:spPr>
        <p:txBody>
          <a:bodyPr/>
          <a:lstStyle/>
          <a:p>
            <a:r>
              <a:rPr lang="en-GB" altLang="ja-JP" sz="1800" b="0" dirty="0" smtClean="0">
                <a:ea typeface="MS PGothic" pitchFamily="34" charset="-128"/>
              </a:rPr>
              <a:t>Risk of union separation for couples with at least one child. Sweden and Norway. Computed odds ratios, father’s use of parental leave and period.</a:t>
            </a:r>
            <a:r>
              <a:rPr lang="en-GB" altLang="ja-JP" sz="1800" dirty="0" smtClean="0">
                <a:ea typeface="MS PGothic" pitchFamily="34" charset="-128"/>
              </a:rPr>
              <a:t> </a:t>
            </a:r>
            <a:endParaRPr lang="nb-NO" altLang="nb-NO" sz="1800" dirty="0" smtClean="0"/>
          </a:p>
        </p:txBody>
      </p:sp>
      <p:sp>
        <p:nvSpPr>
          <p:cNvPr id="15363" name="Plassholder for lysbildenummer 3"/>
          <p:cNvSpPr>
            <a:spLocks noGrp="1"/>
          </p:cNvSpPr>
          <p:nvPr>
            <p:ph type="sldNum" sz="quarter" idx="12"/>
          </p:nvPr>
        </p:nvSpPr>
        <p:spPr>
          <a:noFill/>
          <a:ln w="12700">
            <a:miter lim="800000"/>
            <a:headEnd/>
            <a:tailEnd/>
          </a:ln>
        </p:spPr>
        <p:txBody>
          <a:bodyPr/>
          <a:lstStyle/>
          <a:p>
            <a:endParaRPr lang="en-GB" altLang="nb-NO" dirty="0" smtClean="0"/>
          </a:p>
        </p:txBody>
      </p:sp>
      <p:pic>
        <p:nvPicPr>
          <p:cNvPr id="15364" name="Picture 9"/>
          <p:cNvPicPr>
            <a:picLocks noChangeAspect="1" noChangeArrowheads="1"/>
          </p:cNvPicPr>
          <p:nvPr/>
        </p:nvPicPr>
        <p:blipFill>
          <a:blip r:embed="rId3"/>
          <a:srcRect/>
          <a:stretch>
            <a:fillRect/>
          </a:stretch>
        </p:blipFill>
        <p:spPr bwMode="auto">
          <a:xfrm>
            <a:off x="6804025" y="142853"/>
            <a:ext cx="2136775" cy="1571635"/>
          </a:xfrm>
          <a:prstGeom prst="rect">
            <a:avLst/>
          </a:prstGeom>
          <a:noFill/>
          <a:ln w="12700">
            <a:noFill/>
            <a:miter lim="800000"/>
            <a:headEnd/>
            <a:tailEnd/>
          </a:ln>
        </p:spPr>
      </p:pic>
      <p:pic>
        <p:nvPicPr>
          <p:cNvPr id="15365" name="Picture 4"/>
          <p:cNvPicPr>
            <a:picLocks noGrp="1" noChangeAspect="1" noChangeArrowheads="1"/>
          </p:cNvPicPr>
          <p:nvPr>
            <p:ph idx="1"/>
          </p:nvPr>
        </p:nvPicPr>
        <p:blipFill>
          <a:blip r:embed="rId4"/>
          <a:srcRect/>
          <a:stretch>
            <a:fillRect/>
          </a:stretch>
        </p:blipFill>
        <p:spPr>
          <a:xfrm>
            <a:off x="627063" y="1773238"/>
            <a:ext cx="7473950" cy="5068887"/>
          </a:xfrm>
          <a:noFill/>
        </p:spPr>
      </p:pic>
      <p:pic>
        <p:nvPicPr>
          <p:cNvPr id="15366" name="Picture 13" descr="Sverige-flagg"/>
          <p:cNvPicPr>
            <a:picLocks noChangeAspect="1" noChangeArrowheads="1"/>
          </p:cNvPicPr>
          <p:nvPr/>
        </p:nvPicPr>
        <p:blipFill>
          <a:blip r:embed="rId5"/>
          <a:srcRect/>
          <a:stretch>
            <a:fillRect/>
          </a:stretch>
        </p:blipFill>
        <p:spPr bwMode="auto">
          <a:xfrm>
            <a:off x="346075" y="1627188"/>
            <a:ext cx="576263" cy="576262"/>
          </a:xfrm>
          <a:prstGeom prst="rect">
            <a:avLst/>
          </a:prstGeom>
          <a:noFill/>
          <a:ln w="9525">
            <a:noFill/>
            <a:miter lim="800000"/>
            <a:headEnd/>
            <a:tailEnd/>
          </a:ln>
        </p:spPr>
      </p:pic>
      <p:pic>
        <p:nvPicPr>
          <p:cNvPr id="15367" name="Picture 6" descr="Norske-flagg"/>
          <p:cNvPicPr>
            <a:picLocks noChangeAspect="1" noChangeArrowheads="1"/>
          </p:cNvPicPr>
          <p:nvPr/>
        </p:nvPicPr>
        <p:blipFill>
          <a:blip r:embed="rId6"/>
          <a:srcRect/>
          <a:stretch>
            <a:fillRect/>
          </a:stretch>
        </p:blipFill>
        <p:spPr bwMode="auto">
          <a:xfrm>
            <a:off x="320675" y="4081463"/>
            <a:ext cx="611188" cy="611187"/>
          </a:xfrm>
          <a:prstGeom prst="rect">
            <a:avLst/>
          </a:prstGeom>
          <a:noFill/>
          <a:ln w="9525">
            <a:noFill/>
            <a:miter lim="800000"/>
            <a:headEnd/>
            <a:tailEnd/>
          </a:ln>
        </p:spPr>
      </p:pic>
      <p:sp>
        <p:nvSpPr>
          <p:cNvPr id="15368" name="Rectangle 6"/>
          <p:cNvSpPr>
            <a:spLocks noChangeArrowheads="1"/>
          </p:cNvSpPr>
          <p:nvPr/>
        </p:nvSpPr>
        <p:spPr bwMode="auto">
          <a:xfrm>
            <a:off x="4067175" y="2997200"/>
            <a:ext cx="433388" cy="863600"/>
          </a:xfrm>
          <a:prstGeom prst="rect">
            <a:avLst/>
          </a:prstGeom>
          <a:noFill/>
          <a:ln w="25400">
            <a:solidFill>
              <a:schemeClr val="hlink"/>
            </a:solidFill>
            <a:miter lim="800000"/>
            <a:headEnd/>
            <a:tailEnd/>
          </a:ln>
          <a:effectLst/>
        </p:spPr>
        <p:txBody>
          <a:bodyPr wrap="none" anchor="ctr"/>
          <a:lstStyle/>
          <a:p>
            <a:endParaRPr lang="nb-NO" altLang="nb-NO"/>
          </a:p>
        </p:txBody>
      </p:sp>
      <p:sp>
        <p:nvSpPr>
          <p:cNvPr id="15369" name="Rectangle 6"/>
          <p:cNvSpPr>
            <a:spLocks noChangeArrowheads="1"/>
          </p:cNvSpPr>
          <p:nvPr/>
        </p:nvSpPr>
        <p:spPr bwMode="auto">
          <a:xfrm>
            <a:off x="7656513" y="2997200"/>
            <a:ext cx="431800" cy="863600"/>
          </a:xfrm>
          <a:prstGeom prst="rect">
            <a:avLst/>
          </a:prstGeom>
          <a:noFill/>
          <a:ln w="25400">
            <a:solidFill>
              <a:schemeClr val="hlink"/>
            </a:solidFill>
            <a:miter lim="800000"/>
            <a:headEnd/>
            <a:tailEnd/>
          </a:ln>
          <a:effectLst/>
        </p:spPr>
        <p:txBody>
          <a:bodyPr wrap="none" anchor="ctr"/>
          <a:lstStyle/>
          <a:p>
            <a:endParaRPr lang="nb-NO" altLang="nb-NO"/>
          </a:p>
        </p:txBody>
      </p:sp>
      <p:sp>
        <p:nvSpPr>
          <p:cNvPr id="15370" name="Rectangle 6"/>
          <p:cNvSpPr>
            <a:spLocks noChangeArrowheads="1"/>
          </p:cNvSpPr>
          <p:nvPr/>
        </p:nvSpPr>
        <p:spPr bwMode="auto">
          <a:xfrm>
            <a:off x="4067175" y="5516563"/>
            <a:ext cx="433388" cy="865187"/>
          </a:xfrm>
          <a:prstGeom prst="rect">
            <a:avLst/>
          </a:prstGeom>
          <a:noFill/>
          <a:ln w="25400">
            <a:solidFill>
              <a:schemeClr val="hlink"/>
            </a:solidFill>
            <a:miter lim="800000"/>
            <a:headEnd/>
            <a:tailEnd/>
          </a:ln>
          <a:effectLst/>
        </p:spPr>
        <p:txBody>
          <a:bodyPr wrap="none" anchor="ctr"/>
          <a:lstStyle/>
          <a:p>
            <a:endParaRPr lang="nb-NO" altLang="nb-NO"/>
          </a:p>
        </p:txBody>
      </p:sp>
      <p:sp>
        <p:nvSpPr>
          <p:cNvPr id="15371" name="Rectangle 6"/>
          <p:cNvSpPr>
            <a:spLocks noChangeArrowheads="1"/>
          </p:cNvSpPr>
          <p:nvPr/>
        </p:nvSpPr>
        <p:spPr bwMode="auto">
          <a:xfrm>
            <a:off x="7678738" y="5527675"/>
            <a:ext cx="431800" cy="863600"/>
          </a:xfrm>
          <a:prstGeom prst="rect">
            <a:avLst/>
          </a:prstGeom>
          <a:noFill/>
          <a:ln w="25400">
            <a:solidFill>
              <a:schemeClr val="hlink"/>
            </a:solidFill>
            <a:miter lim="800000"/>
            <a:headEnd/>
            <a:tailEnd/>
          </a:ln>
          <a:effectLst/>
        </p:spPr>
        <p:txBody>
          <a:bodyPr wrap="none" anchor="ctr"/>
          <a:lstStyle/>
          <a:p>
            <a:endParaRPr lang="nb-NO" altLang="nb-N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nummer 5"/>
          <p:cNvSpPr>
            <a:spLocks noGrp="1"/>
          </p:cNvSpPr>
          <p:nvPr>
            <p:ph type="sldNum" sz="quarter" idx="12"/>
          </p:nvPr>
        </p:nvSpPr>
        <p:spPr>
          <a:noFill/>
          <a:ln w="12700">
            <a:miter lim="800000"/>
            <a:headEnd/>
            <a:tailEnd/>
          </a:ln>
        </p:spPr>
        <p:txBody>
          <a:bodyPr/>
          <a:lstStyle/>
          <a:p>
            <a:endParaRPr lang="en-GB" altLang="nb-NO" dirty="0" smtClean="0"/>
          </a:p>
        </p:txBody>
      </p:sp>
      <p:sp>
        <p:nvSpPr>
          <p:cNvPr id="16387" name="Rectangle 2"/>
          <p:cNvSpPr>
            <a:spLocks noGrp="1" noChangeArrowheads="1"/>
          </p:cNvSpPr>
          <p:nvPr>
            <p:ph type="title"/>
          </p:nvPr>
        </p:nvSpPr>
        <p:spPr/>
        <p:txBody>
          <a:bodyPr/>
          <a:lstStyle/>
          <a:p>
            <a:r>
              <a:rPr lang="en-US" altLang="nb-NO" smtClean="0"/>
              <a:t>Discussion</a:t>
            </a:r>
          </a:p>
        </p:txBody>
      </p:sp>
      <p:sp>
        <p:nvSpPr>
          <p:cNvPr id="16388" name="Rectangle 3"/>
          <p:cNvSpPr>
            <a:spLocks noGrp="1" noChangeArrowheads="1"/>
          </p:cNvSpPr>
          <p:nvPr>
            <p:ph type="body" idx="1"/>
          </p:nvPr>
        </p:nvSpPr>
        <p:spPr>
          <a:xfrm>
            <a:off x="533400" y="2420938"/>
            <a:ext cx="8382000" cy="3579830"/>
          </a:xfrm>
        </p:spPr>
        <p:txBody>
          <a:bodyPr/>
          <a:lstStyle/>
          <a:p>
            <a:r>
              <a:rPr lang="en-US" altLang="ja-JP" dirty="0" smtClean="0">
                <a:ea typeface="MS PGothic" pitchFamily="34" charset="-128"/>
              </a:rPr>
              <a:t>Fathers’ use of parental leave is positively associated with union stability in the Nordic countries</a:t>
            </a:r>
          </a:p>
          <a:p>
            <a:pPr lvl="1"/>
            <a:r>
              <a:rPr lang="en-US" altLang="ja-JP" dirty="0" smtClean="0">
                <a:ea typeface="MS PGothic" pitchFamily="34" charset="-128"/>
              </a:rPr>
              <a:t>The relationship is not uniform </a:t>
            </a:r>
          </a:p>
          <a:p>
            <a:pPr lvl="1"/>
            <a:r>
              <a:rPr lang="en-US" altLang="ja-JP" dirty="0" smtClean="0">
                <a:ea typeface="MS PGothic" pitchFamily="34" charset="-128"/>
              </a:rPr>
              <a:t>Cannot conclude that more leave reduces union separation</a:t>
            </a:r>
          </a:p>
          <a:p>
            <a:pPr lvl="1"/>
            <a:endParaRPr lang="en-US" altLang="ja-JP" dirty="0" smtClean="0">
              <a:ea typeface="MS PGothic" pitchFamily="34" charset="-128"/>
            </a:endParaRPr>
          </a:p>
          <a:p>
            <a:pPr lvl="1"/>
            <a:r>
              <a:rPr lang="en-US" altLang="ja-JP" dirty="0" smtClean="0">
                <a:ea typeface="MS PGothic" pitchFamily="34" charset="-128"/>
              </a:rPr>
              <a:t>Indicates a complex relationship between gender roles and dissolution risk that needs more analyses!</a:t>
            </a:r>
          </a:p>
          <a:p>
            <a:pPr>
              <a:buFontTx/>
              <a:buNone/>
            </a:pPr>
            <a:endParaRPr lang="nb-NO" altLang="nb-NO" dirty="0" smtClean="0"/>
          </a:p>
          <a:p>
            <a:pPr lvl="1"/>
            <a:endParaRPr lang="nb-NO" altLang="nb-NO" dirty="0" smtClean="0"/>
          </a:p>
        </p:txBody>
      </p:sp>
      <p:pic>
        <p:nvPicPr>
          <p:cNvPr id="16389" name="Picture 9"/>
          <p:cNvPicPr>
            <a:picLocks noChangeAspect="1" noChangeArrowheads="1"/>
          </p:cNvPicPr>
          <p:nvPr/>
        </p:nvPicPr>
        <p:blipFill>
          <a:blip r:embed="rId3"/>
          <a:srcRect/>
          <a:stretch>
            <a:fillRect/>
          </a:stretch>
        </p:blipFill>
        <p:spPr bwMode="auto">
          <a:xfrm>
            <a:off x="6732588" y="142851"/>
            <a:ext cx="2136775" cy="2117749"/>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p:cNvPicPr>
            <a:picLocks noChangeAspect="1" noChangeArrowheads="1"/>
          </p:cNvPicPr>
          <p:nvPr/>
        </p:nvPicPr>
        <p:blipFill>
          <a:blip r:embed="rId3"/>
          <a:srcRect/>
          <a:stretch>
            <a:fillRect/>
          </a:stretch>
        </p:blipFill>
        <p:spPr bwMode="auto">
          <a:xfrm>
            <a:off x="6804025" y="285729"/>
            <a:ext cx="2136775" cy="1785949"/>
          </a:xfrm>
          <a:prstGeom prst="rect">
            <a:avLst/>
          </a:prstGeom>
          <a:noFill/>
          <a:ln w="12700">
            <a:noFill/>
            <a:miter lim="800000"/>
            <a:headEnd/>
            <a:tailEnd/>
          </a:ln>
        </p:spPr>
      </p:pic>
      <p:pic>
        <p:nvPicPr>
          <p:cNvPr id="14339" name="Picture 11"/>
          <p:cNvPicPr>
            <a:picLocks noGrp="1" noChangeAspect="1" noChangeArrowheads="1"/>
          </p:cNvPicPr>
          <p:nvPr>
            <p:ph idx="1"/>
          </p:nvPr>
        </p:nvPicPr>
        <p:blipFill>
          <a:blip r:embed="rId4"/>
          <a:srcRect/>
          <a:stretch>
            <a:fillRect/>
          </a:stretch>
        </p:blipFill>
        <p:spPr>
          <a:xfrm>
            <a:off x="571472" y="2252663"/>
            <a:ext cx="7551737" cy="4605337"/>
          </a:xfrm>
          <a:noFill/>
        </p:spPr>
      </p:pic>
      <p:sp>
        <p:nvSpPr>
          <p:cNvPr id="14340" name="Plassholder for lysbildenummer 5"/>
          <p:cNvSpPr>
            <a:spLocks noGrp="1"/>
          </p:cNvSpPr>
          <p:nvPr>
            <p:ph type="sldNum" sz="quarter" idx="12"/>
          </p:nvPr>
        </p:nvSpPr>
        <p:spPr>
          <a:noFill/>
          <a:ln w="12700">
            <a:miter lim="800000"/>
            <a:headEnd/>
            <a:tailEnd/>
          </a:ln>
        </p:spPr>
        <p:txBody>
          <a:bodyPr/>
          <a:lstStyle/>
          <a:p>
            <a:endParaRPr lang="en-GB" altLang="nb-NO" dirty="0" smtClean="0"/>
          </a:p>
        </p:txBody>
      </p:sp>
      <p:sp>
        <p:nvSpPr>
          <p:cNvPr id="14341" name="Rectangle 2"/>
          <p:cNvSpPr>
            <a:spLocks noGrp="1" noChangeArrowheads="1"/>
          </p:cNvSpPr>
          <p:nvPr>
            <p:ph type="title"/>
          </p:nvPr>
        </p:nvSpPr>
        <p:spPr>
          <a:xfrm>
            <a:off x="533400" y="762000"/>
            <a:ext cx="6199188" cy="1371600"/>
          </a:xfrm>
        </p:spPr>
        <p:txBody>
          <a:bodyPr/>
          <a:lstStyle/>
          <a:p>
            <a:r>
              <a:rPr lang="en-GB" altLang="ja-JP" sz="2000" dirty="0" smtClean="0">
                <a:ea typeface="MS PGothic" pitchFamily="34" charset="-128"/>
              </a:rPr>
              <a:t>Risk of union separation for couples with at least one child. Iceland, Norway and Sweden. Odds ratios. </a:t>
            </a:r>
            <a:endParaRPr lang="nb-NO" altLang="nb-NO" sz="2000" dirty="0" smtClean="0"/>
          </a:p>
        </p:txBody>
      </p:sp>
      <p:sp>
        <p:nvSpPr>
          <p:cNvPr id="14342" name="Rectangle 6"/>
          <p:cNvSpPr>
            <a:spLocks noChangeArrowheads="1"/>
          </p:cNvSpPr>
          <p:nvPr/>
        </p:nvSpPr>
        <p:spPr bwMode="auto">
          <a:xfrm>
            <a:off x="3635375" y="4379913"/>
            <a:ext cx="720725" cy="215900"/>
          </a:xfrm>
          <a:prstGeom prst="rect">
            <a:avLst/>
          </a:prstGeom>
          <a:noFill/>
          <a:ln w="25400">
            <a:solidFill>
              <a:schemeClr val="hlink"/>
            </a:solidFill>
            <a:miter lim="800000"/>
            <a:headEnd/>
            <a:tailEnd/>
          </a:ln>
          <a:effectLst/>
        </p:spPr>
        <p:txBody>
          <a:bodyPr wrap="none" anchor="ctr"/>
          <a:lstStyle/>
          <a:p>
            <a:endParaRPr lang="nb-NO" altLang="nb-NO"/>
          </a:p>
        </p:txBody>
      </p:sp>
      <p:sp>
        <p:nvSpPr>
          <p:cNvPr id="14343" name="Rectangle 7"/>
          <p:cNvSpPr>
            <a:spLocks noChangeArrowheads="1"/>
          </p:cNvSpPr>
          <p:nvPr/>
        </p:nvSpPr>
        <p:spPr bwMode="auto">
          <a:xfrm>
            <a:off x="5399088" y="3992563"/>
            <a:ext cx="720725" cy="215900"/>
          </a:xfrm>
          <a:prstGeom prst="rect">
            <a:avLst/>
          </a:prstGeom>
          <a:noFill/>
          <a:ln w="25400">
            <a:solidFill>
              <a:schemeClr val="hlink"/>
            </a:solidFill>
            <a:miter lim="800000"/>
            <a:headEnd/>
            <a:tailEnd/>
          </a:ln>
          <a:effectLst/>
        </p:spPr>
        <p:txBody>
          <a:bodyPr wrap="none" anchor="ctr"/>
          <a:lstStyle/>
          <a:p>
            <a:endParaRPr lang="nb-NO" altLang="nb-NO"/>
          </a:p>
        </p:txBody>
      </p:sp>
      <p:sp>
        <p:nvSpPr>
          <p:cNvPr id="14344" name="Rectangle 8"/>
          <p:cNvSpPr>
            <a:spLocks noChangeArrowheads="1"/>
          </p:cNvSpPr>
          <p:nvPr/>
        </p:nvSpPr>
        <p:spPr bwMode="auto">
          <a:xfrm>
            <a:off x="7235825" y="4002088"/>
            <a:ext cx="720725" cy="215900"/>
          </a:xfrm>
          <a:prstGeom prst="rect">
            <a:avLst/>
          </a:prstGeom>
          <a:noFill/>
          <a:ln w="25400">
            <a:solidFill>
              <a:schemeClr val="hlink"/>
            </a:solidFill>
            <a:miter lim="800000"/>
            <a:headEnd/>
            <a:tailEnd/>
          </a:ln>
          <a:effectLst/>
        </p:spPr>
        <p:txBody>
          <a:bodyPr wrap="none" anchor="ctr"/>
          <a:lstStyle/>
          <a:p>
            <a:endParaRPr lang="nb-NO" altLang="nb-N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lysbildenummer 5"/>
          <p:cNvSpPr>
            <a:spLocks noGrp="1"/>
          </p:cNvSpPr>
          <p:nvPr>
            <p:ph type="sldNum" sz="quarter" idx="12"/>
          </p:nvPr>
        </p:nvSpPr>
        <p:spPr>
          <a:noFill/>
          <a:ln w="12700">
            <a:miter lim="800000"/>
            <a:headEnd/>
            <a:tailEnd/>
          </a:ln>
        </p:spPr>
        <p:txBody>
          <a:bodyPr/>
          <a:lstStyle/>
          <a:p>
            <a:fld id="{B05EBC7A-B830-495C-9CDA-364BB307E514}" type="slidenum">
              <a:rPr lang="en-GB" altLang="nb-NO" smtClean="0"/>
              <a:pPr/>
              <a:t>19</a:t>
            </a:fld>
            <a:endParaRPr lang="en-GB" altLang="nb-NO" smtClean="0"/>
          </a:p>
        </p:txBody>
      </p:sp>
      <p:pic>
        <p:nvPicPr>
          <p:cNvPr id="13315" name="Picture 4"/>
          <p:cNvPicPr>
            <a:picLocks noGrp="1" noChangeAspect="1" noChangeArrowheads="1"/>
          </p:cNvPicPr>
          <p:nvPr>
            <p:ph type="body" idx="1"/>
          </p:nvPr>
        </p:nvPicPr>
        <p:blipFill>
          <a:blip r:embed="rId3"/>
          <a:srcRect/>
          <a:stretch>
            <a:fillRect/>
          </a:stretch>
        </p:blipFill>
        <p:spPr>
          <a:xfrm>
            <a:off x="250825" y="549275"/>
            <a:ext cx="3744913" cy="2879725"/>
          </a:xfrm>
          <a:noFill/>
        </p:spPr>
      </p:pic>
      <p:pic>
        <p:nvPicPr>
          <p:cNvPr id="13316" name="Picture 5"/>
          <p:cNvPicPr>
            <a:picLocks noChangeAspect="1" noChangeArrowheads="1"/>
          </p:cNvPicPr>
          <p:nvPr/>
        </p:nvPicPr>
        <p:blipFill>
          <a:blip r:embed="rId4"/>
          <a:srcRect/>
          <a:stretch>
            <a:fillRect/>
          </a:stretch>
        </p:blipFill>
        <p:spPr bwMode="auto">
          <a:xfrm>
            <a:off x="0" y="3716338"/>
            <a:ext cx="3995738" cy="3141662"/>
          </a:xfrm>
          <a:prstGeom prst="rect">
            <a:avLst/>
          </a:prstGeom>
          <a:noFill/>
          <a:ln w="9525">
            <a:noFill/>
            <a:miter lim="800000"/>
            <a:headEnd/>
            <a:tailEnd/>
          </a:ln>
        </p:spPr>
      </p:pic>
      <p:pic>
        <p:nvPicPr>
          <p:cNvPr id="13317" name="Picture 6"/>
          <p:cNvPicPr>
            <a:picLocks noChangeAspect="1" noChangeArrowheads="1"/>
          </p:cNvPicPr>
          <p:nvPr/>
        </p:nvPicPr>
        <p:blipFill>
          <a:blip r:embed="rId5"/>
          <a:srcRect/>
          <a:stretch>
            <a:fillRect/>
          </a:stretch>
        </p:blipFill>
        <p:spPr bwMode="auto">
          <a:xfrm>
            <a:off x="4500563" y="3716338"/>
            <a:ext cx="4252912" cy="3141662"/>
          </a:xfrm>
          <a:prstGeom prst="rect">
            <a:avLst/>
          </a:prstGeom>
          <a:noFill/>
          <a:ln w="9525">
            <a:noFill/>
            <a:miter lim="800000"/>
            <a:headEnd/>
            <a:tailEnd/>
          </a:ln>
        </p:spPr>
      </p:pic>
      <p:pic>
        <p:nvPicPr>
          <p:cNvPr id="13318" name="Picture 9"/>
          <p:cNvPicPr>
            <a:picLocks noChangeAspect="1" noChangeArrowheads="1"/>
          </p:cNvPicPr>
          <p:nvPr/>
        </p:nvPicPr>
        <p:blipFill>
          <a:blip r:embed="rId6"/>
          <a:srcRect/>
          <a:stretch>
            <a:fillRect/>
          </a:stretch>
        </p:blipFill>
        <p:spPr bwMode="auto">
          <a:xfrm>
            <a:off x="6778625" y="214291"/>
            <a:ext cx="2136775" cy="2214578"/>
          </a:xfrm>
          <a:prstGeom prst="rect">
            <a:avLst/>
          </a:prstGeom>
          <a:noFill/>
          <a:ln w="12700">
            <a:noFill/>
            <a:miter lim="800000"/>
            <a:headEnd/>
            <a:tailEnd/>
          </a:ln>
        </p:spPr>
      </p:pic>
      <p:sp>
        <p:nvSpPr>
          <p:cNvPr id="13319" name="Rectangle 2"/>
          <p:cNvSpPr>
            <a:spLocks noGrp="1" noChangeArrowheads="1"/>
          </p:cNvSpPr>
          <p:nvPr>
            <p:ph type="title"/>
          </p:nvPr>
        </p:nvSpPr>
        <p:spPr>
          <a:xfrm>
            <a:off x="4186238" y="700088"/>
            <a:ext cx="2592387" cy="2160587"/>
          </a:xfrm>
        </p:spPr>
        <p:txBody>
          <a:bodyPr/>
          <a:lstStyle/>
          <a:p>
            <a:r>
              <a:rPr lang="en-GB" altLang="ja-JP" sz="2000" b="0" smtClean="0">
                <a:ea typeface="MS PGothic" pitchFamily="34" charset="-128"/>
              </a:rPr>
              <a:t>Kaplan-Meier survival estimates of union separation by use of parental leave. Iceland, Norway and Sweden</a:t>
            </a:r>
            <a:r>
              <a:rPr lang="nb-NO" altLang="ja-JP" sz="2800" smtClean="0">
                <a:ea typeface="MS PGothic" pitchFamily="34" charset="-128"/>
              </a:rPr>
              <a:t> </a:t>
            </a:r>
            <a:endParaRPr lang="nb-NO" altLang="nb-NO"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0575" y="428604"/>
            <a:ext cx="6848475" cy="1000132"/>
          </a:xfrm>
        </p:spPr>
        <p:txBody>
          <a:bodyPr/>
          <a:lstStyle/>
          <a:p>
            <a:r>
              <a:rPr lang="sv-SE" dirty="0" err="1" smtClean="0"/>
              <a:t>What</a:t>
            </a:r>
            <a:r>
              <a:rPr lang="sv-SE" dirty="0" smtClean="0"/>
              <a:t> are the </a:t>
            </a:r>
            <a:r>
              <a:rPr lang="sv-SE" dirty="0" err="1" smtClean="0"/>
              <a:t>outcomes</a:t>
            </a:r>
            <a:r>
              <a:rPr lang="sv-SE" dirty="0" smtClean="0"/>
              <a:t> of </a:t>
            </a:r>
            <a:r>
              <a:rPr lang="sv-SE" dirty="0" err="1" smtClean="0"/>
              <a:t>family</a:t>
            </a:r>
            <a:r>
              <a:rPr lang="sv-SE" dirty="0" smtClean="0"/>
              <a:t> policy in Nordic </a:t>
            </a:r>
            <a:r>
              <a:rPr lang="sv-SE" dirty="0" err="1" smtClean="0"/>
              <a:t>countries</a:t>
            </a:r>
            <a:r>
              <a:rPr lang="sv-SE" dirty="0" smtClean="0"/>
              <a:t>? </a:t>
            </a:r>
            <a:endParaRPr lang="sv-SE" dirty="0"/>
          </a:p>
        </p:txBody>
      </p:sp>
      <p:sp>
        <p:nvSpPr>
          <p:cNvPr id="3" name="Platshållare för innehåll 2"/>
          <p:cNvSpPr>
            <a:spLocks noGrp="1"/>
          </p:cNvSpPr>
          <p:nvPr>
            <p:ph idx="1"/>
          </p:nvPr>
        </p:nvSpPr>
        <p:spPr>
          <a:xfrm>
            <a:off x="790575" y="1785926"/>
            <a:ext cx="6848475" cy="4235462"/>
          </a:xfrm>
        </p:spPr>
        <p:txBody>
          <a:bodyPr/>
          <a:lstStyle/>
          <a:p>
            <a:r>
              <a:rPr lang="sv-SE" dirty="0" smtClean="0"/>
              <a:t>High </a:t>
            </a:r>
            <a:r>
              <a:rPr lang="sv-SE" dirty="0" err="1" smtClean="0"/>
              <a:t>female</a:t>
            </a:r>
            <a:r>
              <a:rPr lang="sv-SE" dirty="0" smtClean="0"/>
              <a:t> </a:t>
            </a:r>
            <a:r>
              <a:rPr lang="sv-SE" dirty="0" err="1" smtClean="0"/>
              <a:t>labour</a:t>
            </a:r>
            <a:r>
              <a:rPr lang="sv-SE" dirty="0" smtClean="0"/>
              <a:t> force </a:t>
            </a:r>
            <a:r>
              <a:rPr lang="sv-SE" dirty="0" err="1" smtClean="0"/>
              <a:t>participation</a:t>
            </a:r>
            <a:r>
              <a:rPr lang="sv-SE" dirty="0" smtClean="0"/>
              <a:t> and/or </a:t>
            </a:r>
            <a:r>
              <a:rPr lang="sv-SE" dirty="0" err="1" smtClean="0"/>
              <a:t>gender</a:t>
            </a:r>
            <a:r>
              <a:rPr lang="sv-SE" dirty="0" smtClean="0"/>
              <a:t> </a:t>
            </a:r>
            <a:r>
              <a:rPr lang="sv-SE" dirty="0" err="1" smtClean="0"/>
              <a:t>segregated</a:t>
            </a:r>
            <a:r>
              <a:rPr lang="sv-SE" dirty="0" smtClean="0"/>
              <a:t> </a:t>
            </a:r>
            <a:r>
              <a:rPr lang="sv-SE" dirty="0" err="1" smtClean="0"/>
              <a:t>labour</a:t>
            </a:r>
            <a:r>
              <a:rPr lang="sv-SE" dirty="0" smtClean="0"/>
              <a:t> market?</a:t>
            </a:r>
          </a:p>
          <a:p>
            <a:r>
              <a:rPr lang="sv-SE" dirty="0" smtClean="0"/>
              <a:t>High </a:t>
            </a:r>
            <a:r>
              <a:rPr lang="sv-SE" dirty="0" err="1" smtClean="0"/>
              <a:t>male</a:t>
            </a:r>
            <a:r>
              <a:rPr lang="sv-SE" dirty="0" smtClean="0"/>
              <a:t> </a:t>
            </a:r>
            <a:r>
              <a:rPr lang="sv-SE" dirty="0" err="1" smtClean="0"/>
              <a:t>participation</a:t>
            </a:r>
            <a:r>
              <a:rPr lang="sv-SE" dirty="0" smtClean="0"/>
              <a:t> in </a:t>
            </a:r>
            <a:r>
              <a:rPr lang="sv-SE" dirty="0" err="1" smtClean="0"/>
              <a:t>childcare</a:t>
            </a:r>
            <a:r>
              <a:rPr lang="sv-SE" dirty="0" smtClean="0"/>
              <a:t> and </a:t>
            </a:r>
            <a:r>
              <a:rPr lang="sv-SE" dirty="0" err="1" smtClean="0"/>
              <a:t>gender</a:t>
            </a:r>
            <a:r>
              <a:rPr lang="sv-SE" dirty="0" smtClean="0"/>
              <a:t> </a:t>
            </a:r>
            <a:r>
              <a:rPr lang="sv-SE" dirty="0" err="1" smtClean="0"/>
              <a:t>equality</a:t>
            </a:r>
            <a:r>
              <a:rPr lang="sv-SE" dirty="0" smtClean="0"/>
              <a:t>?</a:t>
            </a:r>
          </a:p>
          <a:p>
            <a:r>
              <a:rPr lang="sv-SE" dirty="0" smtClean="0"/>
              <a:t>High </a:t>
            </a:r>
            <a:r>
              <a:rPr lang="sv-SE" dirty="0" err="1" smtClean="0"/>
              <a:t>fertility</a:t>
            </a:r>
            <a:r>
              <a:rPr lang="sv-SE" dirty="0" smtClean="0"/>
              <a:t> and/or late </a:t>
            </a:r>
            <a:r>
              <a:rPr lang="sv-SE" dirty="0" err="1" smtClean="0"/>
              <a:t>childbearing</a:t>
            </a:r>
            <a:r>
              <a:rPr lang="sv-SE" dirty="0" smtClean="0"/>
              <a:t>?</a:t>
            </a:r>
          </a:p>
          <a:p>
            <a:r>
              <a:rPr lang="sv-SE" dirty="0" smtClean="0"/>
              <a:t>High </a:t>
            </a:r>
            <a:r>
              <a:rPr lang="sv-SE" dirty="0" err="1" smtClean="0"/>
              <a:t>family</a:t>
            </a:r>
            <a:r>
              <a:rPr lang="sv-SE" dirty="0" smtClean="0"/>
              <a:t> dissolution?</a:t>
            </a:r>
          </a:p>
          <a:p>
            <a:r>
              <a:rPr lang="sv-SE" dirty="0" smtClean="0"/>
              <a:t>High </a:t>
            </a:r>
            <a:r>
              <a:rPr lang="sv-SE" dirty="0" err="1" smtClean="0"/>
              <a:t>reconstitution</a:t>
            </a:r>
            <a:r>
              <a:rPr lang="sv-SE" dirty="0" smtClean="0"/>
              <a:t> of </a:t>
            </a:r>
            <a:r>
              <a:rPr lang="sv-SE" dirty="0" err="1" smtClean="0"/>
              <a:t>family</a:t>
            </a:r>
            <a:r>
              <a:rPr lang="sv-SE" dirty="0" smtClean="0"/>
              <a:t> and/or </a:t>
            </a:r>
            <a:r>
              <a:rPr lang="sv-SE" dirty="0" err="1" smtClean="0"/>
              <a:t>lone</a:t>
            </a:r>
            <a:r>
              <a:rPr lang="sv-SE" dirty="0" smtClean="0"/>
              <a:t> </a:t>
            </a:r>
            <a:r>
              <a:rPr lang="sv-SE" dirty="0" err="1" smtClean="0"/>
              <a:t>parenting</a:t>
            </a:r>
            <a:r>
              <a:rPr lang="sv-SE" dirty="0" smtClean="0"/>
              <a:t>?</a:t>
            </a:r>
          </a:p>
          <a:p>
            <a:r>
              <a:rPr lang="sv-SE" dirty="0" err="1" smtClean="0"/>
              <a:t>Low</a:t>
            </a:r>
            <a:r>
              <a:rPr lang="sv-SE" dirty="0" smtClean="0"/>
              <a:t> </a:t>
            </a:r>
            <a:r>
              <a:rPr lang="sv-SE" dirty="0" err="1" smtClean="0"/>
              <a:t>poverty</a:t>
            </a:r>
            <a:r>
              <a:rPr lang="sv-SE" dirty="0" smtClean="0"/>
              <a:t> </a:t>
            </a:r>
            <a:r>
              <a:rPr lang="sv-SE" dirty="0" err="1" smtClean="0"/>
              <a:t>among</a:t>
            </a:r>
            <a:r>
              <a:rPr lang="sv-SE" dirty="0" smtClean="0"/>
              <a:t> </a:t>
            </a:r>
            <a:r>
              <a:rPr lang="sv-SE" dirty="0" err="1" smtClean="0"/>
              <a:t>children</a:t>
            </a:r>
            <a:r>
              <a:rPr lang="sv-SE" dirty="0" smtClean="0"/>
              <a:t>? </a:t>
            </a:r>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0575" y="1357298"/>
            <a:ext cx="6848475" cy="428628"/>
          </a:xfrm>
        </p:spPr>
        <p:txBody>
          <a:bodyPr/>
          <a:lstStyle/>
          <a:p>
            <a:r>
              <a:rPr lang="sv-SE" dirty="0" smtClean="0"/>
              <a:t>Social Policy and </a:t>
            </a:r>
            <a:r>
              <a:rPr lang="sv-SE" dirty="0" err="1" smtClean="0"/>
              <a:t>Family</a:t>
            </a:r>
            <a:r>
              <a:rPr lang="sv-SE" dirty="0" smtClean="0"/>
              <a:t> Dynamics in Europe (</a:t>
            </a:r>
            <a:r>
              <a:rPr lang="sv-SE" dirty="0" err="1" smtClean="0"/>
              <a:t>SPaDE</a:t>
            </a:r>
            <a:r>
              <a:rPr lang="sv-SE" dirty="0" smtClean="0"/>
              <a:t>)</a:t>
            </a:r>
            <a:br>
              <a:rPr lang="sv-SE" dirty="0" smtClean="0"/>
            </a:br>
            <a:r>
              <a:rPr lang="sv-SE" dirty="0" smtClean="0"/>
              <a:t/>
            </a:r>
            <a:br>
              <a:rPr lang="sv-SE" dirty="0" smtClean="0"/>
            </a:br>
            <a:endParaRPr lang="sv-SE" dirty="0"/>
          </a:p>
        </p:txBody>
      </p:sp>
      <p:sp>
        <p:nvSpPr>
          <p:cNvPr id="3" name="Platshållare för innehåll 2"/>
          <p:cNvSpPr>
            <a:spLocks noGrp="1"/>
          </p:cNvSpPr>
          <p:nvPr>
            <p:ph idx="1"/>
          </p:nvPr>
        </p:nvSpPr>
        <p:spPr>
          <a:xfrm>
            <a:off x="790575" y="2500306"/>
            <a:ext cx="6848475" cy="3521082"/>
          </a:xfrm>
        </p:spPr>
        <p:txBody>
          <a:bodyPr/>
          <a:lstStyle/>
          <a:p>
            <a:pPr>
              <a:buNone/>
            </a:pPr>
            <a:r>
              <a:rPr lang="sv-SE" kern="100" spc="-100" dirty="0" err="1" smtClean="0"/>
              <a:t>www.su.se/SPADE</a:t>
            </a:r>
            <a:r>
              <a:rPr lang="sv-SE" kern="100" spc="-100" dirty="0" smtClean="0"/>
              <a:t>/</a:t>
            </a:r>
          </a:p>
          <a:p>
            <a:pPr>
              <a:buNone/>
            </a:pPr>
            <a:r>
              <a:rPr lang="sv-SE" kern="100" spc="-100" dirty="0" err="1" smtClean="0"/>
              <a:t>Demography</a:t>
            </a:r>
            <a:r>
              <a:rPr lang="sv-SE" kern="100" spc="-100" dirty="0" smtClean="0"/>
              <a:t> </a:t>
            </a:r>
            <a:r>
              <a:rPr lang="sv-SE" kern="100" spc="-100" dirty="0" err="1" smtClean="0"/>
              <a:t>unit</a:t>
            </a:r>
            <a:endParaRPr lang="sv-SE" kern="100" spc="-100" dirty="0" smtClean="0"/>
          </a:p>
          <a:p>
            <a:pPr>
              <a:buNone/>
            </a:pPr>
            <a:r>
              <a:rPr lang="sv-SE" kern="100" spc="-100" dirty="0" smtClean="0"/>
              <a:t>Department of </a:t>
            </a:r>
            <a:r>
              <a:rPr lang="sv-SE" kern="100" spc="-100" dirty="0" err="1" smtClean="0"/>
              <a:t>Sociology</a:t>
            </a:r>
            <a:r>
              <a:rPr lang="sv-SE" kern="100" spc="-100" dirty="0" smtClean="0"/>
              <a:t>, Stockholm University</a:t>
            </a:r>
          </a:p>
          <a:p>
            <a:pPr>
              <a:buNone/>
            </a:pPr>
            <a:endParaRPr lang="sv-SE" dirty="0" smtClean="0"/>
          </a:p>
          <a:p>
            <a:pPr>
              <a:buNone/>
            </a:pP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6357950" y="142852"/>
            <a:ext cx="2655875" cy="2189186"/>
          </a:xfrm>
          <a:prstGeom prst="rect">
            <a:avLst/>
          </a:prstGeom>
          <a:noFill/>
          <a:ln w="12700">
            <a:noFill/>
            <a:miter lim="800000"/>
            <a:headEnd/>
            <a:tailEnd/>
          </a:ln>
        </p:spPr>
      </p:pic>
      <p:sp>
        <p:nvSpPr>
          <p:cNvPr id="5" name="Rektangel 4"/>
          <p:cNvSpPr/>
          <p:nvPr/>
        </p:nvSpPr>
        <p:spPr>
          <a:xfrm>
            <a:off x="571472" y="2357431"/>
            <a:ext cx="6429420" cy="3539430"/>
          </a:xfrm>
          <a:prstGeom prst="rect">
            <a:avLst/>
          </a:prstGeom>
        </p:spPr>
        <p:txBody>
          <a:bodyPr wrap="square">
            <a:spAutoFit/>
          </a:bodyPr>
          <a:lstStyle/>
          <a:p>
            <a:r>
              <a:rPr lang="en-GB" sz="2600" b="1" dirty="0" smtClean="0">
                <a:solidFill>
                  <a:srgbClr val="002F5F"/>
                </a:solidFill>
                <a:latin typeface="+mj-lt"/>
              </a:rPr>
              <a:t>Nordic Family Policy and demographic Consequences (</a:t>
            </a:r>
            <a:r>
              <a:rPr lang="en-GB" sz="2600" b="1" dirty="0" err="1" smtClean="0">
                <a:solidFill>
                  <a:srgbClr val="002F5F"/>
                </a:solidFill>
                <a:latin typeface="+mj-lt"/>
              </a:rPr>
              <a:t>NORDiC</a:t>
            </a:r>
            <a:r>
              <a:rPr lang="en-GB" sz="2600" b="1" dirty="0" smtClean="0">
                <a:solidFill>
                  <a:srgbClr val="002F5F"/>
                </a:solidFill>
                <a:latin typeface="+mj-lt"/>
              </a:rPr>
              <a:t>)</a:t>
            </a:r>
          </a:p>
          <a:p>
            <a:endParaRPr lang="en-GB" sz="2600" b="1" dirty="0" smtClean="0">
              <a:solidFill>
                <a:srgbClr val="002F5F"/>
              </a:solidFill>
              <a:latin typeface="+mj-lt"/>
            </a:endParaRPr>
          </a:p>
          <a:p>
            <a:r>
              <a:rPr lang="en-GB" sz="2000" dirty="0" smtClean="0">
                <a:solidFill>
                  <a:srgbClr val="002F5F"/>
                </a:solidFill>
                <a:latin typeface="+mj-lt"/>
              </a:rPr>
              <a:t>Trude </a:t>
            </a:r>
            <a:r>
              <a:rPr lang="en-GB" sz="2000" dirty="0" err="1" smtClean="0">
                <a:solidFill>
                  <a:srgbClr val="002F5F"/>
                </a:solidFill>
                <a:latin typeface="+mj-lt"/>
              </a:rPr>
              <a:t>Lappegard</a:t>
            </a:r>
            <a:r>
              <a:rPr lang="en-GB" sz="2000" dirty="0" smtClean="0">
                <a:solidFill>
                  <a:srgbClr val="002F5F"/>
                </a:solidFill>
                <a:latin typeface="+mj-lt"/>
              </a:rPr>
              <a:t>, Statistics Norway (PI)</a:t>
            </a:r>
          </a:p>
          <a:p>
            <a:r>
              <a:rPr lang="en-US" altLang="ja-JP" sz="2000" dirty="0" smtClean="0">
                <a:solidFill>
                  <a:schemeClr val="bg1"/>
                </a:solidFill>
                <a:ea typeface="MS PGothic" pitchFamily="34" charset="-128"/>
              </a:rPr>
              <a:t>(</a:t>
            </a:r>
            <a:r>
              <a:rPr lang="en-US" altLang="ja-JP" sz="2000" dirty="0" smtClean="0">
                <a:solidFill>
                  <a:schemeClr val="bg1"/>
                </a:solidFill>
                <a:ea typeface="MS PGothic" pitchFamily="34" charset="-128"/>
              </a:rPr>
              <a:t>217915/F10) Research Council of Norway (217915</a:t>
            </a:r>
            <a:endParaRPr lang="en-GB" sz="2000" dirty="0" smtClean="0">
              <a:solidFill>
                <a:srgbClr val="002F5F"/>
              </a:solidFill>
              <a:latin typeface="+mj-lt"/>
            </a:endParaRPr>
          </a:p>
          <a:p>
            <a:r>
              <a:rPr lang="en-GB" sz="2000" dirty="0" smtClean="0">
                <a:solidFill>
                  <a:srgbClr val="002F5F"/>
                </a:solidFill>
                <a:latin typeface="+mj-lt"/>
              </a:rPr>
              <a:t>Aim: </a:t>
            </a:r>
          </a:p>
          <a:p>
            <a:r>
              <a:rPr lang="en-GB" sz="2000" dirty="0" smtClean="0">
                <a:solidFill>
                  <a:srgbClr val="002F5F"/>
                </a:solidFill>
              </a:rPr>
              <a:t>”Whether and how Nordic family policy influences demographic behaviour and life-course earnings”</a:t>
            </a:r>
          </a:p>
          <a:p>
            <a:endParaRPr lang="sv-SE" sz="2000" dirty="0">
              <a:solidFill>
                <a:srgbClr val="002F5F"/>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altLang="ja-JP" dirty="0" smtClean="0">
                <a:ea typeface="MS PGothic" pitchFamily="34" charset="-128"/>
              </a:rPr>
              <a:t>Nordic Family Policy and </a:t>
            </a:r>
            <a:br>
              <a:rPr lang="en-US" altLang="ja-JP" dirty="0" smtClean="0">
                <a:ea typeface="MS PGothic" pitchFamily="34" charset="-128"/>
              </a:rPr>
            </a:br>
            <a:r>
              <a:rPr lang="en-US" altLang="ja-JP" dirty="0" smtClean="0">
                <a:ea typeface="MS PGothic" pitchFamily="34" charset="-128"/>
              </a:rPr>
              <a:t>Union Dissolution</a:t>
            </a:r>
            <a:r>
              <a:rPr lang="nb-NO" altLang="ja-JP" dirty="0" smtClean="0">
                <a:ea typeface="MS PGothic" pitchFamily="34" charset="-128"/>
              </a:rPr>
              <a:t> </a:t>
            </a:r>
            <a:br>
              <a:rPr lang="nb-NO" altLang="ja-JP" dirty="0" smtClean="0">
                <a:ea typeface="MS PGothic" pitchFamily="34" charset="-128"/>
              </a:rPr>
            </a:br>
            <a:r>
              <a:rPr lang="nb-NO" altLang="ja-JP" dirty="0" smtClean="0">
                <a:ea typeface="MS PGothic" pitchFamily="34" charset="-128"/>
              </a:rPr>
              <a:t/>
            </a:r>
            <a:br>
              <a:rPr lang="nb-NO" altLang="ja-JP" dirty="0" smtClean="0">
                <a:ea typeface="MS PGothic" pitchFamily="34" charset="-128"/>
              </a:rPr>
            </a:br>
            <a:endParaRPr lang="sv-SE" dirty="0"/>
          </a:p>
        </p:txBody>
      </p:sp>
      <p:sp>
        <p:nvSpPr>
          <p:cNvPr id="5" name="Platshållare för innehåll 4"/>
          <p:cNvSpPr>
            <a:spLocks noGrp="1"/>
          </p:cNvSpPr>
          <p:nvPr>
            <p:ph idx="1"/>
          </p:nvPr>
        </p:nvSpPr>
        <p:spPr/>
        <p:txBody>
          <a:bodyPr/>
          <a:lstStyle/>
          <a:p>
            <a:pPr>
              <a:lnSpc>
                <a:spcPct val="90000"/>
              </a:lnSpc>
              <a:buNone/>
            </a:pPr>
            <a:endParaRPr lang="en-GB" altLang="nb-NO" dirty="0" smtClean="0"/>
          </a:p>
          <a:p>
            <a:pPr>
              <a:lnSpc>
                <a:spcPct val="90000"/>
              </a:lnSpc>
              <a:buNone/>
            </a:pPr>
            <a:r>
              <a:rPr lang="en-GB" altLang="nb-NO" dirty="0" smtClean="0"/>
              <a:t>Trude </a:t>
            </a:r>
            <a:r>
              <a:rPr lang="en-GB" altLang="nb-NO" dirty="0" err="1" smtClean="0"/>
              <a:t>Lappegard</a:t>
            </a:r>
            <a:r>
              <a:rPr lang="en-GB" altLang="ja-JP" i="1" dirty="0" smtClean="0">
                <a:ea typeface="MS PGothic" pitchFamily="34" charset="-128"/>
              </a:rPr>
              <a:t>, </a:t>
            </a:r>
            <a:r>
              <a:rPr lang="en-US" altLang="ja-JP" i="1" dirty="0" smtClean="0">
                <a:ea typeface="MS PGothic" pitchFamily="34" charset="-128"/>
              </a:rPr>
              <a:t>Statistics Norway</a:t>
            </a:r>
          </a:p>
          <a:p>
            <a:pPr>
              <a:lnSpc>
                <a:spcPct val="90000"/>
              </a:lnSpc>
              <a:buNone/>
            </a:pPr>
            <a:r>
              <a:rPr lang="en-GB" altLang="ja-JP" dirty="0" smtClean="0">
                <a:ea typeface="MS PGothic" pitchFamily="34" charset="-128"/>
              </a:rPr>
              <a:t>Ann-Zofie Duvander</a:t>
            </a:r>
            <a:r>
              <a:rPr lang="en-GB" altLang="ja-JP" i="1" dirty="0" smtClean="0">
                <a:ea typeface="MS PGothic" pitchFamily="34" charset="-128"/>
              </a:rPr>
              <a:t>, Stockholm University</a:t>
            </a:r>
            <a:endParaRPr lang="en-GB" altLang="ja-JP" dirty="0" smtClean="0">
              <a:ea typeface="MS PGothic" pitchFamily="34" charset="-128"/>
            </a:endParaRPr>
          </a:p>
          <a:p>
            <a:pPr>
              <a:lnSpc>
                <a:spcPct val="90000"/>
              </a:lnSpc>
              <a:buNone/>
            </a:pPr>
            <a:r>
              <a:rPr lang="en-GB" altLang="ja-JP" dirty="0" smtClean="0">
                <a:ea typeface="MS PGothic" pitchFamily="34" charset="-128"/>
              </a:rPr>
              <a:t>Synøve N. Andersen</a:t>
            </a:r>
            <a:r>
              <a:rPr lang="en-GB" altLang="ja-JP" i="1" dirty="0" smtClean="0">
                <a:ea typeface="MS PGothic" pitchFamily="34" charset="-128"/>
              </a:rPr>
              <a:t>, Statistics Norway</a:t>
            </a:r>
          </a:p>
          <a:p>
            <a:pPr>
              <a:lnSpc>
                <a:spcPct val="90000"/>
              </a:lnSpc>
              <a:buNone/>
            </a:pPr>
            <a:r>
              <a:rPr lang="is-IS" altLang="ja-JP" dirty="0" smtClean="0">
                <a:ea typeface="MS PGothic" pitchFamily="34" charset="-128"/>
              </a:rPr>
              <a:t>Ólöf Garðarsdóttir</a:t>
            </a:r>
            <a:r>
              <a:rPr lang="is-IS" altLang="ja-JP" i="1" dirty="0" smtClean="0">
                <a:ea typeface="MS PGothic" pitchFamily="34" charset="-128"/>
              </a:rPr>
              <a:t>, University of Iceland </a:t>
            </a:r>
            <a:endParaRPr lang="en-GB" altLang="ja-JP" dirty="0" smtClean="0">
              <a:ea typeface="MS PGothic" pitchFamily="34" charset="-128"/>
            </a:endParaRPr>
          </a:p>
          <a:p>
            <a:pPr>
              <a:lnSpc>
                <a:spcPct val="90000"/>
              </a:lnSpc>
              <a:buNone/>
            </a:pPr>
            <a:r>
              <a:rPr lang="en-GB" altLang="ja-JP" dirty="0" smtClean="0">
                <a:ea typeface="MS PGothic" pitchFamily="34" charset="-128"/>
              </a:rPr>
              <a:t>Gerda Neyer</a:t>
            </a:r>
            <a:r>
              <a:rPr lang="en-GB" altLang="ja-JP" i="1" dirty="0" smtClean="0">
                <a:ea typeface="MS PGothic" pitchFamily="34" charset="-128"/>
              </a:rPr>
              <a:t>, Stockholm University </a:t>
            </a:r>
          </a:p>
          <a:p>
            <a:pPr>
              <a:lnSpc>
                <a:spcPct val="90000"/>
              </a:lnSpc>
              <a:buNone/>
            </a:pPr>
            <a:r>
              <a:rPr lang="is-IS" altLang="ja-JP" dirty="0" smtClean="0">
                <a:ea typeface="MS PGothic" pitchFamily="34" charset="-128"/>
              </a:rPr>
              <a:t>Ida Viklund</a:t>
            </a:r>
            <a:r>
              <a:rPr lang="is-IS" altLang="ja-JP" i="1" dirty="0" smtClean="0">
                <a:ea typeface="MS PGothic" pitchFamily="34" charset="-128"/>
              </a:rPr>
              <a:t>, </a:t>
            </a:r>
            <a:r>
              <a:rPr lang="en-US" altLang="ja-JP" i="1" dirty="0" smtClean="0">
                <a:ea typeface="MS PGothic" pitchFamily="34" charset="-128"/>
              </a:rPr>
              <a:t>Stockholm University</a:t>
            </a:r>
          </a:p>
          <a:p>
            <a:pPr>
              <a:lnSpc>
                <a:spcPct val="90000"/>
              </a:lnSpc>
              <a:buNone/>
            </a:pPr>
            <a:endParaRPr lang="en-US" altLang="ja-JP" i="1" dirty="0" smtClean="0">
              <a:ea typeface="MS PGothic" pitchFamily="34" charset="-128"/>
            </a:endParaRPr>
          </a:p>
          <a:p>
            <a:pPr>
              <a:lnSpc>
                <a:spcPct val="90000"/>
              </a:lnSpc>
              <a:buNone/>
            </a:pPr>
            <a:r>
              <a:rPr lang="en-US" altLang="ja-JP" i="1" dirty="0" smtClean="0">
                <a:ea typeface="MS PGothic" pitchFamily="34" charset="-128"/>
              </a:rPr>
              <a:t>(presented at PAA 2014 in Boston, EPC 2014 in Budapest)</a:t>
            </a:r>
            <a:r>
              <a:rPr lang="nb-NO" altLang="ja-JP" dirty="0" smtClean="0">
                <a:ea typeface="MS PGothic" pitchFamily="34" charset="-128"/>
              </a:rPr>
              <a:t/>
            </a:r>
            <a:br>
              <a:rPr lang="nb-NO" altLang="ja-JP" dirty="0" smtClean="0">
                <a:ea typeface="MS PGothic" pitchFamily="34" charset="-128"/>
              </a:rPr>
            </a:br>
            <a:endParaRPr lang="nb-NO" altLang="nb-NO" dirty="0" smtClean="0"/>
          </a:p>
          <a:p>
            <a:endParaRPr lang="sv-SE" dirty="0"/>
          </a:p>
        </p:txBody>
      </p:sp>
      <p:pic>
        <p:nvPicPr>
          <p:cNvPr id="6" name="Picture 4"/>
          <p:cNvPicPr>
            <a:picLocks noChangeAspect="1" noChangeArrowheads="1"/>
          </p:cNvPicPr>
          <p:nvPr/>
        </p:nvPicPr>
        <p:blipFill>
          <a:blip r:embed="rId3"/>
          <a:srcRect/>
          <a:stretch>
            <a:fillRect/>
          </a:stretch>
        </p:blipFill>
        <p:spPr bwMode="auto">
          <a:xfrm>
            <a:off x="6357950" y="142852"/>
            <a:ext cx="2655875" cy="2189186"/>
          </a:xfrm>
          <a:prstGeom prst="rect">
            <a:avLst/>
          </a:prstGeom>
          <a:noFill/>
          <a:ln w="12700">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ssholder for lysbildenummer 5"/>
          <p:cNvSpPr>
            <a:spLocks noGrp="1"/>
          </p:cNvSpPr>
          <p:nvPr>
            <p:ph type="sldNum" sz="quarter" idx="12"/>
          </p:nvPr>
        </p:nvSpPr>
        <p:spPr>
          <a:noFill/>
          <a:ln w="12700">
            <a:miter lim="800000"/>
            <a:headEnd/>
            <a:tailEnd/>
          </a:ln>
        </p:spPr>
        <p:txBody>
          <a:bodyPr/>
          <a:lstStyle/>
          <a:p>
            <a:endParaRPr lang="en-GB" altLang="nb-NO" dirty="0" smtClean="0"/>
          </a:p>
        </p:txBody>
      </p:sp>
      <p:sp>
        <p:nvSpPr>
          <p:cNvPr id="4099" name="Rectangle 2"/>
          <p:cNvSpPr>
            <a:spLocks noGrp="1" noChangeArrowheads="1"/>
          </p:cNvSpPr>
          <p:nvPr>
            <p:ph type="title"/>
          </p:nvPr>
        </p:nvSpPr>
        <p:spPr>
          <a:xfrm>
            <a:off x="611188" y="762000"/>
            <a:ext cx="8304212" cy="838200"/>
          </a:xfrm>
        </p:spPr>
        <p:txBody>
          <a:bodyPr/>
          <a:lstStyle/>
          <a:p>
            <a:r>
              <a:rPr lang="en-US" altLang="nb-NO" smtClean="0"/>
              <a:t>Research question</a:t>
            </a:r>
            <a:endParaRPr lang="nb-NO" altLang="nb-NO" smtClean="0"/>
          </a:p>
        </p:txBody>
      </p:sp>
      <p:sp>
        <p:nvSpPr>
          <p:cNvPr id="4100" name="Rectangle 3"/>
          <p:cNvSpPr>
            <a:spLocks noGrp="1" noChangeArrowheads="1"/>
          </p:cNvSpPr>
          <p:nvPr>
            <p:ph type="body" idx="1"/>
          </p:nvPr>
        </p:nvSpPr>
        <p:spPr/>
        <p:txBody>
          <a:bodyPr/>
          <a:lstStyle/>
          <a:p>
            <a:pPr>
              <a:buNone/>
            </a:pPr>
            <a:endParaRPr lang="en-US" altLang="ja-JP" dirty="0" smtClean="0">
              <a:ea typeface="MS PGothic" pitchFamily="34" charset="-128"/>
            </a:endParaRPr>
          </a:p>
          <a:p>
            <a:pPr>
              <a:buFontTx/>
              <a:buNone/>
            </a:pPr>
            <a:r>
              <a:rPr lang="en-US" altLang="ja-JP" dirty="0" smtClean="0">
                <a:ea typeface="MS PGothic" pitchFamily="34" charset="-128"/>
              </a:rPr>
              <a:t>Is fathers’ parental leave use associated with union dissolution? </a:t>
            </a:r>
          </a:p>
          <a:p>
            <a:pPr>
              <a:buFontTx/>
              <a:buNone/>
            </a:pPr>
            <a:r>
              <a:rPr lang="en-US" altLang="ja-JP" dirty="0" smtClean="0">
                <a:ea typeface="MS PGothic" pitchFamily="34" charset="-128"/>
              </a:rPr>
              <a:t>Does the association change over time? </a:t>
            </a:r>
          </a:p>
          <a:p>
            <a:pPr>
              <a:buFontTx/>
              <a:buNone/>
            </a:pPr>
            <a:r>
              <a:rPr lang="en-US" altLang="ja-JP" dirty="0" smtClean="0">
                <a:ea typeface="MS PGothic" pitchFamily="34" charset="-128"/>
              </a:rPr>
              <a:t>Are there differences between Nordic countries ?</a:t>
            </a:r>
          </a:p>
          <a:p>
            <a:pPr>
              <a:buFontTx/>
              <a:buNone/>
            </a:pPr>
            <a:r>
              <a:rPr lang="en-US" altLang="ja-JP" dirty="0" smtClean="0">
                <a:ea typeface="MS PGothic" pitchFamily="34" charset="-128"/>
              </a:rPr>
              <a:t>	</a:t>
            </a:r>
            <a:endParaRPr lang="nb-NO" altLang="nb-NO" dirty="0" smtClean="0"/>
          </a:p>
        </p:txBody>
      </p:sp>
      <p:pic>
        <p:nvPicPr>
          <p:cNvPr id="5" name="Picture 4"/>
          <p:cNvPicPr>
            <a:picLocks noChangeAspect="1" noChangeArrowheads="1"/>
          </p:cNvPicPr>
          <p:nvPr/>
        </p:nvPicPr>
        <p:blipFill>
          <a:blip r:embed="rId3"/>
          <a:srcRect/>
          <a:stretch>
            <a:fillRect/>
          </a:stretch>
        </p:blipFill>
        <p:spPr bwMode="auto">
          <a:xfrm>
            <a:off x="6357950" y="142852"/>
            <a:ext cx="2655875" cy="2189186"/>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lassholder for lysbildenummer 5"/>
          <p:cNvSpPr>
            <a:spLocks noGrp="1"/>
          </p:cNvSpPr>
          <p:nvPr>
            <p:ph type="sldNum" sz="quarter" idx="12"/>
          </p:nvPr>
        </p:nvSpPr>
        <p:spPr>
          <a:noFill/>
          <a:ln w="12700">
            <a:miter lim="800000"/>
            <a:headEnd/>
            <a:tailEnd/>
          </a:ln>
        </p:spPr>
        <p:txBody>
          <a:bodyPr/>
          <a:lstStyle/>
          <a:p>
            <a:endParaRPr lang="en-GB" altLang="nb-NO" dirty="0" smtClean="0"/>
          </a:p>
        </p:txBody>
      </p:sp>
      <p:sp>
        <p:nvSpPr>
          <p:cNvPr id="5123" name="Rectangle 2"/>
          <p:cNvSpPr>
            <a:spLocks noGrp="1" noChangeArrowheads="1"/>
          </p:cNvSpPr>
          <p:nvPr>
            <p:ph type="title"/>
          </p:nvPr>
        </p:nvSpPr>
        <p:spPr>
          <a:xfrm>
            <a:off x="790575" y="500042"/>
            <a:ext cx="6848475" cy="1000132"/>
          </a:xfrm>
        </p:spPr>
        <p:txBody>
          <a:bodyPr/>
          <a:lstStyle/>
          <a:p>
            <a:r>
              <a:rPr lang="en-US" altLang="nb-NO" dirty="0" smtClean="0"/>
              <a:t>Focus</a:t>
            </a:r>
          </a:p>
        </p:txBody>
      </p:sp>
      <p:sp>
        <p:nvSpPr>
          <p:cNvPr id="5124" name="Rectangle 3"/>
          <p:cNvSpPr>
            <a:spLocks noGrp="1" noChangeArrowheads="1"/>
          </p:cNvSpPr>
          <p:nvPr>
            <p:ph type="body" idx="1"/>
          </p:nvPr>
        </p:nvSpPr>
        <p:spPr>
          <a:xfrm>
            <a:off x="785786" y="1643050"/>
            <a:ext cx="6848475" cy="4021148"/>
          </a:xfrm>
        </p:spPr>
        <p:txBody>
          <a:bodyPr/>
          <a:lstStyle/>
          <a:p>
            <a:endParaRPr lang="en-US" altLang="nb-NO" dirty="0" smtClean="0"/>
          </a:p>
          <a:p>
            <a:r>
              <a:rPr lang="en-US" altLang="nb-NO" dirty="0" smtClean="0"/>
              <a:t>Three Nordic countries</a:t>
            </a:r>
          </a:p>
          <a:p>
            <a:pPr lvl="1"/>
            <a:r>
              <a:rPr lang="en-US" altLang="nb-NO" dirty="0" smtClean="0"/>
              <a:t>Iceland, Norway and Sweden </a:t>
            </a:r>
          </a:p>
          <a:p>
            <a:pPr lvl="1"/>
            <a:r>
              <a:rPr lang="en-US" altLang="ja-JP" dirty="0" smtClean="0">
                <a:ea typeface="MS PGothic" pitchFamily="34" charset="-128"/>
              </a:rPr>
              <a:t>Gender equality is an explicit policy goal </a:t>
            </a:r>
          </a:p>
          <a:p>
            <a:pPr lvl="1"/>
            <a:r>
              <a:rPr lang="en-US" altLang="ja-JP" dirty="0" smtClean="0">
                <a:ea typeface="MS PGothic" pitchFamily="34" charset="-128"/>
              </a:rPr>
              <a:t>A long tradition of promoting gender equality through family policy</a:t>
            </a:r>
            <a:endParaRPr lang="nb-NO" altLang="nb-NO" dirty="0" smtClean="0"/>
          </a:p>
          <a:p>
            <a:endParaRPr lang="nb-NO" altLang="nb-NO" dirty="0" smtClean="0"/>
          </a:p>
          <a:p>
            <a:r>
              <a:rPr lang="nb-NO" altLang="nb-NO" dirty="0" smtClean="0"/>
              <a:t>The parental </a:t>
            </a:r>
            <a:r>
              <a:rPr lang="en-US" altLang="nb-NO" dirty="0" smtClean="0"/>
              <a:t>leave program</a:t>
            </a:r>
          </a:p>
          <a:p>
            <a:pPr lvl="1"/>
            <a:r>
              <a:rPr lang="en-US" altLang="ja-JP" dirty="0" smtClean="0">
                <a:ea typeface="MS PGothic" pitchFamily="34" charset="-128"/>
              </a:rPr>
              <a:t>Facilitates the combination of childrearing and female employment</a:t>
            </a:r>
            <a:r>
              <a:rPr lang="nb-NO" altLang="ja-JP" dirty="0" smtClean="0">
                <a:ea typeface="MS PGothic" pitchFamily="34" charset="-128"/>
              </a:rPr>
              <a:t> </a:t>
            </a:r>
          </a:p>
          <a:p>
            <a:pPr lvl="1"/>
            <a:r>
              <a:rPr lang="en-US" altLang="ja-JP" dirty="0" smtClean="0">
                <a:ea typeface="MS PGothic" pitchFamily="34" charset="-128"/>
              </a:rPr>
              <a:t>Encourages men’s participation in the domestic sphere and thus carries the potential to change gender relations within families</a:t>
            </a:r>
            <a:r>
              <a:rPr lang="nb-NO" altLang="ja-JP" dirty="0" smtClean="0">
                <a:ea typeface="MS PGothic" pitchFamily="34" charset="-128"/>
              </a:rPr>
              <a:t> </a:t>
            </a:r>
          </a:p>
        </p:txBody>
      </p:sp>
      <p:pic>
        <p:nvPicPr>
          <p:cNvPr id="5125" name="Picture 2"/>
          <p:cNvPicPr>
            <a:picLocks noChangeAspect="1" noChangeArrowheads="1"/>
          </p:cNvPicPr>
          <p:nvPr/>
        </p:nvPicPr>
        <p:blipFill>
          <a:blip r:embed="rId3"/>
          <a:srcRect/>
          <a:stretch>
            <a:fillRect/>
          </a:stretch>
        </p:blipFill>
        <p:spPr bwMode="auto">
          <a:xfrm>
            <a:off x="6877050" y="142852"/>
            <a:ext cx="2136775" cy="2189186"/>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ssholder for lysbildenummer 3"/>
          <p:cNvSpPr>
            <a:spLocks noGrp="1"/>
          </p:cNvSpPr>
          <p:nvPr>
            <p:ph type="sldNum" sz="quarter" idx="12"/>
          </p:nvPr>
        </p:nvSpPr>
        <p:spPr>
          <a:noFill/>
          <a:ln w="12700">
            <a:miter lim="800000"/>
            <a:headEnd/>
            <a:tailEnd/>
          </a:ln>
        </p:spPr>
        <p:txBody>
          <a:bodyPr/>
          <a:lstStyle/>
          <a:p>
            <a:endParaRPr lang="en-GB" altLang="nb-NO" dirty="0" smtClean="0"/>
          </a:p>
        </p:txBody>
      </p:sp>
      <p:sp>
        <p:nvSpPr>
          <p:cNvPr id="6147" name="Platshållare för bildnummer 5"/>
          <p:cNvSpPr txBox="1">
            <a:spLocks noGrp="1"/>
          </p:cNvSpPr>
          <p:nvPr/>
        </p:nvSpPr>
        <p:spPr bwMode="auto">
          <a:xfrm>
            <a:off x="8458200" y="6505575"/>
            <a:ext cx="469900" cy="239713"/>
          </a:xfrm>
          <a:prstGeom prst="rect">
            <a:avLst/>
          </a:prstGeom>
          <a:noFill/>
          <a:ln w="12700">
            <a:noFill/>
            <a:miter lim="800000"/>
            <a:headEnd/>
            <a:tailEnd/>
          </a:ln>
        </p:spPr>
        <p:txBody>
          <a:bodyPr lIns="0" tIns="0" rIns="0" bIns="0" anchor="ctr"/>
          <a:lstStyle/>
          <a:p>
            <a:pPr algn="r"/>
            <a:endParaRPr lang="en-GB" altLang="nb-NO" sz="1200" b="1" dirty="0"/>
          </a:p>
        </p:txBody>
      </p:sp>
      <p:pic>
        <p:nvPicPr>
          <p:cNvPr id="6148" name="Picture 2"/>
          <p:cNvPicPr>
            <a:picLocks noChangeAspect="1" noChangeArrowheads="1"/>
          </p:cNvPicPr>
          <p:nvPr/>
        </p:nvPicPr>
        <p:blipFill>
          <a:blip r:embed="rId3"/>
          <a:srcRect/>
          <a:stretch>
            <a:fillRect/>
          </a:stretch>
        </p:blipFill>
        <p:spPr bwMode="auto">
          <a:xfrm>
            <a:off x="6786578" y="285728"/>
            <a:ext cx="2136775" cy="1855788"/>
          </a:xfrm>
          <a:prstGeom prst="rect">
            <a:avLst/>
          </a:prstGeom>
          <a:noFill/>
          <a:ln w="12700">
            <a:noFill/>
            <a:miter lim="800000"/>
            <a:headEnd/>
            <a:tailEnd/>
          </a:ln>
        </p:spPr>
      </p:pic>
      <p:sp>
        <p:nvSpPr>
          <p:cNvPr id="6149" name="Rectangle 3"/>
          <p:cNvSpPr>
            <a:spLocks noGrp="1" noChangeArrowheads="1"/>
          </p:cNvSpPr>
          <p:nvPr>
            <p:ph type="title" idx="4294967295"/>
          </p:nvPr>
        </p:nvSpPr>
        <p:spPr>
          <a:xfrm>
            <a:off x="539750" y="1571611"/>
            <a:ext cx="6264275" cy="1071571"/>
          </a:xfrm>
        </p:spPr>
        <p:txBody>
          <a:bodyPr/>
          <a:lstStyle/>
          <a:p>
            <a:r>
              <a:rPr lang="en-GB" altLang="nb-NO" dirty="0" smtClean="0"/>
              <a:t>Expected effects and mechanisms </a:t>
            </a:r>
            <a:r>
              <a:rPr lang="en-GB" altLang="nb-NO" sz="2800" dirty="0" smtClean="0"/>
              <a:t/>
            </a:r>
            <a:br>
              <a:rPr lang="en-GB" altLang="nb-NO" sz="2800" dirty="0" smtClean="0"/>
            </a:br>
            <a:endParaRPr lang="en-GB" altLang="nb-NO" sz="2400" dirty="0" smtClean="0"/>
          </a:p>
        </p:txBody>
      </p:sp>
      <p:sp>
        <p:nvSpPr>
          <p:cNvPr id="6150" name="Rectangle 4"/>
          <p:cNvSpPr>
            <a:spLocks noGrp="1" noChangeArrowheads="1"/>
          </p:cNvSpPr>
          <p:nvPr>
            <p:ph type="body" idx="4294967295"/>
          </p:nvPr>
        </p:nvSpPr>
        <p:spPr>
          <a:xfrm>
            <a:off x="571472" y="2571744"/>
            <a:ext cx="8280400" cy="3500462"/>
          </a:xfrm>
        </p:spPr>
        <p:txBody>
          <a:bodyPr/>
          <a:lstStyle/>
          <a:p>
            <a:endParaRPr lang="en-US" altLang="nb-NO" sz="1800" dirty="0" smtClean="0"/>
          </a:p>
          <a:p>
            <a:endParaRPr lang="en-US" altLang="nb-NO" sz="1800" dirty="0" smtClean="0"/>
          </a:p>
          <a:p>
            <a:r>
              <a:rPr lang="en-US" altLang="nb-NO" sz="1800" dirty="0" smtClean="0"/>
              <a:t>Father’s investment in the relationship and the family       </a:t>
            </a:r>
          </a:p>
          <a:p>
            <a:r>
              <a:rPr lang="en-US" altLang="nb-NO" sz="1800" dirty="0" smtClean="0"/>
              <a:t>Achieve more equality in total time spent in paid and unpaid work</a:t>
            </a:r>
          </a:p>
          <a:p>
            <a:r>
              <a:rPr lang="en-US" altLang="nb-NO" sz="1800" dirty="0" smtClean="0"/>
              <a:t>Facilitate mother’s situation</a:t>
            </a:r>
          </a:p>
          <a:p>
            <a:endParaRPr lang="en-US" altLang="nb-NO" sz="1800" dirty="0" smtClean="0"/>
          </a:p>
          <a:p>
            <a:r>
              <a:rPr lang="en-US" altLang="nb-NO" sz="1800" dirty="0" smtClean="0"/>
              <a:t>Competing roles of father and mother at home? </a:t>
            </a:r>
          </a:p>
          <a:p>
            <a:r>
              <a:rPr lang="en-US" altLang="nb-NO" sz="1800" dirty="0" smtClean="0"/>
              <a:t>Difficult to be forerunner? </a:t>
            </a:r>
          </a:p>
          <a:p>
            <a:pPr lvl="1"/>
            <a:endParaRPr lang="en-GB" altLang="nb-NO"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nummer 3"/>
          <p:cNvSpPr>
            <a:spLocks noGrp="1"/>
          </p:cNvSpPr>
          <p:nvPr>
            <p:ph type="sldNum" sz="quarter" idx="12"/>
          </p:nvPr>
        </p:nvSpPr>
        <p:spPr>
          <a:noFill/>
          <a:ln w="12700">
            <a:miter lim="800000"/>
            <a:headEnd/>
            <a:tailEnd/>
          </a:ln>
        </p:spPr>
        <p:txBody>
          <a:bodyPr/>
          <a:lstStyle/>
          <a:p>
            <a:fld id="{B5766338-A1CF-40B9-B8E1-138D1163B096}" type="slidenum">
              <a:rPr lang="en-GB" altLang="nb-NO" smtClean="0"/>
              <a:pPr/>
              <a:t>9</a:t>
            </a:fld>
            <a:endParaRPr lang="en-GB" altLang="nb-NO" smtClean="0"/>
          </a:p>
        </p:txBody>
      </p:sp>
      <p:sp>
        <p:nvSpPr>
          <p:cNvPr id="7171" name="Platshållare för bildnummer 6"/>
          <p:cNvSpPr txBox="1">
            <a:spLocks noGrp="1"/>
          </p:cNvSpPr>
          <p:nvPr/>
        </p:nvSpPr>
        <p:spPr bwMode="auto">
          <a:xfrm>
            <a:off x="8458200" y="6505575"/>
            <a:ext cx="469900" cy="239713"/>
          </a:xfrm>
          <a:prstGeom prst="rect">
            <a:avLst/>
          </a:prstGeom>
          <a:noFill/>
          <a:ln w="12700">
            <a:noFill/>
            <a:miter lim="800000"/>
            <a:headEnd/>
            <a:tailEnd/>
          </a:ln>
        </p:spPr>
        <p:txBody>
          <a:bodyPr lIns="0" tIns="0" rIns="0" bIns="0" anchor="ctr"/>
          <a:lstStyle/>
          <a:p>
            <a:pPr algn="r"/>
            <a:fld id="{E7CFE6B0-600F-4B72-A55E-7A13B163A203}" type="slidenum">
              <a:rPr lang="en-GB" altLang="nb-NO" sz="1200" b="1"/>
              <a:pPr algn="r"/>
              <a:t>9</a:t>
            </a:fld>
            <a:endParaRPr lang="en-GB" altLang="nb-NO" sz="1200" b="1"/>
          </a:p>
        </p:txBody>
      </p:sp>
      <p:sp>
        <p:nvSpPr>
          <p:cNvPr id="7172" name="Rectangle 2"/>
          <p:cNvSpPr>
            <a:spLocks noGrp="1" noChangeArrowheads="1"/>
          </p:cNvSpPr>
          <p:nvPr>
            <p:ph type="title" idx="4294967295"/>
          </p:nvPr>
        </p:nvSpPr>
        <p:spPr>
          <a:xfrm>
            <a:off x="468313" y="836613"/>
            <a:ext cx="5975350" cy="795337"/>
          </a:xfrm>
        </p:spPr>
        <p:txBody>
          <a:bodyPr/>
          <a:lstStyle/>
          <a:p>
            <a:r>
              <a:rPr lang="en-US" altLang="nb-NO" smtClean="0"/>
              <a:t>Parental Leave Programs in the Nordic countries</a:t>
            </a:r>
          </a:p>
        </p:txBody>
      </p:sp>
      <p:sp>
        <p:nvSpPr>
          <p:cNvPr id="7173" name="Text Box 5"/>
          <p:cNvSpPr txBox="1">
            <a:spLocks noChangeArrowheads="1"/>
          </p:cNvSpPr>
          <p:nvPr/>
        </p:nvSpPr>
        <p:spPr bwMode="auto">
          <a:xfrm>
            <a:off x="250825" y="2205038"/>
            <a:ext cx="2519363" cy="519112"/>
          </a:xfrm>
          <a:prstGeom prst="rect">
            <a:avLst/>
          </a:prstGeom>
          <a:noFill/>
          <a:ln w="9525">
            <a:noFill/>
            <a:miter lim="800000"/>
            <a:headEnd/>
            <a:tailEnd/>
          </a:ln>
        </p:spPr>
        <p:txBody>
          <a:bodyPr>
            <a:spAutoFit/>
          </a:bodyPr>
          <a:lstStyle/>
          <a:p>
            <a:pPr algn="ctr" eaLnBrk="1" hangingPunct="1">
              <a:spcBef>
                <a:spcPct val="50000"/>
              </a:spcBef>
            </a:pPr>
            <a:r>
              <a:rPr lang="en-US" altLang="nb-NO" sz="2800" b="1">
                <a:solidFill>
                  <a:srgbClr val="002F5F"/>
                </a:solidFill>
                <a:ea typeface="MS PGothic" pitchFamily="34" charset="-128"/>
                <a:cs typeface="Arial" charset="0"/>
              </a:rPr>
              <a:t>Iceland</a:t>
            </a:r>
          </a:p>
        </p:txBody>
      </p:sp>
      <p:sp>
        <p:nvSpPr>
          <p:cNvPr id="7174" name="Text Box 6"/>
          <p:cNvSpPr txBox="1">
            <a:spLocks noChangeArrowheads="1"/>
          </p:cNvSpPr>
          <p:nvPr/>
        </p:nvSpPr>
        <p:spPr bwMode="auto">
          <a:xfrm>
            <a:off x="3203575" y="2133600"/>
            <a:ext cx="2305050" cy="519113"/>
          </a:xfrm>
          <a:prstGeom prst="rect">
            <a:avLst/>
          </a:prstGeom>
          <a:noFill/>
          <a:ln w="9525">
            <a:noFill/>
            <a:miter lim="800000"/>
            <a:headEnd/>
            <a:tailEnd/>
          </a:ln>
        </p:spPr>
        <p:txBody>
          <a:bodyPr>
            <a:spAutoFit/>
          </a:bodyPr>
          <a:lstStyle/>
          <a:p>
            <a:pPr algn="ctr" eaLnBrk="1" hangingPunct="1">
              <a:spcBef>
                <a:spcPct val="50000"/>
              </a:spcBef>
            </a:pPr>
            <a:r>
              <a:rPr lang="en-US" altLang="nb-NO" sz="2800" b="1">
                <a:solidFill>
                  <a:srgbClr val="002F5F"/>
                </a:solidFill>
                <a:ea typeface="MS PGothic" pitchFamily="34" charset="-128"/>
                <a:cs typeface="Arial" charset="0"/>
              </a:rPr>
              <a:t>Norway</a:t>
            </a:r>
          </a:p>
        </p:txBody>
      </p:sp>
      <p:sp>
        <p:nvSpPr>
          <p:cNvPr id="7175" name="Text Box 8"/>
          <p:cNvSpPr txBox="1">
            <a:spLocks noChangeArrowheads="1"/>
          </p:cNvSpPr>
          <p:nvPr/>
        </p:nvSpPr>
        <p:spPr bwMode="auto">
          <a:xfrm>
            <a:off x="6372225" y="2205038"/>
            <a:ext cx="2305050" cy="519112"/>
          </a:xfrm>
          <a:prstGeom prst="rect">
            <a:avLst/>
          </a:prstGeom>
          <a:noFill/>
          <a:ln w="9525">
            <a:noFill/>
            <a:miter lim="800000"/>
            <a:headEnd/>
            <a:tailEnd/>
          </a:ln>
        </p:spPr>
        <p:txBody>
          <a:bodyPr>
            <a:spAutoFit/>
          </a:bodyPr>
          <a:lstStyle/>
          <a:p>
            <a:pPr algn="ctr" eaLnBrk="1" hangingPunct="1">
              <a:spcBef>
                <a:spcPct val="50000"/>
              </a:spcBef>
            </a:pPr>
            <a:r>
              <a:rPr lang="en-US" altLang="nb-NO" sz="2800" b="1">
                <a:solidFill>
                  <a:srgbClr val="002F5F"/>
                </a:solidFill>
                <a:ea typeface="MS PGothic" pitchFamily="34" charset="-128"/>
                <a:cs typeface="Arial" charset="0"/>
              </a:rPr>
              <a:t>Sweden</a:t>
            </a:r>
          </a:p>
        </p:txBody>
      </p:sp>
      <p:pic>
        <p:nvPicPr>
          <p:cNvPr id="7176" name="Picture 9"/>
          <p:cNvPicPr>
            <a:picLocks noChangeAspect="1" noChangeArrowheads="1"/>
          </p:cNvPicPr>
          <p:nvPr/>
        </p:nvPicPr>
        <p:blipFill>
          <a:blip r:embed="rId3"/>
          <a:srcRect/>
          <a:stretch>
            <a:fillRect/>
          </a:stretch>
        </p:blipFill>
        <p:spPr bwMode="auto">
          <a:xfrm>
            <a:off x="6877050" y="142852"/>
            <a:ext cx="2136775" cy="1928826"/>
          </a:xfrm>
          <a:prstGeom prst="rect">
            <a:avLst/>
          </a:prstGeom>
          <a:noFill/>
          <a:ln w="12700">
            <a:noFill/>
            <a:miter lim="800000"/>
            <a:headEnd/>
            <a:tailEnd/>
          </a:ln>
        </p:spPr>
      </p:pic>
      <p:sp>
        <p:nvSpPr>
          <p:cNvPr id="7177" name="Text Box 23"/>
          <p:cNvSpPr txBox="1">
            <a:spLocks noChangeArrowheads="1"/>
          </p:cNvSpPr>
          <p:nvPr/>
        </p:nvSpPr>
        <p:spPr bwMode="auto">
          <a:xfrm>
            <a:off x="7667625" y="3429000"/>
            <a:ext cx="1223963" cy="244475"/>
          </a:xfrm>
          <a:prstGeom prst="rect">
            <a:avLst/>
          </a:prstGeom>
          <a:noFill/>
          <a:ln w="12700">
            <a:noFill/>
            <a:miter lim="800000"/>
            <a:headEnd/>
            <a:tailEnd/>
          </a:ln>
        </p:spPr>
        <p:txBody>
          <a:bodyPr>
            <a:spAutoFit/>
          </a:bodyPr>
          <a:lstStyle/>
          <a:p>
            <a:pPr algn="r">
              <a:spcBef>
                <a:spcPct val="50000"/>
              </a:spcBef>
            </a:pPr>
            <a:r>
              <a:rPr lang="nb-NO" altLang="nb-NO" sz="1000">
                <a:solidFill>
                  <a:schemeClr val="tx1"/>
                </a:solidFill>
              </a:rPr>
              <a:t>One year</a:t>
            </a:r>
          </a:p>
        </p:txBody>
      </p:sp>
      <p:pic>
        <p:nvPicPr>
          <p:cNvPr id="7178" name="Picture 14"/>
          <p:cNvPicPr preferRelativeResize="0">
            <a:picLocks noChangeArrowheads="1"/>
          </p:cNvPicPr>
          <p:nvPr/>
        </p:nvPicPr>
        <p:blipFill>
          <a:blip r:embed="rId4"/>
          <a:srcRect/>
          <a:stretch>
            <a:fillRect/>
          </a:stretch>
        </p:blipFill>
        <p:spPr bwMode="auto">
          <a:xfrm>
            <a:off x="249238" y="2749550"/>
            <a:ext cx="2879725" cy="4035425"/>
          </a:xfrm>
          <a:prstGeom prst="rect">
            <a:avLst/>
          </a:prstGeom>
          <a:noFill/>
          <a:ln w="12700">
            <a:noFill/>
            <a:miter lim="800000"/>
            <a:headEnd/>
            <a:tailEnd/>
          </a:ln>
          <a:effectLst/>
        </p:spPr>
      </p:pic>
      <p:pic>
        <p:nvPicPr>
          <p:cNvPr id="7179" name="Picture 15"/>
          <p:cNvPicPr preferRelativeResize="0">
            <a:picLocks noChangeArrowheads="1"/>
          </p:cNvPicPr>
          <p:nvPr/>
        </p:nvPicPr>
        <p:blipFill>
          <a:blip r:embed="rId5"/>
          <a:srcRect/>
          <a:stretch>
            <a:fillRect/>
          </a:stretch>
        </p:blipFill>
        <p:spPr bwMode="auto">
          <a:xfrm>
            <a:off x="3257550" y="2770188"/>
            <a:ext cx="2879725" cy="4032250"/>
          </a:xfrm>
          <a:prstGeom prst="rect">
            <a:avLst/>
          </a:prstGeom>
          <a:noFill/>
          <a:ln w="12700">
            <a:noFill/>
            <a:miter lim="800000"/>
            <a:headEnd/>
            <a:tailEnd/>
          </a:ln>
          <a:effectLst/>
        </p:spPr>
      </p:pic>
      <p:pic>
        <p:nvPicPr>
          <p:cNvPr id="7180" name="Picture 16"/>
          <p:cNvPicPr preferRelativeResize="0">
            <a:picLocks noChangeArrowheads="1"/>
          </p:cNvPicPr>
          <p:nvPr/>
        </p:nvPicPr>
        <p:blipFill>
          <a:blip r:embed="rId6"/>
          <a:srcRect/>
          <a:stretch>
            <a:fillRect/>
          </a:stretch>
        </p:blipFill>
        <p:spPr bwMode="auto">
          <a:xfrm>
            <a:off x="6167438" y="2770188"/>
            <a:ext cx="2879725" cy="4032250"/>
          </a:xfrm>
          <a:prstGeom prst="rect">
            <a:avLst/>
          </a:prstGeom>
          <a:noFill/>
          <a:ln w="12700">
            <a:noFill/>
            <a:miter lim="800000"/>
            <a:headEnd/>
            <a:tailEnd/>
          </a:ln>
          <a:effectLst/>
        </p:spPr>
      </p:pic>
      <p:sp>
        <p:nvSpPr>
          <p:cNvPr id="7181" name="Line 22"/>
          <p:cNvSpPr>
            <a:spLocks noChangeShapeType="1"/>
          </p:cNvSpPr>
          <p:nvPr/>
        </p:nvSpPr>
        <p:spPr bwMode="auto">
          <a:xfrm>
            <a:off x="250825" y="3644900"/>
            <a:ext cx="8893175" cy="0"/>
          </a:xfrm>
          <a:prstGeom prst="line">
            <a:avLst/>
          </a:prstGeom>
          <a:noFill/>
          <a:ln w="25400">
            <a:solidFill>
              <a:schemeClr val="hlink"/>
            </a:solidFill>
            <a:round/>
            <a:headEnd/>
            <a:tailEnd/>
          </a:ln>
        </p:spPr>
        <p:txBody>
          <a:bodyPr/>
          <a:lstStyle/>
          <a:p>
            <a:endParaRPr lang="sv-S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mall_med_bilder">
  <a:themeElements>
    <a:clrScheme name="powerpoint-mall_med_bil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mall_med_bild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mall_med_bil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mall_med_bil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mall_med_bil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mall_med_bil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mall_med_bil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mall_med_bil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mall_med_bil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mall_med_bil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mall_med_bil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mall_med_bil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mall_med_bil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mall_med_bil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livkvist">
  <a:themeElements>
    <a:clrScheme name="Olivkvi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ivkvis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ivkvi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ivkvi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ivkvi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ivkvi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ivkvi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ivkvi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ivkvi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ivkvi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ivkvi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ivkvi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ivkvi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ivkvi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ld">
  <a:themeElements>
    <a:clrScheme name="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l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l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l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l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l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l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l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l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l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l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l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l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powerpoint-mall_med_bilder</Template>
  <TotalTime>5344</TotalTime>
  <Words>2916</Words>
  <Application>Microsoft Office PowerPoint</Application>
  <PresentationFormat>Ekraaniseanss (4:3)</PresentationFormat>
  <Paragraphs>222</Paragraphs>
  <Slides>19</Slides>
  <Notes>19</Notes>
  <HiddenSlides>0</HiddenSlides>
  <MMClips>0</MMClips>
  <ScaleCrop>false</ScaleCrop>
  <HeadingPairs>
    <vt:vector size="4" baseType="variant">
      <vt:variant>
        <vt:lpstr>Kujundus</vt:lpstr>
      </vt:variant>
      <vt:variant>
        <vt:i4>3</vt:i4>
      </vt:variant>
      <vt:variant>
        <vt:lpstr>Slaidipealkirjad</vt:lpstr>
      </vt:variant>
      <vt:variant>
        <vt:i4>19</vt:i4>
      </vt:variant>
    </vt:vector>
  </HeadingPairs>
  <TitlesOfParts>
    <vt:vector size="22" baseType="lpstr">
      <vt:lpstr>powerpoint-mall_med_bilder</vt:lpstr>
      <vt:lpstr>Olivkvist</vt:lpstr>
      <vt:lpstr>Eld</vt:lpstr>
      <vt:lpstr>Nordic Family Policy and Demographic Consequences</vt:lpstr>
      <vt:lpstr>What are the outcomes of family policy in Nordic countries? </vt:lpstr>
      <vt:lpstr>Social Policy and Family Dynamics in Europe (SPaDE)  </vt:lpstr>
      <vt:lpstr>PowerPointi esitlus</vt:lpstr>
      <vt:lpstr>Nordic Family Policy and  Union Dissolution   </vt:lpstr>
      <vt:lpstr>Research question</vt:lpstr>
      <vt:lpstr>Focus</vt:lpstr>
      <vt:lpstr>Expected effects and mechanisms  </vt:lpstr>
      <vt:lpstr>Parental Leave Programs in the Nordic countries</vt:lpstr>
      <vt:lpstr>Data</vt:lpstr>
      <vt:lpstr>Methods</vt:lpstr>
      <vt:lpstr>Parental leave use variable</vt:lpstr>
      <vt:lpstr>PowerPointi esitlus</vt:lpstr>
      <vt:lpstr>Results (still preliminary!)</vt:lpstr>
      <vt:lpstr>Risk of union separation for couples with at least one child. Iceland, Norway and Sweden. Odds ratios. </vt:lpstr>
      <vt:lpstr>Risk of union separation for couples with at least one child. Sweden and Norway. Computed odds ratios, father’s use of parental leave and period. </vt:lpstr>
      <vt:lpstr>Discussion</vt:lpstr>
      <vt:lpstr>Risk of union separation for couples with at least one child. Iceland, Norway and Sweden. Odds ratios. </vt:lpstr>
      <vt:lpstr>Kaplan-Meier survival estimates of union separation by use of parental leave. Iceland, Norway and Sweden </vt:lpstr>
    </vt:vector>
  </TitlesOfParts>
  <Company>Sociologiska institutionen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Magnsu Bygren</dc:creator>
  <cp:lastModifiedBy>Katre Pall</cp:lastModifiedBy>
  <cp:revision>109</cp:revision>
  <dcterms:created xsi:type="dcterms:W3CDTF">2008-01-07T15:28:15Z</dcterms:created>
  <dcterms:modified xsi:type="dcterms:W3CDTF">2014-09-19T06:19:36Z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885527938</vt:i4>
  </property>
  <property fmtid="{D5CDD505-2E9C-101B-9397-08002B2CF9AE}" pid="3" name="_NewReviewCycle">
    <vt:lpwstr/>
  </property>
  <property fmtid="{D5CDD505-2E9C-101B-9397-08002B2CF9AE}" pid="4" name="_EmailSubject">
    <vt:lpwstr>slaidid</vt:lpwstr>
  </property>
  <property fmtid="{D5CDD505-2E9C-101B-9397-08002B2CF9AE}" pid="5" name="_AuthorEmail">
    <vt:lpwstr>Katre.Pall@sm.ee</vt:lpwstr>
  </property>
  <property fmtid="{D5CDD505-2E9C-101B-9397-08002B2CF9AE}" pid="6" name="_AuthorEmailDisplayName">
    <vt:lpwstr>Katre Pall</vt:lpwstr>
  </property>
</Properties>
</file>