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4" r:id="rId3"/>
    <p:sldId id="261" r:id="rId4"/>
    <p:sldId id="282" r:id="rId5"/>
    <p:sldId id="262" r:id="rId6"/>
    <p:sldId id="275" r:id="rId7"/>
    <p:sldId id="277" r:id="rId8"/>
    <p:sldId id="283" r:id="rId9"/>
  </p:sldIdLst>
  <p:sldSz cx="9144000" cy="6858000" type="screen4x3"/>
  <p:notesSz cx="6858000" cy="99456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1528" autoAdjust="0"/>
  </p:normalViewPr>
  <p:slideViewPr>
    <p:cSldViewPr>
      <p:cViewPr>
        <p:scale>
          <a:sx n="60" d="100"/>
          <a:sy n="60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ia\AppData\Local\Temp\demo_find-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04135674559562E-2"/>
          <c:y val="3.6738098821883024E-2"/>
          <c:w val="0.47689285799198577"/>
          <c:h val="0.84064478105574902"/>
        </c:manualLayout>
      </c:layout>
      <c:lineChart>
        <c:grouping val="standard"/>
        <c:varyColors val="0"/>
        <c:ser>
          <c:idx val="0"/>
          <c:order val="0"/>
          <c:tx>
            <c:strRef>
              <c:f>'[demo_find-3.xls]Data'!$A$75</c:f>
              <c:strCache>
                <c:ptCount val="1"/>
                <c:pt idx="0">
                  <c:v>European Union (28 countries)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'[demo_find-3.xls]Data'!$B$75:$K$75</c:f>
              <c:numCache>
                <c:formatCode>#,##0.00</c:formatCode>
                <c:ptCount val="10"/>
                <c:pt idx="0">
                  <c:v>1.47</c:v>
                </c:pt>
                <c:pt idx="1">
                  <c:v>1.5</c:v>
                </c:pt>
                <c:pt idx="2">
                  <c:v>1.51</c:v>
                </c:pt>
                <c:pt idx="3">
                  <c:v>1.54</c:v>
                </c:pt>
                <c:pt idx="4">
                  <c:v>1.56</c:v>
                </c:pt>
                <c:pt idx="5">
                  <c:v>1.61</c:v>
                </c:pt>
                <c:pt idx="6">
                  <c:v>1.6</c:v>
                </c:pt>
                <c:pt idx="7">
                  <c:v>1.61</c:v>
                </c:pt>
                <c:pt idx="8">
                  <c:v>1.58</c:v>
                </c:pt>
                <c:pt idx="9">
                  <c:v>1.58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'[demo_find-3.xls]Data'!$A$76</c:f>
              <c:strCache>
                <c:ptCount val="1"/>
                <c:pt idx="0">
                  <c:v>European Union (27 countries)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'[demo_find-3.xls]Data'!$B$76:$K$76</c:f>
            </c:numRef>
          </c:val>
          <c:smooth val="0"/>
        </c:ser>
        <c:ser>
          <c:idx val="2"/>
          <c:order val="2"/>
          <c:tx>
            <c:strRef>
              <c:f>'[demo_find-3.xls]Data'!$A$77</c:f>
              <c:strCache>
                <c:ptCount val="1"/>
                <c:pt idx="0">
                  <c:v>Euro area (18 countries)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'[demo_find-3.xls]Data'!$B$77:$K$77</c:f>
            </c:numRef>
          </c:val>
          <c:smooth val="0"/>
        </c:ser>
        <c:ser>
          <c:idx val="3"/>
          <c:order val="3"/>
          <c:tx>
            <c:strRef>
              <c:f>'[demo_find-3.xls]Data'!$A$78</c:f>
              <c:strCache>
                <c:ptCount val="1"/>
                <c:pt idx="0">
                  <c:v>Euro area (17 countries)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'[demo_find-3.xls]Data'!$B$78:$K$78</c:f>
            </c:numRef>
          </c:val>
          <c:smooth val="0"/>
        </c:ser>
        <c:ser>
          <c:idx val="4"/>
          <c:order val="4"/>
          <c:tx>
            <c:strRef>
              <c:f>'[demo_find-3.xls]Data'!$A$79</c:f>
              <c:strCache>
                <c:ptCount val="1"/>
                <c:pt idx="0">
                  <c:v>Euro area (16 countries)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'[demo_find-3.xls]Data'!$B$79:$K$79</c:f>
            </c:numRef>
          </c:val>
          <c:smooth val="0"/>
        </c:ser>
        <c:ser>
          <c:idx val="5"/>
          <c:order val="5"/>
          <c:tx>
            <c:strRef>
              <c:f>'[demo_find-3.xls]Data'!$A$80</c:f>
              <c:strCache>
                <c:ptCount val="1"/>
                <c:pt idx="0">
                  <c:v>Belgium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'[demo_find-3.xls]Data'!$B$80:$K$80</c:f>
              <c:numCache>
                <c:formatCode>#,##0.00</c:formatCode>
                <c:ptCount val="10"/>
                <c:pt idx="0">
                  <c:v>1.67</c:v>
                </c:pt>
                <c:pt idx="1">
                  <c:v>1.72</c:v>
                </c:pt>
                <c:pt idx="2">
                  <c:v>1.76</c:v>
                </c:pt>
                <c:pt idx="3">
                  <c:v>1.8</c:v>
                </c:pt>
                <c:pt idx="4">
                  <c:v>1.82</c:v>
                </c:pt>
                <c:pt idx="5">
                  <c:v>1.85</c:v>
                </c:pt>
                <c:pt idx="6">
                  <c:v>1.84</c:v>
                </c:pt>
                <c:pt idx="7">
                  <c:v>1.86</c:v>
                </c:pt>
                <c:pt idx="8">
                  <c:v>1.81</c:v>
                </c:pt>
                <c:pt idx="9">
                  <c:v>1.79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'[demo_find-3.xls]Data'!$A$81</c:f>
              <c:strCache>
                <c:ptCount val="1"/>
                <c:pt idx="0">
                  <c:v>Bulgaria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'[demo_find-3.xls]Data'!$B$81:$K$81</c:f>
              <c:numCache>
                <c:formatCode>#,##0.00</c:formatCode>
                <c:ptCount val="10"/>
                <c:pt idx="0">
                  <c:v>1.23</c:v>
                </c:pt>
                <c:pt idx="1">
                  <c:v>1.29</c:v>
                </c:pt>
                <c:pt idx="2">
                  <c:v>1.32</c:v>
                </c:pt>
                <c:pt idx="3">
                  <c:v>1.38</c:v>
                </c:pt>
                <c:pt idx="4">
                  <c:v>1.49</c:v>
                </c:pt>
                <c:pt idx="5">
                  <c:v>1.56</c:v>
                </c:pt>
                <c:pt idx="6">
                  <c:v>1.66</c:v>
                </c:pt>
                <c:pt idx="7">
                  <c:v>1.57</c:v>
                </c:pt>
                <c:pt idx="8">
                  <c:v>1.51</c:v>
                </c:pt>
                <c:pt idx="9">
                  <c:v>1.5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'[demo_find-3.xls]Data'!$A$82</c:f>
              <c:strCache>
                <c:ptCount val="1"/>
                <c:pt idx="0">
                  <c:v>Czech Republic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'[demo_find-3.xls]Data'!$B$82:$K$82</c:f>
              <c:numCache>
                <c:formatCode>#,##0.00</c:formatCode>
                <c:ptCount val="10"/>
                <c:pt idx="0">
                  <c:v>1.18</c:v>
                </c:pt>
                <c:pt idx="1">
                  <c:v>1.23</c:v>
                </c:pt>
                <c:pt idx="2">
                  <c:v>1.29</c:v>
                </c:pt>
                <c:pt idx="3">
                  <c:v>1.34</c:v>
                </c:pt>
                <c:pt idx="4">
                  <c:v>1.45</c:v>
                </c:pt>
                <c:pt idx="5">
                  <c:v>1.51</c:v>
                </c:pt>
                <c:pt idx="6">
                  <c:v>1.51</c:v>
                </c:pt>
                <c:pt idx="7">
                  <c:v>1.51</c:v>
                </c:pt>
                <c:pt idx="8">
                  <c:v>1.43</c:v>
                </c:pt>
                <c:pt idx="9">
                  <c:v>1.45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'[demo_find-3.xls]Data'!$A$83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'[demo_find-3.xls]Data'!$B$83:$K$83</c:f>
              <c:numCache>
                <c:formatCode>#,##0.00</c:formatCode>
                <c:ptCount val="10"/>
                <c:pt idx="0">
                  <c:v>1.76</c:v>
                </c:pt>
                <c:pt idx="1">
                  <c:v>1.78</c:v>
                </c:pt>
                <c:pt idx="2">
                  <c:v>1.8</c:v>
                </c:pt>
                <c:pt idx="3">
                  <c:v>1.85</c:v>
                </c:pt>
                <c:pt idx="4">
                  <c:v>1.84</c:v>
                </c:pt>
                <c:pt idx="5">
                  <c:v>1.89</c:v>
                </c:pt>
                <c:pt idx="6">
                  <c:v>1.84</c:v>
                </c:pt>
                <c:pt idx="7">
                  <c:v>1.87</c:v>
                </c:pt>
                <c:pt idx="8">
                  <c:v>1.75</c:v>
                </c:pt>
                <c:pt idx="9">
                  <c:v>1.73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'[demo_find-3.xls]Data'!$A$84</c:f>
              <c:strCache>
                <c:ptCount val="1"/>
                <c:pt idx="0">
                  <c:v>Germany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'[demo_find-3.xls]Data'!$B$84:$K$84</c:f>
              <c:numCache>
                <c:formatCode>#,##0.00</c:formatCode>
                <c:ptCount val="10"/>
                <c:pt idx="0">
                  <c:v>1.34</c:v>
                </c:pt>
                <c:pt idx="1">
                  <c:v>1.36</c:v>
                </c:pt>
                <c:pt idx="2">
                  <c:v>1.34</c:v>
                </c:pt>
                <c:pt idx="3">
                  <c:v>1.33</c:v>
                </c:pt>
                <c:pt idx="4">
                  <c:v>1.37</c:v>
                </c:pt>
                <c:pt idx="5">
                  <c:v>1.38</c:v>
                </c:pt>
                <c:pt idx="6">
                  <c:v>1.36</c:v>
                </c:pt>
                <c:pt idx="7">
                  <c:v>1.39</c:v>
                </c:pt>
                <c:pt idx="8">
                  <c:v>1.36</c:v>
                </c:pt>
                <c:pt idx="9">
                  <c:v>1.38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'[demo_find-3.xls]Data'!$A$85</c:f>
              <c:strCache>
                <c:ptCount val="1"/>
                <c:pt idx="0">
                  <c:v>Germany (including former GDR)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'[demo_find-3.xls]Data'!$B$85:$K$85</c:f>
            </c:numRef>
          </c:val>
          <c:smooth val="0"/>
        </c:ser>
        <c:ser>
          <c:idx val="11"/>
          <c:order val="11"/>
          <c:tx>
            <c:strRef>
              <c:f>'[demo_find-3.xls]Data'!$A$86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'[demo_find-3.xls]Data'!$B$86:$K$86</c:f>
              <c:numCache>
                <c:formatCode>#,##0.00</c:formatCode>
                <c:ptCount val="10"/>
                <c:pt idx="0">
                  <c:v>1.37</c:v>
                </c:pt>
                <c:pt idx="1">
                  <c:v>1.47</c:v>
                </c:pt>
                <c:pt idx="2">
                  <c:v>1.52</c:v>
                </c:pt>
                <c:pt idx="3">
                  <c:v>1.58</c:v>
                </c:pt>
                <c:pt idx="4">
                  <c:v>1.69</c:v>
                </c:pt>
                <c:pt idx="5">
                  <c:v>1.72</c:v>
                </c:pt>
                <c:pt idx="6">
                  <c:v>1.7</c:v>
                </c:pt>
                <c:pt idx="7">
                  <c:v>1.72</c:v>
                </c:pt>
                <c:pt idx="8">
                  <c:v>1.61</c:v>
                </c:pt>
                <c:pt idx="9">
                  <c:v>1.56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'[demo_find-3.xls]Data'!$A$87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'[demo_find-3.xls]Data'!$B$87:$K$87</c:f>
              <c:numCache>
                <c:formatCode>#,##0.00</c:formatCode>
                <c:ptCount val="10"/>
                <c:pt idx="0">
                  <c:v>1.96</c:v>
                </c:pt>
                <c:pt idx="1">
                  <c:v>1.93</c:v>
                </c:pt>
                <c:pt idx="2">
                  <c:v>1.86</c:v>
                </c:pt>
                <c:pt idx="3">
                  <c:v>1.91</c:v>
                </c:pt>
                <c:pt idx="4">
                  <c:v>2.0099999999999998</c:v>
                </c:pt>
                <c:pt idx="5">
                  <c:v>2.06</c:v>
                </c:pt>
                <c:pt idx="6">
                  <c:v>2.06</c:v>
                </c:pt>
                <c:pt idx="7">
                  <c:v>2.0499999999999998</c:v>
                </c:pt>
                <c:pt idx="8">
                  <c:v>2.0299999999999998</c:v>
                </c:pt>
                <c:pt idx="9">
                  <c:v>2.0099999999999998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'[demo_find-3.xls]Data'!$A$88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'[demo_find-3.xls]Data'!$B$88:$K$88</c:f>
              <c:numCache>
                <c:formatCode>#,##0.00</c:formatCode>
                <c:ptCount val="10"/>
                <c:pt idx="0">
                  <c:v>1.28</c:v>
                </c:pt>
                <c:pt idx="1">
                  <c:v>1.3</c:v>
                </c:pt>
                <c:pt idx="2">
                  <c:v>1.32</c:v>
                </c:pt>
                <c:pt idx="3">
                  <c:v>1.4</c:v>
                </c:pt>
                <c:pt idx="4">
                  <c:v>1.38</c:v>
                </c:pt>
                <c:pt idx="5">
                  <c:v>1.47</c:v>
                </c:pt>
                <c:pt idx="6">
                  <c:v>1.49</c:v>
                </c:pt>
                <c:pt idx="7">
                  <c:v>1.51</c:v>
                </c:pt>
                <c:pt idx="8">
                  <c:v>1.39</c:v>
                </c:pt>
                <c:pt idx="9">
                  <c:v>1.34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'[demo_find-3.xls]Data'!$A$89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'[demo_find-3.xls]Data'!$B$89:$K$89</c:f>
              <c:numCache>
                <c:formatCode>#,##0.00</c:formatCode>
                <c:ptCount val="10"/>
                <c:pt idx="0">
                  <c:v>1.3</c:v>
                </c:pt>
                <c:pt idx="1">
                  <c:v>1.31</c:v>
                </c:pt>
                <c:pt idx="2">
                  <c:v>1.33</c:v>
                </c:pt>
                <c:pt idx="3">
                  <c:v>1.36</c:v>
                </c:pt>
                <c:pt idx="4">
                  <c:v>1.38</c:v>
                </c:pt>
                <c:pt idx="5">
                  <c:v>1.45</c:v>
                </c:pt>
                <c:pt idx="6">
                  <c:v>1.38</c:v>
                </c:pt>
                <c:pt idx="7">
                  <c:v>1.37</c:v>
                </c:pt>
                <c:pt idx="8">
                  <c:v>1.34</c:v>
                </c:pt>
                <c:pt idx="9">
                  <c:v>1.32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'[demo_find-3.xls]Data'!$A$90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'[demo_find-3.xls]Data'!$B$90:$K$90</c:f>
              <c:numCache>
                <c:formatCode>#,##0.00</c:formatCode>
                <c:ptCount val="10"/>
                <c:pt idx="0">
                  <c:v>1.89</c:v>
                </c:pt>
                <c:pt idx="1">
                  <c:v>1.92</c:v>
                </c:pt>
                <c:pt idx="2">
                  <c:v>1.94</c:v>
                </c:pt>
                <c:pt idx="3">
                  <c:v>2</c:v>
                </c:pt>
                <c:pt idx="4">
                  <c:v>1.98</c:v>
                </c:pt>
                <c:pt idx="5">
                  <c:v>2.0099999999999998</c:v>
                </c:pt>
                <c:pt idx="6">
                  <c:v>2</c:v>
                </c:pt>
                <c:pt idx="7">
                  <c:v>2.0299999999999998</c:v>
                </c:pt>
                <c:pt idx="8">
                  <c:v>2.0099999999999998</c:v>
                </c:pt>
                <c:pt idx="9">
                  <c:v>2.0099999999999998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'[demo_find-3.xls]Data'!$A$91</c:f>
              <c:strCache>
                <c:ptCount val="1"/>
                <c:pt idx="0">
                  <c:v>France (metropolitan)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'[demo_find-3.xls]Data'!$B$91:$K$91</c:f>
            </c:numRef>
          </c:val>
          <c:smooth val="0"/>
        </c:ser>
        <c:ser>
          <c:idx val="17"/>
          <c:order val="17"/>
          <c:tx>
            <c:strRef>
              <c:f>'[demo_find-3.xls]Data'!$A$92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'[demo_find-3.xls]Data'!$B$92:$K$92</c:f>
              <c:numCache>
                <c:formatCode>#,##0.00</c:formatCode>
                <c:ptCount val="10"/>
                <c:pt idx="0">
                  <c:v>1.41</c:v>
                </c:pt>
                <c:pt idx="1">
                  <c:v>1.43</c:v>
                </c:pt>
                <c:pt idx="2">
                  <c:v>1.5</c:v>
                </c:pt>
                <c:pt idx="3">
                  <c:v>1.47</c:v>
                </c:pt>
                <c:pt idx="4">
                  <c:v>1.48</c:v>
                </c:pt>
                <c:pt idx="5">
                  <c:v>1.55</c:v>
                </c:pt>
                <c:pt idx="6">
                  <c:v>1.58</c:v>
                </c:pt>
                <c:pt idx="7">
                  <c:v>1.55</c:v>
                </c:pt>
                <c:pt idx="8">
                  <c:v>1.48</c:v>
                </c:pt>
                <c:pt idx="9">
                  <c:v>1.51</c:v>
                </c:pt>
              </c:numCache>
            </c:numRef>
          </c:val>
          <c:smooth val="0"/>
        </c:ser>
        <c:ser>
          <c:idx val="18"/>
          <c:order val="18"/>
          <c:tx>
            <c:strRef>
              <c:f>'[demo_find-3.xls]Data'!$A$93</c:f>
              <c:strCache>
                <c:ptCount val="1"/>
                <c:pt idx="0">
                  <c:v>Italy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'[demo_find-3.xls]Data'!$B$93:$K$93</c:f>
              <c:numCache>
                <c:formatCode>#,##0.00</c:formatCode>
                <c:ptCount val="10"/>
                <c:pt idx="0">
                  <c:v>1.29</c:v>
                </c:pt>
                <c:pt idx="1">
                  <c:v>1.34</c:v>
                </c:pt>
                <c:pt idx="2">
                  <c:v>1.34</c:v>
                </c:pt>
                <c:pt idx="3">
                  <c:v>1.37</c:v>
                </c:pt>
                <c:pt idx="4">
                  <c:v>1.4</c:v>
                </c:pt>
                <c:pt idx="5">
                  <c:v>1.45</c:v>
                </c:pt>
                <c:pt idx="6">
                  <c:v>1.45</c:v>
                </c:pt>
                <c:pt idx="7">
                  <c:v>1.46</c:v>
                </c:pt>
                <c:pt idx="8">
                  <c:v>1.44</c:v>
                </c:pt>
                <c:pt idx="9">
                  <c:v>1.43</c:v>
                </c:pt>
              </c:numCache>
            </c:numRef>
          </c:val>
          <c:smooth val="0"/>
        </c:ser>
        <c:ser>
          <c:idx val="19"/>
          <c:order val="19"/>
          <c:tx>
            <c:strRef>
              <c:f>'[demo_find-3.xls]Data'!$A$94</c:f>
              <c:strCache>
                <c:ptCount val="1"/>
                <c:pt idx="0">
                  <c:v>Cyprus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'[demo_find-3.xls]Data'!$B$94:$K$94</c:f>
              <c:numCache>
                <c:formatCode>#,##0.00</c:formatCode>
                <c:ptCount val="10"/>
                <c:pt idx="0">
                  <c:v>1.51</c:v>
                </c:pt>
                <c:pt idx="1">
                  <c:v>1.52</c:v>
                </c:pt>
                <c:pt idx="2">
                  <c:v>1.48</c:v>
                </c:pt>
                <c:pt idx="3">
                  <c:v>1.52</c:v>
                </c:pt>
                <c:pt idx="4">
                  <c:v>1.44</c:v>
                </c:pt>
                <c:pt idx="5">
                  <c:v>1.48</c:v>
                </c:pt>
                <c:pt idx="6">
                  <c:v>1.47</c:v>
                </c:pt>
                <c:pt idx="7">
                  <c:v>1.44</c:v>
                </c:pt>
                <c:pt idx="8">
                  <c:v>1.35</c:v>
                </c:pt>
                <c:pt idx="9">
                  <c:v>1.39</c:v>
                </c:pt>
              </c:numCache>
            </c:numRef>
          </c:val>
          <c:smooth val="0"/>
        </c:ser>
        <c:ser>
          <c:idx val="20"/>
          <c:order val="20"/>
          <c:tx>
            <c:strRef>
              <c:f>'[demo_find-3.xls]Data'!$A$95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'[demo_find-3.xls]Data'!$B$95:$K$95</c:f>
              <c:numCache>
                <c:formatCode>#,##0.00</c:formatCode>
                <c:ptCount val="10"/>
                <c:pt idx="0">
                  <c:v>1.32</c:v>
                </c:pt>
                <c:pt idx="1">
                  <c:v>1.29</c:v>
                </c:pt>
                <c:pt idx="2">
                  <c:v>1.39</c:v>
                </c:pt>
                <c:pt idx="3">
                  <c:v>1.46</c:v>
                </c:pt>
                <c:pt idx="4">
                  <c:v>1.54</c:v>
                </c:pt>
                <c:pt idx="5">
                  <c:v>1.58</c:v>
                </c:pt>
                <c:pt idx="6">
                  <c:v>1.46</c:v>
                </c:pt>
                <c:pt idx="7">
                  <c:v>1.36</c:v>
                </c:pt>
                <c:pt idx="8">
                  <c:v>1.33</c:v>
                </c:pt>
                <c:pt idx="9">
                  <c:v>1.44</c:v>
                </c:pt>
              </c:numCache>
            </c:numRef>
          </c:val>
          <c:smooth val="0"/>
        </c:ser>
        <c:ser>
          <c:idx val="21"/>
          <c:order val="21"/>
          <c:tx>
            <c:strRef>
              <c:f>'[demo_find-3.xls]Data'!$A$96</c:f>
              <c:strCache>
                <c:ptCount val="1"/>
                <c:pt idx="0">
                  <c:v>Lithuania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'[demo_find-3.xls]Data'!$B$96:$K$96</c:f>
              <c:numCache>
                <c:formatCode>#,##0.00</c:formatCode>
                <c:ptCount val="10"/>
                <c:pt idx="0">
                  <c:v>1.26</c:v>
                </c:pt>
                <c:pt idx="1">
                  <c:v>1.27</c:v>
                </c:pt>
                <c:pt idx="2">
                  <c:v>1.29</c:v>
                </c:pt>
                <c:pt idx="3">
                  <c:v>1.33</c:v>
                </c:pt>
                <c:pt idx="4">
                  <c:v>1.36</c:v>
                </c:pt>
                <c:pt idx="5">
                  <c:v>1.45</c:v>
                </c:pt>
                <c:pt idx="6">
                  <c:v>1.5</c:v>
                </c:pt>
                <c:pt idx="7">
                  <c:v>1.5</c:v>
                </c:pt>
                <c:pt idx="8">
                  <c:v>1.55</c:v>
                </c:pt>
                <c:pt idx="9">
                  <c:v>1.6</c:v>
                </c:pt>
              </c:numCache>
            </c:numRef>
          </c:val>
          <c:smooth val="0"/>
        </c:ser>
        <c:ser>
          <c:idx val="22"/>
          <c:order val="22"/>
          <c:tx>
            <c:strRef>
              <c:f>'[demo_find-3.xls]Data'!$A$97</c:f>
              <c:strCache>
                <c:ptCount val="1"/>
                <c:pt idx="0">
                  <c:v>Luxembourg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'[demo_find-3.xls]Data'!$B$97:$K$97</c:f>
              <c:numCache>
                <c:formatCode>#,##0.00</c:formatCode>
                <c:ptCount val="10"/>
                <c:pt idx="0">
                  <c:v>1.62</c:v>
                </c:pt>
                <c:pt idx="1">
                  <c:v>1.66</c:v>
                </c:pt>
                <c:pt idx="2">
                  <c:v>1.63</c:v>
                </c:pt>
                <c:pt idx="3">
                  <c:v>1.65</c:v>
                </c:pt>
                <c:pt idx="4">
                  <c:v>1.61</c:v>
                </c:pt>
                <c:pt idx="5">
                  <c:v>1.61</c:v>
                </c:pt>
                <c:pt idx="6">
                  <c:v>1.59</c:v>
                </c:pt>
                <c:pt idx="7">
                  <c:v>1.63</c:v>
                </c:pt>
                <c:pt idx="8">
                  <c:v>1.52</c:v>
                </c:pt>
                <c:pt idx="9">
                  <c:v>1.57</c:v>
                </c:pt>
              </c:numCache>
            </c:numRef>
          </c:val>
          <c:smooth val="0"/>
        </c:ser>
        <c:ser>
          <c:idx val="23"/>
          <c:order val="23"/>
          <c:tx>
            <c:strRef>
              <c:f>'[demo_find-3.xls]Data'!$A$98</c:f>
              <c:strCache>
                <c:ptCount val="1"/>
                <c:pt idx="0">
                  <c:v>Hungary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'[demo_find-3.xls]Data'!$B$98:$K$98</c:f>
              <c:numCache>
                <c:formatCode>#,##0.00</c:formatCode>
                <c:ptCount val="10"/>
                <c:pt idx="0">
                  <c:v>1.27</c:v>
                </c:pt>
                <c:pt idx="1">
                  <c:v>1.28</c:v>
                </c:pt>
                <c:pt idx="2">
                  <c:v>1.31</c:v>
                </c:pt>
                <c:pt idx="3">
                  <c:v>1.34</c:v>
                </c:pt>
                <c:pt idx="4">
                  <c:v>1.32</c:v>
                </c:pt>
                <c:pt idx="5">
                  <c:v>1.35</c:v>
                </c:pt>
                <c:pt idx="6">
                  <c:v>1.32</c:v>
                </c:pt>
                <c:pt idx="7">
                  <c:v>1.25</c:v>
                </c:pt>
                <c:pt idx="8">
                  <c:v>1.26</c:v>
                </c:pt>
                <c:pt idx="9">
                  <c:v>1.34</c:v>
                </c:pt>
              </c:numCache>
            </c:numRef>
          </c:val>
          <c:smooth val="0"/>
        </c:ser>
        <c:ser>
          <c:idx val="24"/>
          <c:order val="24"/>
          <c:tx>
            <c:strRef>
              <c:f>'[demo_find-3.xls]Data'!$A$99</c:f>
              <c:strCache>
                <c:ptCount val="1"/>
                <c:pt idx="0">
                  <c:v>Malta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'[demo_find-3.xls]Data'!$B$99:$K$99</c:f>
              <c:numCache>
                <c:formatCode>#,##0.00</c:formatCode>
                <c:ptCount val="10"/>
                <c:pt idx="0">
                  <c:v>1.48</c:v>
                </c:pt>
                <c:pt idx="1">
                  <c:v>1.4</c:v>
                </c:pt>
                <c:pt idx="2">
                  <c:v>1.38</c:v>
                </c:pt>
                <c:pt idx="3">
                  <c:v>1.36</c:v>
                </c:pt>
                <c:pt idx="4">
                  <c:v>1.35</c:v>
                </c:pt>
                <c:pt idx="5">
                  <c:v>1.43</c:v>
                </c:pt>
                <c:pt idx="6">
                  <c:v>1.42</c:v>
                </c:pt>
                <c:pt idx="7">
                  <c:v>1.36</c:v>
                </c:pt>
                <c:pt idx="8">
                  <c:v>1.45</c:v>
                </c:pt>
                <c:pt idx="9">
                  <c:v>1.43</c:v>
                </c:pt>
              </c:numCache>
            </c:numRef>
          </c:val>
          <c:smooth val="0"/>
        </c:ser>
        <c:ser>
          <c:idx val="25"/>
          <c:order val="25"/>
          <c:tx>
            <c:strRef>
              <c:f>'[demo_find-3.xls]Data'!$A$100</c:f>
              <c:strCache>
                <c:ptCount val="1"/>
                <c:pt idx="0">
                  <c:v>Netherlands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'[demo_find-3.xls]Data'!$B$100:$K$100</c:f>
              <c:numCache>
                <c:formatCode>#,##0.00</c:formatCode>
                <c:ptCount val="10"/>
                <c:pt idx="0">
                  <c:v>1.75</c:v>
                </c:pt>
                <c:pt idx="1">
                  <c:v>1.72</c:v>
                </c:pt>
                <c:pt idx="2">
                  <c:v>1.71</c:v>
                </c:pt>
                <c:pt idx="3">
                  <c:v>1.72</c:v>
                </c:pt>
                <c:pt idx="4">
                  <c:v>1.72</c:v>
                </c:pt>
                <c:pt idx="5">
                  <c:v>1.77</c:v>
                </c:pt>
                <c:pt idx="6">
                  <c:v>1.79</c:v>
                </c:pt>
                <c:pt idx="7">
                  <c:v>1.79</c:v>
                </c:pt>
                <c:pt idx="8">
                  <c:v>1.76</c:v>
                </c:pt>
                <c:pt idx="9">
                  <c:v>1.72</c:v>
                </c:pt>
              </c:numCache>
            </c:numRef>
          </c:val>
          <c:smooth val="0"/>
        </c:ser>
        <c:ser>
          <c:idx val="26"/>
          <c:order val="26"/>
          <c:tx>
            <c:strRef>
              <c:f>'[demo_find-3.xls]Data'!$A$101</c:f>
              <c:strCache>
                <c:ptCount val="1"/>
                <c:pt idx="0">
                  <c:v>Austria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'[demo_find-3.xls]Data'!$B$101:$K$101</c:f>
              <c:numCache>
                <c:formatCode>#,##0.00</c:formatCode>
                <c:ptCount val="10"/>
                <c:pt idx="0">
                  <c:v>1.38</c:v>
                </c:pt>
                <c:pt idx="1">
                  <c:v>1.42</c:v>
                </c:pt>
                <c:pt idx="2">
                  <c:v>1.41</c:v>
                </c:pt>
                <c:pt idx="3">
                  <c:v>1.41</c:v>
                </c:pt>
                <c:pt idx="4">
                  <c:v>1.38</c:v>
                </c:pt>
                <c:pt idx="5">
                  <c:v>1.42</c:v>
                </c:pt>
                <c:pt idx="6">
                  <c:v>1.39</c:v>
                </c:pt>
                <c:pt idx="7">
                  <c:v>1.44</c:v>
                </c:pt>
                <c:pt idx="8">
                  <c:v>1.43</c:v>
                </c:pt>
                <c:pt idx="9">
                  <c:v>1.44</c:v>
                </c:pt>
              </c:numCache>
            </c:numRef>
          </c:val>
          <c:smooth val="0"/>
        </c:ser>
        <c:ser>
          <c:idx val="27"/>
          <c:order val="27"/>
          <c:tx>
            <c:strRef>
              <c:f>'[demo_find-3.xls]Data'!$A$102</c:f>
              <c:strCache>
                <c:ptCount val="1"/>
                <c:pt idx="0">
                  <c:v>Poland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'[demo_find-3.xls]Data'!$B$102:$K$102</c:f>
              <c:numCache>
                <c:formatCode>#,##0.00</c:formatCode>
                <c:ptCount val="10"/>
                <c:pt idx="0">
                  <c:v>1.22</c:v>
                </c:pt>
                <c:pt idx="1">
                  <c:v>1.23</c:v>
                </c:pt>
                <c:pt idx="2">
                  <c:v>1.24</c:v>
                </c:pt>
                <c:pt idx="3">
                  <c:v>1.27</c:v>
                </c:pt>
                <c:pt idx="4">
                  <c:v>1.31</c:v>
                </c:pt>
                <c:pt idx="5">
                  <c:v>1.39</c:v>
                </c:pt>
                <c:pt idx="6">
                  <c:v>1.4</c:v>
                </c:pt>
                <c:pt idx="7">
                  <c:v>1.38</c:v>
                </c:pt>
                <c:pt idx="8">
                  <c:v>1.3</c:v>
                </c:pt>
                <c:pt idx="9">
                  <c:v>1.3</c:v>
                </c:pt>
              </c:numCache>
            </c:numRef>
          </c:val>
          <c:smooth val="0"/>
        </c:ser>
        <c:ser>
          <c:idx val="28"/>
          <c:order val="28"/>
          <c:tx>
            <c:strRef>
              <c:f>'[demo_find-3.xls]Data'!$A$103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'[demo_find-3.xls]Data'!$B$103:$K$103</c:f>
              <c:numCache>
                <c:formatCode>#,##0.00</c:formatCode>
                <c:ptCount val="10"/>
                <c:pt idx="0">
                  <c:v>1.44</c:v>
                </c:pt>
                <c:pt idx="1">
                  <c:v>1.4</c:v>
                </c:pt>
                <c:pt idx="2">
                  <c:v>1.41</c:v>
                </c:pt>
                <c:pt idx="3">
                  <c:v>1.37</c:v>
                </c:pt>
                <c:pt idx="4">
                  <c:v>1.35</c:v>
                </c:pt>
                <c:pt idx="5">
                  <c:v>1.39</c:v>
                </c:pt>
                <c:pt idx="6">
                  <c:v>1.34</c:v>
                </c:pt>
                <c:pt idx="7">
                  <c:v>1.39</c:v>
                </c:pt>
                <c:pt idx="8">
                  <c:v>1.35</c:v>
                </c:pt>
                <c:pt idx="9">
                  <c:v>1.28</c:v>
                </c:pt>
              </c:numCache>
            </c:numRef>
          </c:val>
          <c:smooth val="0"/>
        </c:ser>
        <c:ser>
          <c:idx val="29"/>
          <c:order val="29"/>
          <c:tx>
            <c:strRef>
              <c:f>'[demo_find-3.xls]Data'!$A$104</c:f>
              <c:strCache>
                <c:ptCount val="1"/>
                <c:pt idx="0">
                  <c:v>Romania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'[demo_find-3.xls]Data'!$B$104:$K$104</c:f>
              <c:numCache>
                <c:formatCode>#,##0.00</c:formatCode>
                <c:ptCount val="10"/>
                <c:pt idx="0">
                  <c:v>1.31</c:v>
                </c:pt>
                <c:pt idx="1">
                  <c:v>1.35</c:v>
                </c:pt>
                <c:pt idx="2">
                  <c:v>1.39</c:v>
                </c:pt>
                <c:pt idx="3">
                  <c:v>1.4</c:v>
                </c:pt>
                <c:pt idx="4">
                  <c:v>1.42</c:v>
                </c:pt>
                <c:pt idx="5">
                  <c:v>1.53</c:v>
                </c:pt>
                <c:pt idx="6">
                  <c:v>1.57</c:v>
                </c:pt>
                <c:pt idx="7">
                  <c:v>1.54</c:v>
                </c:pt>
                <c:pt idx="8">
                  <c:v>1.46</c:v>
                </c:pt>
                <c:pt idx="9">
                  <c:v>1.53</c:v>
                </c:pt>
              </c:numCache>
            </c:numRef>
          </c:val>
          <c:smooth val="0"/>
        </c:ser>
        <c:ser>
          <c:idx val="30"/>
          <c:order val="30"/>
          <c:tx>
            <c:strRef>
              <c:f>'[demo_find-3.xls]Data'!$A$105</c:f>
              <c:strCache>
                <c:ptCount val="1"/>
                <c:pt idx="0">
                  <c:v>Slovenia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'[demo_find-3.xls]Data'!$B$105:$K$105</c:f>
              <c:numCache>
                <c:formatCode>#,##0.00</c:formatCode>
                <c:ptCount val="10"/>
                <c:pt idx="0">
                  <c:v>1.2</c:v>
                </c:pt>
                <c:pt idx="1">
                  <c:v>1.25</c:v>
                </c:pt>
                <c:pt idx="2">
                  <c:v>1.26</c:v>
                </c:pt>
                <c:pt idx="3">
                  <c:v>1.31</c:v>
                </c:pt>
                <c:pt idx="4">
                  <c:v>1.38</c:v>
                </c:pt>
                <c:pt idx="5">
                  <c:v>1.53</c:v>
                </c:pt>
                <c:pt idx="6">
                  <c:v>1.53</c:v>
                </c:pt>
                <c:pt idx="7">
                  <c:v>1.57</c:v>
                </c:pt>
                <c:pt idx="8">
                  <c:v>1.56</c:v>
                </c:pt>
                <c:pt idx="9">
                  <c:v>1.58</c:v>
                </c:pt>
              </c:numCache>
            </c:numRef>
          </c:val>
          <c:smooth val="0"/>
        </c:ser>
        <c:ser>
          <c:idx val="31"/>
          <c:order val="31"/>
          <c:tx>
            <c:strRef>
              <c:f>'[demo_find-3.xls]Data'!$A$106</c:f>
              <c:strCache>
                <c:ptCount val="1"/>
                <c:pt idx="0">
                  <c:v>Slovakia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'[demo_find-3.xls]Data'!$B$106:$K$106</c:f>
              <c:numCache>
                <c:formatCode>#,##0.00</c:formatCode>
                <c:ptCount val="10"/>
                <c:pt idx="0">
                  <c:v>1.2</c:v>
                </c:pt>
                <c:pt idx="1">
                  <c:v>1.25</c:v>
                </c:pt>
                <c:pt idx="2">
                  <c:v>1.27</c:v>
                </c:pt>
                <c:pt idx="3">
                  <c:v>1.25</c:v>
                </c:pt>
                <c:pt idx="4">
                  <c:v>1.27</c:v>
                </c:pt>
                <c:pt idx="5">
                  <c:v>1.34</c:v>
                </c:pt>
                <c:pt idx="6">
                  <c:v>1.44</c:v>
                </c:pt>
                <c:pt idx="7">
                  <c:v>1.43</c:v>
                </c:pt>
                <c:pt idx="8">
                  <c:v>1.45</c:v>
                </c:pt>
                <c:pt idx="9">
                  <c:v>1.34</c:v>
                </c:pt>
              </c:numCache>
            </c:numRef>
          </c:val>
          <c:smooth val="0"/>
        </c:ser>
        <c:ser>
          <c:idx val="32"/>
          <c:order val="32"/>
          <c:tx>
            <c:strRef>
              <c:f>'[demo_find-3.xls]Data'!$A$107</c:f>
              <c:strCache>
                <c:ptCount val="1"/>
                <c:pt idx="0">
                  <c:v>Finland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'[demo_find-3.xls]Data'!$B$107:$K$107</c:f>
              <c:numCache>
                <c:formatCode>#,##0.00</c:formatCode>
                <c:ptCount val="10"/>
                <c:pt idx="0">
                  <c:v>1.76</c:v>
                </c:pt>
                <c:pt idx="1">
                  <c:v>1.8</c:v>
                </c:pt>
                <c:pt idx="2">
                  <c:v>1.8</c:v>
                </c:pt>
                <c:pt idx="3">
                  <c:v>1.84</c:v>
                </c:pt>
                <c:pt idx="4">
                  <c:v>1.83</c:v>
                </c:pt>
                <c:pt idx="5">
                  <c:v>1.85</c:v>
                </c:pt>
                <c:pt idx="6">
                  <c:v>1.86</c:v>
                </c:pt>
                <c:pt idx="7">
                  <c:v>1.87</c:v>
                </c:pt>
                <c:pt idx="8">
                  <c:v>1.83</c:v>
                </c:pt>
                <c:pt idx="9">
                  <c:v>1.8</c:v>
                </c:pt>
              </c:numCache>
            </c:numRef>
          </c:val>
          <c:smooth val="0"/>
        </c:ser>
        <c:ser>
          <c:idx val="33"/>
          <c:order val="33"/>
          <c:tx>
            <c:strRef>
              <c:f>'[demo_find-3.xls]Data'!$A$108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'[demo_find-3.xls]Data'!$B$108:$K$108</c:f>
              <c:numCache>
                <c:formatCode>#,##0.00</c:formatCode>
                <c:ptCount val="10"/>
                <c:pt idx="0">
                  <c:v>1.71</c:v>
                </c:pt>
                <c:pt idx="1">
                  <c:v>1.75</c:v>
                </c:pt>
                <c:pt idx="2">
                  <c:v>1.77</c:v>
                </c:pt>
                <c:pt idx="3">
                  <c:v>1.85</c:v>
                </c:pt>
                <c:pt idx="4">
                  <c:v>1.88</c:v>
                </c:pt>
                <c:pt idx="5">
                  <c:v>1.91</c:v>
                </c:pt>
                <c:pt idx="6">
                  <c:v>1.94</c:v>
                </c:pt>
                <c:pt idx="7">
                  <c:v>1.98</c:v>
                </c:pt>
                <c:pt idx="8">
                  <c:v>1.9</c:v>
                </c:pt>
                <c:pt idx="9">
                  <c:v>1.91</c:v>
                </c:pt>
              </c:numCache>
            </c:numRef>
          </c:val>
          <c:smooth val="0"/>
        </c:ser>
        <c:ser>
          <c:idx val="34"/>
          <c:order val="34"/>
          <c:tx>
            <c:strRef>
              <c:f>'[demo_find-3.xls]Data'!$A$109</c:f>
              <c:strCache>
                <c:ptCount val="1"/>
                <c:pt idx="0">
                  <c:v>United Kingdom</c:v>
                </c:pt>
              </c:strCache>
            </c:strRef>
          </c:tx>
          <c:marker>
            <c:symbol val="none"/>
          </c:marker>
          <c:cat>
            <c:strRef>
              <c:f>'[demo_find-3.xls]Data'!$B$74:$K$74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'[demo_find-3.xls]Data'!$B$109:$K$109</c:f>
              <c:numCache>
                <c:formatCode>#,##0.00</c:formatCode>
                <c:ptCount val="10"/>
                <c:pt idx="0">
                  <c:v>1.7</c:v>
                </c:pt>
                <c:pt idx="1">
                  <c:v>1.75</c:v>
                </c:pt>
                <c:pt idx="2">
                  <c:v>1.76</c:v>
                </c:pt>
                <c:pt idx="3">
                  <c:v>1.82</c:v>
                </c:pt>
                <c:pt idx="4">
                  <c:v>1.86</c:v>
                </c:pt>
                <c:pt idx="5">
                  <c:v>1.91</c:v>
                </c:pt>
                <c:pt idx="6">
                  <c:v>1.89</c:v>
                </c:pt>
                <c:pt idx="7">
                  <c:v>1.92</c:v>
                </c:pt>
                <c:pt idx="8">
                  <c:v>1.91</c:v>
                </c:pt>
                <c:pt idx="9">
                  <c:v>1.92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34624"/>
        <c:axId val="121036160"/>
      </c:lineChart>
      <c:catAx>
        <c:axId val="121034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21036160"/>
        <c:crosses val="autoZero"/>
        <c:auto val="1"/>
        <c:lblAlgn val="ctr"/>
        <c:lblOffset val="100"/>
        <c:noMultiLvlLbl val="0"/>
      </c:catAx>
      <c:valAx>
        <c:axId val="121036160"/>
        <c:scaling>
          <c:orientation val="minMax"/>
          <c:min val="1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2103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708855405931828"/>
          <c:y val="2.7551095128063247E-3"/>
          <c:w val="0.38145976253660069"/>
          <c:h val="0.93589310703941164"/>
        </c:manualLayout>
      </c:layout>
      <c:overlay val="0"/>
      <c:txPr>
        <a:bodyPr/>
        <a:lstStyle/>
        <a:p>
          <a:pPr>
            <a:defRPr sz="8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1C651-9023-4861-9EB2-CAC494320D59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6BBAB-D52C-4BD8-965F-515F3B0082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55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EB205-21FE-4D09-8405-0ACFDE6CC6C7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48546-8AC3-4627-8A18-FD72AA0075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80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1519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62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435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90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9587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4363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48546-8AC3-4627-8A18-FD72AA00750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55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268720-31B5-43ED-94E2-13D7EBA1E0E8}" type="datetimeFigureOut">
              <a:rPr lang="pl-PL" smtClean="0"/>
              <a:t>2014-09-17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0E9C54B-4F50-4B9A-AB42-29DB2314350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8102" y="1772816"/>
            <a:ext cx="7344816" cy="156666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parental leave reforms and childbearing in Poland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000" b="1" i="1" dirty="0" smtClean="0"/>
              <a:t>Findings from Cox proportional </a:t>
            </a:r>
            <a:r>
              <a:rPr lang="en-US" sz="2000" b="1" i="1" dirty="0"/>
              <a:t>h</a:t>
            </a:r>
            <a:r>
              <a:rPr lang="en-US" sz="2000" b="1" i="1" dirty="0" smtClean="0"/>
              <a:t>azard model for transitions to the first and second child for Polish women</a:t>
            </a:r>
            <a:endParaRPr lang="pl-PL" sz="2000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8239" y="4173814"/>
            <a:ext cx="5227857" cy="136815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Anna Kurowska </a:t>
            </a:r>
            <a:r>
              <a:rPr lang="en-US" sz="2000" dirty="0" smtClean="0"/>
              <a:t>, PhD</a:t>
            </a:r>
            <a:endParaRPr lang="en-US" sz="2000" dirty="0"/>
          </a:p>
          <a:p>
            <a:r>
              <a:rPr lang="en-US" sz="2000" dirty="0" smtClean="0"/>
              <a:t>Institute of Social Policy,</a:t>
            </a:r>
          </a:p>
          <a:p>
            <a:r>
              <a:rPr lang="pl-PL" sz="2000" dirty="0" err="1" smtClean="0"/>
              <a:t>University</a:t>
            </a:r>
            <a:r>
              <a:rPr lang="pl-PL" sz="2000" dirty="0" smtClean="0"/>
              <a:t> of </a:t>
            </a:r>
            <a:r>
              <a:rPr lang="pl-PL" sz="2000" dirty="0" err="1" smtClean="0"/>
              <a:t>Warsaw</a:t>
            </a:r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5436096" y="4329080"/>
            <a:ext cx="3330116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LPR Network annual seminar</a:t>
            </a:r>
          </a:p>
          <a:p>
            <a:pPr marL="109728" indent="0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18-19 September 2014</a:t>
            </a:r>
          </a:p>
          <a:p>
            <a:pPr marL="109728" indent="0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Tallinn, Estonia</a:t>
            </a: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Ania\AppData\Local\Temp\logofail_20091211_12971430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964" y="5563089"/>
            <a:ext cx="28575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LOGOIPS.jpg (1192×1561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4609"/>
            <a:ext cx="696863" cy="89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logo_UW.png (425×500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131" y="5596865"/>
            <a:ext cx="792088" cy="93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541966"/>
            <a:ext cx="2448272" cy="105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6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568952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Motivation</a:t>
            </a:r>
            <a:r>
              <a:rPr lang="en-US" sz="2800" dirty="0"/>
              <a:t> </a:t>
            </a:r>
            <a:r>
              <a:rPr lang="en-US" sz="2800" dirty="0" smtClean="0"/>
              <a:t>(policy context):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j-lt"/>
              </a:rPr>
              <a:t>In 2013 a major reform of Polish parental/maternal leaves: </a:t>
            </a:r>
            <a:r>
              <a:rPr lang="en-US" sz="1600" b="1" dirty="0" smtClean="0">
                <a:latin typeface="+mj-lt"/>
              </a:rPr>
              <a:t>introduction of 52 weeks </a:t>
            </a:r>
            <a:r>
              <a:rPr lang="en-US" sz="1600" b="1" dirty="0" smtClean="0">
                <a:latin typeface="+mj-lt"/>
              </a:rPr>
              <a:t>of </a:t>
            </a:r>
            <a:r>
              <a:rPr lang="en-US" sz="1600" b="1" dirty="0">
                <a:latin typeface="+mj-lt"/>
              </a:rPr>
              <a:t>parental leave </a:t>
            </a:r>
            <a:r>
              <a:rPr lang="en-US" sz="1600" b="1" dirty="0" smtClean="0">
                <a:latin typeface="+mj-lt"/>
              </a:rPr>
              <a:t>paid at 80% of previous earnings (in fact: extension of maternity leave)</a:t>
            </a:r>
            <a:r>
              <a:rPr lang="en-US" sz="1600" dirty="0" smtClean="0">
                <a:latin typeface="+mj-lt"/>
              </a:rPr>
              <a:t>; </a:t>
            </a:r>
          </a:p>
          <a:p>
            <a:r>
              <a:rPr lang="en-US" sz="1600" b="1" dirty="0" smtClean="0">
                <a:latin typeface="+mj-lt"/>
              </a:rPr>
              <a:t>One of the policy goals was to increase the fertility rate in Poland. </a:t>
            </a:r>
            <a:r>
              <a:rPr lang="en-US" sz="1600" dirty="0" smtClean="0">
                <a:latin typeface="+mj-lt"/>
              </a:rPr>
              <a:t>Poland has been experiencing the lowest low fertility rate (TFR around 1,3) for over ten years.</a:t>
            </a:r>
          </a:p>
          <a:p>
            <a:endParaRPr lang="pl-PL" sz="2000" dirty="0" smtClean="0">
              <a:latin typeface="+mj-lt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180016"/>
              </p:ext>
            </p:extLst>
          </p:nvPr>
        </p:nvGraphicFramePr>
        <p:xfrm>
          <a:off x="395536" y="2924944"/>
          <a:ext cx="8748464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900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928992" cy="1152128"/>
          </a:xfrm>
        </p:spPr>
        <p:txBody>
          <a:bodyPr>
            <a:no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US" sz="2800" dirty="0" smtClean="0"/>
              <a:t>Research question: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US" sz="2800" i="1" dirty="0" smtClean="0"/>
              <a:t>Can we expect an increase in fertility in Poland as a result of the extension of maternity leave?</a:t>
            </a:r>
            <a:r>
              <a:rPr lang="pl-PL" sz="2800" b="1" i="1" dirty="0"/>
              <a:t/>
            </a:r>
            <a:br>
              <a:rPr lang="pl-PL" sz="2800" b="1" i="1" dirty="0"/>
            </a:br>
            <a:endParaRPr lang="pl-PL" sz="28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435280" cy="4680520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pl-PL" sz="1800" i="1" dirty="0" smtClean="0">
              <a:latin typeface="+mj-lt"/>
            </a:endParaRPr>
          </a:p>
          <a:p>
            <a:pPr marL="109728" indent="0">
              <a:buNone/>
            </a:pPr>
            <a:r>
              <a:rPr lang="en-US" sz="2400" dirty="0" smtClean="0">
                <a:latin typeface="+mj-lt"/>
              </a:rPr>
              <a:t>Research for other countries bring rather positive results, e.g.: </a:t>
            </a:r>
          </a:p>
          <a:p>
            <a:pPr marL="109728" indent="0">
              <a:buNone/>
            </a:pPr>
            <a:endParaRPr lang="en-US" sz="2400" dirty="0" smtClean="0">
              <a:latin typeface="+mj-lt"/>
            </a:endParaRPr>
          </a:p>
          <a:p>
            <a:r>
              <a:rPr lang="pl-PL" sz="2400" dirty="0" err="1"/>
              <a:t>Rønsen</a:t>
            </a:r>
            <a:r>
              <a:rPr lang="pl-PL" sz="2400" dirty="0"/>
              <a:t> (1999, </a:t>
            </a:r>
            <a:r>
              <a:rPr lang="pl-PL" sz="2400" dirty="0" smtClean="0"/>
              <a:t>2004)</a:t>
            </a:r>
            <a:r>
              <a:rPr lang="en-US" sz="2400" dirty="0" smtClean="0"/>
              <a:t> positive impact of the length of maternity leave on childbearing in Finland and Norway;</a:t>
            </a:r>
          </a:p>
          <a:p>
            <a:r>
              <a:rPr lang="pl-PL" sz="2400" dirty="0" err="1" smtClean="0"/>
              <a:t>Lalive</a:t>
            </a:r>
            <a:r>
              <a:rPr lang="pl-PL" sz="2400" dirty="0" smtClean="0"/>
              <a:t> </a:t>
            </a:r>
            <a:r>
              <a:rPr lang="pl-PL" sz="2400" dirty="0"/>
              <a:t>i </a:t>
            </a:r>
            <a:r>
              <a:rPr lang="pl-PL" sz="2400" dirty="0" err="1"/>
              <a:t>Zweimuller</a:t>
            </a:r>
            <a:r>
              <a:rPr lang="pl-PL" sz="2400" dirty="0"/>
              <a:t> (2005) </a:t>
            </a:r>
            <a:r>
              <a:rPr lang="en-US" sz="2400" dirty="0" smtClean="0"/>
              <a:t>also positive results for </a:t>
            </a:r>
            <a:r>
              <a:rPr lang="pl-PL" sz="2400" dirty="0" err="1" smtClean="0"/>
              <a:t>Austri</a:t>
            </a:r>
            <a:r>
              <a:rPr lang="en-US" sz="2400" dirty="0" smtClean="0"/>
              <a:t>a</a:t>
            </a:r>
            <a:r>
              <a:rPr lang="pl-PL" sz="2400" dirty="0" smtClean="0"/>
              <a:t>. </a:t>
            </a:r>
            <a:endParaRPr lang="en-US" sz="2400" dirty="0" smtClean="0">
              <a:latin typeface="+mj-lt"/>
            </a:endParaRPr>
          </a:p>
          <a:p>
            <a:pPr marL="109728" indent="0">
              <a:buNone/>
            </a:pPr>
            <a:endParaRPr lang="en-US" sz="2400" dirty="0" smtClean="0">
              <a:latin typeface="+mj-lt"/>
            </a:endParaRPr>
          </a:p>
          <a:p>
            <a:pPr marL="109728" indent="0">
              <a:buNone/>
            </a:pPr>
            <a:r>
              <a:rPr lang="en-US" sz="2400" dirty="0" smtClean="0">
                <a:latin typeface="+mj-lt"/>
              </a:rPr>
              <a:t>No similar analysis for Poland.</a:t>
            </a:r>
          </a:p>
          <a:p>
            <a:pPr marL="109728" indent="0">
              <a:buNone/>
            </a:pPr>
            <a:endParaRPr lang="en-US" sz="1800" dirty="0" smtClean="0">
              <a:latin typeface="+mj-lt"/>
            </a:endParaRPr>
          </a:p>
          <a:p>
            <a:pPr marL="109728" indent="0">
              <a:buNone/>
            </a:pPr>
            <a:endParaRPr lang="pl-PL" sz="1800" dirty="0" smtClean="0">
              <a:latin typeface="+mj-lt"/>
            </a:endParaRPr>
          </a:p>
          <a:p>
            <a:pPr marL="109728" indent="0">
              <a:buNone/>
            </a:pPr>
            <a:endParaRPr lang="pl-PL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88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Can we say something about the impact of the length of</a:t>
            </a:r>
            <a:r>
              <a:rPr lang="en-US" sz="2400" dirty="0"/>
              <a:t> </a:t>
            </a:r>
            <a:r>
              <a:rPr lang="en-US" sz="2400" dirty="0" smtClean="0"/>
              <a:t>maternity/parental leave on childbearing in Poland from the past?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805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sz="2000" dirty="0">
              <a:latin typeface="+mj-lt"/>
            </a:endParaRPr>
          </a:p>
        </p:txBody>
      </p:sp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912768" cy="47318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1837912" y="2852936"/>
            <a:ext cx="129614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Kkkkkkkkkkkkkkkkk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3830850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 paid maternity leave weeks entitlement</a:t>
            </a:r>
            <a:endParaRPr lang="pl-PL" sz="12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979712" y="3873502"/>
            <a:ext cx="1440160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 the first child</a:t>
            </a:r>
            <a:endParaRPr lang="pl-PL" sz="1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970402" y="4386129"/>
            <a:ext cx="1314721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 the next child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5372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65208" y="620688"/>
            <a:ext cx="8229600" cy="1152128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en-US" sz="2400" b="1" dirty="0" smtClean="0"/>
              <a:t>Cox proportional hazard model on GGS data for Poland (wave 1): transitions to the first and second child</a:t>
            </a:r>
            <a:r>
              <a:rPr lang="pl-PL" sz="2400" b="1" dirty="0"/>
              <a:t/>
            </a:r>
            <a:br>
              <a:rPr lang="pl-PL" sz="2400" b="1" dirty="0"/>
            </a:br>
            <a:endParaRPr lang="pl-PL" sz="24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12185" y="1765255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Generations and Gender Survey 2010/2011: 20 000 respondents, part of the Generations and Gender </a:t>
            </a:r>
            <a:r>
              <a:rPr lang="en-US" dirty="0" err="1" smtClean="0"/>
              <a:t>Programme</a:t>
            </a:r>
            <a:r>
              <a:rPr lang="en-US" dirty="0" smtClean="0"/>
              <a:t> (UNDP)</a:t>
            </a:r>
          </a:p>
          <a:p>
            <a:endParaRPr lang="en-US" dirty="0"/>
          </a:p>
          <a:p>
            <a:r>
              <a:rPr lang="en-US" dirty="0" smtClean="0"/>
              <a:t>Subsample: 5501 women born in 1960 or later: 1620 childless, 1390 - 1 child; 1666 – 2 children, 825 – 3 children or more</a:t>
            </a:r>
          </a:p>
          <a:p>
            <a:endParaRPr lang="en-US" dirty="0"/>
          </a:p>
          <a:p>
            <a:r>
              <a:rPr lang="en-US" dirty="0" smtClean="0"/>
              <a:t>Model: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Independent variables: </a:t>
            </a:r>
          </a:p>
          <a:p>
            <a:r>
              <a:rPr lang="en-US" dirty="0" smtClean="0"/>
              <a:t>-length of the maternity leave to which a woman was entitled at each moment in time;</a:t>
            </a:r>
          </a:p>
          <a:p>
            <a:r>
              <a:rPr lang="en-US" dirty="0" smtClean="0"/>
              <a:t>-controls 1 (variables that changed in time): marital status, employment status at each moment in time; level of education at each moment in time;</a:t>
            </a:r>
          </a:p>
          <a:p>
            <a:r>
              <a:rPr lang="en-US" dirty="0" smtClean="0"/>
              <a:t>-controls 2 (fixed characteristics): religiousness of women’s parental home; background place of residence; age at first birth (for the transition to the second child)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56992"/>
            <a:ext cx="35242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58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Results</a:t>
            </a:r>
            <a:r>
              <a:rPr lang="pl-PL" sz="2800" dirty="0" smtClean="0"/>
              <a:t>:</a:t>
            </a:r>
            <a:endParaRPr lang="pl-PL" sz="28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60" y="6381328"/>
            <a:ext cx="4964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en-US" alt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*** significant at : ***p&lt;0,01, **p&lt;0,05, *p&lt;0,1</a:t>
            </a:r>
            <a:r>
              <a:rPr kumimoji="0" lang="en-US" altLang="pl-PL" sz="12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188314"/>
              </p:ext>
            </p:extLst>
          </p:nvPr>
        </p:nvGraphicFramePr>
        <p:xfrm>
          <a:off x="467544" y="1412776"/>
          <a:ext cx="8136905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3168"/>
                <a:gridCol w="1050865"/>
                <a:gridCol w="1181142"/>
                <a:gridCol w="1050865"/>
                <a:gridCol w="1050865"/>
              </a:tblGrid>
              <a:tr h="5099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</a:rPr>
                        <a:t>Variable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Transition to the first child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Transition to the second child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09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estimate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hazard ratio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estimate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hazard ratio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6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length </a:t>
                      </a:r>
                      <a:r>
                        <a:rPr lang="en-US" sz="1400" b="1" dirty="0">
                          <a:effectLst/>
                        </a:rPr>
                        <a:t>of maternity </a:t>
                      </a:r>
                      <a:r>
                        <a:rPr lang="en-US" sz="1400" b="1" dirty="0" smtClean="0">
                          <a:effectLst/>
                        </a:rPr>
                        <a:t>leave (entitlement)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-0,008</a:t>
                      </a:r>
                      <a:endParaRPr lang="pl-P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0,992</a:t>
                      </a:r>
                      <a:endParaRPr lang="pl-P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-0,045***</a:t>
                      </a:r>
                      <a:endParaRPr lang="pl-P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0,956</a:t>
                      </a:r>
                      <a:endParaRPr lang="pl-P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900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 variables: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69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employment status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0,513***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1,668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1,018***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2,767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9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err="1">
                          <a:effectLst/>
                        </a:rPr>
                        <a:t>level</a:t>
                      </a:r>
                      <a:r>
                        <a:rPr lang="pl-PL" sz="1400" i="1" dirty="0">
                          <a:effectLst/>
                        </a:rPr>
                        <a:t> of </a:t>
                      </a:r>
                      <a:r>
                        <a:rPr lang="pl-PL" sz="1400" i="1" dirty="0" err="1">
                          <a:effectLst/>
                        </a:rPr>
                        <a:t>education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pl-PL" sz="1200">
                          <a:effectLst/>
                        </a:rPr>
                        <a:t>-0,024**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pl-PL" sz="1200">
                          <a:effectLst/>
                        </a:rPr>
                        <a:t>0,976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-0,018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0,982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6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importance of religion at </a:t>
                      </a:r>
                      <a:r>
                        <a:rPr lang="en-US" sz="1400" i="1" dirty="0" err="1">
                          <a:effectLst/>
                        </a:rPr>
                        <a:t>responden’s</a:t>
                      </a:r>
                      <a:r>
                        <a:rPr lang="en-US" sz="1400" i="1" dirty="0">
                          <a:effectLst/>
                        </a:rPr>
                        <a:t> family home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en-US" sz="1200">
                          <a:effectLst/>
                        </a:rPr>
                        <a:t>-0,024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en-US" sz="1200">
                          <a:effectLst/>
                        </a:rPr>
                        <a:t>0,976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-0,085***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0,918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9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err="1">
                          <a:effectLst/>
                        </a:rPr>
                        <a:t>marital</a:t>
                      </a:r>
                      <a:r>
                        <a:rPr lang="pl-PL" sz="1400" i="1" dirty="0">
                          <a:effectLst/>
                        </a:rPr>
                        <a:t> status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pl-PL" sz="1200">
                          <a:effectLst/>
                        </a:rPr>
                        <a:t>1,969***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9290" algn="l"/>
                        </a:tabLst>
                      </a:pPr>
                      <a:r>
                        <a:rPr lang="pl-PL" sz="1200">
                          <a:effectLst/>
                        </a:rPr>
                        <a:t>7,168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0,546***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1,726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3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age of first birth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X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X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-0,083***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0,921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6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place of residence in childhood</a:t>
                      </a:r>
                      <a:endParaRPr lang="pl-P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7900" algn="l"/>
                        </a:tabLst>
                      </a:pPr>
                      <a:r>
                        <a:rPr lang="en-US" sz="1200">
                          <a:effectLst/>
                        </a:rPr>
                        <a:t>-0,103***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7900" algn="l"/>
                        </a:tabLst>
                      </a:pPr>
                      <a:r>
                        <a:rPr lang="en-US" sz="1200">
                          <a:effectLst/>
                        </a:rPr>
                        <a:t>0,901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-0,236***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0,790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49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23368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Conclusions and discussion: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67544" y="1556792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smtClean="0"/>
              <a:t>length of the maternity leave in Poland </a:t>
            </a:r>
            <a:r>
              <a:rPr lang="en-US" sz="2000" dirty="0" smtClean="0"/>
              <a:t>up to 2011 </a:t>
            </a:r>
            <a:r>
              <a:rPr lang="en-US" sz="2000" b="1" dirty="0" smtClean="0"/>
              <a:t>did not have a positive impact on childbearing</a:t>
            </a:r>
            <a:r>
              <a:rPr lang="en-US" sz="2000" dirty="0" smtClean="0"/>
              <a:t>: neither for the transition to the first, nor to the second child.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It is </a:t>
            </a:r>
            <a:r>
              <a:rPr lang="en-US" sz="2000" b="1" dirty="0" smtClean="0"/>
              <a:t>employment that plays a crucial role</a:t>
            </a:r>
            <a:r>
              <a:rPr lang="en-US" sz="2000" dirty="0" smtClean="0"/>
              <a:t>: it seems that the employment is a condition for many women to have the first and the second child (results in line with </a:t>
            </a:r>
            <a:r>
              <a:rPr lang="en-US" sz="2000" dirty="0" err="1" smtClean="0"/>
              <a:t>Matysiak</a:t>
            </a:r>
            <a:r>
              <a:rPr lang="en-US" sz="2000" dirty="0" smtClean="0"/>
              <a:t> 2009 and 2011).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Driving from this results it is </a:t>
            </a:r>
            <a:r>
              <a:rPr lang="en-US" sz="2000" b="1" dirty="0" smtClean="0"/>
              <a:t>hard to expect a new reform to positively impact childbearing </a:t>
            </a:r>
            <a:r>
              <a:rPr lang="en-US" sz="2000" dirty="0" smtClean="0"/>
              <a:t>in Poland.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However, the previous changes to the length of maternity leave much smaller that in case of the present reform.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Future research: the evaluation of the “day after” effects of the reform based on the 2014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wave of GGS-PL.</a:t>
            </a:r>
          </a:p>
        </p:txBody>
      </p:sp>
    </p:spTree>
    <p:extLst>
      <p:ext uri="{BB962C8B-B14F-4D97-AF65-F5344CB8AC3E}">
        <p14:creationId xmlns:p14="http://schemas.microsoft.com/office/powerpoint/2010/main" val="31185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More on </a:t>
            </a:r>
            <a:r>
              <a:rPr lang="pl-PL" sz="3200" dirty="0" smtClean="0"/>
              <a:t>the </a:t>
            </a:r>
            <a:r>
              <a:rPr lang="en-US" sz="3200" dirty="0" smtClean="0"/>
              <a:t>presented results: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err="1" smtClean="0"/>
              <a:t>Kurowska</a:t>
            </a:r>
            <a:r>
              <a:rPr lang="en-US" sz="2400" dirty="0" smtClean="0"/>
              <a:t> A., S</a:t>
            </a:r>
            <a:r>
              <a:rPr lang="pl-PL" sz="2400" dirty="0" err="1" smtClean="0"/>
              <a:t>łotwińska-Rosłanowska</a:t>
            </a:r>
            <a:r>
              <a:rPr lang="pl-PL" sz="2400" dirty="0" smtClean="0"/>
              <a:t> E., </a:t>
            </a:r>
            <a:r>
              <a:rPr lang="pl-PL" sz="2400" i="1" dirty="0" smtClean="0"/>
              <a:t>Zatrudnienie kobiet a pierwsze i drugie urodzenia wśród kobiet w Polsce</a:t>
            </a:r>
            <a:r>
              <a:rPr lang="pl-PL" sz="2400" dirty="0" smtClean="0"/>
              <a:t>, Studia Demograficzne nr 1 (163), </a:t>
            </a:r>
            <a:r>
              <a:rPr lang="pl-PL" sz="2400" dirty="0" err="1" smtClean="0"/>
              <a:t>pp</a:t>
            </a:r>
            <a:r>
              <a:rPr lang="pl-PL" sz="2400" dirty="0" smtClean="0"/>
              <a:t> 37-51.</a:t>
            </a:r>
          </a:p>
          <a:p>
            <a:pPr marL="109728" indent="0">
              <a:buNone/>
            </a:pPr>
            <a:endParaRPr lang="pl-PL" sz="2400" dirty="0"/>
          </a:p>
          <a:p>
            <a:pPr marL="109728" indent="0">
              <a:buNone/>
            </a:pPr>
            <a:r>
              <a:rPr lang="pl-PL" sz="2400" dirty="0" smtClean="0"/>
              <a:t>(link to be </a:t>
            </a:r>
            <a:r>
              <a:rPr lang="pl-PL" sz="2400" dirty="0" err="1" smtClean="0"/>
              <a:t>found</a:t>
            </a:r>
            <a:r>
              <a:rPr lang="pl-PL" sz="2400" dirty="0" smtClean="0"/>
              <a:t> </a:t>
            </a:r>
            <a:r>
              <a:rPr lang="pl-PL" sz="2400" dirty="0" err="1" smtClean="0"/>
              <a:t>at</a:t>
            </a:r>
            <a:r>
              <a:rPr lang="pl-PL" sz="2400" dirty="0"/>
              <a:t> </a:t>
            </a:r>
            <a:r>
              <a:rPr lang="pl-PL" sz="2400" dirty="0" smtClean="0"/>
              <a:t>my profile </a:t>
            </a:r>
            <a:r>
              <a:rPr lang="pl-PL" sz="2400" dirty="0" err="1" smtClean="0"/>
              <a:t>at</a:t>
            </a:r>
            <a:r>
              <a:rPr lang="pl-PL" sz="2400" dirty="0" smtClean="0"/>
              <a:t>: Academia.edu)</a:t>
            </a:r>
          </a:p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r>
              <a:rPr lang="pl-PL" sz="2400" i="1" dirty="0" err="1" smtClean="0"/>
              <a:t>An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updated</a:t>
            </a:r>
            <a:r>
              <a:rPr lang="pl-PL" sz="2400" i="1" dirty="0" smtClean="0"/>
              <a:t> version in English: in </a:t>
            </a:r>
            <a:r>
              <a:rPr lang="pl-PL" sz="2400" i="1" dirty="0" err="1" smtClean="0"/>
              <a:t>preparation</a:t>
            </a:r>
            <a:r>
              <a:rPr lang="pl-PL" sz="2400" i="1" dirty="0" smtClean="0"/>
              <a:t>.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1692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3796</TotalTime>
  <Words>636</Words>
  <Application>Microsoft Office PowerPoint</Application>
  <PresentationFormat>Pokaz na ekranie (4:3)</PresentationFormat>
  <Paragraphs>105</Paragraphs>
  <Slides>8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Wielkomiejski</vt:lpstr>
      <vt:lpstr>The parental leave reforms and childbearing in Poland   Findings from Cox proportional hazard model for transitions to the first and second child for Polish women</vt:lpstr>
      <vt:lpstr>Motivation (policy context):</vt:lpstr>
      <vt:lpstr> Research question:  Can we expect an increase in fertility in Poland as a result of the extension of maternity leave? </vt:lpstr>
      <vt:lpstr>Can we say something about the impact of the length of maternity/parental leave on childbearing in Poland from the past?</vt:lpstr>
      <vt:lpstr> Cox proportional hazard model on GGS data for Poland (wave 1): transitions to the first and second child </vt:lpstr>
      <vt:lpstr>Results:</vt:lpstr>
      <vt:lpstr>Conclusions and discussion: </vt:lpstr>
      <vt:lpstr>More on the presented results: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Reforming family benefits and child tax credits to improve work incentives for inactive mothers in Poland</dc:title>
  <dc:creator>Ania</dc:creator>
  <cp:lastModifiedBy>Ania</cp:lastModifiedBy>
  <cp:revision>267</cp:revision>
  <cp:lastPrinted>2013-09-17T18:53:11Z</cp:lastPrinted>
  <dcterms:created xsi:type="dcterms:W3CDTF">2013-05-21T09:15:42Z</dcterms:created>
  <dcterms:modified xsi:type="dcterms:W3CDTF">2014-09-17T21:02:27Z</dcterms:modified>
</cp:coreProperties>
</file>