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7" r:id="rId1"/>
    <p:sldMasterId id="2147484089" r:id="rId2"/>
    <p:sldMasterId id="2147484101" r:id="rId3"/>
  </p:sldMasterIdLst>
  <p:notesMasterIdLst>
    <p:notesMasterId r:id="rId11"/>
  </p:notesMasterIdLst>
  <p:sldIdLst>
    <p:sldId id="256" r:id="rId4"/>
    <p:sldId id="257" r:id="rId5"/>
    <p:sldId id="279" r:id="rId6"/>
    <p:sldId id="280" r:id="rId7"/>
    <p:sldId id="281" r:id="rId8"/>
    <p:sldId id="274" r:id="rId9"/>
    <p:sldId id="277" r:id="rId1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7A8F00"/>
    <a:srgbClr val="71893F"/>
    <a:srgbClr val="80AC9C"/>
    <a:srgbClr val="30473F"/>
    <a:srgbClr val="00549F"/>
    <a:srgbClr val="BAD1C9"/>
    <a:srgbClr val="0066CC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6947" autoAdjust="0"/>
  </p:normalViewPr>
  <p:slideViewPr>
    <p:cSldViewPr>
      <p:cViewPr>
        <p:scale>
          <a:sx n="90" d="100"/>
          <a:sy n="90" d="100"/>
        </p:scale>
        <p:origin x="-8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1335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166" y="-96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AB67BAE-CE1A-4D3C-8179-1629BA9F9FEA}" type="datetimeFigureOut">
              <a:rPr lang="en-GB"/>
              <a:pPr>
                <a:defRPr/>
              </a:pPr>
              <a:t>14/09/2014</a:t>
            </a:fld>
            <a:endParaRPr lang="en-GB"/>
          </a:p>
        </p:txBody>
      </p:sp>
      <p:sp>
        <p:nvSpPr>
          <p:cNvPr id="11268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1FBE0A1-E714-4F45-99D7-91F1651D95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121E7E-A4AD-4F2E-8F95-5E7044AD2473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mtClean="0">
                <a:latin typeface="Myriad Pro" pitchFamily="34" charset="0"/>
              </a:rPr>
              <a:t>Review of the Institutional Capacity and Effective Methods, Tools and Good Practices for Mainstreaming Gender Equality. (prepared for EIGE by the Yellow Window management consultants).</a:t>
            </a:r>
            <a:endParaRPr lang="en-GB" altLang="en-US" smtClean="0"/>
          </a:p>
          <a:p>
            <a:pPr algn="just">
              <a:spcAft>
                <a:spcPts val="1200"/>
              </a:spcAft>
            </a:pPr>
            <a:r>
              <a:rPr lang="en-GB" altLang="en-US" b="1" smtClean="0">
                <a:latin typeface="Myriad Pro" pitchFamily="34" charset="0"/>
              </a:rPr>
              <a:t>Overall objective of the study: </a:t>
            </a:r>
            <a:r>
              <a:rPr lang="en-GB" altLang="en-US" smtClean="0">
                <a:latin typeface="Myriad Pro" pitchFamily="34" charset="0"/>
              </a:rPr>
              <a:t>Gather information and evidence for strengthening the mainstreaming of gender equality into selected European Union policies and subsequent national policies.</a:t>
            </a:r>
          </a:p>
          <a:p>
            <a:pPr algn="just">
              <a:lnSpc>
                <a:spcPct val="115000"/>
              </a:lnSpc>
            </a:pPr>
            <a:r>
              <a:rPr lang="en-US" altLang="en-US" b="1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Specific objectives of the study: </a:t>
            </a:r>
            <a:r>
              <a:rPr lang="en-US" altLang="en-US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1. To increase the knowledge on </a:t>
            </a:r>
            <a:r>
              <a:rPr lang="en-US" altLang="en-US" i="1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institutional capacity</a:t>
            </a:r>
            <a:r>
              <a:rPr lang="en-US" altLang="en-US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lang="en-US" altLang="en-US" i="1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effectiveness</a:t>
            </a:r>
            <a:r>
              <a:rPr lang="en-US" altLang="en-US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 of gender mainstreaming by the European Commission and the EU Member States. </a:t>
            </a:r>
            <a:endParaRPr lang="en-GB" altLang="en-US" smtClean="0">
              <a:latin typeface="Myriad Pro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altLang="en-US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2. To promote the use of </a:t>
            </a:r>
            <a:r>
              <a:rPr lang="en-US" altLang="en-US" i="1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Gender Impact Assessment</a:t>
            </a:r>
            <a:r>
              <a:rPr lang="en-US" altLang="en-US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 (GIA) as a tool for mainstreaming gender equality in the European Commission and the EU Member States.</a:t>
            </a:r>
          </a:p>
          <a:p>
            <a:endParaRPr lang="en-GB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2670D4-3D4C-4A5C-9019-76085D3C433D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mtClean="0">
                <a:latin typeface="Myriad Pro" pitchFamily="34" charset="0"/>
              </a:rPr>
              <a:t>Review of the Institutional Capacity and Effective Methods, Tools and Good Practices for Mainstreaming Gender Equality. (prepared for EIGE by the Yellow Window management consultants).</a:t>
            </a:r>
            <a:endParaRPr lang="en-GB" altLang="en-US" smtClean="0"/>
          </a:p>
          <a:p>
            <a:pPr algn="just">
              <a:spcAft>
                <a:spcPts val="1200"/>
              </a:spcAft>
            </a:pPr>
            <a:r>
              <a:rPr lang="en-GB" altLang="en-US" b="1" smtClean="0">
                <a:latin typeface="Myriad Pro" pitchFamily="34" charset="0"/>
              </a:rPr>
              <a:t>Overall objective of the study: </a:t>
            </a:r>
            <a:r>
              <a:rPr lang="en-GB" altLang="en-US" smtClean="0">
                <a:latin typeface="Myriad Pro" pitchFamily="34" charset="0"/>
              </a:rPr>
              <a:t>Gather information and evidence for strengthening the mainstreaming of gender equality into selected European Union policies and subsequent national policies.</a:t>
            </a:r>
          </a:p>
          <a:p>
            <a:pPr algn="just">
              <a:lnSpc>
                <a:spcPct val="115000"/>
              </a:lnSpc>
            </a:pPr>
            <a:r>
              <a:rPr lang="en-US" altLang="en-US" b="1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Specific objectives of the study: </a:t>
            </a:r>
            <a:r>
              <a:rPr lang="en-US" altLang="en-US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1. To increase the knowledge on </a:t>
            </a:r>
            <a:r>
              <a:rPr lang="en-US" altLang="en-US" i="1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institutional capacity</a:t>
            </a:r>
            <a:r>
              <a:rPr lang="en-US" altLang="en-US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lang="en-US" altLang="en-US" i="1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effectiveness</a:t>
            </a:r>
            <a:r>
              <a:rPr lang="en-US" altLang="en-US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 of gender mainstreaming by the European Commission and the EU Member States. </a:t>
            </a:r>
            <a:endParaRPr lang="en-GB" altLang="en-US" smtClean="0">
              <a:latin typeface="Myriad Pro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altLang="en-US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2. To promote the use of </a:t>
            </a:r>
            <a:r>
              <a:rPr lang="en-US" altLang="en-US" i="1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Gender Impact Assessment</a:t>
            </a:r>
            <a:r>
              <a:rPr lang="en-US" altLang="en-US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 (GIA) as a tool for mainstreaming gender equality in the European Commission and the EU Member States.</a:t>
            </a:r>
          </a:p>
          <a:p>
            <a:endParaRPr lang="en-GB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79595A-2CD0-48D5-AAD4-5DF5F220BE67}" type="slidenum">
              <a:rPr lang="en-GB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mtClean="0">
                <a:latin typeface="Myriad Pro" pitchFamily="34" charset="0"/>
              </a:rPr>
              <a:t>Review of the Institutional Capacity and Effective Methods, Tools and Good Practices for Mainstreaming Gender Equality. (prepared for EIGE by the Yellow Window management consultants).</a:t>
            </a:r>
            <a:endParaRPr lang="en-GB" altLang="en-US" smtClean="0"/>
          </a:p>
          <a:p>
            <a:pPr algn="just">
              <a:spcAft>
                <a:spcPts val="1200"/>
              </a:spcAft>
            </a:pPr>
            <a:r>
              <a:rPr lang="en-GB" altLang="en-US" b="1" smtClean="0">
                <a:latin typeface="Myriad Pro" pitchFamily="34" charset="0"/>
              </a:rPr>
              <a:t>Overall objective of the study: </a:t>
            </a:r>
            <a:r>
              <a:rPr lang="en-GB" altLang="en-US" smtClean="0">
                <a:latin typeface="Myriad Pro" pitchFamily="34" charset="0"/>
              </a:rPr>
              <a:t>Gather information and evidence for strengthening the mainstreaming of gender equality into selected European Union policies and subsequent national policies.</a:t>
            </a:r>
          </a:p>
          <a:p>
            <a:pPr algn="just">
              <a:lnSpc>
                <a:spcPct val="115000"/>
              </a:lnSpc>
            </a:pPr>
            <a:r>
              <a:rPr lang="en-US" altLang="en-US" b="1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Specific objectives of the study: </a:t>
            </a:r>
            <a:r>
              <a:rPr lang="en-US" altLang="en-US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1. To increase the knowledge on </a:t>
            </a:r>
            <a:r>
              <a:rPr lang="en-US" altLang="en-US" i="1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institutional capacity</a:t>
            </a:r>
            <a:r>
              <a:rPr lang="en-US" altLang="en-US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lang="en-US" altLang="en-US" i="1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effectiveness</a:t>
            </a:r>
            <a:r>
              <a:rPr lang="en-US" altLang="en-US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 of gender mainstreaming by the European Commission and the EU Member States. </a:t>
            </a:r>
            <a:endParaRPr lang="en-GB" altLang="en-US" smtClean="0">
              <a:latin typeface="Myriad Pro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altLang="en-US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2. To promote the use of </a:t>
            </a:r>
            <a:r>
              <a:rPr lang="en-US" altLang="en-US" i="1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Gender Impact Assessment</a:t>
            </a:r>
            <a:r>
              <a:rPr lang="en-US" altLang="en-US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 (GIA) as a tool for mainstreaming gender equality in the European Commission and the EU Member States.</a:t>
            </a:r>
          </a:p>
          <a:p>
            <a:endParaRPr lang="en-GB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DA477B-08A2-42B8-B5C3-4C45D92566F3}" type="slidenum">
              <a:rPr lang="en-GB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DB95D6-7CAF-481B-8E99-8B3FC135B63F}" type="slidenum">
              <a:rPr lang="en-US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08ABBA-E575-41D6-81E0-7099186C936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BCD105-5F12-4054-AB8E-B8F90E696141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E2963-7F9D-42F9-9683-60114969FBA3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5E419-2547-4461-A8B8-3C8DC21F7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CD739-BDFB-43C8-B91A-F14C45A17BD8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E57A3-1227-4D83-A5C4-8A0DBE3BF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D93F9-1106-4017-ADD0-5A9AEF29CE2C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D458C-1792-4C9D-B637-5413BFE3EC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D2B5E-33E1-4EF8-A3AB-9D8A58D9CAB5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B295C-2FAF-42C5-8212-3463DC7CA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1C69A-63C4-4F30-B40D-B752F09B732F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F7022-9307-4A34-B273-DF4C9BAE57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A4D47-5EA0-4CE1-B7E2-B61F90C64F86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5E74D-AE67-45B9-B0C1-B4E41A0919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851BA-542F-4DC4-AB1E-6F25C6D412B4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160A3-0C3D-466F-87FF-908E649DE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3BB9D-6B48-46F9-96CF-46BAFFC52496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3F2B5-A9CE-430D-80D6-78A96F4AE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B7D8-0835-4FE6-863E-813CAFF0EAD5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B277F-A578-497E-ACE7-63303E9B70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442A9-30BE-4C1F-9A5E-415BBE358DD0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8AE36-3C55-439D-8283-08926EABC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A6472-B5F6-4630-9628-F9467D0D392A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ACC4A-207B-459D-A64A-6C0ADF4DC1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0D77D-84BD-427B-ABA5-8D13337AF350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D7002-285C-424D-9218-695FB035E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54FE8-C4C1-44AD-84C0-CB6CD1076AB8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CD513-022E-43D2-90B8-2F39225BB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CDDF1-E24A-4B2C-B47D-B0D1A458B893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6B2E7-79AF-426A-86CB-080601E21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2970D-DFBE-4E50-A82A-475335F90B66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7775A-E6BE-408F-908C-BB2F53B9A1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A881B-2584-4A6E-9830-70EBB41B1EDD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7FA40-5DE3-4E8B-9742-02D8961E8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59D5F-E76C-454B-AE36-70B16A10CF3A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9CEAE-9866-47CB-ADE7-762528A8D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01F5B-FF4E-4EA0-8204-474D58DE0A3D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1877F-9089-4300-BF5F-264E34F02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3BEB4-0AB4-44BE-9122-5E4E56BB63EF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54727-4E46-41E2-811D-69FBDB8B0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B008C-8DA6-4DBD-BB17-D9A4DF72D7B5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254E2-B4CA-46B9-B55D-D6A55A153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B49F7-7CE0-4BA9-BE16-4FC5877CF332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2E01-15AD-4B8E-8119-5BF76E91C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4C936-131C-4D68-8F16-FB0ADE24AAFA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C467F-DBAB-4E49-ADA5-DB9E76FEE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AEFD4-8692-479D-80B6-6C91CCA60E8B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10980-695F-4BFC-ABDF-BA599917A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2EA64-DE10-4B98-BCF6-C1AD64BCC6E2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816C3-C08E-4A06-A574-573176764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2DC9A-7DAA-418D-B760-1D59A152B547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D487-28CE-4A77-BEF7-18C8697FE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4A4C1-D143-437F-A03E-0DA55AD85EEC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2DA7E-ABC1-46C5-8716-648B970C9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C33A9-4EDF-410C-A56E-25A8E18210D6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993B4-A8F2-4154-BCB2-D37A12FD6E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6213F-2DBD-4B14-BB82-187AE35693C0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E7068-2EAE-4F40-9712-1DB7A1DA24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BE9E3-0A5A-4A24-A67C-C928AA1BB154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72A33-61E9-49CD-8BE1-32394FFFB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7AEF1-D11F-47EF-82EF-B4B7BB43EDA9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EDCCA-8589-4871-800C-41805B052F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1BEFB-7BEA-431D-B310-057D78915C18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66330-D46F-444D-9A94-062BFB30F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9AAA5-69B2-40C7-966E-109D09343D80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22438-7106-4768-9CF5-DD7202631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C1D5-8CC8-4BD3-A649-A2C6E3F35D35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390E2-0E74-40D1-8240-28BF746D9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AE90E82-6679-470E-9020-155F156853FB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5BA5C86-92A2-423A-9C8D-4EEAA8286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3CF4EE79-A03C-42D6-AF53-C9C8A0F8321B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F06BCE40-1F85-451E-A5DF-F4FD6F113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3" r:id="rId1"/>
    <p:sldLayoutId id="2147484114" r:id="rId2"/>
    <p:sldLayoutId id="2147484115" r:id="rId3"/>
    <p:sldLayoutId id="2147484116" r:id="rId4"/>
    <p:sldLayoutId id="2147484117" r:id="rId5"/>
    <p:sldLayoutId id="2147484118" r:id="rId6"/>
    <p:sldLayoutId id="2147484119" r:id="rId7"/>
    <p:sldLayoutId id="2147484120" r:id="rId8"/>
    <p:sldLayoutId id="2147484121" r:id="rId9"/>
    <p:sldLayoutId id="2147484122" r:id="rId10"/>
    <p:sldLayoutId id="21474841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DB5C1E26-6146-4A64-BC5E-999724562DDC}" type="datetimeFigureOut">
              <a:rPr lang="en-US"/>
              <a:pPr>
                <a:defRPr/>
              </a:pPr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D6D77A57-0655-4B69-A704-DF1DC76944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25" r:id="rId2"/>
    <p:sldLayoutId id="2147484126" r:id="rId3"/>
    <p:sldLayoutId id="2147484127" r:id="rId4"/>
    <p:sldLayoutId id="2147484128" r:id="rId5"/>
    <p:sldLayoutId id="2147484129" r:id="rId6"/>
    <p:sldLayoutId id="2147484130" r:id="rId7"/>
    <p:sldLayoutId id="2147484131" r:id="rId8"/>
    <p:sldLayoutId id="2147484132" r:id="rId9"/>
    <p:sldLayoutId id="2147484133" r:id="rId10"/>
    <p:sldLayoutId id="214748413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ige.europa.eu/content/activities/gender-mainstreaming-methods-and-too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hyperlink" Target="http://eige.europa.eu/good-practice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aurizio.Mosca@euige.europa.e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8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1763713" y="5962650"/>
            <a:ext cx="5976937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en-GB" sz="1600" b="1">
                <a:solidFill>
                  <a:schemeClr val="bg1"/>
                </a:solidFill>
                <a:latin typeface="Calibri" pitchFamily="34" charset="0"/>
              </a:rPr>
              <a:t>11</a:t>
            </a:r>
            <a:r>
              <a:rPr lang="en-GB" sz="1600" b="1" baseline="30000">
                <a:solidFill>
                  <a:schemeClr val="bg1"/>
                </a:solidFill>
                <a:latin typeface="Calibri" pitchFamily="34" charset="0"/>
              </a:rPr>
              <a:t>th</a:t>
            </a:r>
            <a:r>
              <a:rPr lang="en-GB" sz="1600" b="1">
                <a:solidFill>
                  <a:schemeClr val="bg1"/>
                </a:solidFill>
                <a:latin typeface="Calibri" pitchFamily="34" charset="0"/>
              </a:rPr>
              <a:t> LPR Network seminar</a:t>
            </a:r>
            <a:endParaRPr lang="en-GB" sz="1600">
              <a:solidFill>
                <a:schemeClr val="bg1"/>
              </a:solidFill>
              <a:latin typeface="Calibri" pitchFamily="34" charset="0"/>
            </a:endParaRPr>
          </a:p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en-GB" sz="1600" b="1">
                <a:solidFill>
                  <a:schemeClr val="bg1"/>
                </a:solidFill>
                <a:latin typeface="Calibri" pitchFamily="34" charset="0"/>
              </a:rPr>
              <a:t>Tallinn, 18-19 September 2014</a:t>
            </a:r>
            <a:endParaRPr lang="en-GB" sz="160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 typeface="Arial" charset="0"/>
              <a:buNone/>
            </a:pPr>
            <a:endParaRPr lang="en-GB" altLang="en-US">
              <a:solidFill>
                <a:schemeClr val="bg1"/>
              </a:solidFill>
            </a:endParaRPr>
          </a:p>
        </p:txBody>
      </p:sp>
      <p:pic>
        <p:nvPicPr>
          <p:cNvPr id="4099" name="Picture 7" descr="EU Fla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813" y="6416675"/>
            <a:ext cx="4794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5" descr="C:\Users\tsoutdi\Documents\logo\logo from OPOCE\WHITE\FORMAT_PNG\EIGE_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8275" y="188913"/>
            <a:ext cx="2470150" cy="246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2843213" y="1408113"/>
            <a:ext cx="6049962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sz="3600" dirty="0" smtClean="0">
                <a:solidFill>
                  <a:srgbClr val="0066CC"/>
                </a:solidFill>
              </a:rPr>
              <a:t/>
            </a:r>
            <a:br>
              <a:rPr lang="en-GB" sz="3600" dirty="0" smtClean="0">
                <a:solidFill>
                  <a:srgbClr val="0066CC"/>
                </a:solidFill>
              </a:rPr>
            </a:br>
            <a:r>
              <a:rPr lang="en-GB" sz="3600" dirty="0" smtClean="0">
                <a:solidFill>
                  <a:srgbClr val="0066CC"/>
                </a:solidFill>
              </a:rPr>
              <a:t/>
            </a:r>
            <a:br>
              <a:rPr lang="en-GB" sz="3600" dirty="0" smtClean="0">
                <a:solidFill>
                  <a:srgbClr val="0066CC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EIGE’s work on </a:t>
            </a:r>
            <a:r>
              <a:rPr lang="en-US" sz="2800" b="1" dirty="0">
                <a:solidFill>
                  <a:schemeClr val="bg1"/>
                </a:solidFill>
              </a:rPr>
              <a:t>Good Practices in the area of </a:t>
            </a:r>
            <a:r>
              <a:rPr lang="en-US" sz="2800" b="1" dirty="0" smtClean="0">
                <a:solidFill>
                  <a:schemeClr val="bg1"/>
                </a:solidFill>
              </a:rPr>
              <a:t>Reconciliation</a:t>
            </a:r>
            <a:endParaRPr lang="en-GB" sz="28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2800" b="1" dirty="0">
                <a:solidFill>
                  <a:schemeClr val="bg1"/>
                </a:solidFill>
              </a:rPr>
              <a:t> </a:t>
            </a:r>
            <a:endParaRPr lang="en-GB" sz="28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GB" sz="2800" b="1" dirty="0" smtClean="0">
                <a:solidFill>
                  <a:schemeClr val="bg1"/>
                </a:solidFill>
                <a:latin typeface="Myriad Pro" pitchFamily="34" charset="0"/>
              </a:rPr>
              <a:t>Main findings</a:t>
            </a:r>
            <a:br>
              <a:rPr lang="en-GB" sz="2800" b="1" dirty="0" smtClean="0">
                <a:solidFill>
                  <a:schemeClr val="bg1"/>
                </a:solidFill>
                <a:latin typeface="Myriad Pro" pitchFamily="34" charset="0"/>
              </a:rPr>
            </a:br>
            <a:endParaRPr lang="en-GB" sz="3200" b="1" dirty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07075" y="620713"/>
            <a:ext cx="2859088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8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2" descr="EIGE_EN (1)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813" y="160338"/>
            <a:ext cx="925512" cy="92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7" descr="EU Flag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813" y="6416675"/>
            <a:ext cx="4794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092450" y="1073150"/>
            <a:ext cx="262413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ACHIEVEMENTS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30238" y="1989138"/>
            <a:ext cx="804545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742950" indent="-742950" algn="l">
              <a:lnSpc>
                <a:spcPct val="170000"/>
              </a:lnSpc>
              <a:buFont typeface="+mj-lt"/>
              <a:buAutoNum type="arabicPeriod"/>
              <a:defRPr/>
            </a:pPr>
            <a:r>
              <a:rPr lang="en-GB" sz="2000" b="1" dirty="0" smtClean="0">
                <a:solidFill>
                  <a:schemeClr val="bg1"/>
                </a:solidFill>
                <a:latin typeface="+mn-lt"/>
              </a:rPr>
              <a:t>12 good practices</a:t>
            </a:r>
            <a:endParaRPr lang="en-GB" sz="2000" dirty="0">
              <a:solidFill>
                <a:schemeClr val="bg1"/>
              </a:solidFill>
              <a:latin typeface="+mn-lt"/>
            </a:endParaRPr>
          </a:p>
          <a:p>
            <a:pPr marL="514350" indent="-514350" algn="l">
              <a:lnSpc>
                <a:spcPct val="170000"/>
              </a:lnSpc>
              <a:buFont typeface="+mj-lt"/>
              <a:buAutoNum type="arabicPeriod"/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</a:rPr>
              <a:t> </a:t>
            </a:r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>Policy review (EU and national)</a:t>
            </a:r>
            <a:endParaRPr lang="en-GB" sz="2000" dirty="0">
              <a:solidFill>
                <a:schemeClr val="bg1"/>
              </a:solidFill>
              <a:latin typeface="+mn-lt"/>
            </a:endParaRPr>
          </a:p>
          <a:p>
            <a:pPr marL="514350" indent="-514350" algn="l">
              <a:lnSpc>
                <a:spcPct val="170000"/>
              </a:lnSpc>
              <a:buFont typeface="+mj-lt"/>
              <a:buAutoNum type="arabicPeriod"/>
              <a:defRPr/>
            </a:pPr>
            <a:r>
              <a:rPr lang="en-GB" sz="2000" b="1" dirty="0" smtClean="0">
                <a:solidFill>
                  <a:schemeClr val="bg1"/>
                </a:solidFill>
                <a:latin typeface="+mn-lt"/>
              </a:rPr>
              <a:t>Methodological approach to identify and assess good practices on reconciliation</a:t>
            </a:r>
          </a:p>
          <a:p>
            <a:pPr marL="514350" indent="-514350" algn="l">
              <a:lnSpc>
                <a:spcPct val="170000"/>
              </a:lnSpc>
              <a:buFont typeface="+mj-lt"/>
              <a:buAutoNum type="arabicPeriod"/>
              <a:defRPr/>
            </a:pPr>
            <a:r>
              <a:rPr lang="en-GB" sz="2000" b="1" dirty="0" smtClean="0">
                <a:solidFill>
                  <a:schemeClr val="bg1"/>
                </a:solidFill>
                <a:latin typeface="+mn-lt"/>
              </a:rPr>
              <a:t>Focus on benchmarking, awareness-raising and self-regulation</a:t>
            </a:r>
          </a:p>
          <a:p>
            <a:pPr marL="514350" indent="-514350" algn="l">
              <a:lnSpc>
                <a:spcPct val="170000"/>
              </a:lnSpc>
              <a:buFont typeface="+mj-lt"/>
              <a:buAutoNum type="arabicPeriod"/>
              <a:defRPr/>
            </a:pPr>
            <a:r>
              <a:rPr lang="en-GB" sz="2000" b="1" dirty="0" smtClean="0">
                <a:solidFill>
                  <a:schemeClr val="bg1"/>
                </a:solidFill>
                <a:latin typeface="+mn-lt"/>
              </a:rPr>
              <a:t>Literature review</a:t>
            </a:r>
          </a:p>
          <a:p>
            <a:pPr marL="514350" indent="-514350" algn="l">
              <a:lnSpc>
                <a:spcPct val="170000"/>
              </a:lnSpc>
              <a:buFont typeface="+mj-lt"/>
              <a:buAutoNum type="arabicPeriod"/>
              <a:defRPr/>
            </a:pPr>
            <a:r>
              <a:rPr lang="en-GB" sz="2000" b="1" dirty="0" smtClean="0">
                <a:solidFill>
                  <a:schemeClr val="bg1"/>
                </a:solidFill>
                <a:latin typeface="+mn-lt"/>
              </a:rPr>
              <a:t>3 Factsheets on policies, good practices and positive flexibility</a:t>
            </a:r>
            <a:br>
              <a:rPr lang="en-GB" sz="2000" b="1" dirty="0" smtClean="0">
                <a:solidFill>
                  <a:schemeClr val="bg1"/>
                </a:solidFill>
                <a:latin typeface="+mn-lt"/>
              </a:rPr>
            </a:br>
            <a:endParaRPr lang="en-GB" sz="2000" b="1" dirty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8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2" descr="EIGE_EN (1)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813" y="160338"/>
            <a:ext cx="925512" cy="92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7" descr="EU Flag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813" y="6416675"/>
            <a:ext cx="4794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484438" y="1073150"/>
            <a:ext cx="4103687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MAIN CHALLENGES AND GAPS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30238" y="1989138"/>
            <a:ext cx="804545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742950" indent="-74295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GB" sz="1600" b="1" dirty="0" smtClean="0">
                <a:solidFill>
                  <a:prstClr val="white"/>
                </a:solidFill>
              </a:rPr>
              <a:t>Advancing </a:t>
            </a:r>
            <a:r>
              <a:rPr lang="en-GB" sz="1600" b="1" dirty="0">
                <a:solidFill>
                  <a:prstClr val="white"/>
                </a:solidFill>
              </a:rPr>
              <a:t>the availability, affordability and quality of child care and other care </a:t>
            </a:r>
            <a:r>
              <a:rPr lang="en-GB" sz="1600" b="1" dirty="0" smtClean="0">
                <a:solidFill>
                  <a:prstClr val="white"/>
                </a:solidFill>
              </a:rPr>
              <a:t>services/facilities</a:t>
            </a:r>
            <a:endParaRPr lang="en-GB" sz="1600" b="1" dirty="0">
              <a:solidFill>
                <a:prstClr val="white"/>
              </a:solidFill>
            </a:endParaRPr>
          </a:p>
          <a:p>
            <a:pPr marL="742950" indent="-742950" algn="just">
              <a:buFont typeface="+mj-lt"/>
              <a:buAutoNum type="arabicPeriod"/>
              <a:defRPr/>
            </a:pPr>
            <a:r>
              <a:rPr lang="en-GB" sz="1600" b="1" dirty="0">
                <a:solidFill>
                  <a:prstClr val="white"/>
                </a:solidFill>
              </a:rPr>
              <a:t>Designing policies and strategies to challenge traditional gender </a:t>
            </a:r>
            <a:r>
              <a:rPr lang="en-GB" sz="1600" b="1" dirty="0" smtClean="0">
                <a:solidFill>
                  <a:prstClr val="white"/>
                </a:solidFill>
              </a:rPr>
              <a:t>stereotypes</a:t>
            </a:r>
            <a:endParaRPr lang="en-GB" sz="1600" b="1" dirty="0">
              <a:solidFill>
                <a:prstClr val="white"/>
              </a:solidFill>
            </a:endParaRPr>
          </a:p>
          <a:p>
            <a:pPr marL="742950" indent="-742950" algn="just">
              <a:buFont typeface="+mj-lt"/>
              <a:buAutoNum type="arabicPeriod"/>
              <a:defRPr/>
            </a:pPr>
            <a:r>
              <a:rPr lang="en-GB" sz="1600" b="1" dirty="0">
                <a:solidFill>
                  <a:prstClr val="white"/>
                </a:solidFill>
              </a:rPr>
              <a:t>Involving men in care and other unpaid work, with scope for improving </a:t>
            </a:r>
            <a:r>
              <a:rPr lang="en-GB" sz="1600" b="1" dirty="0" smtClean="0">
                <a:solidFill>
                  <a:prstClr val="white"/>
                </a:solidFill>
              </a:rPr>
              <a:t>EU regulations </a:t>
            </a:r>
            <a:r>
              <a:rPr lang="en-GB" sz="1600" b="1" dirty="0">
                <a:solidFill>
                  <a:prstClr val="white"/>
                </a:solidFill>
              </a:rPr>
              <a:t>governing paternity leave and in extending the rights of fathers.</a:t>
            </a:r>
          </a:p>
          <a:p>
            <a:pPr marL="742950" indent="-742950" algn="just">
              <a:buFont typeface="+mj-lt"/>
              <a:buAutoNum type="arabicPeriod"/>
              <a:defRPr/>
            </a:pPr>
            <a:r>
              <a:rPr lang="en-GB" sz="1600" b="1" dirty="0">
                <a:solidFill>
                  <a:prstClr val="white"/>
                </a:solidFill>
              </a:rPr>
              <a:t>Ensuring that the economic crisis does not compromise the progress made in women’s participation in the labour market, the trend towards the dual-earner model and of men’s involvement in family/care responsibilities.</a:t>
            </a:r>
          </a:p>
          <a:p>
            <a:pPr marL="742950" indent="-742950" algn="just">
              <a:buFont typeface="+mj-lt"/>
              <a:buAutoNum type="arabicPeriod"/>
              <a:defRPr/>
            </a:pPr>
            <a:r>
              <a:rPr lang="en-GB" sz="1600" b="1" dirty="0">
                <a:solidFill>
                  <a:prstClr val="white"/>
                </a:solidFill>
              </a:rPr>
              <a:t>Increasing awareness and implementation of reconciliation measures in national and EU policy levels.</a:t>
            </a:r>
          </a:p>
          <a:p>
            <a:pPr marL="742950" indent="-742950" algn="just">
              <a:buFont typeface="+mj-lt"/>
              <a:buAutoNum type="arabicPeriod"/>
              <a:defRPr/>
            </a:pPr>
            <a:r>
              <a:rPr lang="en-GB" sz="1600" b="1" dirty="0">
                <a:solidFill>
                  <a:prstClr val="white"/>
                </a:solidFill>
              </a:rPr>
              <a:t>Ensuring that flexible working arrangement generate positive outcomes in terms of reconciliation and gender equality</a:t>
            </a:r>
          </a:p>
          <a:p>
            <a:pPr marL="742950" indent="-742950" algn="just">
              <a:buFont typeface="+mj-lt"/>
              <a:buAutoNum type="arabicPeriod"/>
              <a:defRPr/>
            </a:pPr>
            <a:r>
              <a:rPr lang="en-GB" sz="1600" b="1" dirty="0">
                <a:solidFill>
                  <a:prstClr val="white"/>
                </a:solidFill>
              </a:rPr>
              <a:t>Increasing the involvement of all relevant stakeholders in the implementation of reconciliation policies.</a:t>
            </a:r>
          </a:p>
          <a:p>
            <a:pPr marL="742950" indent="-742950" algn="just">
              <a:buFont typeface="+mj-lt"/>
              <a:buAutoNum type="arabicPeriod"/>
              <a:defRPr/>
            </a:pPr>
            <a:r>
              <a:rPr lang="en-GB" sz="1600" b="1" dirty="0">
                <a:solidFill>
                  <a:prstClr val="white"/>
                </a:solidFill>
              </a:rPr>
              <a:t>Encouraging the dissemination of good practices on reconciliation across different national </a:t>
            </a:r>
            <a:r>
              <a:rPr lang="en-GB" sz="1600" b="1" dirty="0" smtClean="0">
                <a:solidFill>
                  <a:prstClr val="white"/>
                </a:solidFill>
              </a:rPr>
              <a:t>contexts</a:t>
            </a:r>
            <a:endParaRPr lang="en-GB" sz="1600" b="1" dirty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8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2" descr="EIGE_EN (1)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813" y="160338"/>
            <a:ext cx="925512" cy="92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7" descr="EU Flag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813" y="6416675"/>
            <a:ext cx="4794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555875" y="161925"/>
            <a:ext cx="532923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KEY FEATURES TO MOVE FORWARD</a:t>
            </a:r>
          </a:p>
        </p:txBody>
      </p:sp>
      <p:sp>
        <p:nvSpPr>
          <p:cNvPr id="7173" name="Title 1"/>
          <p:cNvSpPr txBox="1">
            <a:spLocks/>
          </p:cNvSpPr>
          <p:nvPr/>
        </p:nvSpPr>
        <p:spPr bwMode="auto">
          <a:xfrm>
            <a:off x="584200" y="2060575"/>
            <a:ext cx="8047038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742950" indent="-742950" algn="just" eaLnBrk="0" hangingPunct="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en-GB" altLang="en-US" sz="1600" b="1">
                <a:solidFill>
                  <a:srgbClr val="FFFFFF"/>
                </a:solidFill>
                <a:latin typeface="Calibri" pitchFamily="34" charset="0"/>
              </a:rPr>
              <a:t>The relevance of social partners and multiple stakeholders;</a:t>
            </a:r>
          </a:p>
          <a:p>
            <a:pPr marL="742950" indent="-742950" algn="just" eaLnBrk="0" hangingPunct="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en-GB" altLang="en-US" sz="1600" b="1">
                <a:solidFill>
                  <a:srgbClr val="FFFFFF"/>
                </a:solidFill>
                <a:latin typeface="Calibri" pitchFamily="34" charset="0"/>
              </a:rPr>
              <a:t>The importance of promoting public and private networking;</a:t>
            </a:r>
          </a:p>
          <a:p>
            <a:pPr marL="742950" indent="-742950" algn="just" eaLnBrk="0" hangingPunct="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en-GB" altLang="en-US" sz="1600" b="1">
                <a:solidFill>
                  <a:srgbClr val="FFFFFF"/>
                </a:solidFill>
                <a:latin typeface="Calibri" pitchFamily="34" charset="0"/>
              </a:rPr>
              <a:t>The importance of involving and targeting SMEs in reconciliation projects.</a:t>
            </a:r>
          </a:p>
          <a:p>
            <a:pPr marL="742950" indent="-742950" algn="just" eaLnBrk="0" hangingPunct="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en-GB" altLang="en-US" sz="1600" b="1">
                <a:solidFill>
                  <a:srgbClr val="FFFFFF"/>
                </a:solidFill>
                <a:latin typeface="Calibri" pitchFamily="34" charset="0"/>
              </a:rPr>
              <a:t>The need to improve the availability of public resources and to build self-financing wherever possible.</a:t>
            </a:r>
          </a:p>
          <a:p>
            <a:pPr marL="742950" indent="-742950" algn="just" eaLnBrk="0" hangingPunct="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en-GB" altLang="en-US" sz="1600" b="1">
                <a:solidFill>
                  <a:srgbClr val="FFFFFF"/>
                </a:solidFill>
                <a:latin typeface="Calibri" pitchFamily="34" charset="0"/>
              </a:rPr>
              <a:t>The need to invest in well-targeted awareness-raising initiatives. </a:t>
            </a:r>
          </a:p>
          <a:p>
            <a:pPr marL="742950" indent="-742950" algn="just" eaLnBrk="0" hangingPunct="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en-GB" altLang="en-US" sz="1600" b="1">
                <a:solidFill>
                  <a:srgbClr val="FFFFFF"/>
                </a:solidFill>
                <a:latin typeface="Calibri" pitchFamily="34" charset="0"/>
              </a:rPr>
              <a:t>The need to improve monitoring and evaluation;</a:t>
            </a:r>
          </a:p>
          <a:p>
            <a:pPr marL="742950" indent="-742950" algn="just" eaLnBrk="0" hangingPunct="0">
              <a:buFont typeface="Calibri" pitchFamily="34" charset="0"/>
              <a:buAutoNum type="arabicPeriod"/>
            </a:pPr>
            <a:r>
              <a:rPr lang="en-GB" altLang="en-US" sz="1600" b="1">
                <a:solidFill>
                  <a:srgbClr val="FFFFFF"/>
                </a:solidFill>
                <a:latin typeface="Calibri" pitchFamily="34" charset="0"/>
              </a:rPr>
              <a:t>The importance of carrying out researches and study and collect sex disaggregated data, as baseline information for policies.</a:t>
            </a:r>
          </a:p>
          <a:p>
            <a:pPr marL="742950" indent="-742950" algn="just" eaLnBrk="0" hangingPunct="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en-GB" altLang="en-US" sz="1600" b="1">
                <a:solidFill>
                  <a:srgbClr val="FFFFFF"/>
                </a:solidFill>
                <a:latin typeface="Calibri" pitchFamily="34" charset="0"/>
              </a:rPr>
              <a:t>The relevance of learning from good experiences and transferring practices to change working culture.</a:t>
            </a:r>
          </a:p>
          <a:p>
            <a:pPr marL="742950" indent="-742950" algn="just" eaLnBrk="0" hangingPunct="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en-GB" altLang="en-US" sz="1600" b="1">
                <a:solidFill>
                  <a:srgbClr val="FFFFFF"/>
                </a:solidFill>
                <a:latin typeface="Calibri" pitchFamily="34" charset="0"/>
              </a:rPr>
              <a:t>The importance of investing in training, counselling and coaching to strengthen the potential for change in traditional assumptions, attitudes and behaviours.</a:t>
            </a:r>
          </a:p>
          <a:p>
            <a:pPr marL="742950" indent="-742950" algn="just" eaLnBrk="0" hangingPunct="0">
              <a:lnSpc>
                <a:spcPct val="150000"/>
              </a:lnSpc>
              <a:buFont typeface="Calibri" pitchFamily="34" charset="0"/>
              <a:buAutoNum type="arabicPeriod"/>
            </a:pPr>
            <a:r>
              <a:rPr lang="en-GB" altLang="en-US" sz="1600" b="1">
                <a:solidFill>
                  <a:srgbClr val="FFFFFF"/>
                </a:solidFill>
                <a:latin typeface="Calibri" pitchFamily="34" charset="0"/>
              </a:rPr>
              <a:t>The need to target men in all reconciliation projects and initiatives, as part of a strategic orientation towards gender equality.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425" y="6172200"/>
            <a:ext cx="4794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6" descr="G:\Operations\Communication_Information\GRAPHICAL-CHART-VISUAL-IDENTITY\FINAL FILES !!!\2010.4176_Logo\2010.4176_Logo\CMYK\FORMAT_PNG\EIGE_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3688" y="246063"/>
            <a:ext cx="9223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375" y="115888"/>
            <a:ext cx="2595563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69950" y="1989138"/>
          <a:ext cx="8240713" cy="460851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909527"/>
                <a:gridCol w="1331186"/>
              </a:tblGrid>
              <a:tr h="288032"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Self-regulation</a:t>
                      </a:r>
                      <a:endParaRPr lang="en-GB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</a:rPr>
                        <a:t>Parental leave company workshops</a:t>
                      </a:r>
                      <a:endParaRPr lang="en-GB" sz="14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Austria</a:t>
                      </a:r>
                      <a:endParaRPr lang="en-GB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</a:rPr>
                        <a:t>Project More </a:t>
                      </a:r>
                      <a:endParaRPr lang="en-GB" sz="14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Germany</a:t>
                      </a:r>
                      <a:endParaRPr lang="en-GB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</a:rPr>
                        <a:t>24-hour Service Childcare </a:t>
                      </a:r>
                      <a:endParaRPr lang="en-GB" sz="14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Denmark</a:t>
                      </a:r>
                      <a:endParaRPr lang="en-GB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</a:rPr>
                        <a:t>Halcom Family-friendly Enterprise</a:t>
                      </a:r>
                      <a:endParaRPr lang="en-GB" sz="14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Slovenia</a:t>
                      </a:r>
                      <a:endParaRPr lang="en-GB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288032"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Awareness-raising</a:t>
                      </a:r>
                      <a:endParaRPr lang="en-GB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</a:rPr>
                        <a:t>Four Walls, Four Hands”, Campaign</a:t>
                      </a:r>
                      <a:endParaRPr lang="en-GB" sz="14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Austria</a:t>
                      </a:r>
                      <a:endParaRPr lang="en-GB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</a:rPr>
                        <a:t>Managing Reconciliation of Work and Family</a:t>
                      </a:r>
                      <a:endParaRPr lang="en-GB" sz="14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Germany</a:t>
                      </a:r>
                      <a:endParaRPr lang="en-GB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</a:rPr>
                        <a:t>A Hug from Daddy</a:t>
                      </a:r>
                      <a:endParaRPr lang="en-GB" sz="14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Denmark</a:t>
                      </a:r>
                      <a:endParaRPr lang="en-GB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</a:rPr>
                        <a:t>Sharing Work-life Responsibilities (NISTA)</a:t>
                      </a:r>
                      <a:endParaRPr lang="en-GB" sz="14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Malta</a:t>
                      </a:r>
                      <a:endParaRPr lang="en-GB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</a:rPr>
                        <a:t>Occupation Dad – I like it</a:t>
                      </a:r>
                      <a:endParaRPr lang="en-GB" sz="14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Poland</a:t>
                      </a:r>
                      <a:endParaRPr lang="en-GB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288032"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Benchmarking</a:t>
                      </a:r>
                      <a:endParaRPr lang="en-GB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</a:rPr>
                        <a:t>Family/Employee-Friendly Company Competition</a:t>
                      </a:r>
                      <a:endParaRPr lang="en-GB" sz="14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Estonia</a:t>
                      </a:r>
                      <a:endParaRPr lang="en-GB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</a:rPr>
                        <a:t>Family Audit Certification</a:t>
                      </a:r>
                      <a:endParaRPr lang="en-GB" sz="14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Italy</a:t>
                      </a:r>
                      <a:endParaRPr lang="en-GB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</a:rPr>
                        <a:t>Equality Mark</a:t>
                      </a:r>
                      <a:endParaRPr lang="en-GB" sz="14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Malta</a:t>
                      </a:r>
                      <a:endParaRPr lang="en-GB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Think Act Report</a:t>
                      </a:r>
                      <a:endParaRPr lang="en-GB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UK</a:t>
                      </a:r>
                      <a:endParaRPr lang="en-GB" sz="14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8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ubtitle 1"/>
          <p:cNvSpPr>
            <a:spLocks noGrp="1"/>
          </p:cNvSpPr>
          <p:nvPr>
            <p:ph type="subTitle" idx="1"/>
          </p:nvPr>
        </p:nvSpPr>
        <p:spPr>
          <a:xfrm>
            <a:off x="150813" y="485775"/>
            <a:ext cx="8813800" cy="120015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endParaRPr lang="en-GB" altLang="en-US" sz="1800" b="1" smtClean="0">
              <a:solidFill>
                <a:schemeClr val="bg1"/>
              </a:solidFill>
              <a:latin typeface="Myriad Pro" pitchFamily="34" charset="0"/>
            </a:endParaRPr>
          </a:p>
          <a:p>
            <a:pPr algn="r" eaLnBrk="1" hangingPunct="1"/>
            <a:endParaRPr lang="en-GB" altLang="en-US" sz="1600" b="1" smtClean="0">
              <a:solidFill>
                <a:schemeClr val="bg1"/>
              </a:solidFill>
              <a:latin typeface="Myriad Pro" pitchFamily="34" charset="0"/>
              <a:hlinkClick r:id="rId3"/>
            </a:endParaRPr>
          </a:p>
          <a:p>
            <a:pPr algn="r" eaLnBrk="1" hangingPunct="1"/>
            <a:endParaRPr lang="en-GB" altLang="en-US" sz="1600" b="1" smtClean="0">
              <a:solidFill>
                <a:schemeClr val="bg1"/>
              </a:solidFill>
              <a:latin typeface="Myriad Pro" pitchFamily="34" charset="0"/>
              <a:hlinkClick r:id="rId3"/>
            </a:endParaRPr>
          </a:p>
          <a:p>
            <a:pPr algn="r" eaLnBrk="1" hangingPunct="1"/>
            <a:endParaRPr lang="en-GB" altLang="en-US" sz="1600" b="1" smtClean="0">
              <a:solidFill>
                <a:schemeClr val="bg1"/>
              </a:solidFill>
              <a:latin typeface="Myriad Pro" pitchFamily="34" charset="0"/>
              <a:hlinkClick r:id="rId3"/>
            </a:endParaRPr>
          </a:p>
          <a:p>
            <a:pPr algn="r" eaLnBrk="1" hangingPunct="1"/>
            <a:endParaRPr lang="en-GB" altLang="en-US" sz="1600" b="1" smtClean="0">
              <a:solidFill>
                <a:schemeClr val="bg1"/>
              </a:solidFill>
              <a:latin typeface="Myriad Pro" pitchFamily="34" charset="0"/>
              <a:hlinkClick r:id="rId3"/>
            </a:endParaRPr>
          </a:p>
          <a:p>
            <a:pPr algn="r" eaLnBrk="1" hangingPunct="1"/>
            <a:endParaRPr lang="en-GB" altLang="en-US" sz="1600" b="1" smtClean="0">
              <a:solidFill>
                <a:schemeClr val="bg1"/>
              </a:solidFill>
              <a:latin typeface="Myriad Pro" pitchFamily="34" charset="0"/>
              <a:hlinkClick r:id="rId3"/>
            </a:endParaRPr>
          </a:p>
          <a:p>
            <a:pPr algn="r" eaLnBrk="1" hangingPunct="1"/>
            <a:endParaRPr lang="en-GB" altLang="en-US" sz="1600" b="1" smtClean="0">
              <a:solidFill>
                <a:schemeClr val="bg1"/>
              </a:solidFill>
              <a:latin typeface="Myriad Pro" pitchFamily="34" charset="0"/>
              <a:hlinkClick r:id="rId3"/>
            </a:endParaRPr>
          </a:p>
          <a:p>
            <a:pPr algn="r" eaLnBrk="1" hangingPunct="1"/>
            <a:endParaRPr lang="en-GB" altLang="en-US" sz="1600" b="1" smtClean="0">
              <a:solidFill>
                <a:schemeClr val="bg1"/>
              </a:solidFill>
              <a:latin typeface="Myriad Pro" pitchFamily="34" charset="0"/>
              <a:hlinkClick r:id="rId3"/>
            </a:endParaRPr>
          </a:p>
          <a:p>
            <a:pPr algn="r" eaLnBrk="1" hangingPunct="1"/>
            <a:r>
              <a:rPr lang="en-GB" altLang="en-US" sz="1800" b="1" smtClean="0">
                <a:solidFill>
                  <a:schemeClr val="bg1"/>
                </a:solidFill>
                <a:latin typeface="Myriad Pro" pitchFamily="34" charset="0"/>
                <a:hlinkClick r:id="rId3"/>
              </a:rPr>
              <a:t>http://eige.europa.eu/content/activities/gender-mainstreaming-methods-and-tools</a:t>
            </a:r>
            <a:endParaRPr lang="en-GB" altLang="en-US" sz="1800" b="1" smtClean="0">
              <a:solidFill>
                <a:schemeClr val="bg1"/>
              </a:solidFill>
              <a:latin typeface="Myriad Pro" pitchFamily="34" charset="0"/>
            </a:endParaRPr>
          </a:p>
          <a:p>
            <a:pPr algn="r" eaLnBrk="1" hangingPunct="1"/>
            <a:endParaRPr lang="en-GB" altLang="en-US" sz="2800" b="1" smtClean="0">
              <a:solidFill>
                <a:schemeClr val="bg1"/>
              </a:solidFill>
              <a:latin typeface="Myriad Pro" pitchFamily="34" charset="0"/>
            </a:endParaRPr>
          </a:p>
          <a:p>
            <a:pPr eaLnBrk="1" hangingPunct="1"/>
            <a:r>
              <a:rPr lang="en-GB" altLang="en-US" sz="1800" b="1" smtClean="0">
                <a:solidFill>
                  <a:schemeClr val="bg1"/>
                </a:solidFill>
                <a:latin typeface="Myriad Pro" pitchFamily="34" charset="0"/>
                <a:hlinkClick r:id="rId4"/>
              </a:rPr>
              <a:t>http://eige.europa.eu/good-practices</a:t>
            </a:r>
            <a:r>
              <a:rPr lang="en-GB" altLang="en-US" sz="1800" b="1" smtClean="0">
                <a:solidFill>
                  <a:schemeClr val="bg1"/>
                </a:solidFill>
                <a:latin typeface="Myriad Pro" pitchFamily="34" charset="0"/>
              </a:rPr>
              <a:t> </a:t>
            </a:r>
          </a:p>
        </p:txBody>
      </p:sp>
      <p:pic>
        <p:nvPicPr>
          <p:cNvPr id="9219" name="Picture 12" descr="EIGE_EN (1)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813" y="160338"/>
            <a:ext cx="925512" cy="92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12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413" y="6386513"/>
            <a:ext cx="481012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8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1547813" y="836613"/>
            <a:ext cx="6188075" cy="1008062"/>
          </a:xfrm>
        </p:spPr>
        <p:txBody>
          <a:bodyPr/>
          <a:lstStyle/>
          <a:p>
            <a:pPr eaLnBrk="1" hangingPunct="1"/>
            <a:r>
              <a:rPr lang="en-US" altLang="en-US" sz="3200" b="1" smtClean="0">
                <a:solidFill>
                  <a:schemeClr val="bg1"/>
                </a:solidFill>
                <a:latin typeface="Myriad Pro" pitchFamily="34" charset="0"/>
              </a:rPr>
              <a:t>Thanks</a:t>
            </a:r>
            <a:endParaRPr lang="en-US" altLang="en-US" sz="2000" b="1" smtClean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10243" name="Subtitle 1"/>
          <p:cNvSpPr>
            <a:spLocks noGrp="1"/>
          </p:cNvSpPr>
          <p:nvPr>
            <p:ph type="subTitle" idx="1"/>
          </p:nvPr>
        </p:nvSpPr>
        <p:spPr>
          <a:xfrm>
            <a:off x="1371600" y="1844675"/>
            <a:ext cx="6400800" cy="3794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GB" altLang="en-US" sz="1800" b="1" smtClean="0">
              <a:solidFill>
                <a:schemeClr val="bg1"/>
              </a:solidFill>
              <a:latin typeface="Myriad Pro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b="1" smtClean="0">
                <a:solidFill>
                  <a:schemeClr val="bg1"/>
                </a:solidFill>
                <a:latin typeface="Myriad Pro" pitchFamily="34" charset="0"/>
              </a:rPr>
              <a:t>Contacts</a:t>
            </a:r>
          </a:p>
          <a:p>
            <a:pPr eaLnBrk="1" hangingPunct="1">
              <a:lnSpc>
                <a:spcPct val="80000"/>
              </a:lnSpc>
            </a:pPr>
            <a:endParaRPr lang="en-GB" altLang="en-US" sz="1800" b="1" smtClean="0">
              <a:solidFill>
                <a:schemeClr val="bg1"/>
              </a:solidFill>
              <a:latin typeface="Myriad Pro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GB" altLang="en-US" sz="1800" smtClean="0">
              <a:solidFill>
                <a:schemeClr val="bg1"/>
              </a:solidFill>
              <a:latin typeface="Myriad Pro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GB" altLang="en-US" sz="1800" smtClean="0">
              <a:solidFill>
                <a:schemeClr val="bg1"/>
              </a:solidFill>
              <a:latin typeface="Myriad Pro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1800" b="1" smtClean="0">
                <a:solidFill>
                  <a:schemeClr val="bg1"/>
                </a:solidFill>
                <a:latin typeface="Myriad Pro" pitchFamily="34" charset="0"/>
              </a:rPr>
              <a:t>Maurizio Mosca </a:t>
            </a:r>
            <a:r>
              <a:rPr lang="en-GB" altLang="en-US" sz="1800" smtClean="0">
                <a:solidFill>
                  <a:schemeClr val="bg1"/>
                </a:solidFill>
                <a:latin typeface="Myriad Pro" pitchFamily="34" charset="0"/>
              </a:rPr>
              <a:t>– EIGE’s work on Good Practices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1800" b="1" smtClean="0">
                <a:solidFill>
                  <a:schemeClr val="bg1"/>
                </a:solidFill>
                <a:latin typeface="Myriad Pro" pitchFamily="34" charset="0"/>
                <a:hlinkClick r:id="rId3"/>
              </a:rPr>
              <a:t>Maurizio.Mosca@eige.europa.eu</a:t>
            </a:r>
            <a:endParaRPr lang="en-GB" altLang="en-US" sz="1800" b="1" smtClean="0">
              <a:solidFill>
                <a:schemeClr val="bg1"/>
              </a:solidFill>
              <a:latin typeface="Myriad Pro" pitchFamily="34" charset="0"/>
            </a:endParaRPr>
          </a:p>
          <a:p>
            <a:pPr eaLnBrk="1" hangingPunct="1"/>
            <a:endParaRPr lang="en-GB" altLang="en-US" sz="1800" smtClean="0">
              <a:solidFill>
                <a:schemeClr val="bg1"/>
              </a:solidFill>
              <a:latin typeface="Myriad Pro" pitchFamily="34" charset="0"/>
            </a:endParaRPr>
          </a:p>
        </p:txBody>
      </p:sp>
      <p:pic>
        <p:nvPicPr>
          <p:cNvPr id="10244" name="Picture 12" descr="EIGE_EN (1)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813" y="160338"/>
            <a:ext cx="925512" cy="92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12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413" y="6386513"/>
            <a:ext cx="481012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4543</TotalTime>
  <Words>742</Words>
  <Application>Microsoft Office PowerPoint</Application>
  <PresentationFormat>On-screen Show (4:3)</PresentationFormat>
  <Paragraphs>99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Myriad Pro</vt:lpstr>
      <vt:lpstr>Verdana</vt:lpstr>
      <vt:lpstr>Times New Roman</vt:lpstr>
      <vt:lpstr>Office Theme</vt:lpstr>
      <vt:lpstr>1_Office Theme</vt:lpstr>
      <vt:lpstr>2_Office Theme</vt:lpstr>
      <vt:lpstr>Slide 1</vt:lpstr>
      <vt:lpstr>Slide 2</vt:lpstr>
      <vt:lpstr>Slide 3</vt:lpstr>
      <vt:lpstr>Slide 4</vt:lpstr>
      <vt:lpstr>Slide 5</vt:lpstr>
      <vt:lpstr>Slide 6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Maurizio Mosca</dc:creator>
  <cp:lastModifiedBy>moss</cp:lastModifiedBy>
  <cp:revision>347</cp:revision>
  <cp:lastPrinted>2013-09-10T07:30:27Z</cp:lastPrinted>
  <dcterms:created xsi:type="dcterms:W3CDTF">2010-11-09T12:52:48Z</dcterms:created>
  <dcterms:modified xsi:type="dcterms:W3CDTF">2014-09-14T09:41:42Z</dcterms:modified>
</cp:coreProperties>
</file>