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3" r:id="rId4"/>
    <p:sldId id="260" r:id="rId5"/>
    <p:sldId id="257" r:id="rId6"/>
    <p:sldId id="268" r:id="rId7"/>
    <p:sldId id="261" r:id="rId8"/>
    <p:sldId id="262" r:id="rId9"/>
    <p:sldId id="264" r:id="rId10"/>
    <p:sldId id="269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A96AD-6ACC-4708-9564-7802D7F93DA8}" type="datetimeFigureOut">
              <a:rPr lang="nb-NO" smtClean="0"/>
              <a:t>23.09.2021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BB6D9-004C-46EF-9B77-A477496D40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0353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EBB6D9-004C-46EF-9B77-A477496D4084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8920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0D10E4A-8E80-4585-9667-5E0B00832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778B4F4-7805-4375-AAC7-722E20C061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57EA271-1865-4D43-9AE3-E8CFDA553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69DE-B4ED-454F-8D67-C228981FBDFC}" type="datetimeFigureOut">
              <a:rPr lang="nb-NO" smtClean="0"/>
              <a:t>23.09.2021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1BB91E-2AC7-4669-8A97-E4654C46D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47852BA-EA00-4DE7-B2B8-D14A33BCB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1E10-FCE9-46CB-8DFC-615A72D0A4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786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E0F2F7-5E25-4DB8-964D-443495873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405BECB-F20F-45E3-BF36-06F22E417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EC26FB5-9DBE-4802-A561-2C9152F64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69DE-B4ED-454F-8D67-C228981FBDFC}" type="datetimeFigureOut">
              <a:rPr lang="nb-NO" smtClean="0"/>
              <a:t>23.09.2021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B3987E-1528-4D9B-ADD5-21EB95974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D3C28E0-4B0E-4060-907D-E91BE416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1E10-FCE9-46CB-8DFC-615A72D0A4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7015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5F404B1A-3E1B-4FA1-BC1F-7435D78786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61C10DC-9B09-4B77-BD25-6583A74748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F2DC069-D0AD-47D7-B9F4-4D4AE404F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69DE-B4ED-454F-8D67-C228981FBDFC}" type="datetimeFigureOut">
              <a:rPr lang="nb-NO" smtClean="0"/>
              <a:t>23.09.2021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AE7EAA5-F87E-438E-A2BE-7BF4D87FF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19DE6E6-DCEE-4FE3-A428-D7E24D6DA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1E10-FCE9-46CB-8DFC-615A72D0A4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7696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238571B-E8A7-41F8-A89C-97CAB5706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DAE1DCE-5C8E-44DE-B1C2-35AFA85AC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E4E7D39-DE8C-424D-8628-09E276598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69DE-B4ED-454F-8D67-C228981FBDFC}" type="datetimeFigureOut">
              <a:rPr lang="nb-NO" smtClean="0"/>
              <a:t>23.09.2021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C3A493F-8835-4555-958B-4CCE22F08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3286281-89CA-4824-BF0A-7B7C09868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1E10-FCE9-46CB-8DFC-615A72D0A4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583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6DF2EDE-4AB3-4B4F-8E3C-D11AFC04F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3ACC63D-1419-4C17-85D8-0F6B2C790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578A00F-D82B-4B56-A8E3-57B14CFA4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69DE-B4ED-454F-8D67-C228981FBDFC}" type="datetimeFigureOut">
              <a:rPr lang="nb-NO" smtClean="0"/>
              <a:t>23.09.2021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5A978FA-98A0-49BD-B4E3-485CA845B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606D207-9743-4908-AB2A-7BF6BAFBC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1E10-FCE9-46CB-8DFC-615A72D0A4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5268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FB0EA15-2BA8-4079-A328-9F387166A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716AB32-079F-42AC-9C2D-C3444F4A32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F59CEC1-593A-4C4A-9C8B-3C282BFDFC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6AD648C-0B80-41CC-BEAC-9F4B80F08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69DE-B4ED-454F-8D67-C228981FBDFC}" type="datetimeFigureOut">
              <a:rPr lang="nb-NO" smtClean="0"/>
              <a:t>23.09.2021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80EDA8A-AECE-4274-A9A5-83AD5A73C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A1F4A5B-82F4-487E-BDBB-91B4E9EE5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1E10-FCE9-46CB-8DFC-615A72D0A4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7966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92FBA4D-2C8B-4CED-96E6-AC827BC32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CB8056B-A898-4755-AEEC-166FA3FE3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3AD95EE-FCD1-4115-B16E-96A43006D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3EF0E96-37EB-4913-A6FC-F1388CC4C0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C0286A48-D09C-433D-B55F-C6F131D816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47EA72A-4BD8-4457-BEFB-8C8001D5F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69DE-B4ED-454F-8D67-C228981FBDFC}" type="datetimeFigureOut">
              <a:rPr lang="nb-NO" smtClean="0"/>
              <a:t>23.09.2021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5EC04AC-CB0D-4102-A354-FA8D386A3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2BC86634-CAD7-4E17-8F6B-1979A1C87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1E10-FCE9-46CB-8DFC-615A72D0A4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632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723D8C-6BA2-4A3B-B724-2AB6DE93B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20DA019-CB0B-4BDF-B7E8-54B90D42E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69DE-B4ED-454F-8D67-C228981FBDFC}" type="datetimeFigureOut">
              <a:rPr lang="nb-NO" smtClean="0"/>
              <a:t>23.09.2021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D783CF8-2365-4F31-B1B4-A57B53BB6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3083B2A-A120-4E42-B8C3-D2D4EDC5F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1E10-FCE9-46CB-8DFC-615A72D0A4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4916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07A569B-E4ED-4A7E-99DB-75EB33ECE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69DE-B4ED-454F-8D67-C228981FBDFC}" type="datetimeFigureOut">
              <a:rPr lang="nb-NO" smtClean="0"/>
              <a:t>23.09.2021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B30470FC-A2BE-4E64-B45F-42EBA8DC6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DB0124A-2911-4D06-84F0-1E9429AFE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1E10-FCE9-46CB-8DFC-615A72D0A4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59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803AF41-CBDB-422E-AEDD-CC5F0AA3C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D92A2E1-3219-4D6A-9D3C-D325AD3A4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BC559BB-97AE-484A-B140-1818BA1E4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5858C0F-1A76-40AC-B574-A6D8236E7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69DE-B4ED-454F-8D67-C228981FBDFC}" type="datetimeFigureOut">
              <a:rPr lang="nb-NO" smtClean="0"/>
              <a:t>23.09.2021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A051368-CA24-40F6-8297-EA3414DE8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8B3B495-F192-4110-8B1E-9DC82B11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1E10-FCE9-46CB-8DFC-615A72D0A4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993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8E11CEB-6F6D-4355-86B8-406E51B80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597AEB3A-2870-40BC-8A38-9AC49506FE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83DDBB7-4119-4777-9010-B6C5197793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DC0153E-1ABE-48B2-A9B3-3270926BF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69DE-B4ED-454F-8D67-C228981FBDFC}" type="datetimeFigureOut">
              <a:rPr lang="nb-NO" smtClean="0"/>
              <a:t>23.09.2021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5199C02-1C65-4FF3-835B-44EAD32CF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CCDB67C-3F4D-4873-9011-87B6EF3EE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1E10-FCE9-46CB-8DFC-615A72D0A4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258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4BBE4A-34D3-426D-82BB-13DF006C9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38E2CC5-8D3F-4D8F-87C1-D24B491F8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970CED5-3680-4217-B819-811B9FDBF1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069DE-B4ED-454F-8D67-C228981FBDFC}" type="datetimeFigureOut">
              <a:rPr lang="nb-NO" smtClean="0"/>
              <a:t>23.09.2021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4405202-B9CA-4DE7-ACDA-B2FDC5B402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9512523-6F41-4820-B57A-28E28A1C6B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81E10-FCE9-46CB-8DFC-615A72D0A40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457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4A5D43-4465-4B0D-A34C-2CB0FD3FB8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48550" y="504825"/>
            <a:ext cx="4103370" cy="5393931"/>
          </a:xfrm>
        </p:spPr>
        <p:txBody>
          <a:bodyPr anchor="b">
            <a:normAutofit/>
          </a:bodyPr>
          <a:lstStyle/>
          <a:p>
            <a:pPr algn="l"/>
            <a:r>
              <a:rPr lang="nb-NO" sz="3200" dirty="0"/>
              <a:t>Book </a:t>
            </a:r>
            <a:r>
              <a:rPr lang="nb-NO" sz="3200" dirty="0" err="1"/>
              <a:t>presentation</a:t>
            </a:r>
            <a:br>
              <a:rPr lang="nb-NO" sz="4000" dirty="0"/>
            </a:br>
            <a:br>
              <a:rPr lang="nb-NO" sz="4000" dirty="0"/>
            </a:br>
            <a:r>
              <a:rPr lang="nb-NO" sz="4000" dirty="0"/>
              <a:t>Norway: </a:t>
            </a:r>
            <a:r>
              <a:rPr lang="nb-NO" sz="4000" dirty="0" err="1"/>
              <a:t>research</a:t>
            </a:r>
            <a:r>
              <a:rPr lang="nb-NO" sz="4000" dirty="0"/>
              <a:t> from </a:t>
            </a:r>
            <a:r>
              <a:rPr lang="nb-NO" sz="4000" dirty="0" err="1"/>
              <a:t>three</a:t>
            </a:r>
            <a:r>
              <a:rPr lang="nb-NO" sz="4000" dirty="0"/>
              <a:t> studies </a:t>
            </a:r>
            <a:r>
              <a:rPr lang="nb-NO" sz="4000" dirty="0" err="1"/>
              <a:t>conducted</a:t>
            </a:r>
            <a:r>
              <a:rPr lang="nb-NO" sz="4000" dirty="0"/>
              <a:t> at </a:t>
            </a:r>
            <a:r>
              <a:rPr lang="nb-NO" sz="4000" dirty="0" err="1"/>
              <a:t>various</a:t>
            </a:r>
            <a:r>
              <a:rPr lang="nb-NO" sz="4000" dirty="0"/>
              <a:t> stages </a:t>
            </a:r>
            <a:r>
              <a:rPr lang="nb-NO" sz="4000" dirty="0" err="1"/>
              <a:t>since</a:t>
            </a:r>
            <a:r>
              <a:rPr lang="nb-NO" sz="4000" dirty="0"/>
              <a:t> </a:t>
            </a:r>
            <a:r>
              <a:rPr lang="nb-NO" sz="4000" dirty="0" err="1"/>
              <a:t>the</a:t>
            </a:r>
            <a:r>
              <a:rPr lang="nb-NO" sz="4000" dirty="0"/>
              <a:t> </a:t>
            </a:r>
            <a:r>
              <a:rPr lang="nb-NO" sz="4000" dirty="0" err="1"/>
              <a:t>introduction</a:t>
            </a:r>
            <a:r>
              <a:rPr lang="nb-NO" sz="4000" dirty="0"/>
              <a:t> of </a:t>
            </a:r>
            <a:r>
              <a:rPr lang="nb-NO" sz="4000" dirty="0" err="1"/>
              <a:t>the</a:t>
            </a:r>
            <a:r>
              <a:rPr lang="nb-NO" sz="4000" dirty="0"/>
              <a:t> </a:t>
            </a:r>
            <a:r>
              <a:rPr lang="nb-NO" sz="4000" dirty="0" err="1"/>
              <a:t>father’s</a:t>
            </a:r>
            <a:r>
              <a:rPr lang="nb-NO" sz="4000" dirty="0"/>
              <a:t> </a:t>
            </a:r>
            <a:r>
              <a:rPr lang="nb-NO" sz="4000" dirty="0" err="1"/>
              <a:t>quota</a:t>
            </a:r>
            <a:endParaRPr lang="nb-NO" sz="4000" dirty="0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E6812716-0783-4ED2-A8B3-A0CF9C11D4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31" r="1" b="22827"/>
          <a:stretch/>
        </p:blipFill>
        <p:spPr bwMode="auto"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1392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3862E3-2990-4B63-8CD3-F43102CF5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err="1"/>
              <a:t>Concluding</a:t>
            </a:r>
            <a:r>
              <a:rPr lang="nb-NO" b="1" dirty="0"/>
              <a:t> </a:t>
            </a:r>
            <a:r>
              <a:rPr lang="nb-NO" b="1" dirty="0" err="1"/>
              <a:t>remark</a:t>
            </a:r>
            <a:endParaRPr lang="nb-NO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EF1CE3E-F1EF-42BF-B30F-7B249AF8C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750" y="1825625"/>
            <a:ext cx="9696450" cy="4351338"/>
          </a:xfrm>
        </p:spPr>
        <p:txBody>
          <a:bodyPr/>
          <a:lstStyle/>
          <a:p>
            <a:r>
              <a:rPr lang="nb-NO" dirty="0"/>
              <a:t>The </a:t>
            </a:r>
            <a:r>
              <a:rPr lang="nb-NO" dirty="0" err="1"/>
              <a:t>book’s</a:t>
            </a:r>
            <a:r>
              <a:rPr lang="nb-NO" dirty="0"/>
              <a:t> </a:t>
            </a:r>
            <a:r>
              <a:rPr lang="nb-NO" dirty="0" err="1"/>
              <a:t>primary</a:t>
            </a:r>
            <a:r>
              <a:rPr lang="nb-NO" dirty="0"/>
              <a:t> </a:t>
            </a:r>
            <a:r>
              <a:rPr lang="nb-NO" dirty="0" err="1"/>
              <a:t>focus</a:t>
            </a:r>
            <a:r>
              <a:rPr lang="nb-NO" dirty="0"/>
              <a:t> is not </a:t>
            </a:r>
            <a:r>
              <a:rPr lang="nb-NO" dirty="0" err="1"/>
              <a:t>on</a:t>
            </a:r>
            <a:r>
              <a:rPr lang="nb-NO" dirty="0"/>
              <a:t> </a:t>
            </a:r>
            <a:r>
              <a:rPr lang="nb-NO" dirty="0" err="1"/>
              <a:t>gender</a:t>
            </a:r>
            <a:r>
              <a:rPr lang="nb-NO" dirty="0"/>
              <a:t> </a:t>
            </a:r>
            <a:r>
              <a:rPr lang="nb-NO" dirty="0" err="1"/>
              <a:t>equality</a:t>
            </a:r>
            <a:r>
              <a:rPr lang="nb-NO" dirty="0"/>
              <a:t> as a </a:t>
            </a:r>
            <a:r>
              <a:rPr lang="nb-NO" dirty="0" err="1"/>
              <a:t>direct</a:t>
            </a:r>
            <a:r>
              <a:rPr lang="nb-NO" dirty="0"/>
              <a:t> </a:t>
            </a:r>
            <a:r>
              <a:rPr lang="nb-NO" dirty="0" err="1"/>
              <a:t>result</a:t>
            </a:r>
            <a:r>
              <a:rPr lang="nb-NO" dirty="0"/>
              <a:t> of parental </a:t>
            </a:r>
            <a:r>
              <a:rPr lang="nb-NO" dirty="0" err="1"/>
              <a:t>leave</a:t>
            </a:r>
            <a:r>
              <a:rPr lang="nb-NO" dirty="0"/>
              <a:t> </a:t>
            </a:r>
            <a:r>
              <a:rPr lang="nb-NO" dirty="0" err="1"/>
              <a:t>use</a:t>
            </a:r>
            <a:r>
              <a:rPr lang="nb-NO" dirty="0"/>
              <a:t> </a:t>
            </a:r>
            <a:r>
              <a:rPr lang="nb-NO" dirty="0" err="1"/>
              <a:t>among</a:t>
            </a:r>
            <a:r>
              <a:rPr lang="nb-NO" dirty="0"/>
              <a:t> </a:t>
            </a:r>
            <a:r>
              <a:rPr lang="nb-NO" dirty="0" err="1"/>
              <a:t>fathers</a:t>
            </a:r>
            <a:endParaRPr lang="nb-NO" dirty="0"/>
          </a:p>
          <a:p>
            <a:r>
              <a:rPr lang="nb-NO" dirty="0"/>
              <a:t>Focus is </a:t>
            </a:r>
            <a:r>
              <a:rPr lang="nb-NO" dirty="0" err="1"/>
              <a:t>on</a:t>
            </a:r>
            <a:r>
              <a:rPr lang="nb-NO" dirty="0"/>
              <a:t> </a:t>
            </a:r>
            <a:r>
              <a:rPr lang="nb-NO" dirty="0" err="1"/>
              <a:t>what</a:t>
            </a:r>
            <a:r>
              <a:rPr lang="nb-NO" dirty="0"/>
              <a:t> </a:t>
            </a:r>
            <a:r>
              <a:rPr lang="nb-NO" dirty="0" err="1"/>
              <a:t>leave</a:t>
            </a:r>
            <a:r>
              <a:rPr lang="nb-NO" dirty="0"/>
              <a:t> </a:t>
            </a:r>
            <a:r>
              <a:rPr lang="nb-NO" dirty="0" err="1"/>
              <a:t>means</a:t>
            </a:r>
            <a:r>
              <a:rPr lang="nb-NO" dirty="0"/>
              <a:t> for </a:t>
            </a:r>
            <a:r>
              <a:rPr lang="nb-NO" dirty="0" err="1"/>
              <a:t>fathers</a:t>
            </a:r>
            <a:r>
              <a:rPr lang="nb-NO" dirty="0"/>
              <a:t>’ </a:t>
            </a:r>
            <a:r>
              <a:rPr lang="nb-NO" dirty="0" err="1"/>
              <a:t>relationship</a:t>
            </a:r>
            <a:r>
              <a:rPr lang="nb-NO" dirty="0"/>
              <a:t> to </a:t>
            </a:r>
            <a:r>
              <a:rPr lang="nb-NO" dirty="0" err="1"/>
              <a:t>their</a:t>
            </a:r>
            <a:r>
              <a:rPr lang="nb-NO" dirty="0"/>
              <a:t> </a:t>
            </a:r>
            <a:r>
              <a:rPr lang="nb-NO" dirty="0" err="1"/>
              <a:t>children</a:t>
            </a:r>
            <a:r>
              <a:rPr lang="nb-NO" dirty="0"/>
              <a:t>, for </a:t>
            </a:r>
            <a:r>
              <a:rPr lang="nb-NO" dirty="0" err="1"/>
              <a:t>their</a:t>
            </a:r>
            <a:r>
              <a:rPr lang="nb-NO" dirty="0"/>
              <a:t> </a:t>
            </a:r>
            <a:r>
              <a:rPr lang="nb-NO" dirty="0" err="1"/>
              <a:t>practices</a:t>
            </a:r>
            <a:r>
              <a:rPr lang="nb-NO" dirty="0"/>
              <a:t> as </a:t>
            </a:r>
            <a:r>
              <a:rPr lang="nb-NO" dirty="0" err="1"/>
              <a:t>fathers</a:t>
            </a:r>
            <a:r>
              <a:rPr lang="nb-NO" dirty="0"/>
              <a:t> and for </a:t>
            </a:r>
            <a:r>
              <a:rPr lang="nb-NO" dirty="0" err="1"/>
              <a:t>their</a:t>
            </a:r>
            <a:r>
              <a:rPr lang="nb-NO" dirty="0"/>
              <a:t> </a:t>
            </a:r>
            <a:r>
              <a:rPr lang="nb-NO" dirty="0" err="1"/>
              <a:t>masculine</a:t>
            </a:r>
            <a:r>
              <a:rPr lang="nb-NO" dirty="0"/>
              <a:t> </a:t>
            </a:r>
            <a:r>
              <a:rPr lang="nb-NO" dirty="0" err="1"/>
              <a:t>identity</a:t>
            </a:r>
            <a:endParaRPr lang="nb-NO" dirty="0"/>
          </a:p>
          <a:p>
            <a:r>
              <a:rPr lang="nb-NO" dirty="0"/>
              <a:t>A </a:t>
            </a:r>
            <a:r>
              <a:rPr lang="nb-NO" dirty="0" err="1"/>
              <a:t>change</a:t>
            </a:r>
            <a:r>
              <a:rPr lang="nb-NO" dirty="0"/>
              <a:t> in </a:t>
            </a:r>
            <a:r>
              <a:rPr lang="nb-NO" dirty="0" err="1"/>
              <a:t>these</a:t>
            </a:r>
            <a:r>
              <a:rPr lang="nb-NO" dirty="0"/>
              <a:t> </a:t>
            </a:r>
            <a:r>
              <a:rPr lang="nb-NO" dirty="0" err="1"/>
              <a:t>aspects</a:t>
            </a:r>
            <a:r>
              <a:rPr lang="nb-NO" dirty="0"/>
              <a:t> </a:t>
            </a:r>
            <a:r>
              <a:rPr lang="nb-NO" dirty="0" err="1"/>
              <a:t>may</a:t>
            </a:r>
            <a:r>
              <a:rPr lang="nb-NO" dirty="0"/>
              <a:t> </a:t>
            </a:r>
            <a:r>
              <a:rPr lang="nb-NO" dirty="0" err="1"/>
              <a:t>also</a:t>
            </a:r>
            <a:r>
              <a:rPr lang="nb-NO" dirty="0"/>
              <a:t> </a:t>
            </a:r>
            <a:r>
              <a:rPr lang="nb-NO" dirty="0" err="1"/>
              <a:t>mean</a:t>
            </a:r>
            <a:r>
              <a:rPr lang="nb-NO" dirty="0"/>
              <a:t> a </a:t>
            </a:r>
            <a:r>
              <a:rPr lang="nb-NO" dirty="0" err="1"/>
              <a:t>step</a:t>
            </a:r>
            <a:r>
              <a:rPr lang="nb-NO" dirty="0"/>
              <a:t> </a:t>
            </a:r>
            <a:r>
              <a:rPr lang="nb-NO" dirty="0" err="1"/>
              <a:t>towards</a:t>
            </a:r>
            <a:r>
              <a:rPr lang="nb-NO" dirty="0"/>
              <a:t> </a:t>
            </a:r>
            <a:r>
              <a:rPr lang="nb-NO" dirty="0" err="1"/>
              <a:t>increased</a:t>
            </a:r>
            <a:r>
              <a:rPr lang="nb-NO" dirty="0"/>
              <a:t> </a:t>
            </a:r>
            <a:r>
              <a:rPr lang="nb-NO" dirty="0" err="1"/>
              <a:t>gender</a:t>
            </a:r>
            <a:r>
              <a:rPr lang="nb-NO" dirty="0"/>
              <a:t> </a:t>
            </a:r>
            <a:r>
              <a:rPr lang="nb-NO" dirty="0" err="1"/>
              <a:t>equality</a:t>
            </a:r>
            <a:r>
              <a:rPr lang="nb-NO" dirty="0"/>
              <a:t> in terms of dual </a:t>
            </a:r>
            <a:r>
              <a:rPr lang="nb-NO" dirty="0" err="1"/>
              <a:t>caring</a:t>
            </a:r>
            <a:r>
              <a:rPr lang="nb-NO" dirty="0"/>
              <a:t>/dual </a:t>
            </a:r>
            <a:r>
              <a:rPr lang="nb-NO" dirty="0" err="1"/>
              <a:t>earning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0949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8A713F-B2CE-4043-82C3-4A742163B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b="1" dirty="0"/>
              <a:t>Three </a:t>
            </a:r>
            <a:r>
              <a:rPr lang="nb-NO" sz="4000" b="1" dirty="0" err="1"/>
              <a:t>interview</a:t>
            </a:r>
            <a:r>
              <a:rPr lang="nb-NO" sz="4000" b="1" dirty="0"/>
              <a:t> studies </a:t>
            </a:r>
            <a:r>
              <a:rPr lang="nb-NO" sz="4000" b="1" dirty="0" err="1"/>
              <a:t>conducted</a:t>
            </a:r>
            <a:r>
              <a:rPr lang="nb-NO" sz="4000" b="1" dirty="0"/>
              <a:t> </a:t>
            </a:r>
            <a:r>
              <a:rPr lang="nb-NO" sz="4000" b="1" dirty="0" err="1"/>
              <a:t>decades</a:t>
            </a:r>
            <a:r>
              <a:rPr lang="nb-NO" sz="4000" b="1" dirty="0"/>
              <a:t> </a:t>
            </a:r>
            <a:r>
              <a:rPr lang="nb-NO" sz="4000" b="1" dirty="0" err="1"/>
              <a:t>apart</a:t>
            </a:r>
            <a:endParaRPr lang="nb-NO" sz="4000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6761BD6-7430-4E48-B525-3775B8D40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0480" y="1825625"/>
            <a:ext cx="991044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3600" dirty="0"/>
              <a:t>1. </a:t>
            </a:r>
            <a:r>
              <a:rPr lang="nb-NO" sz="3600" dirty="0" err="1"/>
              <a:t>Before</a:t>
            </a:r>
            <a:r>
              <a:rPr lang="nb-NO" sz="3600" dirty="0"/>
              <a:t> </a:t>
            </a:r>
            <a:r>
              <a:rPr lang="nb-NO" sz="3600" dirty="0" err="1"/>
              <a:t>the</a:t>
            </a:r>
            <a:r>
              <a:rPr lang="nb-NO" sz="3600" dirty="0"/>
              <a:t> </a:t>
            </a:r>
            <a:r>
              <a:rPr lang="nb-NO" sz="3600" dirty="0" err="1"/>
              <a:t>individual</a:t>
            </a:r>
            <a:r>
              <a:rPr lang="nb-NO" sz="3600" dirty="0"/>
              <a:t>, non-</a:t>
            </a:r>
            <a:r>
              <a:rPr lang="nb-NO" sz="3600" dirty="0" err="1"/>
              <a:t>transferable</a:t>
            </a:r>
            <a:r>
              <a:rPr lang="nb-NO" sz="3600" dirty="0"/>
              <a:t> </a:t>
            </a:r>
            <a:r>
              <a:rPr lang="nb-NO" sz="3600" dirty="0" err="1"/>
              <a:t>leave</a:t>
            </a:r>
            <a:r>
              <a:rPr lang="nb-NO" sz="3600" dirty="0"/>
              <a:t> for </a:t>
            </a:r>
            <a:r>
              <a:rPr lang="nb-NO" sz="3600" dirty="0" err="1"/>
              <a:t>fathers</a:t>
            </a:r>
            <a:r>
              <a:rPr lang="nb-NO" sz="3600" dirty="0"/>
              <a:t> (</a:t>
            </a:r>
            <a:r>
              <a:rPr lang="nb-NO" sz="3600" dirty="0" err="1"/>
              <a:t>father’s</a:t>
            </a:r>
            <a:r>
              <a:rPr lang="nb-NO" sz="3600" dirty="0"/>
              <a:t> </a:t>
            </a:r>
            <a:r>
              <a:rPr lang="nb-NO" sz="3600" dirty="0" err="1"/>
              <a:t>quota</a:t>
            </a:r>
            <a:r>
              <a:rPr lang="nb-NO" sz="3600" dirty="0"/>
              <a:t>) </a:t>
            </a:r>
            <a:r>
              <a:rPr lang="nb-NO" sz="3600" dirty="0" err="1"/>
              <a:t>was</a:t>
            </a:r>
            <a:r>
              <a:rPr lang="nb-NO" sz="3600" dirty="0"/>
              <a:t> </a:t>
            </a:r>
            <a:r>
              <a:rPr lang="nb-NO" sz="3600" dirty="0" err="1"/>
              <a:t>introduced</a:t>
            </a:r>
            <a:r>
              <a:rPr lang="nb-NO" sz="3600" dirty="0"/>
              <a:t> (1980s)</a:t>
            </a:r>
          </a:p>
          <a:p>
            <a:pPr marL="0" indent="0">
              <a:buNone/>
            </a:pPr>
            <a:r>
              <a:rPr lang="nb-NO" sz="3600" dirty="0"/>
              <a:t>2. Right </a:t>
            </a:r>
            <a:r>
              <a:rPr lang="nb-NO" sz="3600" dirty="0" err="1"/>
              <a:t>after</a:t>
            </a:r>
            <a:r>
              <a:rPr lang="nb-NO" sz="3600" dirty="0"/>
              <a:t> </a:t>
            </a:r>
            <a:r>
              <a:rPr lang="nb-NO" sz="3600" dirty="0" err="1"/>
              <a:t>its</a:t>
            </a:r>
            <a:r>
              <a:rPr lang="nb-NO" sz="3600" dirty="0"/>
              <a:t> </a:t>
            </a:r>
            <a:r>
              <a:rPr lang="nb-NO" sz="3600" dirty="0" err="1"/>
              <a:t>introduction</a:t>
            </a:r>
            <a:r>
              <a:rPr lang="nb-NO" sz="3600" dirty="0"/>
              <a:t> (1990s)</a:t>
            </a:r>
          </a:p>
          <a:p>
            <a:pPr marL="0" indent="0">
              <a:buNone/>
            </a:pPr>
            <a:r>
              <a:rPr lang="nb-NO" sz="3600" dirty="0"/>
              <a:t>3. </a:t>
            </a:r>
            <a:r>
              <a:rPr lang="nb-NO" sz="3600" dirty="0" err="1"/>
              <a:t>When</a:t>
            </a:r>
            <a:r>
              <a:rPr lang="nb-NO" sz="3600" dirty="0"/>
              <a:t> </a:t>
            </a:r>
            <a:r>
              <a:rPr lang="nb-NO" sz="3600" dirty="0" err="1"/>
              <a:t>the</a:t>
            </a:r>
            <a:r>
              <a:rPr lang="nb-NO" sz="3600" dirty="0"/>
              <a:t> </a:t>
            </a:r>
            <a:r>
              <a:rPr lang="nb-NO" sz="3600" dirty="0" err="1"/>
              <a:t>father’s</a:t>
            </a:r>
            <a:r>
              <a:rPr lang="nb-NO" sz="3600" dirty="0"/>
              <a:t> </a:t>
            </a:r>
            <a:r>
              <a:rPr lang="nb-NO" sz="3600" dirty="0" err="1"/>
              <a:t>quota</a:t>
            </a:r>
            <a:r>
              <a:rPr lang="nb-NO" sz="3600" dirty="0"/>
              <a:t> </a:t>
            </a:r>
            <a:r>
              <a:rPr lang="nb-NO" sz="3600" dirty="0" err="1"/>
              <a:t>had</a:t>
            </a:r>
            <a:r>
              <a:rPr lang="nb-NO" sz="3600" dirty="0"/>
              <a:t> </a:t>
            </a:r>
            <a:r>
              <a:rPr lang="nb-NO" sz="3600" dirty="0" err="1"/>
              <a:t>reached</a:t>
            </a:r>
            <a:r>
              <a:rPr lang="nb-NO" sz="3600" dirty="0"/>
              <a:t> 10 </a:t>
            </a:r>
            <a:r>
              <a:rPr lang="nb-NO" sz="3600" dirty="0" err="1"/>
              <a:t>weeks</a:t>
            </a:r>
            <a:r>
              <a:rPr lang="nb-NO" sz="3600" dirty="0"/>
              <a:t> in </a:t>
            </a:r>
            <a:r>
              <a:rPr lang="nb-NO" sz="3600" dirty="0" err="1"/>
              <a:t>length</a:t>
            </a:r>
            <a:r>
              <a:rPr lang="nb-NO" sz="3600" dirty="0"/>
              <a:t> (2000s)</a:t>
            </a:r>
          </a:p>
        </p:txBody>
      </p:sp>
    </p:spTree>
    <p:extLst>
      <p:ext uri="{BB962C8B-B14F-4D97-AF65-F5344CB8AC3E}">
        <p14:creationId xmlns:p14="http://schemas.microsoft.com/office/powerpoint/2010/main" val="2123548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A55FA9D-94D6-4F34-BB2D-6DE021FFA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850"/>
          </a:xfrm>
        </p:spPr>
        <p:txBody>
          <a:bodyPr/>
          <a:lstStyle/>
          <a:p>
            <a:r>
              <a:rPr lang="nb-NO" b="1" dirty="0" err="1"/>
              <a:t>Leave</a:t>
            </a:r>
            <a:r>
              <a:rPr lang="nb-NO" b="1" dirty="0"/>
              <a:t> </a:t>
            </a:r>
            <a:r>
              <a:rPr lang="nb-NO" b="1" dirty="0" err="1"/>
              <a:t>development</a:t>
            </a:r>
            <a:r>
              <a:rPr lang="nb-NO" b="1" dirty="0"/>
              <a:t> for </a:t>
            </a:r>
            <a:r>
              <a:rPr lang="nb-NO" b="1" dirty="0" err="1"/>
              <a:t>fathers</a:t>
            </a:r>
            <a:endParaRPr lang="nb-NO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0699EB6-884A-4066-A9A3-6CD9DBEB3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90688"/>
            <a:ext cx="9801225" cy="4486275"/>
          </a:xfrm>
        </p:spPr>
        <p:txBody>
          <a:bodyPr>
            <a:normAutofit/>
          </a:bodyPr>
          <a:lstStyle/>
          <a:p>
            <a:r>
              <a:rPr lang="nb-NO" dirty="0"/>
              <a:t>From 12 </a:t>
            </a:r>
            <a:r>
              <a:rPr lang="nb-NO" dirty="0" err="1"/>
              <a:t>weeks</a:t>
            </a:r>
            <a:r>
              <a:rPr lang="nb-NO" dirty="0"/>
              <a:t> </a:t>
            </a:r>
            <a:r>
              <a:rPr lang="nb-NO" dirty="0" err="1"/>
              <a:t>sharable</a:t>
            </a:r>
            <a:r>
              <a:rPr lang="nb-NO" dirty="0"/>
              <a:t> </a:t>
            </a:r>
            <a:r>
              <a:rPr lang="nb-NO" dirty="0" err="1"/>
              <a:t>leave</a:t>
            </a:r>
            <a:r>
              <a:rPr lang="nb-NO" dirty="0"/>
              <a:t> (1977) </a:t>
            </a:r>
          </a:p>
          <a:p>
            <a:pPr marL="0" indent="0">
              <a:buNone/>
            </a:pPr>
            <a:r>
              <a:rPr lang="nb-NO" dirty="0"/>
              <a:t>   to 15 </a:t>
            </a:r>
            <a:r>
              <a:rPr lang="nb-NO" dirty="0" err="1"/>
              <a:t>weeks</a:t>
            </a:r>
            <a:r>
              <a:rPr lang="nb-NO" dirty="0"/>
              <a:t> </a:t>
            </a:r>
            <a:r>
              <a:rPr lang="nb-NO" dirty="0" err="1"/>
              <a:t>father’s</a:t>
            </a:r>
            <a:r>
              <a:rPr lang="nb-NO" dirty="0"/>
              <a:t> </a:t>
            </a:r>
            <a:r>
              <a:rPr lang="nb-NO" dirty="0" err="1"/>
              <a:t>quota</a:t>
            </a:r>
            <a:r>
              <a:rPr lang="nb-NO" dirty="0"/>
              <a:t> + 16 </a:t>
            </a:r>
            <a:r>
              <a:rPr lang="nb-NO" dirty="0" err="1"/>
              <a:t>weeks</a:t>
            </a:r>
            <a:r>
              <a:rPr lang="nb-NO" dirty="0"/>
              <a:t> </a:t>
            </a:r>
            <a:r>
              <a:rPr lang="nb-NO" dirty="0" err="1"/>
              <a:t>sharable</a:t>
            </a:r>
            <a:r>
              <a:rPr lang="nb-NO" dirty="0"/>
              <a:t> </a:t>
            </a:r>
          </a:p>
          <a:p>
            <a:r>
              <a:rPr lang="nb-NO" dirty="0" err="1"/>
              <a:t>Take</a:t>
            </a:r>
            <a:r>
              <a:rPr lang="nb-NO" dirty="0"/>
              <a:t> up: from 1 % to 97%. </a:t>
            </a:r>
          </a:p>
          <a:p>
            <a:r>
              <a:rPr lang="nb-NO" b="1" dirty="0" err="1"/>
              <a:t>Father’s</a:t>
            </a:r>
            <a:r>
              <a:rPr lang="nb-NO" b="1" dirty="0"/>
              <a:t> </a:t>
            </a:r>
            <a:r>
              <a:rPr lang="nb-NO" b="1" dirty="0" err="1"/>
              <a:t>quota</a:t>
            </a:r>
            <a:r>
              <a:rPr lang="nb-NO" b="1" dirty="0"/>
              <a:t> (1993)</a:t>
            </a:r>
            <a:r>
              <a:rPr lang="nb-NO" dirty="0"/>
              <a:t>: </a:t>
            </a:r>
            <a:r>
              <a:rPr lang="nb-NO" dirty="0" err="1"/>
              <a:t>statutory</a:t>
            </a:r>
            <a:r>
              <a:rPr lang="nb-NO" dirty="0"/>
              <a:t>, non-</a:t>
            </a:r>
            <a:r>
              <a:rPr lang="nb-NO" dirty="0" err="1"/>
              <a:t>transferable</a:t>
            </a:r>
            <a:r>
              <a:rPr lang="nb-NO" dirty="0"/>
              <a:t>, </a:t>
            </a:r>
            <a:r>
              <a:rPr lang="nb-NO" dirty="0" err="1"/>
              <a:t>well-paid</a:t>
            </a:r>
            <a:r>
              <a:rPr lang="nb-NO" dirty="0"/>
              <a:t> </a:t>
            </a:r>
            <a:r>
              <a:rPr lang="nb-NO" dirty="0" err="1"/>
              <a:t>leave</a:t>
            </a:r>
            <a:endParaRPr lang="nb-NO" dirty="0"/>
          </a:p>
          <a:p>
            <a:r>
              <a:rPr lang="nb-NO" dirty="0" err="1"/>
              <a:t>Objectives</a:t>
            </a:r>
            <a:r>
              <a:rPr lang="nb-NO" dirty="0"/>
              <a:t>: </a:t>
            </a:r>
            <a:r>
              <a:rPr lang="nb-NO" dirty="0" err="1"/>
              <a:t>improve</a:t>
            </a:r>
            <a:r>
              <a:rPr lang="nb-NO" dirty="0"/>
              <a:t> </a:t>
            </a:r>
            <a:r>
              <a:rPr lang="nb-NO" dirty="0" err="1"/>
              <a:t>father-child</a:t>
            </a:r>
            <a:r>
              <a:rPr lang="nb-NO" dirty="0"/>
              <a:t> </a:t>
            </a:r>
            <a:r>
              <a:rPr lang="nb-NO" dirty="0" err="1"/>
              <a:t>relations</a:t>
            </a:r>
            <a:r>
              <a:rPr lang="nb-NO" dirty="0"/>
              <a:t> and </a:t>
            </a:r>
            <a:r>
              <a:rPr lang="nb-NO" dirty="0" err="1"/>
              <a:t>gender</a:t>
            </a:r>
            <a:r>
              <a:rPr lang="nb-NO" dirty="0"/>
              <a:t> </a:t>
            </a:r>
            <a:r>
              <a:rPr lang="nb-NO" dirty="0" err="1"/>
              <a:t>equality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85237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99A5F1E-3F9D-4639-A26C-33B5F39AA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err="1"/>
              <a:t>Some</a:t>
            </a:r>
            <a:r>
              <a:rPr lang="nb-NO" b="1" dirty="0"/>
              <a:t> of  </a:t>
            </a:r>
            <a:r>
              <a:rPr lang="nb-NO" b="1" dirty="0" err="1"/>
              <a:t>the</a:t>
            </a:r>
            <a:r>
              <a:rPr lang="nb-NO" b="1" dirty="0"/>
              <a:t> questions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1331086-1022-4EBC-8DE3-9E89F0984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5425" y="1690688"/>
            <a:ext cx="9734550" cy="4486275"/>
          </a:xfrm>
        </p:spPr>
        <p:txBody>
          <a:bodyPr>
            <a:normAutofit/>
          </a:bodyPr>
          <a:lstStyle/>
          <a:p>
            <a:r>
              <a:rPr lang="nb-NO" dirty="0" err="1"/>
              <a:t>What</a:t>
            </a:r>
            <a:r>
              <a:rPr lang="nb-NO" dirty="0"/>
              <a:t> </a:t>
            </a:r>
            <a:r>
              <a:rPr lang="nb-NO" dirty="0" err="1"/>
              <a:t>does</a:t>
            </a:r>
            <a:r>
              <a:rPr lang="nb-NO" dirty="0"/>
              <a:t> </a:t>
            </a:r>
            <a:r>
              <a:rPr lang="nb-NO" dirty="0" err="1"/>
              <a:t>fathers</a:t>
            </a:r>
            <a:r>
              <a:rPr lang="nb-NO" dirty="0"/>
              <a:t>’ </a:t>
            </a:r>
            <a:r>
              <a:rPr lang="nb-NO" dirty="0" err="1"/>
              <a:t>take</a:t>
            </a:r>
            <a:r>
              <a:rPr lang="nb-NO" dirty="0"/>
              <a:t>-up </a:t>
            </a:r>
            <a:r>
              <a:rPr lang="nb-NO" dirty="0" err="1"/>
              <a:t>mean</a:t>
            </a:r>
            <a:r>
              <a:rPr lang="nb-NO" dirty="0"/>
              <a:t> in terms of </a:t>
            </a:r>
            <a:r>
              <a:rPr lang="nb-NO" dirty="0" err="1"/>
              <a:t>father-child</a:t>
            </a:r>
            <a:r>
              <a:rPr lang="nb-NO" dirty="0"/>
              <a:t> </a:t>
            </a:r>
            <a:r>
              <a:rPr lang="nb-NO" dirty="0" err="1"/>
              <a:t>relations</a:t>
            </a:r>
            <a:r>
              <a:rPr lang="nb-NO" dirty="0"/>
              <a:t>  and </a:t>
            </a:r>
            <a:r>
              <a:rPr lang="nb-NO" dirty="0" err="1"/>
              <a:t>fathers</a:t>
            </a:r>
            <a:r>
              <a:rPr lang="nb-NO" dirty="0"/>
              <a:t>’ care-giving </a:t>
            </a:r>
            <a:r>
              <a:rPr lang="nb-NO" dirty="0" err="1"/>
              <a:t>practices</a:t>
            </a:r>
            <a:r>
              <a:rPr lang="nb-NO" dirty="0"/>
              <a:t>?</a:t>
            </a:r>
          </a:p>
          <a:p>
            <a:r>
              <a:rPr lang="nb-NO" dirty="0"/>
              <a:t>How has </a:t>
            </a:r>
            <a:r>
              <a:rPr lang="nb-NO" dirty="0" err="1"/>
              <a:t>the</a:t>
            </a:r>
            <a:r>
              <a:rPr lang="nb-NO" dirty="0"/>
              <a:t> design of parental </a:t>
            </a:r>
            <a:r>
              <a:rPr lang="nb-NO" dirty="0" err="1"/>
              <a:t>leave</a:t>
            </a:r>
            <a:r>
              <a:rPr lang="nb-NO" dirty="0"/>
              <a:t> </a:t>
            </a:r>
            <a:r>
              <a:rPr lang="nb-NO" dirty="0" err="1"/>
              <a:t>influenced</a:t>
            </a:r>
            <a:r>
              <a:rPr lang="nb-NO" dirty="0"/>
              <a:t> </a:t>
            </a:r>
            <a:r>
              <a:rPr lang="nb-NO" dirty="0" err="1"/>
              <a:t>fathering</a:t>
            </a:r>
            <a:r>
              <a:rPr lang="nb-NO" dirty="0"/>
              <a:t> norms and -</a:t>
            </a:r>
            <a:r>
              <a:rPr lang="nb-NO" dirty="0" err="1"/>
              <a:t>practices</a:t>
            </a:r>
            <a:r>
              <a:rPr lang="nb-NO" dirty="0"/>
              <a:t> in Norway?</a:t>
            </a:r>
          </a:p>
          <a:p>
            <a:r>
              <a:rPr lang="nb-NO" dirty="0"/>
              <a:t>How </a:t>
            </a:r>
            <a:r>
              <a:rPr lang="nb-NO" dirty="0" err="1"/>
              <a:t>may</a:t>
            </a:r>
            <a:r>
              <a:rPr lang="nb-NO" dirty="0"/>
              <a:t> </a:t>
            </a:r>
            <a:r>
              <a:rPr lang="nb-NO" dirty="0" err="1"/>
              <a:t>men’s</a:t>
            </a:r>
            <a:r>
              <a:rPr lang="nb-NO" dirty="0"/>
              <a:t> </a:t>
            </a:r>
            <a:r>
              <a:rPr lang="nb-NO" dirty="0" err="1"/>
              <a:t>care</a:t>
            </a:r>
            <a:r>
              <a:rPr lang="nb-NO" dirty="0"/>
              <a:t> </a:t>
            </a:r>
            <a:r>
              <a:rPr lang="nb-NO" dirty="0" err="1"/>
              <a:t>work</a:t>
            </a:r>
            <a:r>
              <a:rPr lang="nb-NO" dirty="0"/>
              <a:t> </a:t>
            </a:r>
            <a:r>
              <a:rPr lang="nb-NO" dirty="0" err="1"/>
              <a:t>change</a:t>
            </a:r>
            <a:r>
              <a:rPr lang="nb-NO" dirty="0"/>
              <a:t> to </a:t>
            </a:r>
            <a:r>
              <a:rPr lang="nb-NO" dirty="0" err="1"/>
              <a:t>produce</a:t>
            </a:r>
            <a:r>
              <a:rPr lang="nb-NO" dirty="0"/>
              <a:t> «</a:t>
            </a:r>
            <a:r>
              <a:rPr lang="nb-NO" dirty="0" err="1"/>
              <a:t>caring</a:t>
            </a:r>
            <a:r>
              <a:rPr lang="nb-NO" dirty="0"/>
              <a:t> </a:t>
            </a:r>
            <a:r>
              <a:rPr lang="nb-NO" dirty="0" err="1"/>
              <a:t>masculinities</a:t>
            </a:r>
            <a:r>
              <a:rPr lang="nb-NO" dirty="0"/>
              <a:t>»?</a:t>
            </a:r>
          </a:p>
          <a:p>
            <a:r>
              <a:rPr lang="nb-NO" dirty="0"/>
              <a:t>How has </a:t>
            </a:r>
            <a:r>
              <a:rPr lang="nb-NO" dirty="0" err="1"/>
              <a:t>working</a:t>
            </a:r>
            <a:r>
              <a:rPr lang="nb-NO" dirty="0"/>
              <a:t> </a:t>
            </a:r>
            <a:r>
              <a:rPr lang="nb-NO" dirty="0" err="1"/>
              <a:t>life</a:t>
            </a:r>
            <a:r>
              <a:rPr lang="nb-NO" dirty="0"/>
              <a:t> </a:t>
            </a:r>
            <a:r>
              <a:rPr lang="nb-NO" dirty="0" err="1"/>
              <a:t>adapted</a:t>
            </a:r>
            <a:r>
              <a:rPr lang="nb-NO" dirty="0"/>
              <a:t> to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father’s</a:t>
            </a:r>
            <a:r>
              <a:rPr lang="nb-NO" dirty="0"/>
              <a:t> </a:t>
            </a:r>
            <a:r>
              <a:rPr lang="nb-NO" dirty="0" err="1"/>
              <a:t>quota</a:t>
            </a:r>
            <a:r>
              <a:rPr lang="nb-NO" dirty="0"/>
              <a:t>?</a:t>
            </a:r>
          </a:p>
          <a:p>
            <a:r>
              <a:rPr lang="nb-NO" dirty="0"/>
              <a:t>How do immigrant </a:t>
            </a:r>
            <a:r>
              <a:rPr lang="nb-NO" dirty="0" err="1"/>
              <a:t>fathers</a:t>
            </a:r>
            <a:r>
              <a:rPr lang="nb-NO" dirty="0"/>
              <a:t> </a:t>
            </a:r>
            <a:r>
              <a:rPr lang="nb-NO" dirty="0" err="1"/>
              <a:t>relate</a:t>
            </a:r>
            <a:r>
              <a:rPr lang="nb-NO" dirty="0"/>
              <a:t> to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law</a:t>
            </a:r>
            <a:r>
              <a:rPr lang="nb-NO" dirty="0"/>
              <a:t> and </a:t>
            </a:r>
            <a:r>
              <a:rPr lang="nb-NO" dirty="0" err="1"/>
              <a:t>expectations</a:t>
            </a:r>
            <a:r>
              <a:rPr lang="nb-NO" dirty="0"/>
              <a:t> </a:t>
            </a:r>
            <a:r>
              <a:rPr lang="nb-NO" dirty="0" err="1"/>
              <a:t>directed</a:t>
            </a:r>
            <a:r>
              <a:rPr lang="nb-NO" dirty="0"/>
              <a:t> </a:t>
            </a:r>
            <a:r>
              <a:rPr lang="nb-NO" dirty="0" err="1"/>
              <a:t>towards</a:t>
            </a:r>
            <a:r>
              <a:rPr lang="nb-NO" dirty="0"/>
              <a:t> </a:t>
            </a:r>
            <a:r>
              <a:rPr lang="nb-NO" dirty="0" err="1"/>
              <a:t>fathers</a:t>
            </a:r>
            <a:r>
              <a:rPr lang="nb-NO" dirty="0"/>
              <a:t> in Norway?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09087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302FE57-0FB6-4EC8-A995-EE56CCB40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nb-NO" b="1" dirty="0"/>
              <a:t>Three </a:t>
            </a:r>
            <a:r>
              <a:rPr lang="nb-NO" b="1" dirty="0" err="1"/>
              <a:t>topical</a:t>
            </a:r>
            <a:r>
              <a:rPr lang="nb-NO" b="1" dirty="0"/>
              <a:t> </a:t>
            </a:r>
            <a:r>
              <a:rPr lang="nb-NO" b="1" dirty="0" err="1"/>
              <a:t>sections</a:t>
            </a:r>
            <a:endParaRPr lang="nb-NO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4DD267A-7D8D-48EC-BD26-6AF097F55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1150" y="2438400"/>
            <a:ext cx="6160770" cy="378541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nb-NO" sz="3200" dirty="0" err="1"/>
              <a:t>Leave</a:t>
            </a:r>
            <a:r>
              <a:rPr lang="nb-NO" sz="3200" dirty="0"/>
              <a:t> design</a:t>
            </a:r>
          </a:p>
          <a:p>
            <a:pPr marL="514350" indent="-514350">
              <a:buAutoNum type="arabicPeriod"/>
            </a:pPr>
            <a:r>
              <a:rPr lang="nb-NO" sz="3200" dirty="0" err="1"/>
              <a:t>Fathers</a:t>
            </a:r>
            <a:r>
              <a:rPr lang="nb-NO" sz="3200" dirty="0"/>
              <a:t>’ caregiving</a:t>
            </a:r>
          </a:p>
          <a:p>
            <a:pPr marL="514350" indent="-514350">
              <a:buAutoNum type="arabicPeriod"/>
            </a:pPr>
            <a:r>
              <a:rPr lang="nb-NO" sz="3200" dirty="0" err="1"/>
              <a:t>Reconciliation</a:t>
            </a:r>
            <a:r>
              <a:rPr lang="nb-NO" sz="3200" dirty="0"/>
              <a:t> of </a:t>
            </a:r>
            <a:r>
              <a:rPr lang="nb-NO" sz="3200" dirty="0" err="1"/>
              <a:t>work</a:t>
            </a:r>
            <a:r>
              <a:rPr lang="nb-NO" sz="3200" dirty="0"/>
              <a:t> and </a:t>
            </a:r>
            <a:r>
              <a:rPr lang="nb-NO" sz="3200" dirty="0" err="1"/>
              <a:t>care</a:t>
            </a:r>
            <a:endParaRPr lang="nb-NO" sz="3200" dirty="0"/>
          </a:p>
        </p:txBody>
      </p:sp>
      <p:pic>
        <p:nvPicPr>
          <p:cNvPr id="6" name="Picture 2" descr="undefined">
            <a:extLst>
              <a:ext uri="{FF2B5EF4-FFF2-40B4-BE49-F238E27FC236}">
                <a16:creationId xmlns:a16="http://schemas.microsoft.com/office/drawing/2014/main" id="{7A4C00C4-D879-4CDE-8A3F-961EE91150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1990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01A5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166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7DE8C01-8F60-46E3-84B6-4F7A7E1D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err="1"/>
              <a:t>Thirteen</a:t>
            </a:r>
            <a:r>
              <a:rPr lang="nb-NO" b="1" dirty="0"/>
              <a:t> </a:t>
            </a:r>
            <a:r>
              <a:rPr lang="nb-NO" b="1" dirty="0" err="1"/>
              <a:t>chapters</a:t>
            </a:r>
            <a:endParaRPr lang="nb-NO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9A35C20-70B4-4F20-ADB2-15D4ACD2026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200" b="1" dirty="0"/>
              <a:t>Table of contents</a:t>
            </a:r>
            <a:endParaRPr lang="nb-NO" sz="4200" dirty="0"/>
          </a:p>
          <a:p>
            <a:pPr marL="0" indent="0">
              <a:buNone/>
            </a:pPr>
            <a:r>
              <a:rPr lang="en-US" dirty="0"/>
              <a:t> </a:t>
            </a:r>
            <a:endParaRPr lang="nb-NO" dirty="0"/>
          </a:p>
          <a:p>
            <a:pPr marL="0" indent="0">
              <a:buNone/>
            </a:pPr>
            <a:r>
              <a:rPr lang="en-US" sz="3800" b="1" dirty="0"/>
              <a:t>1   Introduction</a:t>
            </a:r>
            <a:endParaRPr lang="nb-NO" sz="3800" b="1" dirty="0"/>
          </a:p>
          <a:p>
            <a:pPr marL="0" indent="0">
              <a:buNone/>
            </a:pPr>
            <a:r>
              <a:rPr lang="en-US" sz="3800" dirty="0"/>
              <a:t> </a:t>
            </a:r>
            <a:endParaRPr lang="nb-NO" sz="3800" dirty="0"/>
          </a:p>
          <a:p>
            <a:pPr marL="0" indent="0">
              <a:buNone/>
            </a:pPr>
            <a:r>
              <a:rPr lang="en-US" sz="3800" b="1" dirty="0"/>
              <a:t>Part 1 The importance of leave design </a:t>
            </a:r>
            <a:endParaRPr lang="nb-NO" sz="3800" b="1" dirty="0"/>
          </a:p>
          <a:p>
            <a:pPr marL="0" indent="0">
              <a:buNone/>
            </a:pPr>
            <a:r>
              <a:rPr lang="en-US" sz="3800" dirty="0"/>
              <a:t>2  Senses of entitlement to earmarked and shared  p. leave </a:t>
            </a:r>
            <a:endParaRPr lang="nb-NO" sz="3800" dirty="0"/>
          </a:p>
          <a:p>
            <a:pPr marL="0" indent="0">
              <a:buNone/>
            </a:pPr>
            <a:r>
              <a:rPr lang="en-US" sz="3800" dirty="0"/>
              <a:t>3  Decomposing policy design: outsider-within perspectives </a:t>
            </a:r>
            <a:endParaRPr lang="nb-NO" sz="3800" dirty="0"/>
          </a:p>
          <a:p>
            <a:pPr marL="0" indent="0">
              <a:buNone/>
            </a:pPr>
            <a:r>
              <a:rPr lang="en-US" sz="3800" dirty="0"/>
              <a:t>4  Flexible use of the father’s quota: Problems and possibilities</a:t>
            </a:r>
            <a:endParaRPr lang="nb-NO" sz="3800" dirty="0"/>
          </a:p>
          <a:p>
            <a:pPr marL="0" indent="0">
              <a:buNone/>
            </a:pPr>
            <a:r>
              <a:rPr lang="en-US" sz="3800" dirty="0"/>
              <a:t> </a:t>
            </a:r>
            <a:endParaRPr lang="nb-NO" sz="3800" dirty="0"/>
          </a:p>
          <a:p>
            <a:pPr marL="0" indent="0">
              <a:buNone/>
            </a:pPr>
            <a:r>
              <a:rPr lang="en-US" sz="3800" b="1" dirty="0"/>
              <a:t>Part 2 Caregiving – fathers in transition</a:t>
            </a:r>
            <a:endParaRPr lang="nb-NO" sz="3800" b="1" dirty="0"/>
          </a:p>
          <a:p>
            <a:pPr marL="0" indent="0">
              <a:buNone/>
            </a:pPr>
            <a:r>
              <a:rPr lang="en-US" sz="3800" dirty="0"/>
              <a:t>5  Masculinity and childcare </a:t>
            </a:r>
            <a:endParaRPr lang="nb-NO" sz="3800" dirty="0"/>
          </a:p>
          <a:p>
            <a:pPr marL="0" indent="0">
              <a:buNone/>
            </a:pPr>
            <a:r>
              <a:rPr lang="en-US" sz="3800" dirty="0"/>
              <a:t>6  Home alone on leave or with the mother present</a:t>
            </a:r>
            <a:endParaRPr lang="nb-NO" sz="3800" dirty="0"/>
          </a:p>
          <a:p>
            <a:pPr marL="0" indent="0">
              <a:buNone/>
            </a:pPr>
            <a:r>
              <a:rPr lang="en-US" sz="3800" dirty="0"/>
              <a:t>7  Fathers experiencing solo leave: Changes and continuities</a:t>
            </a:r>
            <a:endParaRPr lang="nb-NO" sz="3800" dirty="0"/>
          </a:p>
          <a:p>
            <a:pPr marL="0" indent="0">
              <a:buNone/>
            </a:pPr>
            <a:r>
              <a:rPr lang="en-US" sz="3800" dirty="0"/>
              <a:t>8  Immigrant fathers framing parental leave and caregiving</a:t>
            </a:r>
            <a:endParaRPr lang="nb-NO" sz="3800" dirty="0"/>
          </a:p>
          <a:p>
            <a:pPr marL="0" indent="0">
              <a:buNone/>
            </a:pPr>
            <a:r>
              <a:rPr lang="en-US" sz="2900" dirty="0"/>
              <a:t> </a:t>
            </a:r>
            <a:endParaRPr lang="nb-NO" sz="2900" dirty="0"/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97C4B8D-B895-49F1-94FB-910567A1F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343525" cy="4351338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3800" b="1" dirty="0"/>
              <a:t>Part 3  Reconciling work and care</a:t>
            </a:r>
            <a:endParaRPr lang="nb-NO" sz="3800" b="1" dirty="0"/>
          </a:p>
          <a:p>
            <a:pPr marL="0" indent="0">
              <a:buNone/>
            </a:pPr>
            <a:r>
              <a:rPr lang="en-US" sz="3800" dirty="0"/>
              <a:t>  9  Changing fathers and work-life boundary setting </a:t>
            </a:r>
            <a:endParaRPr lang="nb-NO" sz="3800" dirty="0"/>
          </a:p>
          <a:p>
            <a:pPr marL="0" indent="0">
              <a:buNone/>
            </a:pPr>
            <a:r>
              <a:rPr lang="en-US" sz="3800" dirty="0"/>
              <a:t>10  Negotiating parental leave and working life </a:t>
            </a:r>
            <a:endParaRPr lang="nb-NO" sz="3800" dirty="0"/>
          </a:p>
          <a:p>
            <a:pPr marL="0" indent="0">
              <a:buNone/>
            </a:pPr>
            <a:r>
              <a:rPr lang="en-US" sz="3800" dirty="0"/>
              <a:t>11  Workplace support of fathers’ parental leave use</a:t>
            </a:r>
            <a:endParaRPr lang="nb-NO" sz="3800" dirty="0"/>
          </a:p>
          <a:p>
            <a:pPr marL="0" indent="0">
              <a:buNone/>
            </a:pPr>
            <a:r>
              <a:rPr lang="en-US" sz="3800" dirty="0"/>
              <a:t>12  Managers: Irreplaceable in caregiving and replaceable at work </a:t>
            </a:r>
            <a:endParaRPr lang="nb-NO" sz="3800" dirty="0"/>
          </a:p>
          <a:p>
            <a:pPr marL="0" indent="0">
              <a:buNone/>
            </a:pPr>
            <a:r>
              <a:rPr lang="en-US" dirty="0"/>
              <a:t>	</a:t>
            </a:r>
            <a:endParaRPr lang="nb-NO" dirty="0"/>
          </a:p>
          <a:p>
            <a:pPr marL="0" indent="0">
              <a:buNone/>
            </a:pPr>
            <a:r>
              <a:rPr lang="en-US" sz="3800" b="1" dirty="0"/>
              <a:t>13  Conclusions</a:t>
            </a:r>
            <a:endParaRPr lang="nb-NO" sz="3800" b="1" dirty="0"/>
          </a:p>
          <a:p>
            <a:pPr marL="0" indent="0">
              <a:buNone/>
            </a:pPr>
            <a:endParaRPr lang="nb-NO" sz="3800" dirty="0"/>
          </a:p>
          <a:p>
            <a:pPr marL="0" indent="0">
              <a:buNone/>
            </a:pPr>
            <a:r>
              <a:rPr lang="en-US" sz="3800" dirty="0"/>
              <a:t>APPENDIX</a:t>
            </a:r>
            <a:endParaRPr lang="nb-NO" sz="38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64366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4A55C45-B5FD-4F3F-A7D2-C33E2FE80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b-NO" b="1" dirty="0" err="1">
                <a:solidFill>
                  <a:srgbClr val="FFFFFF"/>
                </a:solidFill>
              </a:rPr>
              <a:t>Highlights</a:t>
            </a:r>
            <a:r>
              <a:rPr lang="nb-NO" b="1" dirty="0">
                <a:solidFill>
                  <a:srgbClr val="FFFFFF"/>
                </a:solidFill>
              </a:rPr>
              <a:t> – Part 1: Linking design and </a:t>
            </a:r>
            <a:r>
              <a:rPr lang="nb-NO" b="1" dirty="0" err="1">
                <a:solidFill>
                  <a:srgbClr val="FFFFFF"/>
                </a:solidFill>
              </a:rPr>
              <a:t>use</a:t>
            </a:r>
            <a:endParaRPr lang="nb-NO" b="1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Plassholder for innhold 2">
            <a:extLst>
              <a:ext uri="{FF2B5EF4-FFF2-40B4-BE49-F238E27FC236}">
                <a16:creationId xmlns:a16="http://schemas.microsoft.com/office/drawing/2014/main" id="{8165DAE2-8BC8-4847-B6AB-A3374E989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7057858" cy="6073616"/>
          </a:xfrm>
        </p:spPr>
        <p:txBody>
          <a:bodyPr anchor="ctr">
            <a:normAutofit lnSpcReduction="10000"/>
          </a:bodyPr>
          <a:lstStyle/>
          <a:p>
            <a:r>
              <a:rPr lang="en-US" sz="2400" dirty="0"/>
              <a:t>Culturally divergent understandings of </a:t>
            </a:r>
            <a:r>
              <a:rPr lang="nb-NO" sz="2400" dirty="0" err="1"/>
              <a:t>the</a:t>
            </a:r>
            <a:r>
              <a:rPr lang="nb-NO" sz="2400" dirty="0"/>
              <a:t> </a:t>
            </a:r>
            <a:r>
              <a:rPr lang="nb-NO" sz="2400" dirty="0" err="1"/>
              <a:t>father’s</a:t>
            </a:r>
            <a:r>
              <a:rPr lang="nb-NO" sz="2400" dirty="0"/>
              <a:t> </a:t>
            </a:r>
            <a:r>
              <a:rPr lang="nb-NO" sz="2400" dirty="0" err="1"/>
              <a:t>quota</a:t>
            </a:r>
            <a:r>
              <a:rPr lang="nb-NO" sz="2400" dirty="0"/>
              <a:t> and </a:t>
            </a:r>
            <a:r>
              <a:rPr lang="nb-NO" sz="2400" dirty="0" err="1"/>
              <a:t>the</a:t>
            </a:r>
            <a:r>
              <a:rPr lang="nb-NO" sz="2400" dirty="0"/>
              <a:t> </a:t>
            </a:r>
            <a:r>
              <a:rPr lang="nb-NO" sz="2400" dirty="0" err="1"/>
              <a:t>shared</a:t>
            </a:r>
            <a:r>
              <a:rPr lang="nb-NO" sz="2400" dirty="0"/>
              <a:t> parental </a:t>
            </a:r>
            <a:r>
              <a:rPr lang="nb-NO" sz="2400" dirty="0" err="1"/>
              <a:t>leave</a:t>
            </a:r>
            <a:r>
              <a:rPr lang="nb-NO" sz="2400" dirty="0"/>
              <a:t> </a:t>
            </a:r>
            <a:r>
              <a:rPr lang="en-US" sz="2400" dirty="0"/>
              <a:t>help explain their different levels of take-up by fathers. While fathers’ sense of entitlement to the quota is strong, fathers feel much less entitled to the shared parental leave, which is culturally understood as </a:t>
            </a:r>
            <a:r>
              <a:rPr lang="nb-NO" sz="2400" dirty="0" err="1"/>
              <a:t>mothers</a:t>
            </a:r>
            <a:r>
              <a:rPr lang="nb-NO" sz="2400" dirty="0"/>
              <a:t>’ entitlement.</a:t>
            </a:r>
          </a:p>
          <a:p>
            <a:r>
              <a:rPr lang="nb-NO" sz="2400" dirty="0"/>
              <a:t>A </a:t>
            </a:r>
            <a:r>
              <a:rPr lang="nb-NO" sz="2400" dirty="0" err="1"/>
              <a:t>second</a:t>
            </a:r>
            <a:r>
              <a:rPr lang="nb-NO" sz="2400" dirty="0"/>
              <a:t> </a:t>
            </a:r>
            <a:r>
              <a:rPr lang="nb-NO" sz="2400" dirty="0" err="1"/>
              <a:t>chapter</a:t>
            </a:r>
            <a:r>
              <a:rPr lang="nb-NO" sz="2400" dirty="0"/>
              <a:t> </a:t>
            </a:r>
            <a:r>
              <a:rPr lang="nb-NO" sz="2400" dirty="0" err="1"/>
              <a:t>also</a:t>
            </a:r>
            <a:r>
              <a:rPr lang="nb-NO" sz="2400" dirty="0"/>
              <a:t> </a:t>
            </a:r>
            <a:r>
              <a:rPr lang="nb-NO" sz="2400" dirty="0" err="1"/>
              <a:t>explores</a:t>
            </a:r>
            <a:r>
              <a:rPr lang="nb-NO" sz="2400" dirty="0"/>
              <a:t> </a:t>
            </a:r>
            <a:r>
              <a:rPr lang="en-US" sz="2400" dirty="0"/>
              <a:t>the processes of constructing these different </a:t>
            </a:r>
            <a:r>
              <a:rPr lang="nb-NO" sz="2400" dirty="0" err="1"/>
              <a:t>outcomes</a:t>
            </a:r>
            <a:r>
              <a:rPr lang="nb-NO" sz="2400" dirty="0"/>
              <a:t> in </a:t>
            </a:r>
            <a:r>
              <a:rPr lang="nb-NO" sz="2400" dirty="0" err="1"/>
              <a:t>leave</a:t>
            </a:r>
            <a:r>
              <a:rPr lang="nb-NO" sz="2400" dirty="0"/>
              <a:t> </a:t>
            </a:r>
            <a:r>
              <a:rPr lang="nb-NO" sz="2400" dirty="0" err="1"/>
              <a:t>take</a:t>
            </a:r>
            <a:r>
              <a:rPr lang="nb-NO" sz="2400" dirty="0"/>
              <a:t>-up. Immigrant </a:t>
            </a:r>
            <a:r>
              <a:rPr lang="nb-NO" sz="2400" dirty="0" err="1"/>
              <a:t>fathers</a:t>
            </a:r>
            <a:r>
              <a:rPr lang="nb-NO" sz="2400" dirty="0"/>
              <a:t>, «outsiders </a:t>
            </a:r>
            <a:r>
              <a:rPr lang="nb-NO" sz="2400" dirty="0" err="1"/>
              <a:t>within</a:t>
            </a:r>
            <a:r>
              <a:rPr lang="nb-NO" sz="2400" dirty="0"/>
              <a:t>», </a:t>
            </a:r>
            <a:r>
              <a:rPr lang="nb-NO" sz="2400" dirty="0" err="1"/>
              <a:t>point</a:t>
            </a:r>
            <a:r>
              <a:rPr lang="nb-NO" sz="2400" dirty="0"/>
              <a:t> at </a:t>
            </a:r>
            <a:r>
              <a:rPr lang="nb-NO" sz="2400" dirty="0" err="1"/>
              <a:t>structural</a:t>
            </a:r>
            <a:r>
              <a:rPr lang="nb-NO" sz="2400" dirty="0"/>
              <a:t> elements of </a:t>
            </a:r>
            <a:r>
              <a:rPr lang="nb-NO" sz="2400" dirty="0" err="1"/>
              <a:t>the</a:t>
            </a:r>
            <a:r>
              <a:rPr lang="nb-NO" sz="2400" dirty="0"/>
              <a:t> </a:t>
            </a:r>
            <a:r>
              <a:rPr lang="nb-NO" sz="2400" dirty="0" err="1"/>
              <a:t>quota</a:t>
            </a:r>
            <a:r>
              <a:rPr lang="nb-NO" sz="2400" dirty="0"/>
              <a:t>, </a:t>
            </a:r>
            <a:r>
              <a:rPr lang="nb-NO" sz="2400" dirty="0" err="1"/>
              <a:t>that</a:t>
            </a:r>
            <a:r>
              <a:rPr lang="nb-NO" sz="2400" dirty="0"/>
              <a:t> it is </a:t>
            </a:r>
            <a:r>
              <a:rPr lang="nb-NO" sz="2400" dirty="0" err="1"/>
              <a:t>statutory</a:t>
            </a:r>
            <a:r>
              <a:rPr lang="nb-NO" sz="2400" dirty="0"/>
              <a:t>, non-</a:t>
            </a:r>
            <a:r>
              <a:rPr lang="nb-NO" sz="2400" dirty="0" err="1"/>
              <a:t>transferable</a:t>
            </a:r>
            <a:r>
              <a:rPr lang="nb-NO" sz="2400" dirty="0"/>
              <a:t> and </a:t>
            </a:r>
            <a:r>
              <a:rPr lang="nb-NO" sz="2400" dirty="0" err="1"/>
              <a:t>generously</a:t>
            </a:r>
            <a:r>
              <a:rPr lang="nb-NO" sz="2400" dirty="0"/>
              <a:t> </a:t>
            </a:r>
            <a:r>
              <a:rPr lang="nb-NO" sz="2400" dirty="0" err="1"/>
              <a:t>paid</a:t>
            </a:r>
            <a:r>
              <a:rPr lang="nb-NO" sz="2400" dirty="0"/>
              <a:t>. This offers an </a:t>
            </a:r>
            <a:r>
              <a:rPr lang="nb-NO" sz="2400" dirty="0" err="1"/>
              <a:t>obligation</a:t>
            </a:r>
            <a:r>
              <a:rPr lang="nb-NO" sz="2400" dirty="0"/>
              <a:t> </a:t>
            </a:r>
            <a:r>
              <a:rPr lang="nb-NO" sz="2400" dirty="0" err="1"/>
              <a:t>which</a:t>
            </a:r>
            <a:r>
              <a:rPr lang="nb-NO" sz="2400" dirty="0"/>
              <a:t> is </a:t>
            </a:r>
            <a:r>
              <a:rPr lang="nb-NO" sz="2400" dirty="0" err="1"/>
              <a:t>understood</a:t>
            </a:r>
            <a:r>
              <a:rPr lang="nb-NO" sz="2400" dirty="0"/>
              <a:t> as a </a:t>
            </a:r>
            <a:r>
              <a:rPr lang="nb-NO" sz="2400" dirty="0" err="1"/>
              <a:t>great</a:t>
            </a:r>
            <a:r>
              <a:rPr lang="nb-NO" sz="2400" dirty="0"/>
              <a:t> </a:t>
            </a:r>
            <a:r>
              <a:rPr lang="nb-NO" sz="2400" dirty="0" err="1"/>
              <a:t>possibility</a:t>
            </a:r>
            <a:r>
              <a:rPr lang="nb-NO" sz="2400" dirty="0"/>
              <a:t> for </a:t>
            </a:r>
            <a:r>
              <a:rPr lang="nb-NO" sz="2400" dirty="0" err="1"/>
              <a:t>them</a:t>
            </a:r>
            <a:r>
              <a:rPr lang="nb-NO" sz="2400" dirty="0"/>
              <a:t> to </a:t>
            </a:r>
            <a:r>
              <a:rPr lang="nb-NO" sz="2400" dirty="0" err="1"/>
              <a:t>become</a:t>
            </a:r>
            <a:r>
              <a:rPr lang="nb-NO" sz="2400" dirty="0"/>
              <a:t> </a:t>
            </a:r>
            <a:r>
              <a:rPr lang="nb-NO" sz="2400" dirty="0" err="1"/>
              <a:t>involved</a:t>
            </a:r>
            <a:r>
              <a:rPr lang="nb-NO" sz="2400" dirty="0"/>
              <a:t> </a:t>
            </a:r>
            <a:r>
              <a:rPr lang="nb-NO" sz="2400" dirty="0" err="1"/>
              <a:t>fathers</a:t>
            </a:r>
            <a:endParaRPr lang="nb-NO" sz="2400" dirty="0"/>
          </a:p>
          <a:p>
            <a:r>
              <a:rPr lang="nb-NO" sz="2400" dirty="0"/>
              <a:t>A </a:t>
            </a:r>
            <a:r>
              <a:rPr lang="nb-NO" sz="2400" dirty="0" err="1"/>
              <a:t>flexible</a:t>
            </a:r>
            <a:r>
              <a:rPr lang="nb-NO" sz="2400" dirty="0"/>
              <a:t> design (part-time, </a:t>
            </a:r>
            <a:r>
              <a:rPr lang="nb-NO" sz="2400" dirty="0" err="1"/>
              <a:t>piecemeal</a:t>
            </a:r>
            <a:r>
              <a:rPr lang="nb-NO" sz="2400" dirty="0"/>
              <a:t>, </a:t>
            </a:r>
            <a:r>
              <a:rPr lang="nb-NO" sz="2400" dirty="0" err="1"/>
              <a:t>postponed</a:t>
            </a:r>
            <a:r>
              <a:rPr lang="nb-NO" sz="2400" dirty="0"/>
              <a:t>) </a:t>
            </a:r>
            <a:r>
              <a:rPr lang="nb-NO" sz="2400" dirty="0" err="1"/>
              <a:t>may</a:t>
            </a:r>
            <a:r>
              <a:rPr lang="nb-NO" sz="2400" dirty="0"/>
              <a:t> </a:t>
            </a:r>
            <a:r>
              <a:rPr lang="nb-NO" sz="2400" dirty="0" err="1"/>
              <a:t>increase</a:t>
            </a:r>
            <a:r>
              <a:rPr lang="nb-NO" sz="2400" dirty="0"/>
              <a:t> </a:t>
            </a:r>
            <a:r>
              <a:rPr lang="nb-NO" sz="2400" dirty="0" err="1"/>
              <a:t>take</a:t>
            </a:r>
            <a:r>
              <a:rPr lang="nb-NO" sz="2400" dirty="0"/>
              <a:t>-up, </a:t>
            </a:r>
            <a:r>
              <a:rPr lang="nb-NO" sz="2400" dirty="0" err="1"/>
              <a:t>but</a:t>
            </a:r>
            <a:r>
              <a:rPr lang="nb-NO" sz="2400" dirty="0"/>
              <a:t> it </a:t>
            </a:r>
            <a:r>
              <a:rPr lang="nb-NO" sz="2400" dirty="0" err="1"/>
              <a:t>affects</a:t>
            </a:r>
            <a:r>
              <a:rPr lang="nb-NO" sz="2400" dirty="0"/>
              <a:t> </a:t>
            </a:r>
            <a:r>
              <a:rPr lang="nb-NO" sz="2400" dirty="0" err="1"/>
              <a:t>their</a:t>
            </a:r>
            <a:r>
              <a:rPr lang="nb-NO" sz="2400" dirty="0"/>
              <a:t> </a:t>
            </a:r>
            <a:r>
              <a:rPr lang="nb-NO" sz="2400" dirty="0" err="1"/>
              <a:t>caring</a:t>
            </a:r>
            <a:r>
              <a:rPr lang="nb-NO" sz="2400" dirty="0"/>
              <a:t> </a:t>
            </a:r>
            <a:r>
              <a:rPr lang="nb-NO" sz="2400" dirty="0" err="1"/>
              <a:t>negatively</a:t>
            </a:r>
            <a:r>
              <a:rPr lang="nb-NO" sz="2400" dirty="0"/>
              <a:t> </a:t>
            </a:r>
            <a:r>
              <a:rPr lang="nb-NO" sz="2400" dirty="0" err="1"/>
              <a:t>because</a:t>
            </a:r>
            <a:r>
              <a:rPr lang="nb-NO" sz="2400" dirty="0"/>
              <a:t> it </a:t>
            </a:r>
            <a:r>
              <a:rPr lang="nb-NO" sz="2400" dirty="0" err="1"/>
              <a:t>facilitates</a:t>
            </a:r>
            <a:r>
              <a:rPr lang="nb-NO" sz="2400" dirty="0"/>
              <a:t> </a:t>
            </a:r>
            <a:r>
              <a:rPr lang="nb-NO" sz="2400" dirty="0" err="1"/>
              <a:t>the</a:t>
            </a:r>
            <a:r>
              <a:rPr lang="nb-NO" sz="2400" dirty="0"/>
              <a:t> </a:t>
            </a:r>
            <a:r>
              <a:rPr lang="nb-NO" sz="2400" dirty="0" err="1"/>
              <a:t>invasion</a:t>
            </a:r>
            <a:r>
              <a:rPr lang="nb-NO" sz="2400" dirty="0"/>
              <a:t> of </a:t>
            </a:r>
            <a:r>
              <a:rPr lang="nb-NO" sz="2400" dirty="0" err="1"/>
              <a:t>work</a:t>
            </a:r>
            <a:r>
              <a:rPr lang="nb-NO" sz="2400" dirty="0"/>
              <a:t> </a:t>
            </a:r>
            <a:r>
              <a:rPr lang="nb-NO" sz="2400" dirty="0" err="1"/>
              <a:t>into</a:t>
            </a:r>
            <a:r>
              <a:rPr lang="nb-NO" sz="2400" dirty="0"/>
              <a:t> caregiving and </a:t>
            </a:r>
            <a:r>
              <a:rPr lang="nb-NO" sz="2400" dirty="0" err="1"/>
              <a:t>produces</a:t>
            </a:r>
            <a:r>
              <a:rPr lang="nb-NO" sz="2400" dirty="0"/>
              <a:t> </a:t>
            </a:r>
            <a:r>
              <a:rPr lang="nb-NO" sz="2400" dirty="0" err="1"/>
              <a:t>fathers</a:t>
            </a:r>
            <a:r>
              <a:rPr lang="nb-NO" sz="2400" dirty="0"/>
              <a:t> as </a:t>
            </a:r>
            <a:r>
              <a:rPr lang="nb-NO" sz="2400" dirty="0" err="1"/>
              <a:t>secondary</a:t>
            </a:r>
            <a:r>
              <a:rPr lang="nb-NO" sz="2400" dirty="0"/>
              <a:t> caregivers in </a:t>
            </a:r>
            <a:r>
              <a:rPr lang="nb-NO" sz="2400" dirty="0" err="1"/>
              <a:t>the</a:t>
            </a:r>
            <a:r>
              <a:rPr lang="nb-NO" sz="2400" dirty="0"/>
              <a:t> </a:t>
            </a:r>
            <a:r>
              <a:rPr lang="nb-NO" sz="2400" dirty="0" err="1"/>
              <a:t>family</a:t>
            </a:r>
            <a:endParaRPr lang="nb-NO" sz="2400" dirty="0"/>
          </a:p>
          <a:p>
            <a:endParaRPr lang="nb-NO" sz="2200" dirty="0"/>
          </a:p>
        </p:txBody>
      </p:sp>
    </p:spTree>
    <p:extLst>
      <p:ext uri="{BB962C8B-B14F-4D97-AF65-F5344CB8AC3E}">
        <p14:creationId xmlns:p14="http://schemas.microsoft.com/office/powerpoint/2010/main" val="1227492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5431F53-4144-4A5D-9FC4-1FCF63DEB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b-NO" b="1" dirty="0" err="1">
                <a:solidFill>
                  <a:srgbClr val="FFFFFF"/>
                </a:solidFill>
              </a:rPr>
              <a:t>Highlights</a:t>
            </a:r>
            <a:r>
              <a:rPr lang="nb-NO" b="1" dirty="0">
                <a:solidFill>
                  <a:srgbClr val="FFFFFF"/>
                </a:solidFill>
              </a:rPr>
              <a:t>  Part 2: </a:t>
            </a:r>
            <a:r>
              <a:rPr lang="nb-NO" b="1" dirty="0" err="1">
                <a:solidFill>
                  <a:srgbClr val="FFFFFF"/>
                </a:solidFill>
              </a:rPr>
              <a:t>Fathers</a:t>
            </a:r>
            <a:r>
              <a:rPr lang="nb-NO" b="1" dirty="0">
                <a:solidFill>
                  <a:srgbClr val="FFFFFF"/>
                </a:solidFill>
              </a:rPr>
              <a:t>’ caregiving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B7A931C-B661-47CB-8CF2-7A469DAD8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947568"/>
          </a:xfrm>
        </p:spPr>
        <p:txBody>
          <a:bodyPr anchor="ctr">
            <a:normAutofit lnSpcReduction="10000"/>
          </a:bodyPr>
          <a:lstStyle/>
          <a:p>
            <a:r>
              <a:rPr lang="nb-NO" sz="2600" dirty="0"/>
              <a:t>Taking </a:t>
            </a:r>
            <a:r>
              <a:rPr lang="nb-NO" sz="2600" dirty="0" err="1"/>
              <a:t>leave</a:t>
            </a:r>
            <a:r>
              <a:rPr lang="nb-NO" sz="2600" dirty="0"/>
              <a:t> </a:t>
            </a:r>
            <a:r>
              <a:rPr lang="nb-NO" sz="2600" dirty="0" err="1"/>
              <a:t>alone</a:t>
            </a:r>
            <a:r>
              <a:rPr lang="nb-NO" sz="2600" dirty="0"/>
              <a:t> has a </a:t>
            </a:r>
            <a:r>
              <a:rPr lang="nb-NO" sz="2600" dirty="0" err="1"/>
              <a:t>great</a:t>
            </a:r>
            <a:r>
              <a:rPr lang="nb-NO" sz="2600" dirty="0"/>
              <a:t> </a:t>
            </a:r>
            <a:r>
              <a:rPr lang="nb-NO" sz="2600" dirty="0" err="1"/>
              <a:t>potential</a:t>
            </a:r>
            <a:r>
              <a:rPr lang="nb-NO" sz="2600" dirty="0"/>
              <a:t> for </a:t>
            </a:r>
            <a:r>
              <a:rPr lang="nb-NO" sz="2600" dirty="0" err="1"/>
              <a:t>developing</a:t>
            </a:r>
            <a:r>
              <a:rPr lang="nb-NO" sz="2600" dirty="0"/>
              <a:t> </a:t>
            </a:r>
            <a:r>
              <a:rPr lang="nb-NO" sz="2600" dirty="0" err="1"/>
              <a:t>caring</a:t>
            </a:r>
            <a:r>
              <a:rPr lang="nb-NO" sz="2600" dirty="0"/>
              <a:t> </a:t>
            </a:r>
            <a:r>
              <a:rPr lang="nb-NO" sz="2600" dirty="0" err="1"/>
              <a:t>fathers</a:t>
            </a:r>
            <a:r>
              <a:rPr lang="nb-NO" sz="2600" dirty="0"/>
              <a:t>. It </a:t>
            </a:r>
            <a:r>
              <a:rPr lang="nb-NO" sz="2600" dirty="0" err="1"/>
              <a:t>helps</a:t>
            </a:r>
            <a:r>
              <a:rPr lang="nb-NO" sz="2600" dirty="0"/>
              <a:t> </a:t>
            </a:r>
            <a:r>
              <a:rPr lang="nb-NO" sz="2600" dirty="0" err="1"/>
              <a:t>facilitate</a:t>
            </a:r>
            <a:r>
              <a:rPr lang="nb-NO" sz="2600" dirty="0"/>
              <a:t> a </a:t>
            </a:r>
            <a:r>
              <a:rPr lang="nb-NO" sz="2600" dirty="0" err="1"/>
              <a:t>move</a:t>
            </a:r>
            <a:r>
              <a:rPr lang="nb-NO" sz="2600" dirty="0"/>
              <a:t> from </a:t>
            </a:r>
            <a:r>
              <a:rPr lang="nb-NO" sz="2600" dirty="0" err="1"/>
              <a:t>being</a:t>
            </a:r>
            <a:r>
              <a:rPr lang="nb-NO" sz="2600" dirty="0"/>
              <a:t> </a:t>
            </a:r>
            <a:r>
              <a:rPr lang="nb-NO" sz="2600" dirty="0" err="1"/>
              <a:t>mothers</a:t>
            </a:r>
            <a:r>
              <a:rPr lang="nb-NO" sz="2600" dirty="0"/>
              <a:t>’ </a:t>
            </a:r>
            <a:r>
              <a:rPr lang="nb-NO" sz="2600" dirty="0" err="1"/>
              <a:t>helpers</a:t>
            </a:r>
            <a:r>
              <a:rPr lang="nb-NO" sz="2600" dirty="0"/>
              <a:t> </a:t>
            </a:r>
            <a:r>
              <a:rPr lang="nb-NO" sz="2600" dirty="0" err="1"/>
              <a:t>towards</a:t>
            </a:r>
            <a:r>
              <a:rPr lang="nb-NO" sz="2600" dirty="0"/>
              <a:t> </a:t>
            </a:r>
            <a:r>
              <a:rPr lang="nb-NO" sz="2600" dirty="0" err="1"/>
              <a:t>equal</a:t>
            </a:r>
            <a:r>
              <a:rPr lang="nb-NO" sz="2600" dirty="0"/>
              <a:t> co-</a:t>
            </a:r>
            <a:r>
              <a:rPr lang="nb-NO" sz="2600" dirty="0" err="1"/>
              <a:t>parenting</a:t>
            </a:r>
            <a:r>
              <a:rPr lang="nb-NO" sz="2600" dirty="0"/>
              <a:t>. </a:t>
            </a:r>
          </a:p>
          <a:p>
            <a:r>
              <a:rPr lang="nb-NO" sz="2600" dirty="0" err="1"/>
              <a:t>When</a:t>
            </a:r>
            <a:r>
              <a:rPr lang="nb-NO" sz="2600" dirty="0"/>
              <a:t> </a:t>
            </a:r>
            <a:r>
              <a:rPr lang="nb-NO" sz="2600" dirty="0" err="1"/>
              <a:t>fathers</a:t>
            </a:r>
            <a:r>
              <a:rPr lang="nb-NO" sz="2600" dirty="0"/>
              <a:t>’ </a:t>
            </a:r>
            <a:r>
              <a:rPr lang="nb-NO" sz="2600" dirty="0" err="1"/>
              <a:t>leave</a:t>
            </a:r>
            <a:r>
              <a:rPr lang="nb-NO" sz="2600" dirty="0"/>
              <a:t> </a:t>
            </a:r>
            <a:r>
              <a:rPr lang="nb-NO" sz="2600" dirty="0" err="1"/>
              <a:t>practices</a:t>
            </a:r>
            <a:r>
              <a:rPr lang="nb-NO" sz="2600" dirty="0"/>
              <a:t> </a:t>
            </a:r>
            <a:r>
              <a:rPr lang="nb-NO" sz="2600" dirty="0" err="1"/>
              <a:t>include</a:t>
            </a:r>
            <a:r>
              <a:rPr lang="nb-NO" sz="2600" dirty="0"/>
              <a:t> </a:t>
            </a:r>
            <a:r>
              <a:rPr lang="nb-NO" sz="2600" dirty="0" err="1"/>
              <a:t>housework</a:t>
            </a:r>
            <a:r>
              <a:rPr lang="nb-NO" sz="2600" dirty="0"/>
              <a:t> and «</a:t>
            </a:r>
            <a:r>
              <a:rPr lang="nb-NO" sz="2600" dirty="0" err="1"/>
              <a:t>the</a:t>
            </a:r>
            <a:r>
              <a:rPr lang="nb-NO" sz="2600" dirty="0"/>
              <a:t> </a:t>
            </a:r>
            <a:r>
              <a:rPr lang="nb-NO" sz="2600" dirty="0" err="1"/>
              <a:t>third</a:t>
            </a:r>
            <a:r>
              <a:rPr lang="nb-NO" sz="2600" dirty="0"/>
              <a:t> </a:t>
            </a:r>
            <a:r>
              <a:rPr lang="nb-NO" sz="2600" dirty="0" err="1"/>
              <a:t>shift</a:t>
            </a:r>
            <a:r>
              <a:rPr lang="nb-NO" sz="2600" dirty="0"/>
              <a:t>» as part of </a:t>
            </a:r>
            <a:r>
              <a:rPr lang="nb-NO" sz="2600" dirty="0" err="1"/>
              <a:t>caring</a:t>
            </a:r>
            <a:r>
              <a:rPr lang="nb-NO" sz="2600" dirty="0"/>
              <a:t>, </a:t>
            </a:r>
            <a:r>
              <a:rPr lang="nb-NO" sz="2600" dirty="0" err="1"/>
              <a:t>they</a:t>
            </a:r>
            <a:r>
              <a:rPr lang="nb-NO" sz="2600" dirty="0"/>
              <a:t> </a:t>
            </a:r>
            <a:r>
              <a:rPr lang="nb-NO" sz="2600" dirty="0" err="1"/>
              <a:t>transgress</a:t>
            </a:r>
            <a:r>
              <a:rPr lang="nb-NO" sz="2600" dirty="0"/>
              <a:t> </a:t>
            </a:r>
            <a:r>
              <a:rPr lang="nb-NO" sz="2600" dirty="0" err="1"/>
              <a:t>previous</a:t>
            </a:r>
            <a:r>
              <a:rPr lang="nb-NO" sz="2600" dirty="0"/>
              <a:t> </a:t>
            </a:r>
            <a:r>
              <a:rPr lang="nb-NO" sz="2600" dirty="0" err="1"/>
              <a:t>gender</a:t>
            </a:r>
            <a:r>
              <a:rPr lang="nb-NO" sz="2600" dirty="0"/>
              <a:t> </a:t>
            </a:r>
            <a:r>
              <a:rPr lang="nb-NO" sz="2600" dirty="0" err="1"/>
              <a:t>boundaries</a:t>
            </a:r>
            <a:endParaRPr lang="nb-NO" sz="2600" dirty="0"/>
          </a:p>
          <a:p>
            <a:r>
              <a:rPr lang="en-US" sz="2600" dirty="0"/>
              <a:t>There is a development towards ‘‘caring masculinities’’ in which values and practices of care are integrated into men’s identities without </a:t>
            </a:r>
            <a:r>
              <a:rPr lang="nb-NO" sz="2600" dirty="0" err="1"/>
              <a:t>degradation</a:t>
            </a:r>
            <a:r>
              <a:rPr lang="nb-NO" sz="2600" dirty="0"/>
              <a:t> in </a:t>
            </a:r>
            <a:r>
              <a:rPr lang="nb-NO" sz="2600" dirty="0" err="1"/>
              <a:t>masculine</a:t>
            </a:r>
            <a:r>
              <a:rPr lang="nb-NO" sz="2600" dirty="0"/>
              <a:t> status.</a:t>
            </a:r>
          </a:p>
          <a:p>
            <a:r>
              <a:rPr lang="nb-NO" sz="2600" dirty="0"/>
              <a:t>Immigrant </a:t>
            </a:r>
            <a:r>
              <a:rPr lang="nb-NO" sz="2600" dirty="0" err="1"/>
              <a:t>fathers</a:t>
            </a:r>
            <a:r>
              <a:rPr lang="nb-NO" sz="2600" dirty="0"/>
              <a:t> </a:t>
            </a:r>
            <a:r>
              <a:rPr lang="nb-NO" sz="2600" dirty="0" err="1"/>
              <a:t>frame</a:t>
            </a:r>
            <a:r>
              <a:rPr lang="nb-NO" sz="2600" dirty="0"/>
              <a:t> </a:t>
            </a:r>
            <a:r>
              <a:rPr lang="nb-NO" sz="2600" dirty="0" err="1"/>
              <a:t>their</a:t>
            </a:r>
            <a:r>
              <a:rPr lang="nb-NO" sz="2600" dirty="0"/>
              <a:t> </a:t>
            </a:r>
            <a:r>
              <a:rPr lang="nb-NO" sz="2600" dirty="0" err="1"/>
              <a:t>leave</a:t>
            </a:r>
            <a:r>
              <a:rPr lang="nb-NO" sz="2600" dirty="0"/>
              <a:t>-taking so </a:t>
            </a:r>
            <a:r>
              <a:rPr lang="nb-NO" sz="2600" dirty="0" err="1"/>
              <a:t>that</a:t>
            </a:r>
            <a:r>
              <a:rPr lang="nb-NO" sz="2600" dirty="0"/>
              <a:t> it </a:t>
            </a:r>
            <a:r>
              <a:rPr lang="nb-NO" sz="2600" dirty="0" err="1"/>
              <a:t>corresponds</a:t>
            </a:r>
            <a:r>
              <a:rPr lang="nb-NO" sz="2600" dirty="0"/>
              <a:t> </a:t>
            </a:r>
            <a:r>
              <a:rPr lang="nb-NO" sz="2600" dirty="0" err="1"/>
              <a:t>with</a:t>
            </a:r>
            <a:r>
              <a:rPr lang="nb-NO" sz="2600" dirty="0"/>
              <a:t> ideals of </a:t>
            </a:r>
            <a:r>
              <a:rPr lang="nb-NO" sz="2600" dirty="0" err="1"/>
              <a:t>masculinity</a:t>
            </a:r>
            <a:r>
              <a:rPr lang="nb-NO" sz="2600" dirty="0"/>
              <a:t> in </a:t>
            </a:r>
            <a:r>
              <a:rPr lang="nb-NO" sz="2600" dirty="0" err="1"/>
              <a:t>their</a:t>
            </a:r>
            <a:r>
              <a:rPr lang="nb-NO" sz="2600" dirty="0"/>
              <a:t> </a:t>
            </a:r>
            <a:r>
              <a:rPr lang="nb-NO" sz="2600" dirty="0" err="1"/>
              <a:t>homeland</a:t>
            </a:r>
            <a:r>
              <a:rPr lang="nb-NO" sz="2600" dirty="0"/>
              <a:t> as </a:t>
            </a:r>
            <a:r>
              <a:rPr lang="nb-NO" sz="2600" dirty="0" err="1"/>
              <a:t>well</a:t>
            </a:r>
            <a:r>
              <a:rPr lang="nb-NO" sz="2600" dirty="0"/>
              <a:t> ideals of </a:t>
            </a:r>
            <a:r>
              <a:rPr lang="nb-NO" sz="2600" dirty="0" err="1"/>
              <a:t>involved</a:t>
            </a:r>
            <a:r>
              <a:rPr lang="nb-NO" sz="2600" dirty="0"/>
              <a:t> </a:t>
            </a:r>
            <a:r>
              <a:rPr lang="nb-NO" sz="2600" dirty="0" err="1"/>
              <a:t>fathering</a:t>
            </a:r>
            <a:r>
              <a:rPr lang="nb-NO" sz="2600" dirty="0"/>
              <a:t> in </a:t>
            </a:r>
            <a:r>
              <a:rPr lang="nb-NO" sz="2600" dirty="0" err="1"/>
              <a:t>their</a:t>
            </a:r>
            <a:r>
              <a:rPr lang="nb-NO" sz="2600" dirty="0"/>
              <a:t> </a:t>
            </a:r>
            <a:r>
              <a:rPr lang="nb-NO" sz="2600" dirty="0" err="1"/>
              <a:t>new</a:t>
            </a:r>
            <a:r>
              <a:rPr lang="nb-NO" sz="2600" dirty="0"/>
              <a:t> country. </a:t>
            </a:r>
          </a:p>
          <a:p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858466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2B2A6D6D-F5A7-47E7-968E-2DEF9F11A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b-NO" b="1" dirty="0" err="1">
                <a:solidFill>
                  <a:srgbClr val="FFFFFF"/>
                </a:solidFill>
              </a:rPr>
              <a:t>Highlights</a:t>
            </a:r>
            <a:r>
              <a:rPr lang="nb-NO" b="1" dirty="0">
                <a:solidFill>
                  <a:srgbClr val="FFFFFF"/>
                </a:solidFill>
              </a:rPr>
              <a:t>  Part 3: </a:t>
            </a:r>
            <a:br>
              <a:rPr lang="nb-NO" b="1" dirty="0">
                <a:solidFill>
                  <a:srgbClr val="FFFFFF"/>
                </a:solidFill>
              </a:rPr>
            </a:br>
            <a:r>
              <a:rPr lang="nb-NO" b="1" dirty="0" err="1">
                <a:solidFill>
                  <a:srgbClr val="FFFFFF"/>
                </a:solidFill>
              </a:rPr>
              <a:t>Changing</a:t>
            </a:r>
            <a:r>
              <a:rPr lang="nb-NO" b="1" dirty="0">
                <a:solidFill>
                  <a:srgbClr val="FFFFFF"/>
                </a:solidFill>
              </a:rPr>
              <a:t> </a:t>
            </a:r>
            <a:r>
              <a:rPr lang="nb-NO" b="1" dirty="0" err="1">
                <a:solidFill>
                  <a:srgbClr val="FFFFFF"/>
                </a:solidFill>
              </a:rPr>
              <a:t>the</a:t>
            </a:r>
            <a:r>
              <a:rPr lang="nb-NO" b="1" dirty="0">
                <a:solidFill>
                  <a:srgbClr val="FFFFFF"/>
                </a:solidFill>
              </a:rPr>
              <a:t> «ideal </a:t>
            </a:r>
            <a:r>
              <a:rPr lang="nb-NO" b="1" dirty="0" err="1">
                <a:solidFill>
                  <a:srgbClr val="FFFFFF"/>
                </a:solidFill>
              </a:rPr>
              <a:t>worker</a:t>
            </a:r>
            <a:r>
              <a:rPr lang="nb-NO" b="1" dirty="0">
                <a:solidFill>
                  <a:srgbClr val="FFFFFF"/>
                </a:solidFill>
              </a:rPr>
              <a:t>» norm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7F7856D-E0A6-4E87-B96F-F89C702A6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904875"/>
            <a:ext cx="6906491" cy="5272088"/>
          </a:xfrm>
        </p:spPr>
        <p:txBody>
          <a:bodyPr anchor="ctr">
            <a:normAutofit/>
          </a:bodyPr>
          <a:lstStyle/>
          <a:p>
            <a:r>
              <a:rPr lang="nb-NO" sz="2600" dirty="0" err="1"/>
              <a:t>Workplaces</a:t>
            </a:r>
            <a:r>
              <a:rPr lang="nb-NO" sz="2600" dirty="0"/>
              <a:t> </a:t>
            </a:r>
            <a:r>
              <a:rPr lang="nb-NO" sz="2600" dirty="0" err="1"/>
              <a:t>respect</a:t>
            </a:r>
            <a:r>
              <a:rPr lang="nb-NO" sz="2600" dirty="0"/>
              <a:t> </a:t>
            </a:r>
            <a:r>
              <a:rPr lang="nb-NO" sz="2600" dirty="0" err="1"/>
              <a:t>policies</a:t>
            </a:r>
            <a:r>
              <a:rPr lang="nb-NO" sz="2600" dirty="0"/>
              <a:t> and handle </a:t>
            </a:r>
            <a:r>
              <a:rPr lang="nb-NO" sz="2600" dirty="0" err="1"/>
              <a:t>the</a:t>
            </a:r>
            <a:r>
              <a:rPr lang="nb-NO" sz="2600" dirty="0"/>
              <a:t> problems </a:t>
            </a:r>
            <a:r>
              <a:rPr lang="nb-NO" sz="2600" dirty="0" err="1"/>
              <a:t>that</a:t>
            </a:r>
            <a:r>
              <a:rPr lang="nb-NO" sz="2600" dirty="0"/>
              <a:t> </a:t>
            </a:r>
            <a:r>
              <a:rPr lang="nb-NO" sz="2600" dirty="0" err="1"/>
              <a:t>leave</a:t>
            </a:r>
            <a:r>
              <a:rPr lang="nb-NO" sz="2600" dirty="0"/>
              <a:t> </a:t>
            </a:r>
            <a:r>
              <a:rPr lang="nb-NO" sz="2600" dirty="0" err="1"/>
              <a:t>might</a:t>
            </a:r>
            <a:r>
              <a:rPr lang="nb-NO" sz="2600" dirty="0"/>
              <a:t> </a:t>
            </a:r>
            <a:r>
              <a:rPr lang="nb-NO" sz="2600" dirty="0" err="1"/>
              <a:t>create</a:t>
            </a:r>
            <a:r>
              <a:rPr lang="nb-NO" sz="2600" dirty="0"/>
              <a:t> </a:t>
            </a:r>
          </a:p>
          <a:p>
            <a:r>
              <a:rPr lang="nb-NO" sz="2600" dirty="0" err="1"/>
              <a:t>Leave</a:t>
            </a:r>
            <a:r>
              <a:rPr lang="nb-NO" sz="2600" dirty="0"/>
              <a:t> has </a:t>
            </a:r>
            <a:r>
              <a:rPr lang="nb-NO" sz="2600" dirty="0" err="1"/>
              <a:t>become</a:t>
            </a:r>
            <a:r>
              <a:rPr lang="nb-NO" sz="2600" dirty="0"/>
              <a:t> a standard </a:t>
            </a:r>
            <a:r>
              <a:rPr lang="nb-NO" sz="2600" dirty="0" err="1"/>
              <a:t>practice</a:t>
            </a:r>
            <a:r>
              <a:rPr lang="nb-NO" sz="2600" dirty="0"/>
              <a:t> </a:t>
            </a:r>
            <a:r>
              <a:rPr lang="nb-NO" sz="2600" dirty="0" err="1"/>
              <a:t>among</a:t>
            </a:r>
            <a:r>
              <a:rPr lang="nb-NO" sz="2600" dirty="0"/>
              <a:t> </a:t>
            </a:r>
            <a:r>
              <a:rPr lang="nb-NO" sz="2600" dirty="0" err="1"/>
              <a:t>employed</a:t>
            </a:r>
            <a:r>
              <a:rPr lang="nb-NO" sz="2600" dirty="0"/>
              <a:t> </a:t>
            </a:r>
            <a:r>
              <a:rPr lang="nb-NO" sz="2600" dirty="0" err="1"/>
              <a:t>fathers</a:t>
            </a:r>
            <a:r>
              <a:rPr lang="nb-NO" sz="2600" dirty="0"/>
              <a:t> in Norway</a:t>
            </a:r>
          </a:p>
          <a:p>
            <a:r>
              <a:rPr lang="nb-NO" sz="2600" dirty="0" err="1"/>
              <a:t>Conflict</a:t>
            </a:r>
            <a:r>
              <a:rPr lang="nb-NO" sz="2600" dirty="0"/>
              <a:t> </a:t>
            </a:r>
            <a:r>
              <a:rPr lang="nb-NO" sz="2600" dirty="0" err="1"/>
              <a:t>between</a:t>
            </a:r>
            <a:r>
              <a:rPr lang="nb-NO" sz="2600" dirty="0"/>
              <a:t> </a:t>
            </a:r>
            <a:r>
              <a:rPr lang="nb-NO" sz="2600" dirty="0" err="1"/>
              <a:t>leave</a:t>
            </a:r>
            <a:r>
              <a:rPr lang="nb-NO" sz="2600" dirty="0"/>
              <a:t>-taking and </a:t>
            </a:r>
            <a:r>
              <a:rPr lang="nb-NO" sz="2600" dirty="0" err="1"/>
              <a:t>the</a:t>
            </a:r>
            <a:r>
              <a:rPr lang="nb-NO" sz="2600" dirty="0"/>
              <a:t> ideal of </a:t>
            </a:r>
            <a:r>
              <a:rPr lang="nb-NO" sz="2600" dirty="0" err="1"/>
              <a:t>the</a:t>
            </a:r>
            <a:r>
              <a:rPr lang="nb-NO" sz="2600" dirty="0"/>
              <a:t> </a:t>
            </a:r>
            <a:r>
              <a:rPr lang="nb-NO" sz="2600" dirty="0" err="1"/>
              <a:t>unencumbered</a:t>
            </a:r>
            <a:r>
              <a:rPr lang="nb-NO" sz="2600" dirty="0"/>
              <a:t> </a:t>
            </a:r>
            <a:r>
              <a:rPr lang="nb-NO" sz="2600" dirty="0" err="1"/>
              <a:t>worker</a:t>
            </a:r>
            <a:r>
              <a:rPr lang="nb-NO" sz="2600" dirty="0"/>
              <a:t> has </a:t>
            </a:r>
            <a:r>
              <a:rPr lang="nb-NO" sz="2600" dirty="0" err="1"/>
              <a:t>weakened</a:t>
            </a:r>
            <a:r>
              <a:rPr lang="nb-NO" sz="2600" dirty="0"/>
              <a:t>. Even </a:t>
            </a:r>
            <a:r>
              <a:rPr lang="nb-NO" sz="2600" dirty="0" err="1"/>
              <a:t>middle</a:t>
            </a:r>
            <a:r>
              <a:rPr lang="nb-NO" sz="2600" dirty="0"/>
              <a:t> managers break </a:t>
            </a:r>
            <a:r>
              <a:rPr lang="nb-NO" sz="2600" dirty="0" err="1"/>
              <a:t>the</a:t>
            </a:r>
            <a:r>
              <a:rPr lang="nb-NO" sz="2600" dirty="0"/>
              <a:t> «</a:t>
            </a:r>
            <a:r>
              <a:rPr lang="nb-NO" sz="2600" dirty="0" err="1"/>
              <a:t>career</a:t>
            </a:r>
            <a:r>
              <a:rPr lang="nb-NO" sz="2600" dirty="0"/>
              <a:t> </a:t>
            </a:r>
            <a:r>
              <a:rPr lang="nb-NO" sz="2600" dirty="0" err="1"/>
              <a:t>logic</a:t>
            </a:r>
            <a:r>
              <a:rPr lang="nb-NO" sz="2600" dirty="0"/>
              <a:t>» to be </a:t>
            </a:r>
            <a:r>
              <a:rPr lang="nb-NO" sz="2600" dirty="0" err="1"/>
              <a:t>available</a:t>
            </a:r>
            <a:r>
              <a:rPr lang="nb-NO" sz="2600" dirty="0"/>
              <a:t> for </a:t>
            </a:r>
            <a:r>
              <a:rPr lang="nb-NO" sz="2600" dirty="0" err="1"/>
              <a:t>their</a:t>
            </a:r>
            <a:r>
              <a:rPr lang="nb-NO" sz="2600" dirty="0"/>
              <a:t> </a:t>
            </a:r>
            <a:r>
              <a:rPr lang="nb-NO" sz="2600" dirty="0" err="1"/>
              <a:t>children</a:t>
            </a:r>
            <a:endParaRPr lang="nb-NO" sz="2600" dirty="0"/>
          </a:p>
          <a:p>
            <a:r>
              <a:rPr lang="nb-NO" sz="2600" dirty="0" err="1"/>
              <a:t>Leave</a:t>
            </a:r>
            <a:r>
              <a:rPr lang="nb-NO" sz="2600" dirty="0"/>
              <a:t> </a:t>
            </a:r>
            <a:r>
              <a:rPr lang="nb-NO" sz="2600" dirty="0" err="1"/>
              <a:t>seems</a:t>
            </a:r>
            <a:r>
              <a:rPr lang="nb-NO" sz="2600" dirty="0"/>
              <a:t> to have </a:t>
            </a:r>
            <a:r>
              <a:rPr lang="nb-NO" sz="2600" dirty="0" err="1"/>
              <a:t>changed</a:t>
            </a:r>
            <a:r>
              <a:rPr lang="nb-NO" sz="2600" dirty="0"/>
              <a:t> </a:t>
            </a:r>
            <a:r>
              <a:rPr lang="nb-NO" sz="2600" dirty="0" err="1"/>
              <a:t>fathers</a:t>
            </a:r>
            <a:r>
              <a:rPr lang="nb-NO" sz="2600" dirty="0"/>
              <a:t>’ </a:t>
            </a:r>
            <a:r>
              <a:rPr lang="nb-NO" sz="2600" dirty="0" err="1"/>
              <a:t>thinking</a:t>
            </a:r>
            <a:r>
              <a:rPr lang="nb-NO" sz="2600" dirty="0"/>
              <a:t> </a:t>
            </a:r>
            <a:r>
              <a:rPr lang="nb-NO" sz="2600" dirty="0" err="1"/>
              <a:t>about</a:t>
            </a:r>
            <a:r>
              <a:rPr lang="nb-NO" sz="2600" dirty="0"/>
              <a:t> </a:t>
            </a:r>
            <a:r>
              <a:rPr lang="nb-NO" sz="2600" dirty="0" err="1"/>
              <a:t>the</a:t>
            </a:r>
            <a:r>
              <a:rPr lang="nb-NO" sz="2600" dirty="0"/>
              <a:t> </a:t>
            </a:r>
            <a:r>
              <a:rPr lang="nb-NO" sz="2600" dirty="0" err="1"/>
              <a:t>importance</a:t>
            </a:r>
            <a:r>
              <a:rPr lang="nb-NO" sz="2600" dirty="0"/>
              <a:t> of </a:t>
            </a:r>
            <a:r>
              <a:rPr lang="nb-NO" sz="2600" dirty="0" err="1"/>
              <a:t>work</a:t>
            </a:r>
            <a:r>
              <a:rPr lang="nb-NO" sz="2600" dirty="0"/>
              <a:t> in </a:t>
            </a:r>
            <a:r>
              <a:rPr lang="nb-NO" sz="2600" dirty="0" err="1"/>
              <a:t>their</a:t>
            </a:r>
            <a:r>
              <a:rPr lang="nb-NO" sz="2600" dirty="0"/>
              <a:t> lives. </a:t>
            </a:r>
            <a:r>
              <a:rPr lang="nb-NO" sz="2600" dirty="0" err="1"/>
              <a:t>They</a:t>
            </a:r>
            <a:r>
              <a:rPr lang="nb-NO" sz="2600" dirty="0"/>
              <a:t> </a:t>
            </a:r>
            <a:r>
              <a:rPr lang="nb-NO" sz="2600" dirty="0" err="1"/>
              <a:t>employ</a:t>
            </a:r>
            <a:r>
              <a:rPr lang="nb-NO" sz="2600" dirty="0"/>
              <a:t> </a:t>
            </a:r>
            <a:r>
              <a:rPr lang="nb-NO" sz="2600" dirty="0" err="1"/>
              <a:t>several</a:t>
            </a:r>
            <a:r>
              <a:rPr lang="nb-NO" sz="2600" dirty="0"/>
              <a:t> </a:t>
            </a:r>
            <a:r>
              <a:rPr lang="nb-NO" sz="2600" dirty="0" err="1"/>
              <a:t>strategies</a:t>
            </a:r>
            <a:r>
              <a:rPr lang="nb-NO" sz="2600" dirty="0"/>
              <a:t> to </a:t>
            </a:r>
            <a:r>
              <a:rPr lang="nb-NO" sz="2600" dirty="0" err="1"/>
              <a:t>reduce</a:t>
            </a:r>
            <a:r>
              <a:rPr lang="nb-NO" sz="2600" dirty="0"/>
              <a:t> time </a:t>
            </a:r>
            <a:r>
              <a:rPr lang="nb-NO" sz="2600" dirty="0" err="1"/>
              <a:t>conflicts</a:t>
            </a:r>
            <a:r>
              <a:rPr lang="nb-NO" sz="2600" dirty="0"/>
              <a:t> </a:t>
            </a:r>
            <a:r>
              <a:rPr lang="nb-NO" sz="2600" dirty="0" err="1"/>
              <a:t>when</a:t>
            </a:r>
            <a:r>
              <a:rPr lang="nb-NO" sz="2600" dirty="0"/>
              <a:t> </a:t>
            </a:r>
            <a:r>
              <a:rPr lang="nb-NO" sz="2600" dirty="0" err="1"/>
              <a:t>the</a:t>
            </a:r>
            <a:r>
              <a:rPr lang="nb-NO" sz="2600" dirty="0"/>
              <a:t> </a:t>
            </a:r>
            <a:r>
              <a:rPr lang="nb-NO" sz="2600" dirty="0" err="1"/>
              <a:t>leave</a:t>
            </a:r>
            <a:r>
              <a:rPr lang="nb-NO" sz="2600" dirty="0"/>
              <a:t> is over</a:t>
            </a:r>
          </a:p>
          <a:p>
            <a:endParaRPr lang="nb-NO" sz="2600" dirty="0"/>
          </a:p>
        </p:txBody>
      </p:sp>
    </p:spTree>
    <p:extLst>
      <p:ext uri="{BB962C8B-B14F-4D97-AF65-F5344CB8AC3E}">
        <p14:creationId xmlns:p14="http://schemas.microsoft.com/office/powerpoint/2010/main" val="865031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BE55CF1927D4A448F1216C7AA3780F4" ma:contentTypeVersion="6" ma:contentTypeDescription="Luo uusi asiakirja." ma:contentTypeScope="" ma:versionID="c5e215d9bd2effc7782acff377e8108e">
  <xsd:schema xmlns:xsd="http://www.w3.org/2001/XMLSchema" xmlns:xs="http://www.w3.org/2001/XMLSchema" xmlns:p="http://schemas.microsoft.com/office/2006/metadata/properties" xmlns:ns2="b9fbc2ce-6282-4bfe-8283-bcd781c40a94" targetNamespace="http://schemas.microsoft.com/office/2006/metadata/properties" ma:root="true" ma:fieldsID="9540c2e0ae159017a2e944c0c5338b3d" ns2:_="">
    <xsd:import namespace="b9fbc2ce-6282-4bfe-8283-bcd781c40a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fbc2ce-6282-4bfe-8283-bcd781c40a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CA504E-CFB7-4D8E-BBB6-FA901FB930A2}"/>
</file>

<file path=customXml/itemProps2.xml><?xml version="1.0" encoding="utf-8"?>
<ds:datastoreItem xmlns:ds="http://schemas.openxmlformats.org/officeDocument/2006/customXml" ds:itemID="{F3179949-C2D5-4B36-B164-FCD15BF17068}"/>
</file>

<file path=customXml/itemProps3.xml><?xml version="1.0" encoding="utf-8"?>
<ds:datastoreItem xmlns:ds="http://schemas.openxmlformats.org/officeDocument/2006/customXml" ds:itemID="{864C6EDF-7262-43B1-ADEC-86D2D0A602E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766</Words>
  <Application>Microsoft Office PowerPoint</Application>
  <PresentationFormat>Widescreen</PresentationFormat>
  <Paragraphs>66</Paragraphs>
  <Slides>10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Book presentation  Norway: research from three studies conducted at various stages since the introduction of the father’s quota</vt:lpstr>
      <vt:lpstr>Three interview studies conducted decades apart</vt:lpstr>
      <vt:lpstr>Leave development for fathers</vt:lpstr>
      <vt:lpstr>Some of  the questions</vt:lpstr>
      <vt:lpstr>Three topical sections</vt:lpstr>
      <vt:lpstr>Thirteen chapters</vt:lpstr>
      <vt:lpstr>Highlights – Part 1: Linking design and use</vt:lpstr>
      <vt:lpstr>Highlights  Part 2: Fathers’ caregiving</vt:lpstr>
      <vt:lpstr>Highlights  Part 3:  Changing the «ideal worker» norm </vt:lpstr>
      <vt:lpstr>Concluding remark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Norway: research from three studies conducted at various stages since the introduction of the quota</dc:title>
  <dc:creator>Berit Brandth</dc:creator>
  <cp:lastModifiedBy>Berit Brandth</cp:lastModifiedBy>
  <cp:revision>48</cp:revision>
  <dcterms:created xsi:type="dcterms:W3CDTF">2021-09-12T12:20:53Z</dcterms:created>
  <dcterms:modified xsi:type="dcterms:W3CDTF">2021-09-23T11:46:25Z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0x010100BBE55CF1927D4A448F1216C7AA3780F4</vt:lpwstr>
  </property>
</Properties>
</file>