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charts/colors1.xml" ContentType="application/vnd.ms-office.chartcolorstyle+xml"/>
  <Override PartName="/ppt/charts/style1.xml" ContentType="application/vnd.ms-office.chart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2" r:id="rId2"/>
    <p:sldId id="289" r:id="rId3"/>
    <p:sldId id="315" r:id="rId4"/>
    <p:sldId id="313" r:id="rId5"/>
    <p:sldId id="31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4" r:id="rId15"/>
  </p:sldIdLst>
  <p:sldSz cx="9144000" cy="5143500" type="screen16x9"/>
  <p:notesSz cx="6761163" cy="99425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72E"/>
    <a:srgbClr val="0026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85" autoAdjust="0"/>
    <p:restoredTop sz="94343" autoAdjust="0"/>
  </p:normalViewPr>
  <p:slideViewPr>
    <p:cSldViewPr>
      <p:cViewPr varScale="1">
        <p:scale>
          <a:sx n="88" d="100"/>
          <a:sy n="88" d="100"/>
        </p:scale>
        <p:origin x="1068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[Figurer181001.xlsx]Blad1!$B$2:$B$3</c:f>
              <c:strCache>
                <c:ptCount val="2"/>
                <c:pt idx="0">
                  <c:v>Share parental leave taken by men</c:v>
                </c:pt>
                <c:pt idx="1">
                  <c:v>Finland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[Figurer181001.xlsx]Blad1!$A$4:$A$27</c:f>
              <c:strCache>
                <c:ptCount val="24"/>
                <c:pt idx="0">
                  <c:v>1990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</c:strCache>
            </c:strRef>
          </c:cat>
          <c:val>
            <c:numRef>
              <c:f>[Figurer181001.xlsx]Blad1!$B$4:$B$27</c:f>
              <c:numCache>
                <c:formatCode>General</c:formatCode>
                <c:ptCount val="24"/>
                <c:pt idx="0">
                  <c:v>2.4</c:v>
                </c:pt>
                <c:pt idx="1">
                  <c:v>3.6</c:v>
                </c:pt>
                <c:pt idx="2">
                  <c:v>3.6</c:v>
                </c:pt>
                <c:pt idx="3">
                  <c:v>3.8</c:v>
                </c:pt>
                <c:pt idx="4">
                  <c:v>3.9</c:v>
                </c:pt>
                <c:pt idx="5">
                  <c:v>4</c:v>
                </c:pt>
                <c:pt idx="6">
                  <c:v>4.2</c:v>
                </c:pt>
                <c:pt idx="7">
                  <c:v>4.3</c:v>
                </c:pt>
                <c:pt idx="8">
                  <c:v>4.8</c:v>
                </c:pt>
                <c:pt idx="9">
                  <c:v>5.3</c:v>
                </c:pt>
                <c:pt idx="10">
                  <c:v>5.7</c:v>
                </c:pt>
                <c:pt idx="11">
                  <c:v>5.5</c:v>
                </c:pt>
                <c:pt idx="12">
                  <c:v>5.7</c:v>
                </c:pt>
                <c:pt idx="13">
                  <c:v>6.1</c:v>
                </c:pt>
                <c:pt idx="14">
                  <c:v>6.6</c:v>
                </c:pt>
                <c:pt idx="15">
                  <c:v>6.7</c:v>
                </c:pt>
                <c:pt idx="16">
                  <c:v>7.1</c:v>
                </c:pt>
                <c:pt idx="17">
                  <c:v>8.3000000000000007</c:v>
                </c:pt>
                <c:pt idx="18">
                  <c:v>8.6999999999999993</c:v>
                </c:pt>
                <c:pt idx="19">
                  <c:v>8.8000000000000007</c:v>
                </c:pt>
                <c:pt idx="20">
                  <c:v>8.3000000000000007</c:v>
                </c:pt>
                <c:pt idx="21">
                  <c:v>9.6999999999999993</c:v>
                </c:pt>
                <c:pt idx="22">
                  <c:v>11</c:v>
                </c:pt>
                <c:pt idx="23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C4-4046-A632-AC4D5FCD66FA}"/>
            </c:ext>
          </c:extLst>
        </c:ser>
        <c:ser>
          <c:idx val="1"/>
          <c:order val="1"/>
          <c:tx>
            <c:strRef>
              <c:f>[Figurer181001.xlsx]Blad1!$C$2:$C$3</c:f>
              <c:strCache>
                <c:ptCount val="2"/>
                <c:pt idx="0">
                  <c:v>Share parental leave taken by men</c:v>
                </c:pt>
                <c:pt idx="1">
                  <c:v>Sweden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[Figurer181001.xlsx]Blad1!$A$4:$A$27</c:f>
              <c:strCache>
                <c:ptCount val="24"/>
                <c:pt idx="0">
                  <c:v>1990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</c:strCache>
            </c:strRef>
          </c:cat>
          <c:val>
            <c:numRef>
              <c:f>[Figurer181001.xlsx]Blad1!$C$4:$C$27</c:f>
              <c:numCache>
                <c:formatCode>General</c:formatCode>
                <c:ptCount val="24"/>
                <c:pt idx="0">
                  <c:v>8.8000000000000007</c:v>
                </c:pt>
                <c:pt idx="1">
                  <c:v>10.3</c:v>
                </c:pt>
                <c:pt idx="2">
                  <c:v>11.7</c:v>
                </c:pt>
                <c:pt idx="3">
                  <c:v>11.1</c:v>
                </c:pt>
                <c:pt idx="4">
                  <c:v>11.6</c:v>
                </c:pt>
                <c:pt idx="5">
                  <c:v>12.8</c:v>
                </c:pt>
                <c:pt idx="6">
                  <c:v>13.7</c:v>
                </c:pt>
                <c:pt idx="7">
                  <c:v>15</c:v>
                </c:pt>
                <c:pt idx="8">
                  <c:v>16.600000000000001</c:v>
                </c:pt>
                <c:pt idx="9">
                  <c:v>18.3</c:v>
                </c:pt>
                <c:pt idx="10">
                  <c:v>19.7</c:v>
                </c:pt>
                <c:pt idx="11">
                  <c:v>20.5</c:v>
                </c:pt>
                <c:pt idx="12">
                  <c:v>20.9</c:v>
                </c:pt>
                <c:pt idx="13">
                  <c:v>21.2</c:v>
                </c:pt>
                <c:pt idx="14">
                  <c:v>22.3</c:v>
                </c:pt>
                <c:pt idx="15">
                  <c:v>23.1</c:v>
                </c:pt>
                <c:pt idx="16">
                  <c:v>23.9</c:v>
                </c:pt>
                <c:pt idx="17">
                  <c:v>24.5</c:v>
                </c:pt>
                <c:pt idx="18">
                  <c:v>25.1</c:v>
                </c:pt>
                <c:pt idx="19">
                  <c:v>25.5</c:v>
                </c:pt>
                <c:pt idx="20">
                  <c:v>27.4</c:v>
                </c:pt>
                <c:pt idx="21">
                  <c:v>26.8</c:v>
                </c:pt>
                <c:pt idx="22">
                  <c:v>28</c:v>
                </c:pt>
                <c:pt idx="23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C4-4046-A632-AC4D5FCD66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3729592"/>
        <c:axId val="363732544"/>
      </c:lineChart>
      <c:catAx>
        <c:axId val="363729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63732544"/>
        <c:crosses val="autoZero"/>
        <c:auto val="1"/>
        <c:lblAlgn val="ctr"/>
        <c:lblOffset val="100"/>
        <c:noMultiLvlLbl val="0"/>
      </c:catAx>
      <c:valAx>
        <c:axId val="363732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63729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A2B78-811F-43F4-B830-4454EB6219BF}" type="datetimeFigureOut">
              <a:rPr lang="sv-SE" smtClean="0"/>
              <a:t>2021-09-24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2621E-7042-474E-BD25-31B3AC6EDB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2452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4F611-4319-40C8-9C68-FFF952751B77}" type="datetimeFigureOut">
              <a:rPr lang="fi-FI" smtClean="0"/>
              <a:t>24.9.2021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32798-70FA-43DC-8F7B-EFF2927288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5777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32798-70FA-43DC-8F7B-EFF292728893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2836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If </a:t>
            </a:r>
            <a:r>
              <a:rPr lang="sv-SE" dirty="0" err="1" smtClean="0"/>
              <a:t>time</a:t>
            </a:r>
            <a:r>
              <a:rPr lang="sv-SE" dirty="0" smtClean="0"/>
              <a:t>, </a:t>
            </a:r>
            <a:r>
              <a:rPr lang="sv-SE" dirty="0" err="1" smtClean="0"/>
              <a:t>perhaps</a:t>
            </a:r>
            <a:r>
              <a:rPr lang="sv-SE" dirty="0" smtClean="0"/>
              <a:t> an </a:t>
            </a:r>
            <a:r>
              <a:rPr lang="sv-SE" dirty="0" err="1" smtClean="0"/>
              <a:t>example</a:t>
            </a:r>
            <a:r>
              <a:rPr lang="sv-SE" dirty="0" smtClean="0"/>
              <a:t> just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orally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such</a:t>
            </a:r>
            <a:r>
              <a:rPr lang="sv-SE" baseline="0" dirty="0" smtClean="0"/>
              <a:t> as </a:t>
            </a:r>
            <a:r>
              <a:rPr lang="sv-SE" baseline="0" dirty="0" err="1" smtClean="0"/>
              <a:t>share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fathers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using</a:t>
            </a:r>
            <a:r>
              <a:rPr lang="sv-SE" baseline="0" dirty="0" smtClean="0"/>
              <a:t> in </a:t>
            </a:r>
            <a:r>
              <a:rPr lang="sv-SE" baseline="0" dirty="0" err="1" smtClean="0"/>
              <a:t>each</a:t>
            </a:r>
            <a:r>
              <a:rPr lang="sv-SE" baseline="0" dirty="0" smtClean="0"/>
              <a:t> country. IN Sweden over 80 %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fathers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use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leave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first</a:t>
            </a:r>
            <a:r>
              <a:rPr lang="sv-SE" baseline="0" dirty="0" smtClean="0"/>
              <a:t> 2 </a:t>
            </a:r>
            <a:r>
              <a:rPr lang="sv-SE" baseline="0" dirty="0" err="1" smtClean="0"/>
              <a:t>years</a:t>
            </a:r>
            <a:r>
              <a:rPr lang="sv-SE" baseline="0" dirty="0" smtClean="0"/>
              <a:t> (82-85 % </a:t>
            </a:r>
            <a:r>
              <a:rPr lang="sv-SE" baseline="0" dirty="0" err="1" smtClean="0"/>
              <a:t>depending</a:t>
            </a:r>
            <a:r>
              <a:rPr lang="sv-SE" baseline="0" dirty="0" smtClean="0"/>
              <a:t> o </a:t>
            </a:r>
            <a:r>
              <a:rPr lang="sv-SE" baseline="0" dirty="0" err="1" smtClean="0"/>
              <a:t>how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counting</a:t>
            </a:r>
            <a:r>
              <a:rPr lang="sv-SE" baseline="0" dirty="0" smtClean="0"/>
              <a:t>) </a:t>
            </a:r>
            <a:r>
              <a:rPr lang="sv-SE" baseline="0" dirty="0" err="1" smtClean="0"/>
              <a:t>but</a:t>
            </a:r>
            <a:r>
              <a:rPr lang="sv-SE" baseline="0" dirty="0" smtClean="0"/>
              <a:t> I </a:t>
            </a:r>
            <a:r>
              <a:rPr lang="sv-SE" baseline="0" dirty="0" err="1" smtClean="0"/>
              <a:t>don’t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have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exact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number</a:t>
            </a:r>
            <a:r>
              <a:rPr lang="sv-SE" baseline="0" dirty="0" smtClean="0"/>
              <a:t> for Finland. </a:t>
            </a:r>
          </a:p>
          <a:p>
            <a:r>
              <a:rPr lang="sv-SE" baseline="0" dirty="0" smtClean="0"/>
              <a:t>Or the </a:t>
            </a:r>
            <a:r>
              <a:rPr lang="sv-SE" baseline="0" dirty="0" err="1" smtClean="0"/>
              <a:t>example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that</a:t>
            </a:r>
            <a:r>
              <a:rPr lang="sv-SE" baseline="0" dirty="0" smtClean="0"/>
              <a:t> In Finland </a:t>
            </a:r>
            <a:r>
              <a:rPr lang="sv-SE" baseline="0" dirty="0" err="1" smtClean="0"/>
              <a:t>leave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rights</a:t>
            </a:r>
            <a:r>
              <a:rPr lang="sv-SE" baseline="0" dirty="0" smtClean="0"/>
              <a:t> for </a:t>
            </a:r>
            <a:r>
              <a:rPr lang="sv-SE" baseline="0" dirty="0" err="1" smtClean="0"/>
              <a:t>fathers</a:t>
            </a:r>
            <a:r>
              <a:rPr lang="sv-SE" baseline="0" dirty="0" smtClean="0"/>
              <a:t> has </a:t>
            </a:r>
            <a:r>
              <a:rPr lang="sv-SE" baseline="0" dirty="0" err="1" smtClean="0"/>
              <a:t>been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based</a:t>
            </a:r>
            <a:r>
              <a:rPr lang="sv-SE" baseline="0" dirty="0" smtClean="0"/>
              <a:t> on </a:t>
            </a:r>
            <a:r>
              <a:rPr lang="sv-SE" baseline="0" dirty="0" err="1" smtClean="0"/>
              <a:t>residence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mother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while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only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based</a:t>
            </a:r>
            <a:r>
              <a:rPr lang="sv-SE" baseline="0" dirty="0" smtClean="0"/>
              <a:t> on </a:t>
            </a:r>
            <a:r>
              <a:rPr lang="sv-SE" baseline="0" dirty="0" err="1" smtClean="0"/>
              <a:t>custody</a:t>
            </a:r>
            <a:r>
              <a:rPr lang="sv-SE" baseline="0" dirty="0" smtClean="0"/>
              <a:t> in Sweden. 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32798-70FA-43DC-8F7B-EFF292728893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8386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32798-70FA-43DC-8F7B-EFF292728893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3985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Examples</a:t>
            </a:r>
            <a:r>
              <a:rPr lang="sv-SE" dirty="0" smtClean="0"/>
              <a:t> </a:t>
            </a:r>
            <a:r>
              <a:rPr lang="sv-SE" dirty="0" err="1" smtClean="0"/>
              <a:t>are</a:t>
            </a:r>
            <a:r>
              <a:rPr lang="sv-SE" dirty="0" smtClean="0"/>
              <a:t> the gender </a:t>
            </a:r>
            <a:r>
              <a:rPr lang="sv-SE" dirty="0" err="1" smtClean="0"/>
              <a:t>equality</a:t>
            </a:r>
            <a:r>
              <a:rPr lang="sv-SE" dirty="0" smtClean="0"/>
              <a:t> bonus in Sweden, </a:t>
            </a:r>
            <a:r>
              <a:rPr lang="sv-SE" dirty="0" err="1" smtClean="0"/>
              <a:t>promoted</a:t>
            </a:r>
            <a:r>
              <a:rPr lang="sv-SE" dirty="0" smtClean="0"/>
              <a:t> by the liberal party, and the </a:t>
            </a:r>
            <a:r>
              <a:rPr lang="sv-SE" dirty="0" err="1" smtClean="0"/>
              <a:t>home</a:t>
            </a:r>
            <a:r>
              <a:rPr lang="sv-SE" dirty="0" smtClean="0"/>
              <a:t> </a:t>
            </a:r>
            <a:r>
              <a:rPr lang="sv-SE" dirty="0" err="1" smtClean="0"/>
              <a:t>care</a:t>
            </a:r>
            <a:r>
              <a:rPr lang="sv-SE" dirty="0" smtClean="0"/>
              <a:t> </a:t>
            </a:r>
            <a:r>
              <a:rPr lang="sv-SE" dirty="0" err="1" smtClean="0"/>
              <a:t>allowance</a:t>
            </a:r>
            <a:r>
              <a:rPr lang="sv-SE" dirty="0" smtClean="0"/>
              <a:t> in Finland.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32798-70FA-43DC-8F7B-EFF292728893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4970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These</a:t>
            </a:r>
            <a:r>
              <a:rPr lang="sv-SE" dirty="0" smtClean="0"/>
              <a:t> </a:t>
            </a:r>
            <a:r>
              <a:rPr lang="sv-SE" dirty="0" err="1" smtClean="0"/>
              <a:t>documents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were</a:t>
            </a:r>
            <a:r>
              <a:rPr lang="sv-SE" baseline="0" dirty="0" smtClean="0"/>
              <a:t> chosen </a:t>
            </a:r>
            <a:r>
              <a:rPr lang="sv-SE" baseline="0" dirty="0" err="1" smtClean="0"/>
              <a:t>since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reveal</a:t>
            </a:r>
            <a:r>
              <a:rPr lang="sv-SE" baseline="0" dirty="0" smtClean="0"/>
              <a:t> the position taken by </a:t>
            </a:r>
            <a:r>
              <a:rPr lang="sv-SE" baseline="0" dirty="0" err="1" smtClean="0"/>
              <a:t>parties</a:t>
            </a:r>
            <a:r>
              <a:rPr lang="sv-SE" baseline="0" dirty="0" smtClean="0"/>
              <a:t> on the </a:t>
            </a:r>
            <a:r>
              <a:rPr lang="sv-SE" baseline="0" dirty="0" err="1" smtClean="0"/>
              <a:t>ideas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analyses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but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since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also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put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these</a:t>
            </a:r>
            <a:r>
              <a:rPr lang="sv-SE" baseline="0" dirty="0" smtClean="0"/>
              <a:t> positions in a </a:t>
            </a:r>
            <a:r>
              <a:rPr lang="sv-SE" baseline="0" dirty="0" err="1" smtClean="0"/>
              <a:t>wider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ideological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context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32798-70FA-43DC-8F7B-EFF292728893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5611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This difference is also visible in the policy development. In 2016, Sweden introduced a third reserved month in its already gender-equal system, while the existing quota for fathers is only three weeks in Finland (but a major reform is pending)</a:t>
            </a:r>
          </a:p>
          <a:p>
            <a:endParaRPr lang="sv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32798-70FA-43DC-8F7B-EFF292728893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0354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 smtClean="0"/>
              <a:t>A partisan </a:t>
            </a:r>
            <a:r>
              <a:rPr lang="sv-FI" dirty="0" err="1" smtClean="0"/>
              <a:t>divide</a:t>
            </a:r>
            <a:r>
              <a:rPr lang="sv-FI" baseline="0" dirty="0" smtClean="0"/>
              <a:t> </a:t>
            </a:r>
            <a:r>
              <a:rPr lang="sv-FI" baseline="0" dirty="0" err="1" smtClean="0"/>
              <a:t>was</a:t>
            </a:r>
            <a:r>
              <a:rPr lang="sv-FI" baseline="0" dirty="0" smtClean="0"/>
              <a:t> </a:t>
            </a:r>
            <a:r>
              <a:rPr lang="sv-FI" baseline="0" dirty="0" err="1" smtClean="0"/>
              <a:t>also</a:t>
            </a:r>
            <a:r>
              <a:rPr lang="sv-FI" baseline="0" dirty="0" smtClean="0"/>
              <a:t> </a:t>
            </a:r>
            <a:r>
              <a:rPr lang="sv-FI" baseline="0" dirty="0" err="1" smtClean="0"/>
              <a:t>visible</a:t>
            </a:r>
            <a:r>
              <a:rPr lang="sv-FI" baseline="0" dirty="0" smtClean="0"/>
              <a:t> in terms </a:t>
            </a:r>
            <a:r>
              <a:rPr lang="sv-FI" baseline="0" dirty="0" err="1" smtClean="0"/>
              <a:t>of</a:t>
            </a:r>
            <a:r>
              <a:rPr lang="sv-FI" baseline="0" dirty="0" smtClean="0"/>
              <a:t> the </a:t>
            </a:r>
            <a:r>
              <a:rPr lang="sv-FI" baseline="0" dirty="0" err="1" smtClean="0"/>
              <a:t>child</a:t>
            </a:r>
            <a:r>
              <a:rPr lang="sv-FI" baseline="0" dirty="0" smtClean="0"/>
              <a:t> </a:t>
            </a:r>
            <a:r>
              <a:rPr lang="sv-FI" baseline="0" dirty="0" err="1" smtClean="0"/>
              <a:t>home</a:t>
            </a:r>
            <a:r>
              <a:rPr lang="sv-FI" baseline="0" dirty="0" smtClean="0"/>
              <a:t> </a:t>
            </a:r>
            <a:r>
              <a:rPr lang="sv-FI" baseline="0" dirty="0" err="1" smtClean="0"/>
              <a:t>care</a:t>
            </a:r>
            <a:r>
              <a:rPr lang="sv-FI" baseline="0" dirty="0" smtClean="0"/>
              <a:t> </a:t>
            </a:r>
            <a:r>
              <a:rPr lang="sv-FI" baseline="0" dirty="0" err="1" smtClean="0"/>
              <a:t>leave</a:t>
            </a:r>
            <a:r>
              <a:rPr lang="sv-FI" baseline="0" dirty="0" smtClean="0"/>
              <a:t> (</a:t>
            </a:r>
            <a:r>
              <a:rPr lang="sv-FI" baseline="0" dirty="0" err="1" smtClean="0"/>
              <a:t>which</a:t>
            </a:r>
            <a:r>
              <a:rPr lang="sv-FI" baseline="0" dirty="0" smtClean="0"/>
              <a:t> </a:t>
            </a:r>
            <a:r>
              <a:rPr lang="sv-FI" baseline="0" dirty="0" err="1" smtClean="0"/>
              <a:t>conservatives</a:t>
            </a:r>
            <a:r>
              <a:rPr lang="sv-FI" baseline="0" dirty="0" smtClean="0"/>
              <a:t> in </a:t>
            </a:r>
            <a:r>
              <a:rPr lang="sv-FI" baseline="0" dirty="0" err="1" smtClean="0"/>
              <a:t>both</a:t>
            </a:r>
            <a:r>
              <a:rPr lang="sv-FI" baseline="0" dirty="0" smtClean="0"/>
              <a:t> </a:t>
            </a:r>
            <a:r>
              <a:rPr lang="sv-FI" baseline="0" dirty="0" err="1" smtClean="0"/>
              <a:t>countries</a:t>
            </a:r>
            <a:r>
              <a:rPr lang="sv-FI" baseline="0" dirty="0" smtClean="0"/>
              <a:t> </a:t>
            </a:r>
            <a:r>
              <a:rPr lang="sv-FI" baseline="0" dirty="0" err="1" smtClean="0"/>
              <a:t>supported</a:t>
            </a:r>
            <a:r>
              <a:rPr lang="sv-FI" baseline="0" dirty="0" smtClean="0"/>
              <a:t>, </a:t>
            </a:r>
            <a:r>
              <a:rPr lang="sv-FI" baseline="0" dirty="0" err="1" smtClean="0"/>
              <a:t>but</a:t>
            </a:r>
            <a:r>
              <a:rPr lang="sv-FI" baseline="0" dirty="0" smtClean="0"/>
              <a:t> </a:t>
            </a:r>
            <a:r>
              <a:rPr lang="sv-FI" baseline="0" dirty="0" err="1" smtClean="0"/>
              <a:t>more</a:t>
            </a:r>
            <a:r>
              <a:rPr lang="sv-FI" baseline="0" dirty="0" smtClean="0"/>
              <a:t> </a:t>
            </a:r>
            <a:r>
              <a:rPr lang="sv-FI" baseline="0" dirty="0" err="1" smtClean="0"/>
              <a:t>strongly</a:t>
            </a:r>
            <a:r>
              <a:rPr lang="sv-FI" baseline="0" dirty="0" smtClean="0"/>
              <a:t> so in Finland, </a:t>
            </a:r>
            <a:r>
              <a:rPr lang="sv-FI" baseline="0" dirty="0" err="1" smtClean="0"/>
              <a:t>whereas</a:t>
            </a:r>
            <a:r>
              <a:rPr lang="sv-FI" baseline="0" dirty="0" smtClean="0"/>
              <a:t> </a:t>
            </a:r>
            <a:r>
              <a:rPr lang="sv-FI" baseline="0" dirty="0" err="1" smtClean="0"/>
              <a:t>leftist</a:t>
            </a:r>
            <a:r>
              <a:rPr lang="sv-FI" baseline="0" dirty="0" smtClean="0"/>
              <a:t> </a:t>
            </a:r>
            <a:r>
              <a:rPr lang="sv-FI" baseline="0" dirty="0" err="1" smtClean="0"/>
              <a:t>parties</a:t>
            </a:r>
            <a:r>
              <a:rPr lang="sv-FI" baseline="0" dirty="0" smtClean="0"/>
              <a:t> </a:t>
            </a:r>
            <a:r>
              <a:rPr lang="sv-FI" baseline="0" dirty="0" err="1" smtClean="0"/>
              <a:t>was</a:t>
            </a:r>
            <a:r>
              <a:rPr lang="sv-FI" baseline="0" dirty="0" smtClean="0"/>
              <a:t> </a:t>
            </a:r>
            <a:r>
              <a:rPr lang="sv-FI" baseline="0" dirty="0" err="1" smtClean="0"/>
              <a:t>critical</a:t>
            </a:r>
            <a:r>
              <a:rPr lang="sv-FI" baseline="0" dirty="0" smtClean="0"/>
              <a:t> </a:t>
            </a:r>
            <a:r>
              <a:rPr lang="sv-FI" baseline="0" dirty="0" err="1" smtClean="0"/>
              <a:t>towards</a:t>
            </a:r>
            <a:r>
              <a:rPr lang="sv-FI" baseline="0" dirty="0" smtClean="0"/>
              <a:t> </a:t>
            </a:r>
            <a:r>
              <a:rPr lang="sv-FI" baseline="0" dirty="0" err="1" smtClean="0"/>
              <a:t>this</a:t>
            </a:r>
            <a:r>
              <a:rPr lang="sv-FI" baseline="0" dirty="0" smtClean="0"/>
              <a:t>). </a:t>
            </a:r>
            <a:endParaRPr lang="sv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32798-70FA-43DC-8F7B-EFF292728893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06760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32798-70FA-43DC-8F7B-EFF292728893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7487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 smtClean="0"/>
              <a:t>If </a:t>
            </a:r>
            <a:r>
              <a:rPr lang="sv-FI" dirty="0" err="1" smtClean="0"/>
              <a:t>you</a:t>
            </a:r>
            <a:r>
              <a:rPr lang="sv-FI" dirty="0" smtClean="0"/>
              <a:t> </a:t>
            </a:r>
            <a:r>
              <a:rPr lang="sv-FI" dirty="0" err="1" smtClean="0"/>
              <a:t>want</a:t>
            </a:r>
            <a:r>
              <a:rPr lang="sv-FI" dirty="0" smtClean="0"/>
              <a:t> to finish on an </a:t>
            </a:r>
            <a:r>
              <a:rPr lang="sv-FI" dirty="0" err="1" smtClean="0"/>
              <a:t>open</a:t>
            </a:r>
            <a:r>
              <a:rPr lang="sv-FI" dirty="0" smtClean="0"/>
              <a:t> note </a:t>
            </a:r>
            <a:r>
              <a:rPr lang="sv-FI" dirty="0" err="1" smtClean="0"/>
              <a:t>perhaps</a:t>
            </a:r>
            <a:r>
              <a:rPr lang="sv-FI" dirty="0" smtClean="0"/>
              <a:t> </a:t>
            </a:r>
            <a:r>
              <a:rPr lang="sv-FI" dirty="0" err="1" smtClean="0"/>
              <a:t>refer</a:t>
            </a:r>
            <a:r>
              <a:rPr lang="sv-FI" dirty="0" smtClean="0"/>
              <a:t> to the new EU </a:t>
            </a:r>
            <a:r>
              <a:rPr lang="sv-FI" dirty="0" err="1" smtClean="0"/>
              <a:t>directive</a:t>
            </a:r>
            <a:r>
              <a:rPr lang="sv-FI" dirty="0" smtClean="0"/>
              <a:t> and </a:t>
            </a:r>
            <a:r>
              <a:rPr lang="sv-FI" dirty="0" err="1" smtClean="0"/>
              <a:t>say</a:t>
            </a:r>
            <a:r>
              <a:rPr lang="sv-FI" dirty="0" smtClean="0"/>
              <a:t> </a:t>
            </a:r>
            <a:r>
              <a:rPr lang="sv-FI" dirty="0" err="1" smtClean="0"/>
              <a:t>that</a:t>
            </a:r>
            <a:r>
              <a:rPr lang="sv-FI" dirty="0" smtClean="0"/>
              <a:t> policy </a:t>
            </a:r>
            <a:r>
              <a:rPr lang="sv-FI" dirty="0" err="1" smtClean="0"/>
              <a:t>learning</a:t>
            </a:r>
            <a:r>
              <a:rPr lang="sv-FI" dirty="0" smtClean="0"/>
              <a:t> is</a:t>
            </a:r>
            <a:r>
              <a:rPr lang="sv-FI" baseline="0" dirty="0" smtClean="0"/>
              <a:t> </a:t>
            </a:r>
            <a:r>
              <a:rPr lang="sv-FI" baseline="0" dirty="0" err="1" smtClean="0"/>
              <a:t>becoming</a:t>
            </a:r>
            <a:r>
              <a:rPr lang="sv-FI" baseline="0" dirty="0" smtClean="0"/>
              <a:t> </a:t>
            </a:r>
            <a:r>
              <a:rPr lang="sv-FI" baseline="0" dirty="0" err="1" smtClean="0"/>
              <a:t>imperative</a:t>
            </a:r>
            <a:r>
              <a:rPr lang="sv-FI" baseline="0" dirty="0" smtClean="0"/>
              <a:t> </a:t>
            </a:r>
            <a:r>
              <a:rPr lang="sv-FI" baseline="0" smtClean="0"/>
              <a:t>for the </a:t>
            </a:r>
            <a:r>
              <a:rPr lang="sv-FI" baseline="0" dirty="0" err="1" smtClean="0"/>
              <a:t>whole</a:t>
            </a:r>
            <a:r>
              <a:rPr lang="sv-FI" baseline="0" dirty="0" smtClean="0"/>
              <a:t> union </a:t>
            </a:r>
            <a:r>
              <a:rPr lang="sv-FI" baseline="0" dirty="0" err="1" smtClean="0"/>
              <a:t>quite</a:t>
            </a:r>
            <a:r>
              <a:rPr lang="sv-FI" baseline="0" dirty="0" smtClean="0"/>
              <a:t> </a:t>
            </a:r>
            <a:r>
              <a:rPr lang="sv-FI" baseline="0" dirty="0" err="1" smtClean="0"/>
              <a:t>soon</a:t>
            </a:r>
            <a:r>
              <a:rPr lang="sv-FI" baseline="0" dirty="0" smtClean="0"/>
              <a:t>. </a:t>
            </a:r>
            <a:endParaRPr lang="sv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32798-70FA-43DC-8F7B-EFF292728893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6956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D098-DD37-4D5F-9785-98BFA028038E}" type="datetime1">
              <a:rPr lang="fi-FI" smtClean="0"/>
              <a:t>24.9.2021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361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ain otsikk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57200" y="970880"/>
            <a:ext cx="7571184" cy="224894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br>
              <a:rPr lang="fi-FI" dirty="0"/>
            </a:b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78EC9-56DE-4BCD-8DAA-B7B007B02AE2}" type="datetime1">
              <a:rPr lang="fi-FI" smtClean="0"/>
              <a:t>24.9.2021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‹#›</a:t>
            </a:fld>
            <a:endParaRPr lang="fi-FI"/>
          </a:p>
        </p:txBody>
      </p:sp>
      <p:sp>
        <p:nvSpPr>
          <p:cNvPr id="6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931790"/>
            <a:ext cx="4186808" cy="1584176"/>
          </a:xfrm>
        </p:spPr>
        <p:txBody>
          <a:bodyPr>
            <a:noAutofit/>
          </a:bodyPr>
          <a:lstStyle>
            <a:lvl1pPr>
              <a:buClr>
                <a:schemeClr val="bg1"/>
              </a:buClr>
              <a:defRPr sz="16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grpSp>
        <p:nvGrpSpPr>
          <p:cNvPr id="7" name="Ryhmä 6"/>
          <p:cNvGrpSpPr>
            <a:grpSpLocks noChangeAspect="1"/>
          </p:cNvGrpSpPr>
          <p:nvPr userDrawn="1"/>
        </p:nvGrpSpPr>
        <p:grpSpPr>
          <a:xfrm>
            <a:off x="8143200" y="149225"/>
            <a:ext cx="761583" cy="810000"/>
            <a:chOff x="7996238" y="149225"/>
            <a:chExt cx="923925" cy="982663"/>
          </a:xfrm>
        </p:grpSpPr>
        <p:sp>
          <p:nvSpPr>
            <p:cNvPr id="8" name="Freeform 5"/>
            <p:cNvSpPr>
              <a:spLocks noEditPoints="1"/>
            </p:cNvSpPr>
            <p:nvPr userDrawn="1"/>
          </p:nvSpPr>
          <p:spPr bwMode="auto">
            <a:xfrm>
              <a:off x="7996238" y="984250"/>
              <a:ext cx="96838" cy="146050"/>
            </a:xfrm>
            <a:custGeom>
              <a:avLst/>
              <a:gdLst>
                <a:gd name="T0" fmla="*/ 29 w 58"/>
                <a:gd name="T1" fmla="*/ 5 h 87"/>
                <a:gd name="T2" fmla="*/ 24 w 58"/>
                <a:gd name="T3" fmla="*/ 10 h 87"/>
                <a:gd name="T4" fmla="*/ 29 w 58"/>
                <a:gd name="T5" fmla="*/ 14 h 87"/>
                <a:gd name="T6" fmla="*/ 33 w 58"/>
                <a:gd name="T7" fmla="*/ 9 h 87"/>
                <a:gd name="T8" fmla="*/ 29 w 58"/>
                <a:gd name="T9" fmla="*/ 5 h 87"/>
                <a:gd name="T10" fmla="*/ 37 w 58"/>
                <a:gd name="T11" fmla="*/ 59 h 87"/>
                <a:gd name="T12" fmla="*/ 32 w 58"/>
                <a:gd name="T13" fmla="*/ 43 h 87"/>
                <a:gd name="T14" fmla="*/ 28 w 58"/>
                <a:gd name="T15" fmla="*/ 31 h 87"/>
                <a:gd name="T16" fmla="*/ 28 w 58"/>
                <a:gd name="T17" fmla="*/ 31 h 87"/>
                <a:gd name="T18" fmla="*/ 25 w 58"/>
                <a:gd name="T19" fmla="*/ 43 h 87"/>
                <a:gd name="T20" fmla="*/ 20 w 58"/>
                <a:gd name="T21" fmla="*/ 59 h 87"/>
                <a:gd name="T22" fmla="*/ 37 w 58"/>
                <a:gd name="T23" fmla="*/ 59 h 87"/>
                <a:gd name="T24" fmla="*/ 29 w 58"/>
                <a:gd name="T25" fmla="*/ 0 h 87"/>
                <a:gd name="T26" fmla="*/ 39 w 58"/>
                <a:gd name="T27" fmla="*/ 10 h 87"/>
                <a:gd name="T28" fmla="*/ 29 w 58"/>
                <a:gd name="T29" fmla="*/ 19 h 87"/>
                <a:gd name="T30" fmla="*/ 18 w 58"/>
                <a:gd name="T31" fmla="*/ 10 h 87"/>
                <a:gd name="T32" fmla="*/ 29 w 58"/>
                <a:gd name="T33" fmla="*/ 0 h 87"/>
                <a:gd name="T34" fmla="*/ 18 w 58"/>
                <a:gd name="T35" fmla="*/ 68 h 87"/>
                <a:gd name="T36" fmla="*/ 12 w 58"/>
                <a:gd name="T37" fmla="*/ 87 h 87"/>
                <a:gd name="T38" fmla="*/ 0 w 58"/>
                <a:gd name="T39" fmla="*/ 87 h 87"/>
                <a:gd name="T40" fmla="*/ 21 w 58"/>
                <a:gd name="T41" fmla="*/ 21 h 87"/>
                <a:gd name="T42" fmla="*/ 36 w 58"/>
                <a:gd name="T43" fmla="*/ 21 h 87"/>
                <a:gd name="T44" fmla="*/ 58 w 58"/>
                <a:gd name="T45" fmla="*/ 87 h 87"/>
                <a:gd name="T46" fmla="*/ 45 w 58"/>
                <a:gd name="T47" fmla="*/ 87 h 87"/>
                <a:gd name="T48" fmla="*/ 39 w 58"/>
                <a:gd name="T49" fmla="*/ 68 h 87"/>
                <a:gd name="T50" fmla="*/ 18 w 58"/>
                <a:gd name="T51" fmla="*/ 68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8" h="87">
                  <a:moveTo>
                    <a:pt x="29" y="5"/>
                  </a:moveTo>
                  <a:cubicBezTo>
                    <a:pt x="26" y="5"/>
                    <a:pt x="24" y="7"/>
                    <a:pt x="24" y="10"/>
                  </a:cubicBezTo>
                  <a:cubicBezTo>
                    <a:pt x="24" y="12"/>
                    <a:pt x="26" y="14"/>
                    <a:pt x="29" y="14"/>
                  </a:cubicBezTo>
                  <a:cubicBezTo>
                    <a:pt x="32" y="14"/>
                    <a:pt x="33" y="12"/>
                    <a:pt x="33" y="9"/>
                  </a:cubicBezTo>
                  <a:cubicBezTo>
                    <a:pt x="33" y="7"/>
                    <a:pt x="32" y="5"/>
                    <a:pt x="29" y="5"/>
                  </a:cubicBezTo>
                  <a:close/>
                  <a:moveTo>
                    <a:pt x="37" y="59"/>
                  </a:moveTo>
                  <a:cubicBezTo>
                    <a:pt x="32" y="43"/>
                    <a:pt x="32" y="43"/>
                    <a:pt x="32" y="43"/>
                  </a:cubicBezTo>
                  <a:cubicBezTo>
                    <a:pt x="30" y="39"/>
                    <a:pt x="29" y="35"/>
                    <a:pt x="28" y="31"/>
                  </a:cubicBezTo>
                  <a:cubicBezTo>
                    <a:pt x="28" y="31"/>
                    <a:pt x="28" y="31"/>
                    <a:pt x="28" y="31"/>
                  </a:cubicBezTo>
                  <a:cubicBezTo>
                    <a:pt x="27" y="35"/>
                    <a:pt x="26" y="39"/>
                    <a:pt x="25" y="43"/>
                  </a:cubicBezTo>
                  <a:cubicBezTo>
                    <a:pt x="20" y="59"/>
                    <a:pt x="20" y="59"/>
                    <a:pt x="20" y="59"/>
                  </a:cubicBezTo>
                  <a:lnTo>
                    <a:pt x="37" y="59"/>
                  </a:lnTo>
                  <a:close/>
                  <a:moveTo>
                    <a:pt x="29" y="0"/>
                  </a:moveTo>
                  <a:cubicBezTo>
                    <a:pt x="36" y="0"/>
                    <a:pt x="39" y="4"/>
                    <a:pt x="39" y="10"/>
                  </a:cubicBezTo>
                  <a:cubicBezTo>
                    <a:pt x="39" y="15"/>
                    <a:pt x="35" y="19"/>
                    <a:pt x="29" y="19"/>
                  </a:cubicBezTo>
                  <a:cubicBezTo>
                    <a:pt x="22" y="19"/>
                    <a:pt x="18" y="15"/>
                    <a:pt x="18" y="10"/>
                  </a:cubicBezTo>
                  <a:cubicBezTo>
                    <a:pt x="18" y="5"/>
                    <a:pt x="22" y="0"/>
                    <a:pt x="29" y="0"/>
                  </a:cubicBezTo>
                  <a:close/>
                  <a:moveTo>
                    <a:pt x="18" y="68"/>
                  </a:moveTo>
                  <a:cubicBezTo>
                    <a:pt x="12" y="87"/>
                    <a:pt x="12" y="87"/>
                    <a:pt x="12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36" y="21"/>
                    <a:pt x="36" y="21"/>
                    <a:pt x="36" y="21"/>
                  </a:cubicBezTo>
                  <a:cubicBezTo>
                    <a:pt x="58" y="87"/>
                    <a:pt x="58" y="87"/>
                    <a:pt x="58" y="87"/>
                  </a:cubicBezTo>
                  <a:cubicBezTo>
                    <a:pt x="45" y="87"/>
                    <a:pt x="45" y="87"/>
                    <a:pt x="45" y="87"/>
                  </a:cubicBezTo>
                  <a:cubicBezTo>
                    <a:pt x="39" y="68"/>
                    <a:pt x="39" y="68"/>
                    <a:pt x="39" y="68"/>
                  </a:cubicBezTo>
                  <a:lnTo>
                    <a:pt x="18" y="6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9" name="Freeform 6"/>
            <p:cNvSpPr>
              <a:spLocks noEditPoints="1"/>
            </p:cNvSpPr>
            <p:nvPr userDrawn="1"/>
          </p:nvSpPr>
          <p:spPr bwMode="auto">
            <a:xfrm>
              <a:off x="8104188" y="1014413"/>
              <a:ext cx="79375" cy="117475"/>
            </a:xfrm>
            <a:custGeom>
              <a:avLst/>
              <a:gdLst>
                <a:gd name="T0" fmla="*/ 12 w 47"/>
                <a:gd name="T1" fmla="*/ 49 h 70"/>
                <a:gd name="T2" fmla="*/ 12 w 47"/>
                <a:gd name="T3" fmla="*/ 52 h 70"/>
                <a:gd name="T4" fmla="*/ 23 w 47"/>
                <a:gd name="T5" fmla="*/ 61 h 70"/>
                <a:gd name="T6" fmla="*/ 35 w 47"/>
                <a:gd name="T7" fmla="*/ 45 h 70"/>
                <a:gd name="T8" fmla="*/ 23 w 47"/>
                <a:gd name="T9" fmla="*/ 30 h 70"/>
                <a:gd name="T10" fmla="*/ 12 w 47"/>
                <a:gd name="T11" fmla="*/ 39 h 70"/>
                <a:gd name="T12" fmla="*/ 12 w 47"/>
                <a:gd name="T13" fmla="*/ 42 h 70"/>
                <a:gd name="T14" fmla="*/ 12 w 47"/>
                <a:gd name="T15" fmla="*/ 49 h 70"/>
                <a:gd name="T16" fmla="*/ 0 w 47"/>
                <a:gd name="T17" fmla="*/ 0 h 70"/>
                <a:gd name="T18" fmla="*/ 12 w 47"/>
                <a:gd name="T19" fmla="*/ 0 h 70"/>
                <a:gd name="T20" fmla="*/ 12 w 47"/>
                <a:gd name="T21" fmla="*/ 28 h 70"/>
                <a:gd name="T22" fmla="*/ 12 w 47"/>
                <a:gd name="T23" fmla="*/ 28 h 70"/>
                <a:gd name="T24" fmla="*/ 27 w 47"/>
                <a:gd name="T25" fmla="*/ 20 h 70"/>
                <a:gd name="T26" fmla="*/ 47 w 47"/>
                <a:gd name="T27" fmla="*/ 44 h 70"/>
                <a:gd name="T28" fmla="*/ 26 w 47"/>
                <a:gd name="T29" fmla="*/ 70 h 70"/>
                <a:gd name="T30" fmla="*/ 11 w 47"/>
                <a:gd name="T31" fmla="*/ 62 h 70"/>
                <a:gd name="T32" fmla="*/ 10 w 47"/>
                <a:gd name="T33" fmla="*/ 62 h 70"/>
                <a:gd name="T34" fmla="*/ 10 w 47"/>
                <a:gd name="T35" fmla="*/ 69 h 70"/>
                <a:gd name="T36" fmla="*/ 0 w 47"/>
                <a:gd name="T37" fmla="*/ 69 h 70"/>
                <a:gd name="T38" fmla="*/ 0 w 47"/>
                <a:gd name="T39" fmla="*/ 56 h 70"/>
                <a:gd name="T40" fmla="*/ 0 w 47"/>
                <a:gd name="T4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7" h="70">
                  <a:moveTo>
                    <a:pt x="12" y="49"/>
                  </a:moveTo>
                  <a:cubicBezTo>
                    <a:pt x="12" y="50"/>
                    <a:pt x="12" y="51"/>
                    <a:pt x="12" y="52"/>
                  </a:cubicBezTo>
                  <a:cubicBezTo>
                    <a:pt x="14" y="57"/>
                    <a:pt x="18" y="61"/>
                    <a:pt x="23" y="61"/>
                  </a:cubicBezTo>
                  <a:cubicBezTo>
                    <a:pt x="30" y="61"/>
                    <a:pt x="35" y="55"/>
                    <a:pt x="35" y="45"/>
                  </a:cubicBezTo>
                  <a:cubicBezTo>
                    <a:pt x="35" y="37"/>
                    <a:pt x="31" y="30"/>
                    <a:pt x="23" y="30"/>
                  </a:cubicBezTo>
                  <a:cubicBezTo>
                    <a:pt x="18" y="30"/>
                    <a:pt x="14" y="33"/>
                    <a:pt x="12" y="39"/>
                  </a:cubicBezTo>
                  <a:cubicBezTo>
                    <a:pt x="12" y="39"/>
                    <a:pt x="12" y="40"/>
                    <a:pt x="12" y="42"/>
                  </a:cubicBezTo>
                  <a:lnTo>
                    <a:pt x="12" y="49"/>
                  </a:lnTo>
                  <a:close/>
                  <a:moveTo>
                    <a:pt x="0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5" y="23"/>
                    <a:pt x="20" y="20"/>
                    <a:pt x="27" y="20"/>
                  </a:cubicBezTo>
                  <a:cubicBezTo>
                    <a:pt x="39" y="20"/>
                    <a:pt x="47" y="30"/>
                    <a:pt x="47" y="44"/>
                  </a:cubicBezTo>
                  <a:cubicBezTo>
                    <a:pt x="47" y="62"/>
                    <a:pt x="36" y="70"/>
                    <a:pt x="26" y="70"/>
                  </a:cubicBezTo>
                  <a:cubicBezTo>
                    <a:pt x="19" y="70"/>
                    <a:pt x="14" y="68"/>
                    <a:pt x="11" y="62"/>
                  </a:cubicBezTo>
                  <a:cubicBezTo>
                    <a:pt x="10" y="62"/>
                    <a:pt x="10" y="62"/>
                    <a:pt x="10" y="62"/>
                  </a:cubicBezTo>
                  <a:cubicBezTo>
                    <a:pt x="10" y="69"/>
                    <a:pt x="10" y="69"/>
                    <a:pt x="1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6"/>
                    <a:pt x="0" y="60"/>
                    <a:pt x="0" y="5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8193088" y="1047750"/>
              <a:ext cx="79375" cy="84138"/>
            </a:xfrm>
            <a:custGeom>
              <a:avLst/>
              <a:gdLst>
                <a:gd name="T0" fmla="*/ 24 w 48"/>
                <a:gd name="T1" fmla="*/ 41 h 50"/>
                <a:gd name="T2" fmla="*/ 36 w 48"/>
                <a:gd name="T3" fmla="*/ 25 h 50"/>
                <a:gd name="T4" fmla="*/ 25 w 48"/>
                <a:gd name="T5" fmla="*/ 9 h 50"/>
                <a:gd name="T6" fmla="*/ 13 w 48"/>
                <a:gd name="T7" fmla="*/ 25 h 50"/>
                <a:gd name="T8" fmla="*/ 24 w 48"/>
                <a:gd name="T9" fmla="*/ 41 h 50"/>
                <a:gd name="T10" fmla="*/ 24 w 48"/>
                <a:gd name="T11" fmla="*/ 50 h 50"/>
                <a:gd name="T12" fmla="*/ 0 w 48"/>
                <a:gd name="T13" fmla="*/ 26 h 50"/>
                <a:gd name="T14" fmla="*/ 25 w 48"/>
                <a:gd name="T15" fmla="*/ 0 h 50"/>
                <a:gd name="T16" fmla="*/ 48 w 48"/>
                <a:gd name="T17" fmla="*/ 25 h 50"/>
                <a:gd name="T18" fmla="*/ 24 w 48"/>
                <a:gd name="T1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50">
                  <a:moveTo>
                    <a:pt x="24" y="41"/>
                  </a:moveTo>
                  <a:cubicBezTo>
                    <a:pt x="31" y="41"/>
                    <a:pt x="36" y="35"/>
                    <a:pt x="36" y="25"/>
                  </a:cubicBezTo>
                  <a:cubicBezTo>
                    <a:pt x="36" y="18"/>
                    <a:pt x="33" y="9"/>
                    <a:pt x="25" y="9"/>
                  </a:cubicBezTo>
                  <a:cubicBezTo>
                    <a:pt x="16" y="9"/>
                    <a:pt x="13" y="17"/>
                    <a:pt x="13" y="25"/>
                  </a:cubicBezTo>
                  <a:cubicBezTo>
                    <a:pt x="13" y="34"/>
                    <a:pt x="17" y="41"/>
                    <a:pt x="24" y="41"/>
                  </a:cubicBezTo>
                  <a:close/>
                  <a:moveTo>
                    <a:pt x="24" y="50"/>
                  </a:moveTo>
                  <a:cubicBezTo>
                    <a:pt x="11" y="50"/>
                    <a:pt x="0" y="41"/>
                    <a:pt x="0" y="26"/>
                  </a:cubicBezTo>
                  <a:cubicBezTo>
                    <a:pt x="0" y="10"/>
                    <a:pt x="11" y="0"/>
                    <a:pt x="25" y="0"/>
                  </a:cubicBezTo>
                  <a:cubicBezTo>
                    <a:pt x="39" y="0"/>
                    <a:pt x="48" y="10"/>
                    <a:pt x="48" y="25"/>
                  </a:cubicBezTo>
                  <a:cubicBezTo>
                    <a:pt x="48" y="42"/>
                    <a:pt x="36" y="50"/>
                    <a:pt x="24" y="5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11" name="Freeform 8"/>
            <p:cNvSpPr>
              <a:spLocks noEditPoints="1"/>
            </p:cNvSpPr>
            <p:nvPr userDrawn="1"/>
          </p:nvSpPr>
          <p:spPr bwMode="auto">
            <a:xfrm>
              <a:off x="8316913" y="1019175"/>
              <a:ext cx="96838" cy="111125"/>
            </a:xfrm>
            <a:custGeom>
              <a:avLst/>
              <a:gdLst>
                <a:gd name="T0" fmla="*/ 37 w 58"/>
                <a:gd name="T1" fmla="*/ 38 h 66"/>
                <a:gd name="T2" fmla="*/ 32 w 58"/>
                <a:gd name="T3" fmla="*/ 22 h 66"/>
                <a:gd name="T4" fmla="*/ 28 w 58"/>
                <a:gd name="T5" fmla="*/ 10 h 66"/>
                <a:gd name="T6" fmla="*/ 28 w 58"/>
                <a:gd name="T7" fmla="*/ 10 h 66"/>
                <a:gd name="T8" fmla="*/ 25 w 58"/>
                <a:gd name="T9" fmla="*/ 22 h 66"/>
                <a:gd name="T10" fmla="*/ 20 w 58"/>
                <a:gd name="T11" fmla="*/ 38 h 66"/>
                <a:gd name="T12" fmla="*/ 37 w 58"/>
                <a:gd name="T13" fmla="*/ 38 h 66"/>
                <a:gd name="T14" fmla="*/ 18 w 58"/>
                <a:gd name="T15" fmla="*/ 47 h 66"/>
                <a:gd name="T16" fmla="*/ 12 w 58"/>
                <a:gd name="T17" fmla="*/ 66 h 66"/>
                <a:gd name="T18" fmla="*/ 0 w 58"/>
                <a:gd name="T19" fmla="*/ 66 h 66"/>
                <a:gd name="T20" fmla="*/ 21 w 58"/>
                <a:gd name="T21" fmla="*/ 0 h 66"/>
                <a:gd name="T22" fmla="*/ 36 w 58"/>
                <a:gd name="T23" fmla="*/ 0 h 66"/>
                <a:gd name="T24" fmla="*/ 58 w 58"/>
                <a:gd name="T25" fmla="*/ 66 h 66"/>
                <a:gd name="T26" fmla="*/ 45 w 58"/>
                <a:gd name="T27" fmla="*/ 66 h 66"/>
                <a:gd name="T28" fmla="*/ 39 w 58"/>
                <a:gd name="T29" fmla="*/ 47 h 66"/>
                <a:gd name="T30" fmla="*/ 18 w 58"/>
                <a:gd name="T31" fmla="*/ 47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6">
                  <a:moveTo>
                    <a:pt x="37" y="38"/>
                  </a:moveTo>
                  <a:cubicBezTo>
                    <a:pt x="32" y="22"/>
                    <a:pt x="32" y="22"/>
                    <a:pt x="32" y="22"/>
                  </a:cubicBezTo>
                  <a:cubicBezTo>
                    <a:pt x="30" y="18"/>
                    <a:pt x="29" y="14"/>
                    <a:pt x="28" y="10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7" y="14"/>
                    <a:pt x="26" y="18"/>
                    <a:pt x="25" y="22"/>
                  </a:cubicBezTo>
                  <a:cubicBezTo>
                    <a:pt x="20" y="38"/>
                    <a:pt x="20" y="38"/>
                    <a:pt x="20" y="38"/>
                  </a:cubicBezTo>
                  <a:lnTo>
                    <a:pt x="37" y="38"/>
                  </a:lnTo>
                  <a:close/>
                  <a:moveTo>
                    <a:pt x="18" y="47"/>
                  </a:moveTo>
                  <a:cubicBezTo>
                    <a:pt x="12" y="66"/>
                    <a:pt x="12" y="66"/>
                    <a:pt x="12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58" y="66"/>
                    <a:pt x="58" y="66"/>
                    <a:pt x="58" y="66"/>
                  </a:cubicBezTo>
                  <a:cubicBezTo>
                    <a:pt x="45" y="66"/>
                    <a:pt x="45" y="66"/>
                    <a:pt x="45" y="66"/>
                  </a:cubicBezTo>
                  <a:cubicBezTo>
                    <a:pt x="39" y="47"/>
                    <a:pt x="39" y="47"/>
                    <a:pt x="39" y="47"/>
                  </a:cubicBezTo>
                  <a:lnTo>
                    <a:pt x="18" y="4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12" name="Freeform 9"/>
            <p:cNvSpPr>
              <a:spLocks/>
            </p:cNvSpPr>
            <p:nvPr userDrawn="1"/>
          </p:nvSpPr>
          <p:spPr bwMode="auto">
            <a:xfrm>
              <a:off x="8424863" y="1014413"/>
              <a:ext cx="73025" cy="115888"/>
            </a:xfrm>
            <a:custGeom>
              <a:avLst/>
              <a:gdLst>
                <a:gd name="T0" fmla="*/ 12 w 44"/>
                <a:gd name="T1" fmla="*/ 42 h 69"/>
                <a:gd name="T2" fmla="*/ 12 w 44"/>
                <a:gd name="T3" fmla="*/ 42 h 69"/>
                <a:gd name="T4" fmla="*/ 16 w 44"/>
                <a:gd name="T5" fmla="*/ 37 h 69"/>
                <a:gd name="T6" fmla="*/ 27 w 44"/>
                <a:gd name="T7" fmla="*/ 21 h 69"/>
                <a:gd name="T8" fmla="*/ 42 w 44"/>
                <a:gd name="T9" fmla="*/ 21 h 69"/>
                <a:gd name="T10" fmla="*/ 24 w 44"/>
                <a:gd name="T11" fmla="*/ 41 h 69"/>
                <a:gd name="T12" fmla="*/ 44 w 44"/>
                <a:gd name="T13" fmla="*/ 69 h 69"/>
                <a:gd name="T14" fmla="*/ 29 w 44"/>
                <a:gd name="T15" fmla="*/ 69 h 69"/>
                <a:gd name="T16" fmla="*/ 16 w 44"/>
                <a:gd name="T17" fmla="*/ 48 h 69"/>
                <a:gd name="T18" fmla="*/ 12 w 44"/>
                <a:gd name="T19" fmla="*/ 53 h 69"/>
                <a:gd name="T20" fmla="*/ 12 w 44"/>
                <a:gd name="T21" fmla="*/ 69 h 69"/>
                <a:gd name="T22" fmla="*/ 0 w 44"/>
                <a:gd name="T23" fmla="*/ 69 h 69"/>
                <a:gd name="T24" fmla="*/ 0 w 44"/>
                <a:gd name="T25" fmla="*/ 0 h 69"/>
                <a:gd name="T26" fmla="*/ 12 w 44"/>
                <a:gd name="T27" fmla="*/ 0 h 69"/>
                <a:gd name="T28" fmla="*/ 12 w 44"/>
                <a:gd name="T29" fmla="*/ 4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" h="69">
                  <a:moveTo>
                    <a:pt x="12" y="42"/>
                  </a:moveTo>
                  <a:cubicBezTo>
                    <a:pt x="12" y="42"/>
                    <a:pt x="12" y="42"/>
                    <a:pt x="12" y="42"/>
                  </a:cubicBezTo>
                  <a:cubicBezTo>
                    <a:pt x="13" y="40"/>
                    <a:pt x="15" y="38"/>
                    <a:pt x="16" y="37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42" y="21"/>
                    <a:pt x="42" y="21"/>
                    <a:pt x="42" y="21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12" y="53"/>
                    <a:pt x="12" y="53"/>
                    <a:pt x="12" y="53"/>
                  </a:cubicBezTo>
                  <a:cubicBezTo>
                    <a:pt x="12" y="69"/>
                    <a:pt x="12" y="69"/>
                    <a:pt x="12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4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auto">
            <a:xfrm>
              <a:off x="8501063" y="1047750"/>
              <a:ext cx="66675" cy="84138"/>
            </a:xfrm>
            <a:custGeom>
              <a:avLst/>
              <a:gdLst>
                <a:gd name="T0" fmla="*/ 28 w 40"/>
                <a:gd name="T1" fmla="*/ 26 h 50"/>
                <a:gd name="T2" fmla="*/ 11 w 40"/>
                <a:gd name="T3" fmla="*/ 35 h 50"/>
                <a:gd name="T4" fmla="*/ 18 w 40"/>
                <a:gd name="T5" fmla="*/ 41 h 50"/>
                <a:gd name="T6" fmla="*/ 28 w 40"/>
                <a:gd name="T7" fmla="*/ 35 h 50"/>
                <a:gd name="T8" fmla="*/ 28 w 40"/>
                <a:gd name="T9" fmla="*/ 32 h 50"/>
                <a:gd name="T10" fmla="*/ 28 w 40"/>
                <a:gd name="T11" fmla="*/ 26 h 50"/>
                <a:gd name="T12" fmla="*/ 40 w 40"/>
                <a:gd name="T13" fmla="*/ 38 h 50"/>
                <a:gd name="T14" fmla="*/ 40 w 40"/>
                <a:gd name="T15" fmla="*/ 49 h 50"/>
                <a:gd name="T16" fmla="*/ 30 w 40"/>
                <a:gd name="T17" fmla="*/ 49 h 50"/>
                <a:gd name="T18" fmla="*/ 29 w 40"/>
                <a:gd name="T19" fmla="*/ 44 h 50"/>
                <a:gd name="T20" fmla="*/ 29 w 40"/>
                <a:gd name="T21" fmla="*/ 44 h 50"/>
                <a:gd name="T22" fmla="*/ 14 w 40"/>
                <a:gd name="T23" fmla="*/ 50 h 50"/>
                <a:gd name="T24" fmla="*/ 0 w 40"/>
                <a:gd name="T25" fmla="*/ 36 h 50"/>
                <a:gd name="T26" fmla="*/ 28 w 40"/>
                <a:gd name="T27" fmla="*/ 18 h 50"/>
                <a:gd name="T28" fmla="*/ 28 w 40"/>
                <a:gd name="T29" fmla="*/ 17 h 50"/>
                <a:gd name="T30" fmla="*/ 18 w 40"/>
                <a:gd name="T31" fmla="*/ 9 h 50"/>
                <a:gd name="T32" fmla="*/ 5 w 40"/>
                <a:gd name="T33" fmla="*/ 12 h 50"/>
                <a:gd name="T34" fmla="*/ 3 w 40"/>
                <a:gd name="T35" fmla="*/ 5 h 50"/>
                <a:gd name="T36" fmla="*/ 20 w 40"/>
                <a:gd name="T37" fmla="*/ 0 h 50"/>
                <a:gd name="T38" fmla="*/ 40 w 40"/>
                <a:gd name="T39" fmla="*/ 20 h 50"/>
                <a:gd name="T40" fmla="*/ 40 w 40"/>
                <a:gd name="T41" fmla="*/ 38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" h="50">
                  <a:moveTo>
                    <a:pt x="28" y="26"/>
                  </a:moveTo>
                  <a:cubicBezTo>
                    <a:pt x="20" y="26"/>
                    <a:pt x="11" y="27"/>
                    <a:pt x="11" y="35"/>
                  </a:cubicBezTo>
                  <a:cubicBezTo>
                    <a:pt x="11" y="39"/>
                    <a:pt x="14" y="41"/>
                    <a:pt x="18" y="41"/>
                  </a:cubicBezTo>
                  <a:cubicBezTo>
                    <a:pt x="23" y="41"/>
                    <a:pt x="27" y="38"/>
                    <a:pt x="28" y="35"/>
                  </a:cubicBezTo>
                  <a:cubicBezTo>
                    <a:pt x="28" y="34"/>
                    <a:pt x="28" y="33"/>
                    <a:pt x="28" y="32"/>
                  </a:cubicBezTo>
                  <a:lnTo>
                    <a:pt x="28" y="26"/>
                  </a:lnTo>
                  <a:close/>
                  <a:moveTo>
                    <a:pt x="40" y="38"/>
                  </a:moveTo>
                  <a:cubicBezTo>
                    <a:pt x="40" y="42"/>
                    <a:pt x="40" y="46"/>
                    <a:pt x="40" y="49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29" y="44"/>
                    <a:pt x="29" y="44"/>
                    <a:pt x="29" y="44"/>
                  </a:cubicBezTo>
                  <a:cubicBezTo>
                    <a:pt x="29" y="44"/>
                    <a:pt x="29" y="44"/>
                    <a:pt x="29" y="44"/>
                  </a:cubicBezTo>
                  <a:cubicBezTo>
                    <a:pt x="26" y="47"/>
                    <a:pt x="21" y="50"/>
                    <a:pt x="14" y="50"/>
                  </a:cubicBezTo>
                  <a:cubicBezTo>
                    <a:pt x="5" y="50"/>
                    <a:pt x="0" y="43"/>
                    <a:pt x="0" y="36"/>
                  </a:cubicBezTo>
                  <a:cubicBezTo>
                    <a:pt x="0" y="24"/>
                    <a:pt x="10" y="18"/>
                    <a:pt x="28" y="18"/>
                  </a:cubicBezTo>
                  <a:cubicBezTo>
                    <a:pt x="28" y="17"/>
                    <a:pt x="28" y="17"/>
                    <a:pt x="28" y="17"/>
                  </a:cubicBezTo>
                  <a:cubicBezTo>
                    <a:pt x="28" y="14"/>
                    <a:pt x="26" y="9"/>
                    <a:pt x="18" y="9"/>
                  </a:cubicBezTo>
                  <a:cubicBezTo>
                    <a:pt x="13" y="9"/>
                    <a:pt x="9" y="10"/>
                    <a:pt x="5" y="1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7" y="2"/>
                    <a:pt x="13" y="0"/>
                    <a:pt x="20" y="0"/>
                  </a:cubicBezTo>
                  <a:cubicBezTo>
                    <a:pt x="35" y="0"/>
                    <a:pt x="40" y="10"/>
                    <a:pt x="40" y="20"/>
                  </a:cubicBezTo>
                  <a:lnTo>
                    <a:pt x="40" y="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14" name="Freeform 11"/>
            <p:cNvSpPr>
              <a:spLocks noEditPoints="1"/>
            </p:cNvSpPr>
            <p:nvPr userDrawn="1"/>
          </p:nvSpPr>
          <p:spPr bwMode="auto">
            <a:xfrm>
              <a:off x="8582025" y="1014413"/>
              <a:ext cx="79375" cy="117475"/>
            </a:xfrm>
            <a:custGeom>
              <a:avLst/>
              <a:gdLst>
                <a:gd name="T0" fmla="*/ 35 w 48"/>
                <a:gd name="T1" fmla="*/ 41 h 70"/>
                <a:gd name="T2" fmla="*/ 35 w 48"/>
                <a:gd name="T3" fmla="*/ 38 h 70"/>
                <a:gd name="T4" fmla="*/ 25 w 48"/>
                <a:gd name="T5" fmla="*/ 30 h 70"/>
                <a:gd name="T6" fmla="*/ 13 w 48"/>
                <a:gd name="T7" fmla="*/ 45 h 70"/>
                <a:gd name="T8" fmla="*/ 24 w 48"/>
                <a:gd name="T9" fmla="*/ 60 h 70"/>
                <a:gd name="T10" fmla="*/ 35 w 48"/>
                <a:gd name="T11" fmla="*/ 52 h 70"/>
                <a:gd name="T12" fmla="*/ 35 w 48"/>
                <a:gd name="T13" fmla="*/ 48 h 70"/>
                <a:gd name="T14" fmla="*/ 35 w 48"/>
                <a:gd name="T15" fmla="*/ 41 h 70"/>
                <a:gd name="T16" fmla="*/ 47 w 48"/>
                <a:gd name="T17" fmla="*/ 0 h 70"/>
                <a:gd name="T18" fmla="*/ 47 w 48"/>
                <a:gd name="T19" fmla="*/ 56 h 70"/>
                <a:gd name="T20" fmla="*/ 48 w 48"/>
                <a:gd name="T21" fmla="*/ 69 h 70"/>
                <a:gd name="T22" fmla="*/ 37 w 48"/>
                <a:gd name="T23" fmla="*/ 69 h 70"/>
                <a:gd name="T24" fmla="*/ 36 w 48"/>
                <a:gd name="T25" fmla="*/ 61 h 70"/>
                <a:gd name="T26" fmla="*/ 36 w 48"/>
                <a:gd name="T27" fmla="*/ 61 h 70"/>
                <a:gd name="T28" fmla="*/ 21 w 48"/>
                <a:gd name="T29" fmla="*/ 70 h 70"/>
                <a:gd name="T30" fmla="*/ 0 w 48"/>
                <a:gd name="T31" fmla="*/ 46 h 70"/>
                <a:gd name="T32" fmla="*/ 22 w 48"/>
                <a:gd name="T33" fmla="*/ 20 h 70"/>
                <a:gd name="T34" fmla="*/ 35 w 48"/>
                <a:gd name="T35" fmla="*/ 27 h 70"/>
                <a:gd name="T36" fmla="*/ 35 w 48"/>
                <a:gd name="T37" fmla="*/ 27 h 70"/>
                <a:gd name="T38" fmla="*/ 35 w 48"/>
                <a:gd name="T39" fmla="*/ 0 h 70"/>
                <a:gd name="T40" fmla="*/ 47 w 48"/>
                <a:gd name="T4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8" h="70">
                  <a:moveTo>
                    <a:pt x="35" y="41"/>
                  </a:moveTo>
                  <a:cubicBezTo>
                    <a:pt x="35" y="40"/>
                    <a:pt x="35" y="39"/>
                    <a:pt x="35" y="38"/>
                  </a:cubicBezTo>
                  <a:cubicBezTo>
                    <a:pt x="34" y="33"/>
                    <a:pt x="30" y="30"/>
                    <a:pt x="25" y="30"/>
                  </a:cubicBezTo>
                  <a:cubicBezTo>
                    <a:pt x="17" y="30"/>
                    <a:pt x="13" y="36"/>
                    <a:pt x="13" y="45"/>
                  </a:cubicBezTo>
                  <a:cubicBezTo>
                    <a:pt x="13" y="54"/>
                    <a:pt x="17" y="60"/>
                    <a:pt x="24" y="60"/>
                  </a:cubicBezTo>
                  <a:cubicBezTo>
                    <a:pt x="29" y="60"/>
                    <a:pt x="34" y="57"/>
                    <a:pt x="35" y="52"/>
                  </a:cubicBezTo>
                  <a:cubicBezTo>
                    <a:pt x="35" y="51"/>
                    <a:pt x="35" y="50"/>
                    <a:pt x="35" y="48"/>
                  </a:cubicBezTo>
                  <a:lnTo>
                    <a:pt x="35" y="41"/>
                  </a:lnTo>
                  <a:close/>
                  <a:moveTo>
                    <a:pt x="47" y="0"/>
                  </a:moveTo>
                  <a:cubicBezTo>
                    <a:pt x="47" y="56"/>
                    <a:pt x="47" y="56"/>
                    <a:pt x="47" y="56"/>
                  </a:cubicBezTo>
                  <a:cubicBezTo>
                    <a:pt x="47" y="60"/>
                    <a:pt x="47" y="66"/>
                    <a:pt x="48" y="69"/>
                  </a:cubicBezTo>
                  <a:cubicBezTo>
                    <a:pt x="37" y="69"/>
                    <a:pt x="37" y="69"/>
                    <a:pt x="37" y="69"/>
                  </a:cubicBezTo>
                  <a:cubicBezTo>
                    <a:pt x="36" y="61"/>
                    <a:pt x="36" y="61"/>
                    <a:pt x="36" y="61"/>
                  </a:cubicBezTo>
                  <a:cubicBezTo>
                    <a:pt x="36" y="61"/>
                    <a:pt x="36" y="61"/>
                    <a:pt x="36" y="61"/>
                  </a:cubicBezTo>
                  <a:cubicBezTo>
                    <a:pt x="33" y="67"/>
                    <a:pt x="28" y="70"/>
                    <a:pt x="21" y="70"/>
                  </a:cubicBezTo>
                  <a:cubicBezTo>
                    <a:pt x="9" y="70"/>
                    <a:pt x="0" y="60"/>
                    <a:pt x="0" y="46"/>
                  </a:cubicBezTo>
                  <a:cubicBezTo>
                    <a:pt x="0" y="30"/>
                    <a:pt x="10" y="20"/>
                    <a:pt x="22" y="20"/>
                  </a:cubicBezTo>
                  <a:cubicBezTo>
                    <a:pt x="28" y="20"/>
                    <a:pt x="33" y="23"/>
                    <a:pt x="35" y="27"/>
                  </a:cubicBezTo>
                  <a:cubicBezTo>
                    <a:pt x="35" y="27"/>
                    <a:pt x="35" y="27"/>
                    <a:pt x="35" y="27"/>
                  </a:cubicBezTo>
                  <a:cubicBezTo>
                    <a:pt x="35" y="0"/>
                    <a:pt x="35" y="0"/>
                    <a:pt x="35" y="0"/>
                  </a:cubicBezTo>
                  <a:lnTo>
                    <a:pt x="4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 userDrawn="1"/>
          </p:nvSpPr>
          <p:spPr bwMode="auto">
            <a:xfrm>
              <a:off x="8675688" y="1047750"/>
              <a:ext cx="73025" cy="84138"/>
            </a:xfrm>
            <a:custGeom>
              <a:avLst/>
              <a:gdLst>
                <a:gd name="T0" fmla="*/ 32 w 44"/>
                <a:gd name="T1" fmla="*/ 20 h 50"/>
                <a:gd name="T2" fmla="*/ 23 w 44"/>
                <a:gd name="T3" fmla="*/ 9 h 50"/>
                <a:gd name="T4" fmla="*/ 12 w 44"/>
                <a:gd name="T5" fmla="*/ 20 h 50"/>
                <a:gd name="T6" fmla="*/ 32 w 44"/>
                <a:gd name="T7" fmla="*/ 20 h 50"/>
                <a:gd name="T8" fmla="*/ 12 w 44"/>
                <a:gd name="T9" fmla="*/ 29 h 50"/>
                <a:gd name="T10" fmla="*/ 26 w 44"/>
                <a:gd name="T11" fmla="*/ 41 h 50"/>
                <a:gd name="T12" fmla="*/ 39 w 44"/>
                <a:gd name="T13" fmla="*/ 39 h 50"/>
                <a:gd name="T14" fmla="*/ 41 w 44"/>
                <a:gd name="T15" fmla="*/ 47 h 50"/>
                <a:gd name="T16" fmla="*/ 24 w 44"/>
                <a:gd name="T17" fmla="*/ 50 h 50"/>
                <a:gd name="T18" fmla="*/ 0 w 44"/>
                <a:gd name="T19" fmla="*/ 26 h 50"/>
                <a:gd name="T20" fmla="*/ 23 w 44"/>
                <a:gd name="T21" fmla="*/ 0 h 50"/>
                <a:gd name="T22" fmla="*/ 44 w 44"/>
                <a:gd name="T23" fmla="*/ 23 h 50"/>
                <a:gd name="T24" fmla="*/ 43 w 44"/>
                <a:gd name="T25" fmla="*/ 29 h 50"/>
                <a:gd name="T26" fmla="*/ 12 w 44"/>
                <a:gd name="T27" fmla="*/ 2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" h="50">
                  <a:moveTo>
                    <a:pt x="32" y="20"/>
                  </a:moveTo>
                  <a:cubicBezTo>
                    <a:pt x="32" y="16"/>
                    <a:pt x="30" y="9"/>
                    <a:pt x="23" y="9"/>
                  </a:cubicBezTo>
                  <a:cubicBezTo>
                    <a:pt x="15" y="9"/>
                    <a:pt x="12" y="15"/>
                    <a:pt x="12" y="20"/>
                  </a:cubicBezTo>
                  <a:lnTo>
                    <a:pt x="32" y="20"/>
                  </a:lnTo>
                  <a:close/>
                  <a:moveTo>
                    <a:pt x="12" y="29"/>
                  </a:moveTo>
                  <a:cubicBezTo>
                    <a:pt x="12" y="37"/>
                    <a:pt x="19" y="41"/>
                    <a:pt x="26" y="41"/>
                  </a:cubicBezTo>
                  <a:cubicBezTo>
                    <a:pt x="32" y="41"/>
                    <a:pt x="36" y="40"/>
                    <a:pt x="39" y="39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37" y="49"/>
                    <a:pt x="31" y="50"/>
                    <a:pt x="24" y="50"/>
                  </a:cubicBezTo>
                  <a:cubicBezTo>
                    <a:pt x="9" y="50"/>
                    <a:pt x="0" y="40"/>
                    <a:pt x="0" y="26"/>
                  </a:cubicBezTo>
                  <a:cubicBezTo>
                    <a:pt x="0" y="13"/>
                    <a:pt x="8" y="0"/>
                    <a:pt x="23" y="0"/>
                  </a:cubicBezTo>
                  <a:cubicBezTo>
                    <a:pt x="39" y="0"/>
                    <a:pt x="44" y="13"/>
                    <a:pt x="44" y="23"/>
                  </a:cubicBezTo>
                  <a:cubicBezTo>
                    <a:pt x="44" y="26"/>
                    <a:pt x="43" y="27"/>
                    <a:pt x="43" y="29"/>
                  </a:cubicBezTo>
                  <a:lnTo>
                    <a:pt x="12" y="2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16" name="Freeform 13"/>
            <p:cNvSpPr>
              <a:spLocks/>
            </p:cNvSpPr>
            <p:nvPr userDrawn="1"/>
          </p:nvSpPr>
          <p:spPr bwMode="auto">
            <a:xfrm>
              <a:off x="8761413" y="1047750"/>
              <a:ext cx="119063" cy="82550"/>
            </a:xfrm>
            <a:custGeom>
              <a:avLst/>
              <a:gdLst>
                <a:gd name="T0" fmla="*/ 1 w 71"/>
                <a:gd name="T1" fmla="*/ 16 h 49"/>
                <a:gd name="T2" fmla="*/ 0 w 71"/>
                <a:gd name="T3" fmla="*/ 1 h 49"/>
                <a:gd name="T4" fmla="*/ 10 w 71"/>
                <a:gd name="T5" fmla="*/ 1 h 49"/>
                <a:gd name="T6" fmla="*/ 11 w 71"/>
                <a:gd name="T7" fmla="*/ 8 h 49"/>
                <a:gd name="T8" fmla="*/ 11 w 71"/>
                <a:gd name="T9" fmla="*/ 8 h 49"/>
                <a:gd name="T10" fmla="*/ 26 w 71"/>
                <a:gd name="T11" fmla="*/ 0 h 49"/>
                <a:gd name="T12" fmla="*/ 39 w 71"/>
                <a:gd name="T13" fmla="*/ 9 h 49"/>
                <a:gd name="T14" fmla="*/ 39 w 71"/>
                <a:gd name="T15" fmla="*/ 9 h 49"/>
                <a:gd name="T16" fmla="*/ 45 w 71"/>
                <a:gd name="T17" fmla="*/ 3 h 49"/>
                <a:gd name="T18" fmla="*/ 55 w 71"/>
                <a:gd name="T19" fmla="*/ 0 h 49"/>
                <a:gd name="T20" fmla="*/ 71 w 71"/>
                <a:gd name="T21" fmla="*/ 21 h 49"/>
                <a:gd name="T22" fmla="*/ 71 w 71"/>
                <a:gd name="T23" fmla="*/ 49 h 49"/>
                <a:gd name="T24" fmla="*/ 59 w 71"/>
                <a:gd name="T25" fmla="*/ 49 h 49"/>
                <a:gd name="T26" fmla="*/ 59 w 71"/>
                <a:gd name="T27" fmla="*/ 23 h 49"/>
                <a:gd name="T28" fmla="*/ 50 w 71"/>
                <a:gd name="T29" fmla="*/ 10 h 49"/>
                <a:gd name="T30" fmla="*/ 42 w 71"/>
                <a:gd name="T31" fmla="*/ 16 h 49"/>
                <a:gd name="T32" fmla="*/ 41 w 71"/>
                <a:gd name="T33" fmla="*/ 20 h 49"/>
                <a:gd name="T34" fmla="*/ 41 w 71"/>
                <a:gd name="T35" fmla="*/ 49 h 49"/>
                <a:gd name="T36" fmla="*/ 30 w 71"/>
                <a:gd name="T37" fmla="*/ 49 h 49"/>
                <a:gd name="T38" fmla="*/ 30 w 71"/>
                <a:gd name="T39" fmla="*/ 21 h 49"/>
                <a:gd name="T40" fmla="*/ 22 w 71"/>
                <a:gd name="T41" fmla="*/ 10 h 49"/>
                <a:gd name="T42" fmla="*/ 13 w 71"/>
                <a:gd name="T43" fmla="*/ 17 h 49"/>
                <a:gd name="T44" fmla="*/ 12 w 71"/>
                <a:gd name="T45" fmla="*/ 21 h 49"/>
                <a:gd name="T46" fmla="*/ 12 w 71"/>
                <a:gd name="T47" fmla="*/ 49 h 49"/>
                <a:gd name="T48" fmla="*/ 1 w 71"/>
                <a:gd name="T49" fmla="*/ 49 h 49"/>
                <a:gd name="T50" fmla="*/ 1 w 71"/>
                <a:gd name="T51" fmla="*/ 1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1" h="49">
                  <a:moveTo>
                    <a:pt x="1" y="16"/>
                  </a:moveTo>
                  <a:cubicBezTo>
                    <a:pt x="1" y="10"/>
                    <a:pt x="0" y="6"/>
                    <a:pt x="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4" y="5"/>
                    <a:pt x="18" y="0"/>
                    <a:pt x="26" y="0"/>
                  </a:cubicBezTo>
                  <a:cubicBezTo>
                    <a:pt x="32" y="0"/>
                    <a:pt x="37" y="4"/>
                    <a:pt x="39" y="9"/>
                  </a:cubicBezTo>
                  <a:cubicBezTo>
                    <a:pt x="39" y="9"/>
                    <a:pt x="39" y="9"/>
                    <a:pt x="39" y="9"/>
                  </a:cubicBezTo>
                  <a:cubicBezTo>
                    <a:pt x="41" y="7"/>
                    <a:pt x="43" y="5"/>
                    <a:pt x="45" y="3"/>
                  </a:cubicBezTo>
                  <a:cubicBezTo>
                    <a:pt x="48" y="1"/>
                    <a:pt x="51" y="0"/>
                    <a:pt x="55" y="0"/>
                  </a:cubicBezTo>
                  <a:cubicBezTo>
                    <a:pt x="63" y="0"/>
                    <a:pt x="71" y="6"/>
                    <a:pt x="71" y="21"/>
                  </a:cubicBezTo>
                  <a:cubicBezTo>
                    <a:pt x="71" y="49"/>
                    <a:pt x="71" y="49"/>
                    <a:pt x="71" y="49"/>
                  </a:cubicBezTo>
                  <a:cubicBezTo>
                    <a:pt x="59" y="49"/>
                    <a:pt x="59" y="49"/>
                    <a:pt x="59" y="49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59" y="15"/>
                    <a:pt x="56" y="10"/>
                    <a:pt x="50" y="10"/>
                  </a:cubicBezTo>
                  <a:cubicBezTo>
                    <a:pt x="46" y="10"/>
                    <a:pt x="43" y="13"/>
                    <a:pt x="42" y="16"/>
                  </a:cubicBezTo>
                  <a:cubicBezTo>
                    <a:pt x="42" y="18"/>
                    <a:pt x="41" y="19"/>
                    <a:pt x="41" y="20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0" y="21"/>
                    <a:pt x="30" y="21"/>
                    <a:pt x="30" y="21"/>
                  </a:cubicBezTo>
                  <a:cubicBezTo>
                    <a:pt x="30" y="15"/>
                    <a:pt x="27" y="10"/>
                    <a:pt x="22" y="10"/>
                  </a:cubicBezTo>
                  <a:cubicBezTo>
                    <a:pt x="17" y="10"/>
                    <a:pt x="14" y="14"/>
                    <a:pt x="13" y="17"/>
                  </a:cubicBezTo>
                  <a:cubicBezTo>
                    <a:pt x="12" y="18"/>
                    <a:pt x="12" y="20"/>
                    <a:pt x="12" y="21"/>
                  </a:cubicBezTo>
                  <a:cubicBezTo>
                    <a:pt x="12" y="49"/>
                    <a:pt x="12" y="49"/>
                    <a:pt x="12" y="49"/>
                  </a:cubicBezTo>
                  <a:cubicBezTo>
                    <a:pt x="1" y="49"/>
                    <a:pt x="1" y="49"/>
                    <a:pt x="1" y="49"/>
                  </a:cubicBezTo>
                  <a:lnTo>
                    <a:pt x="1" y="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 userDrawn="1"/>
          </p:nvSpPr>
          <p:spPr bwMode="auto">
            <a:xfrm>
              <a:off x="8896350" y="1017588"/>
              <a:ext cx="23813" cy="112713"/>
            </a:xfrm>
            <a:custGeom>
              <a:avLst/>
              <a:gdLst>
                <a:gd name="T0" fmla="*/ 1 w 14"/>
                <a:gd name="T1" fmla="*/ 19 h 67"/>
                <a:gd name="T2" fmla="*/ 13 w 14"/>
                <a:gd name="T3" fmla="*/ 19 h 67"/>
                <a:gd name="T4" fmla="*/ 13 w 14"/>
                <a:gd name="T5" fmla="*/ 67 h 67"/>
                <a:gd name="T6" fmla="*/ 1 w 14"/>
                <a:gd name="T7" fmla="*/ 67 h 67"/>
                <a:gd name="T8" fmla="*/ 1 w 14"/>
                <a:gd name="T9" fmla="*/ 19 h 67"/>
                <a:gd name="T10" fmla="*/ 7 w 14"/>
                <a:gd name="T11" fmla="*/ 13 h 67"/>
                <a:gd name="T12" fmla="*/ 0 w 14"/>
                <a:gd name="T13" fmla="*/ 6 h 67"/>
                <a:gd name="T14" fmla="*/ 7 w 14"/>
                <a:gd name="T15" fmla="*/ 0 h 67"/>
                <a:gd name="T16" fmla="*/ 14 w 14"/>
                <a:gd name="T17" fmla="*/ 6 h 67"/>
                <a:gd name="T18" fmla="*/ 7 w 14"/>
                <a:gd name="T19" fmla="*/ 13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67">
                  <a:moveTo>
                    <a:pt x="1" y="19"/>
                  </a:moveTo>
                  <a:cubicBezTo>
                    <a:pt x="13" y="19"/>
                    <a:pt x="13" y="19"/>
                    <a:pt x="13" y="19"/>
                  </a:cubicBezTo>
                  <a:cubicBezTo>
                    <a:pt x="13" y="67"/>
                    <a:pt x="13" y="67"/>
                    <a:pt x="13" y="67"/>
                  </a:cubicBezTo>
                  <a:cubicBezTo>
                    <a:pt x="1" y="67"/>
                    <a:pt x="1" y="67"/>
                    <a:pt x="1" y="67"/>
                  </a:cubicBezTo>
                  <a:lnTo>
                    <a:pt x="1" y="19"/>
                  </a:lnTo>
                  <a:close/>
                  <a:moveTo>
                    <a:pt x="7" y="13"/>
                  </a:moveTo>
                  <a:cubicBezTo>
                    <a:pt x="3" y="13"/>
                    <a:pt x="0" y="10"/>
                    <a:pt x="0" y="6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3"/>
                    <a:pt x="14" y="6"/>
                  </a:cubicBezTo>
                  <a:cubicBezTo>
                    <a:pt x="14" y="10"/>
                    <a:pt x="11" y="13"/>
                    <a:pt x="7" y="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18" name="Freeform 15"/>
            <p:cNvSpPr>
              <a:spLocks noEditPoints="1"/>
            </p:cNvSpPr>
            <p:nvPr userDrawn="1"/>
          </p:nvSpPr>
          <p:spPr bwMode="auto">
            <a:xfrm>
              <a:off x="8070850" y="344488"/>
              <a:ext cx="774700" cy="614363"/>
            </a:xfrm>
            <a:custGeom>
              <a:avLst/>
              <a:gdLst>
                <a:gd name="T0" fmla="*/ 217 w 464"/>
                <a:gd name="T1" fmla="*/ 181 h 367"/>
                <a:gd name="T2" fmla="*/ 172 w 464"/>
                <a:gd name="T3" fmla="*/ 66 h 367"/>
                <a:gd name="T4" fmla="*/ 115 w 464"/>
                <a:gd name="T5" fmla="*/ 181 h 367"/>
                <a:gd name="T6" fmla="*/ 217 w 464"/>
                <a:gd name="T7" fmla="*/ 181 h 367"/>
                <a:gd name="T8" fmla="*/ 353 w 464"/>
                <a:gd name="T9" fmla="*/ 181 h 367"/>
                <a:gd name="T10" fmla="*/ 308 w 464"/>
                <a:gd name="T11" fmla="*/ 67 h 367"/>
                <a:gd name="T12" fmla="*/ 253 w 464"/>
                <a:gd name="T13" fmla="*/ 181 h 367"/>
                <a:gd name="T14" fmla="*/ 353 w 464"/>
                <a:gd name="T15" fmla="*/ 181 h 367"/>
                <a:gd name="T16" fmla="*/ 233 w 464"/>
                <a:gd name="T17" fmla="*/ 220 h 367"/>
                <a:gd name="T18" fmla="*/ 222 w 464"/>
                <a:gd name="T19" fmla="*/ 243 h 367"/>
                <a:gd name="T20" fmla="*/ 172 w 464"/>
                <a:gd name="T21" fmla="*/ 347 h 367"/>
                <a:gd name="T22" fmla="*/ 165 w 464"/>
                <a:gd name="T23" fmla="*/ 367 h 367"/>
                <a:gd name="T24" fmla="*/ 136 w 464"/>
                <a:gd name="T25" fmla="*/ 367 h 367"/>
                <a:gd name="T26" fmla="*/ 145 w 464"/>
                <a:gd name="T27" fmla="*/ 353 h 367"/>
                <a:gd name="T28" fmla="*/ 164 w 464"/>
                <a:gd name="T29" fmla="*/ 315 h 367"/>
                <a:gd name="T30" fmla="*/ 220 w 464"/>
                <a:gd name="T31" fmla="*/ 199 h 367"/>
                <a:gd name="T32" fmla="*/ 222 w 464"/>
                <a:gd name="T33" fmla="*/ 195 h 367"/>
                <a:gd name="T34" fmla="*/ 218 w 464"/>
                <a:gd name="T35" fmla="*/ 195 h 367"/>
                <a:gd name="T36" fmla="*/ 112 w 464"/>
                <a:gd name="T37" fmla="*/ 195 h 367"/>
                <a:gd name="T38" fmla="*/ 107 w 464"/>
                <a:gd name="T39" fmla="*/ 198 h 367"/>
                <a:gd name="T40" fmla="*/ 34 w 464"/>
                <a:gd name="T41" fmla="*/ 352 h 367"/>
                <a:gd name="T42" fmla="*/ 29 w 464"/>
                <a:gd name="T43" fmla="*/ 367 h 367"/>
                <a:gd name="T44" fmla="*/ 0 w 464"/>
                <a:gd name="T45" fmla="*/ 367 h 367"/>
                <a:gd name="T46" fmla="*/ 8 w 464"/>
                <a:gd name="T47" fmla="*/ 353 h 367"/>
                <a:gd name="T48" fmla="*/ 31 w 464"/>
                <a:gd name="T49" fmla="*/ 307 h 367"/>
                <a:gd name="T50" fmla="*/ 91 w 464"/>
                <a:gd name="T51" fmla="*/ 183 h 367"/>
                <a:gd name="T52" fmla="*/ 174 w 464"/>
                <a:gd name="T53" fmla="*/ 14 h 367"/>
                <a:gd name="T54" fmla="*/ 181 w 464"/>
                <a:gd name="T55" fmla="*/ 0 h 367"/>
                <a:gd name="T56" fmla="*/ 242 w 464"/>
                <a:gd name="T57" fmla="*/ 155 h 367"/>
                <a:gd name="T58" fmla="*/ 317 w 464"/>
                <a:gd name="T59" fmla="*/ 0 h 367"/>
                <a:gd name="T60" fmla="*/ 325 w 464"/>
                <a:gd name="T61" fmla="*/ 18 h 367"/>
                <a:gd name="T62" fmla="*/ 455 w 464"/>
                <a:gd name="T63" fmla="*/ 348 h 367"/>
                <a:gd name="T64" fmla="*/ 464 w 464"/>
                <a:gd name="T65" fmla="*/ 367 h 367"/>
                <a:gd name="T66" fmla="*/ 423 w 464"/>
                <a:gd name="T67" fmla="*/ 367 h 367"/>
                <a:gd name="T68" fmla="*/ 406 w 464"/>
                <a:gd name="T69" fmla="*/ 315 h 367"/>
                <a:gd name="T70" fmla="*/ 360 w 464"/>
                <a:gd name="T71" fmla="*/ 195 h 367"/>
                <a:gd name="T72" fmla="*/ 258 w 464"/>
                <a:gd name="T73" fmla="*/ 195 h 367"/>
                <a:gd name="T74" fmla="*/ 327 w 464"/>
                <a:gd name="T75" fmla="*/ 367 h 367"/>
                <a:gd name="T76" fmla="*/ 286 w 464"/>
                <a:gd name="T77" fmla="*/ 367 h 367"/>
                <a:gd name="T78" fmla="*/ 267 w 464"/>
                <a:gd name="T79" fmla="*/ 309 h 367"/>
                <a:gd name="T80" fmla="*/ 234 w 464"/>
                <a:gd name="T81" fmla="*/ 223 h 367"/>
                <a:gd name="T82" fmla="*/ 233 w 464"/>
                <a:gd name="T83" fmla="*/ 220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64" h="367">
                  <a:moveTo>
                    <a:pt x="217" y="181"/>
                  </a:moveTo>
                  <a:cubicBezTo>
                    <a:pt x="202" y="143"/>
                    <a:pt x="187" y="105"/>
                    <a:pt x="172" y="66"/>
                  </a:cubicBezTo>
                  <a:cubicBezTo>
                    <a:pt x="153" y="105"/>
                    <a:pt x="134" y="143"/>
                    <a:pt x="115" y="181"/>
                  </a:cubicBezTo>
                  <a:lnTo>
                    <a:pt x="217" y="181"/>
                  </a:lnTo>
                  <a:close/>
                  <a:moveTo>
                    <a:pt x="353" y="181"/>
                  </a:moveTo>
                  <a:cubicBezTo>
                    <a:pt x="338" y="143"/>
                    <a:pt x="323" y="105"/>
                    <a:pt x="308" y="67"/>
                  </a:cubicBezTo>
                  <a:cubicBezTo>
                    <a:pt x="300" y="80"/>
                    <a:pt x="252" y="178"/>
                    <a:pt x="253" y="181"/>
                  </a:cubicBezTo>
                  <a:lnTo>
                    <a:pt x="353" y="181"/>
                  </a:lnTo>
                  <a:close/>
                  <a:moveTo>
                    <a:pt x="233" y="220"/>
                  </a:moveTo>
                  <a:cubicBezTo>
                    <a:pt x="229" y="228"/>
                    <a:pt x="225" y="236"/>
                    <a:pt x="222" y="243"/>
                  </a:cubicBezTo>
                  <a:cubicBezTo>
                    <a:pt x="205" y="278"/>
                    <a:pt x="189" y="312"/>
                    <a:pt x="172" y="347"/>
                  </a:cubicBezTo>
                  <a:cubicBezTo>
                    <a:pt x="169" y="353"/>
                    <a:pt x="168" y="360"/>
                    <a:pt x="165" y="367"/>
                  </a:cubicBezTo>
                  <a:cubicBezTo>
                    <a:pt x="136" y="367"/>
                    <a:pt x="136" y="367"/>
                    <a:pt x="136" y="367"/>
                  </a:cubicBezTo>
                  <a:cubicBezTo>
                    <a:pt x="139" y="362"/>
                    <a:pt x="142" y="357"/>
                    <a:pt x="145" y="353"/>
                  </a:cubicBezTo>
                  <a:cubicBezTo>
                    <a:pt x="151" y="340"/>
                    <a:pt x="158" y="327"/>
                    <a:pt x="164" y="315"/>
                  </a:cubicBezTo>
                  <a:cubicBezTo>
                    <a:pt x="183" y="276"/>
                    <a:pt x="202" y="237"/>
                    <a:pt x="220" y="199"/>
                  </a:cubicBezTo>
                  <a:cubicBezTo>
                    <a:pt x="221" y="198"/>
                    <a:pt x="221" y="197"/>
                    <a:pt x="222" y="195"/>
                  </a:cubicBezTo>
                  <a:cubicBezTo>
                    <a:pt x="220" y="195"/>
                    <a:pt x="219" y="195"/>
                    <a:pt x="218" y="195"/>
                  </a:cubicBezTo>
                  <a:cubicBezTo>
                    <a:pt x="183" y="195"/>
                    <a:pt x="147" y="195"/>
                    <a:pt x="112" y="195"/>
                  </a:cubicBezTo>
                  <a:cubicBezTo>
                    <a:pt x="110" y="195"/>
                    <a:pt x="108" y="195"/>
                    <a:pt x="107" y="198"/>
                  </a:cubicBezTo>
                  <a:cubicBezTo>
                    <a:pt x="83" y="249"/>
                    <a:pt x="58" y="300"/>
                    <a:pt x="34" y="352"/>
                  </a:cubicBezTo>
                  <a:cubicBezTo>
                    <a:pt x="31" y="356"/>
                    <a:pt x="31" y="362"/>
                    <a:pt x="29" y="367"/>
                  </a:cubicBezTo>
                  <a:cubicBezTo>
                    <a:pt x="0" y="367"/>
                    <a:pt x="0" y="367"/>
                    <a:pt x="0" y="367"/>
                  </a:cubicBezTo>
                  <a:cubicBezTo>
                    <a:pt x="3" y="362"/>
                    <a:pt x="6" y="358"/>
                    <a:pt x="8" y="353"/>
                  </a:cubicBezTo>
                  <a:cubicBezTo>
                    <a:pt x="16" y="338"/>
                    <a:pt x="23" y="323"/>
                    <a:pt x="31" y="307"/>
                  </a:cubicBezTo>
                  <a:cubicBezTo>
                    <a:pt x="51" y="266"/>
                    <a:pt x="71" y="225"/>
                    <a:pt x="91" y="183"/>
                  </a:cubicBezTo>
                  <a:cubicBezTo>
                    <a:pt x="119" y="127"/>
                    <a:pt x="146" y="70"/>
                    <a:pt x="174" y="14"/>
                  </a:cubicBezTo>
                  <a:cubicBezTo>
                    <a:pt x="176" y="9"/>
                    <a:pt x="178" y="5"/>
                    <a:pt x="181" y="0"/>
                  </a:cubicBezTo>
                  <a:cubicBezTo>
                    <a:pt x="201" y="52"/>
                    <a:pt x="222" y="103"/>
                    <a:pt x="242" y="155"/>
                  </a:cubicBezTo>
                  <a:cubicBezTo>
                    <a:pt x="267" y="103"/>
                    <a:pt x="292" y="52"/>
                    <a:pt x="317" y="0"/>
                  </a:cubicBezTo>
                  <a:cubicBezTo>
                    <a:pt x="320" y="7"/>
                    <a:pt x="323" y="13"/>
                    <a:pt x="325" y="18"/>
                  </a:cubicBezTo>
                  <a:cubicBezTo>
                    <a:pt x="368" y="128"/>
                    <a:pt x="412" y="238"/>
                    <a:pt x="455" y="348"/>
                  </a:cubicBezTo>
                  <a:cubicBezTo>
                    <a:pt x="457" y="354"/>
                    <a:pt x="461" y="360"/>
                    <a:pt x="464" y="367"/>
                  </a:cubicBezTo>
                  <a:cubicBezTo>
                    <a:pt x="423" y="367"/>
                    <a:pt x="423" y="367"/>
                    <a:pt x="423" y="367"/>
                  </a:cubicBezTo>
                  <a:cubicBezTo>
                    <a:pt x="421" y="348"/>
                    <a:pt x="413" y="332"/>
                    <a:pt x="406" y="315"/>
                  </a:cubicBezTo>
                  <a:cubicBezTo>
                    <a:pt x="391" y="275"/>
                    <a:pt x="375" y="235"/>
                    <a:pt x="360" y="195"/>
                  </a:cubicBezTo>
                  <a:cubicBezTo>
                    <a:pt x="258" y="195"/>
                    <a:pt x="258" y="195"/>
                    <a:pt x="258" y="195"/>
                  </a:cubicBezTo>
                  <a:cubicBezTo>
                    <a:pt x="281" y="253"/>
                    <a:pt x="302" y="310"/>
                    <a:pt x="327" y="367"/>
                  </a:cubicBezTo>
                  <a:cubicBezTo>
                    <a:pt x="286" y="367"/>
                    <a:pt x="286" y="367"/>
                    <a:pt x="286" y="367"/>
                  </a:cubicBezTo>
                  <a:cubicBezTo>
                    <a:pt x="284" y="346"/>
                    <a:pt x="274" y="328"/>
                    <a:pt x="267" y="309"/>
                  </a:cubicBezTo>
                  <a:cubicBezTo>
                    <a:pt x="257" y="280"/>
                    <a:pt x="245" y="252"/>
                    <a:pt x="234" y="223"/>
                  </a:cubicBezTo>
                  <a:cubicBezTo>
                    <a:pt x="234" y="222"/>
                    <a:pt x="234" y="222"/>
                    <a:pt x="233" y="22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19" name="Freeform 16"/>
            <p:cNvSpPr>
              <a:spLocks noEditPoints="1"/>
            </p:cNvSpPr>
            <p:nvPr userDrawn="1"/>
          </p:nvSpPr>
          <p:spPr bwMode="auto">
            <a:xfrm>
              <a:off x="8264525" y="149225"/>
              <a:ext cx="206375" cy="157163"/>
            </a:xfrm>
            <a:custGeom>
              <a:avLst/>
              <a:gdLst>
                <a:gd name="T0" fmla="*/ 33 w 124"/>
                <a:gd name="T1" fmla="*/ 45 h 94"/>
                <a:gd name="T2" fmla="*/ 40 w 124"/>
                <a:gd name="T3" fmla="*/ 67 h 94"/>
                <a:gd name="T4" fmla="*/ 84 w 124"/>
                <a:gd name="T5" fmla="*/ 73 h 94"/>
                <a:gd name="T6" fmla="*/ 86 w 124"/>
                <a:gd name="T7" fmla="*/ 20 h 94"/>
                <a:gd name="T8" fmla="*/ 47 w 124"/>
                <a:gd name="T9" fmla="*/ 15 h 94"/>
                <a:gd name="T10" fmla="*/ 33 w 124"/>
                <a:gd name="T11" fmla="*/ 45 h 94"/>
                <a:gd name="T12" fmla="*/ 64 w 124"/>
                <a:gd name="T13" fmla="*/ 0 h 94"/>
                <a:gd name="T14" fmla="*/ 108 w 124"/>
                <a:gd name="T15" fmla="*/ 17 h 94"/>
                <a:gd name="T16" fmla="*/ 106 w 124"/>
                <a:gd name="T17" fmla="*/ 76 h 94"/>
                <a:gd name="T18" fmla="*/ 56 w 124"/>
                <a:gd name="T19" fmla="*/ 92 h 94"/>
                <a:gd name="T20" fmla="*/ 19 w 124"/>
                <a:gd name="T21" fmla="*/ 74 h 94"/>
                <a:gd name="T22" fmla="*/ 25 w 124"/>
                <a:gd name="T23" fmla="*/ 13 h 94"/>
                <a:gd name="T24" fmla="*/ 64 w 124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4" h="94">
                  <a:moveTo>
                    <a:pt x="33" y="45"/>
                  </a:moveTo>
                  <a:cubicBezTo>
                    <a:pt x="33" y="54"/>
                    <a:pt x="35" y="60"/>
                    <a:pt x="40" y="67"/>
                  </a:cubicBezTo>
                  <a:cubicBezTo>
                    <a:pt x="51" y="84"/>
                    <a:pt x="70" y="86"/>
                    <a:pt x="84" y="73"/>
                  </a:cubicBezTo>
                  <a:cubicBezTo>
                    <a:pt x="98" y="58"/>
                    <a:pt x="99" y="35"/>
                    <a:pt x="86" y="20"/>
                  </a:cubicBezTo>
                  <a:cubicBezTo>
                    <a:pt x="76" y="8"/>
                    <a:pt x="60" y="6"/>
                    <a:pt x="47" y="15"/>
                  </a:cubicBezTo>
                  <a:cubicBezTo>
                    <a:pt x="37" y="22"/>
                    <a:pt x="33" y="33"/>
                    <a:pt x="33" y="45"/>
                  </a:cubicBezTo>
                  <a:moveTo>
                    <a:pt x="64" y="0"/>
                  </a:moveTo>
                  <a:cubicBezTo>
                    <a:pt x="81" y="0"/>
                    <a:pt x="96" y="5"/>
                    <a:pt x="108" y="17"/>
                  </a:cubicBezTo>
                  <a:cubicBezTo>
                    <a:pt x="124" y="35"/>
                    <a:pt x="123" y="60"/>
                    <a:pt x="106" y="76"/>
                  </a:cubicBezTo>
                  <a:cubicBezTo>
                    <a:pt x="92" y="89"/>
                    <a:pt x="75" y="94"/>
                    <a:pt x="56" y="92"/>
                  </a:cubicBezTo>
                  <a:cubicBezTo>
                    <a:pt x="42" y="90"/>
                    <a:pt x="29" y="85"/>
                    <a:pt x="19" y="74"/>
                  </a:cubicBezTo>
                  <a:cubicBezTo>
                    <a:pt x="0" y="54"/>
                    <a:pt x="6" y="27"/>
                    <a:pt x="25" y="13"/>
                  </a:cubicBezTo>
                  <a:cubicBezTo>
                    <a:pt x="36" y="4"/>
                    <a:pt x="49" y="0"/>
                    <a:pt x="64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0142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uvataust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55461-FF47-4A78-81FA-E895DCD2D04E}" type="datetime1">
              <a:rPr lang="fi-FI" smtClean="0"/>
              <a:t>24.9.2021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1737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äripohja harmaa"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42D32-2572-4694-A640-D2243C39475A}" type="datetime1">
              <a:rPr lang="fi-FI" smtClean="0"/>
              <a:t>24.9.2021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4910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äritausta sinin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DB1F37CD-7F01-4D7B-9B15-388BA1A92902}" type="datetime1">
              <a:rPr lang="fi-FI" smtClean="0"/>
              <a:t>24.9.2021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D9553030-DA0E-469A-A148-F21CB72F82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5" name="Kuva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200" y="149959"/>
            <a:ext cx="760660" cy="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50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äritausta punaine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FEC7EA3B-2419-423D-BBDA-CDA3FD7B678B}" type="datetime1">
              <a:rPr lang="fi-FI" smtClean="0"/>
              <a:t>24.9.2021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D9553030-DA0E-469A-A148-F21CB72F8278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21" name="Ryhmä 20"/>
          <p:cNvGrpSpPr>
            <a:grpSpLocks noChangeAspect="1"/>
          </p:cNvGrpSpPr>
          <p:nvPr userDrawn="1"/>
        </p:nvGrpSpPr>
        <p:grpSpPr>
          <a:xfrm>
            <a:off x="8143200" y="149225"/>
            <a:ext cx="761583" cy="810000"/>
            <a:chOff x="7996238" y="149225"/>
            <a:chExt cx="923925" cy="982663"/>
          </a:xfrm>
        </p:grpSpPr>
        <p:sp>
          <p:nvSpPr>
            <p:cNvPr id="9" name="Freeform 5"/>
            <p:cNvSpPr>
              <a:spLocks noEditPoints="1"/>
            </p:cNvSpPr>
            <p:nvPr userDrawn="1"/>
          </p:nvSpPr>
          <p:spPr bwMode="auto">
            <a:xfrm>
              <a:off x="7996238" y="984250"/>
              <a:ext cx="96838" cy="146050"/>
            </a:xfrm>
            <a:custGeom>
              <a:avLst/>
              <a:gdLst>
                <a:gd name="T0" fmla="*/ 29 w 58"/>
                <a:gd name="T1" fmla="*/ 5 h 87"/>
                <a:gd name="T2" fmla="*/ 24 w 58"/>
                <a:gd name="T3" fmla="*/ 10 h 87"/>
                <a:gd name="T4" fmla="*/ 29 w 58"/>
                <a:gd name="T5" fmla="*/ 14 h 87"/>
                <a:gd name="T6" fmla="*/ 33 w 58"/>
                <a:gd name="T7" fmla="*/ 9 h 87"/>
                <a:gd name="T8" fmla="*/ 29 w 58"/>
                <a:gd name="T9" fmla="*/ 5 h 87"/>
                <a:gd name="T10" fmla="*/ 37 w 58"/>
                <a:gd name="T11" fmla="*/ 59 h 87"/>
                <a:gd name="T12" fmla="*/ 32 w 58"/>
                <a:gd name="T13" fmla="*/ 43 h 87"/>
                <a:gd name="T14" fmla="*/ 28 w 58"/>
                <a:gd name="T15" fmla="*/ 31 h 87"/>
                <a:gd name="T16" fmla="*/ 28 w 58"/>
                <a:gd name="T17" fmla="*/ 31 h 87"/>
                <a:gd name="T18" fmla="*/ 25 w 58"/>
                <a:gd name="T19" fmla="*/ 43 h 87"/>
                <a:gd name="T20" fmla="*/ 20 w 58"/>
                <a:gd name="T21" fmla="*/ 59 h 87"/>
                <a:gd name="T22" fmla="*/ 37 w 58"/>
                <a:gd name="T23" fmla="*/ 59 h 87"/>
                <a:gd name="T24" fmla="*/ 29 w 58"/>
                <a:gd name="T25" fmla="*/ 0 h 87"/>
                <a:gd name="T26" fmla="*/ 39 w 58"/>
                <a:gd name="T27" fmla="*/ 10 h 87"/>
                <a:gd name="T28" fmla="*/ 29 w 58"/>
                <a:gd name="T29" fmla="*/ 19 h 87"/>
                <a:gd name="T30" fmla="*/ 18 w 58"/>
                <a:gd name="T31" fmla="*/ 10 h 87"/>
                <a:gd name="T32" fmla="*/ 29 w 58"/>
                <a:gd name="T33" fmla="*/ 0 h 87"/>
                <a:gd name="T34" fmla="*/ 18 w 58"/>
                <a:gd name="T35" fmla="*/ 68 h 87"/>
                <a:gd name="T36" fmla="*/ 12 w 58"/>
                <a:gd name="T37" fmla="*/ 87 h 87"/>
                <a:gd name="T38" fmla="*/ 0 w 58"/>
                <a:gd name="T39" fmla="*/ 87 h 87"/>
                <a:gd name="T40" fmla="*/ 21 w 58"/>
                <a:gd name="T41" fmla="*/ 21 h 87"/>
                <a:gd name="T42" fmla="*/ 36 w 58"/>
                <a:gd name="T43" fmla="*/ 21 h 87"/>
                <a:gd name="T44" fmla="*/ 58 w 58"/>
                <a:gd name="T45" fmla="*/ 87 h 87"/>
                <a:gd name="T46" fmla="*/ 45 w 58"/>
                <a:gd name="T47" fmla="*/ 87 h 87"/>
                <a:gd name="T48" fmla="*/ 39 w 58"/>
                <a:gd name="T49" fmla="*/ 68 h 87"/>
                <a:gd name="T50" fmla="*/ 18 w 58"/>
                <a:gd name="T51" fmla="*/ 68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8" h="87">
                  <a:moveTo>
                    <a:pt x="29" y="5"/>
                  </a:moveTo>
                  <a:cubicBezTo>
                    <a:pt x="26" y="5"/>
                    <a:pt x="24" y="7"/>
                    <a:pt x="24" y="10"/>
                  </a:cubicBezTo>
                  <a:cubicBezTo>
                    <a:pt x="24" y="12"/>
                    <a:pt x="26" y="14"/>
                    <a:pt x="29" y="14"/>
                  </a:cubicBezTo>
                  <a:cubicBezTo>
                    <a:pt x="32" y="14"/>
                    <a:pt x="33" y="12"/>
                    <a:pt x="33" y="9"/>
                  </a:cubicBezTo>
                  <a:cubicBezTo>
                    <a:pt x="33" y="7"/>
                    <a:pt x="32" y="5"/>
                    <a:pt x="29" y="5"/>
                  </a:cubicBezTo>
                  <a:close/>
                  <a:moveTo>
                    <a:pt x="37" y="59"/>
                  </a:moveTo>
                  <a:cubicBezTo>
                    <a:pt x="32" y="43"/>
                    <a:pt x="32" y="43"/>
                    <a:pt x="32" y="43"/>
                  </a:cubicBezTo>
                  <a:cubicBezTo>
                    <a:pt x="30" y="39"/>
                    <a:pt x="29" y="35"/>
                    <a:pt x="28" y="31"/>
                  </a:cubicBezTo>
                  <a:cubicBezTo>
                    <a:pt x="28" y="31"/>
                    <a:pt x="28" y="31"/>
                    <a:pt x="28" y="31"/>
                  </a:cubicBezTo>
                  <a:cubicBezTo>
                    <a:pt x="27" y="35"/>
                    <a:pt x="26" y="39"/>
                    <a:pt x="25" y="43"/>
                  </a:cubicBezTo>
                  <a:cubicBezTo>
                    <a:pt x="20" y="59"/>
                    <a:pt x="20" y="59"/>
                    <a:pt x="20" y="59"/>
                  </a:cubicBezTo>
                  <a:lnTo>
                    <a:pt x="37" y="59"/>
                  </a:lnTo>
                  <a:close/>
                  <a:moveTo>
                    <a:pt x="29" y="0"/>
                  </a:moveTo>
                  <a:cubicBezTo>
                    <a:pt x="36" y="0"/>
                    <a:pt x="39" y="4"/>
                    <a:pt x="39" y="10"/>
                  </a:cubicBezTo>
                  <a:cubicBezTo>
                    <a:pt x="39" y="15"/>
                    <a:pt x="35" y="19"/>
                    <a:pt x="29" y="19"/>
                  </a:cubicBezTo>
                  <a:cubicBezTo>
                    <a:pt x="22" y="19"/>
                    <a:pt x="18" y="15"/>
                    <a:pt x="18" y="10"/>
                  </a:cubicBezTo>
                  <a:cubicBezTo>
                    <a:pt x="18" y="5"/>
                    <a:pt x="22" y="0"/>
                    <a:pt x="29" y="0"/>
                  </a:cubicBezTo>
                  <a:close/>
                  <a:moveTo>
                    <a:pt x="18" y="68"/>
                  </a:moveTo>
                  <a:cubicBezTo>
                    <a:pt x="12" y="87"/>
                    <a:pt x="12" y="87"/>
                    <a:pt x="12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36" y="21"/>
                    <a:pt x="36" y="21"/>
                    <a:pt x="36" y="21"/>
                  </a:cubicBezTo>
                  <a:cubicBezTo>
                    <a:pt x="58" y="87"/>
                    <a:pt x="58" y="87"/>
                    <a:pt x="58" y="87"/>
                  </a:cubicBezTo>
                  <a:cubicBezTo>
                    <a:pt x="45" y="87"/>
                    <a:pt x="45" y="87"/>
                    <a:pt x="45" y="87"/>
                  </a:cubicBezTo>
                  <a:cubicBezTo>
                    <a:pt x="39" y="68"/>
                    <a:pt x="39" y="68"/>
                    <a:pt x="39" y="68"/>
                  </a:cubicBezTo>
                  <a:lnTo>
                    <a:pt x="18" y="6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8104188" y="1014413"/>
              <a:ext cx="79375" cy="117475"/>
            </a:xfrm>
            <a:custGeom>
              <a:avLst/>
              <a:gdLst>
                <a:gd name="T0" fmla="*/ 12 w 47"/>
                <a:gd name="T1" fmla="*/ 49 h 70"/>
                <a:gd name="T2" fmla="*/ 12 w 47"/>
                <a:gd name="T3" fmla="*/ 52 h 70"/>
                <a:gd name="T4" fmla="*/ 23 w 47"/>
                <a:gd name="T5" fmla="*/ 61 h 70"/>
                <a:gd name="T6" fmla="*/ 35 w 47"/>
                <a:gd name="T7" fmla="*/ 45 h 70"/>
                <a:gd name="T8" fmla="*/ 23 w 47"/>
                <a:gd name="T9" fmla="*/ 30 h 70"/>
                <a:gd name="T10" fmla="*/ 12 w 47"/>
                <a:gd name="T11" fmla="*/ 39 h 70"/>
                <a:gd name="T12" fmla="*/ 12 w 47"/>
                <a:gd name="T13" fmla="*/ 42 h 70"/>
                <a:gd name="T14" fmla="*/ 12 w 47"/>
                <a:gd name="T15" fmla="*/ 49 h 70"/>
                <a:gd name="T16" fmla="*/ 0 w 47"/>
                <a:gd name="T17" fmla="*/ 0 h 70"/>
                <a:gd name="T18" fmla="*/ 12 w 47"/>
                <a:gd name="T19" fmla="*/ 0 h 70"/>
                <a:gd name="T20" fmla="*/ 12 w 47"/>
                <a:gd name="T21" fmla="*/ 28 h 70"/>
                <a:gd name="T22" fmla="*/ 12 w 47"/>
                <a:gd name="T23" fmla="*/ 28 h 70"/>
                <a:gd name="T24" fmla="*/ 27 w 47"/>
                <a:gd name="T25" fmla="*/ 20 h 70"/>
                <a:gd name="T26" fmla="*/ 47 w 47"/>
                <a:gd name="T27" fmla="*/ 44 h 70"/>
                <a:gd name="T28" fmla="*/ 26 w 47"/>
                <a:gd name="T29" fmla="*/ 70 h 70"/>
                <a:gd name="T30" fmla="*/ 11 w 47"/>
                <a:gd name="T31" fmla="*/ 62 h 70"/>
                <a:gd name="T32" fmla="*/ 10 w 47"/>
                <a:gd name="T33" fmla="*/ 62 h 70"/>
                <a:gd name="T34" fmla="*/ 10 w 47"/>
                <a:gd name="T35" fmla="*/ 69 h 70"/>
                <a:gd name="T36" fmla="*/ 0 w 47"/>
                <a:gd name="T37" fmla="*/ 69 h 70"/>
                <a:gd name="T38" fmla="*/ 0 w 47"/>
                <a:gd name="T39" fmla="*/ 56 h 70"/>
                <a:gd name="T40" fmla="*/ 0 w 47"/>
                <a:gd name="T4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7" h="70">
                  <a:moveTo>
                    <a:pt x="12" y="49"/>
                  </a:moveTo>
                  <a:cubicBezTo>
                    <a:pt x="12" y="50"/>
                    <a:pt x="12" y="51"/>
                    <a:pt x="12" y="52"/>
                  </a:cubicBezTo>
                  <a:cubicBezTo>
                    <a:pt x="14" y="57"/>
                    <a:pt x="18" y="61"/>
                    <a:pt x="23" y="61"/>
                  </a:cubicBezTo>
                  <a:cubicBezTo>
                    <a:pt x="30" y="61"/>
                    <a:pt x="35" y="55"/>
                    <a:pt x="35" y="45"/>
                  </a:cubicBezTo>
                  <a:cubicBezTo>
                    <a:pt x="35" y="37"/>
                    <a:pt x="31" y="30"/>
                    <a:pt x="23" y="30"/>
                  </a:cubicBezTo>
                  <a:cubicBezTo>
                    <a:pt x="18" y="30"/>
                    <a:pt x="14" y="33"/>
                    <a:pt x="12" y="39"/>
                  </a:cubicBezTo>
                  <a:cubicBezTo>
                    <a:pt x="12" y="39"/>
                    <a:pt x="12" y="40"/>
                    <a:pt x="12" y="42"/>
                  </a:cubicBezTo>
                  <a:lnTo>
                    <a:pt x="12" y="49"/>
                  </a:lnTo>
                  <a:close/>
                  <a:moveTo>
                    <a:pt x="0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5" y="23"/>
                    <a:pt x="20" y="20"/>
                    <a:pt x="27" y="20"/>
                  </a:cubicBezTo>
                  <a:cubicBezTo>
                    <a:pt x="39" y="20"/>
                    <a:pt x="47" y="30"/>
                    <a:pt x="47" y="44"/>
                  </a:cubicBezTo>
                  <a:cubicBezTo>
                    <a:pt x="47" y="62"/>
                    <a:pt x="36" y="70"/>
                    <a:pt x="26" y="70"/>
                  </a:cubicBezTo>
                  <a:cubicBezTo>
                    <a:pt x="19" y="70"/>
                    <a:pt x="14" y="68"/>
                    <a:pt x="11" y="62"/>
                  </a:cubicBezTo>
                  <a:cubicBezTo>
                    <a:pt x="10" y="62"/>
                    <a:pt x="10" y="62"/>
                    <a:pt x="10" y="62"/>
                  </a:cubicBezTo>
                  <a:cubicBezTo>
                    <a:pt x="10" y="69"/>
                    <a:pt x="10" y="69"/>
                    <a:pt x="1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6"/>
                    <a:pt x="0" y="60"/>
                    <a:pt x="0" y="5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11" name="Freeform 7"/>
            <p:cNvSpPr>
              <a:spLocks noEditPoints="1"/>
            </p:cNvSpPr>
            <p:nvPr userDrawn="1"/>
          </p:nvSpPr>
          <p:spPr bwMode="auto">
            <a:xfrm>
              <a:off x="8193088" y="1047750"/>
              <a:ext cx="79375" cy="84138"/>
            </a:xfrm>
            <a:custGeom>
              <a:avLst/>
              <a:gdLst>
                <a:gd name="T0" fmla="*/ 24 w 48"/>
                <a:gd name="T1" fmla="*/ 41 h 50"/>
                <a:gd name="T2" fmla="*/ 36 w 48"/>
                <a:gd name="T3" fmla="*/ 25 h 50"/>
                <a:gd name="T4" fmla="*/ 25 w 48"/>
                <a:gd name="T5" fmla="*/ 9 h 50"/>
                <a:gd name="T6" fmla="*/ 13 w 48"/>
                <a:gd name="T7" fmla="*/ 25 h 50"/>
                <a:gd name="T8" fmla="*/ 24 w 48"/>
                <a:gd name="T9" fmla="*/ 41 h 50"/>
                <a:gd name="T10" fmla="*/ 24 w 48"/>
                <a:gd name="T11" fmla="*/ 50 h 50"/>
                <a:gd name="T12" fmla="*/ 0 w 48"/>
                <a:gd name="T13" fmla="*/ 26 h 50"/>
                <a:gd name="T14" fmla="*/ 25 w 48"/>
                <a:gd name="T15" fmla="*/ 0 h 50"/>
                <a:gd name="T16" fmla="*/ 48 w 48"/>
                <a:gd name="T17" fmla="*/ 25 h 50"/>
                <a:gd name="T18" fmla="*/ 24 w 48"/>
                <a:gd name="T1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50">
                  <a:moveTo>
                    <a:pt x="24" y="41"/>
                  </a:moveTo>
                  <a:cubicBezTo>
                    <a:pt x="31" y="41"/>
                    <a:pt x="36" y="35"/>
                    <a:pt x="36" y="25"/>
                  </a:cubicBezTo>
                  <a:cubicBezTo>
                    <a:pt x="36" y="18"/>
                    <a:pt x="33" y="9"/>
                    <a:pt x="25" y="9"/>
                  </a:cubicBezTo>
                  <a:cubicBezTo>
                    <a:pt x="16" y="9"/>
                    <a:pt x="13" y="17"/>
                    <a:pt x="13" y="25"/>
                  </a:cubicBezTo>
                  <a:cubicBezTo>
                    <a:pt x="13" y="34"/>
                    <a:pt x="17" y="41"/>
                    <a:pt x="24" y="41"/>
                  </a:cubicBezTo>
                  <a:close/>
                  <a:moveTo>
                    <a:pt x="24" y="50"/>
                  </a:moveTo>
                  <a:cubicBezTo>
                    <a:pt x="11" y="50"/>
                    <a:pt x="0" y="41"/>
                    <a:pt x="0" y="26"/>
                  </a:cubicBezTo>
                  <a:cubicBezTo>
                    <a:pt x="0" y="10"/>
                    <a:pt x="11" y="0"/>
                    <a:pt x="25" y="0"/>
                  </a:cubicBezTo>
                  <a:cubicBezTo>
                    <a:pt x="39" y="0"/>
                    <a:pt x="48" y="10"/>
                    <a:pt x="48" y="25"/>
                  </a:cubicBezTo>
                  <a:cubicBezTo>
                    <a:pt x="48" y="42"/>
                    <a:pt x="36" y="50"/>
                    <a:pt x="24" y="5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12" name="Freeform 8"/>
            <p:cNvSpPr>
              <a:spLocks noEditPoints="1"/>
            </p:cNvSpPr>
            <p:nvPr userDrawn="1"/>
          </p:nvSpPr>
          <p:spPr bwMode="auto">
            <a:xfrm>
              <a:off x="8316913" y="1019175"/>
              <a:ext cx="96838" cy="111125"/>
            </a:xfrm>
            <a:custGeom>
              <a:avLst/>
              <a:gdLst>
                <a:gd name="T0" fmla="*/ 37 w 58"/>
                <a:gd name="T1" fmla="*/ 38 h 66"/>
                <a:gd name="T2" fmla="*/ 32 w 58"/>
                <a:gd name="T3" fmla="*/ 22 h 66"/>
                <a:gd name="T4" fmla="*/ 28 w 58"/>
                <a:gd name="T5" fmla="*/ 10 h 66"/>
                <a:gd name="T6" fmla="*/ 28 w 58"/>
                <a:gd name="T7" fmla="*/ 10 h 66"/>
                <a:gd name="T8" fmla="*/ 25 w 58"/>
                <a:gd name="T9" fmla="*/ 22 h 66"/>
                <a:gd name="T10" fmla="*/ 20 w 58"/>
                <a:gd name="T11" fmla="*/ 38 h 66"/>
                <a:gd name="T12" fmla="*/ 37 w 58"/>
                <a:gd name="T13" fmla="*/ 38 h 66"/>
                <a:gd name="T14" fmla="*/ 18 w 58"/>
                <a:gd name="T15" fmla="*/ 47 h 66"/>
                <a:gd name="T16" fmla="*/ 12 w 58"/>
                <a:gd name="T17" fmla="*/ 66 h 66"/>
                <a:gd name="T18" fmla="*/ 0 w 58"/>
                <a:gd name="T19" fmla="*/ 66 h 66"/>
                <a:gd name="T20" fmla="*/ 21 w 58"/>
                <a:gd name="T21" fmla="*/ 0 h 66"/>
                <a:gd name="T22" fmla="*/ 36 w 58"/>
                <a:gd name="T23" fmla="*/ 0 h 66"/>
                <a:gd name="T24" fmla="*/ 58 w 58"/>
                <a:gd name="T25" fmla="*/ 66 h 66"/>
                <a:gd name="T26" fmla="*/ 45 w 58"/>
                <a:gd name="T27" fmla="*/ 66 h 66"/>
                <a:gd name="T28" fmla="*/ 39 w 58"/>
                <a:gd name="T29" fmla="*/ 47 h 66"/>
                <a:gd name="T30" fmla="*/ 18 w 58"/>
                <a:gd name="T31" fmla="*/ 47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6">
                  <a:moveTo>
                    <a:pt x="37" y="38"/>
                  </a:moveTo>
                  <a:cubicBezTo>
                    <a:pt x="32" y="22"/>
                    <a:pt x="32" y="22"/>
                    <a:pt x="32" y="22"/>
                  </a:cubicBezTo>
                  <a:cubicBezTo>
                    <a:pt x="30" y="18"/>
                    <a:pt x="29" y="14"/>
                    <a:pt x="28" y="10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7" y="14"/>
                    <a:pt x="26" y="18"/>
                    <a:pt x="25" y="22"/>
                  </a:cubicBezTo>
                  <a:cubicBezTo>
                    <a:pt x="20" y="38"/>
                    <a:pt x="20" y="38"/>
                    <a:pt x="20" y="38"/>
                  </a:cubicBezTo>
                  <a:lnTo>
                    <a:pt x="37" y="38"/>
                  </a:lnTo>
                  <a:close/>
                  <a:moveTo>
                    <a:pt x="18" y="47"/>
                  </a:moveTo>
                  <a:cubicBezTo>
                    <a:pt x="12" y="66"/>
                    <a:pt x="12" y="66"/>
                    <a:pt x="12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58" y="66"/>
                    <a:pt x="58" y="66"/>
                    <a:pt x="58" y="66"/>
                  </a:cubicBezTo>
                  <a:cubicBezTo>
                    <a:pt x="45" y="66"/>
                    <a:pt x="45" y="66"/>
                    <a:pt x="45" y="66"/>
                  </a:cubicBezTo>
                  <a:cubicBezTo>
                    <a:pt x="39" y="47"/>
                    <a:pt x="39" y="47"/>
                    <a:pt x="39" y="47"/>
                  </a:cubicBezTo>
                  <a:lnTo>
                    <a:pt x="18" y="4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13" name="Freeform 9"/>
            <p:cNvSpPr>
              <a:spLocks/>
            </p:cNvSpPr>
            <p:nvPr userDrawn="1"/>
          </p:nvSpPr>
          <p:spPr bwMode="auto">
            <a:xfrm>
              <a:off x="8424863" y="1014413"/>
              <a:ext cx="73025" cy="115888"/>
            </a:xfrm>
            <a:custGeom>
              <a:avLst/>
              <a:gdLst>
                <a:gd name="T0" fmla="*/ 12 w 44"/>
                <a:gd name="T1" fmla="*/ 42 h 69"/>
                <a:gd name="T2" fmla="*/ 12 w 44"/>
                <a:gd name="T3" fmla="*/ 42 h 69"/>
                <a:gd name="T4" fmla="*/ 16 w 44"/>
                <a:gd name="T5" fmla="*/ 37 h 69"/>
                <a:gd name="T6" fmla="*/ 27 w 44"/>
                <a:gd name="T7" fmla="*/ 21 h 69"/>
                <a:gd name="T8" fmla="*/ 42 w 44"/>
                <a:gd name="T9" fmla="*/ 21 h 69"/>
                <a:gd name="T10" fmla="*/ 24 w 44"/>
                <a:gd name="T11" fmla="*/ 41 h 69"/>
                <a:gd name="T12" fmla="*/ 44 w 44"/>
                <a:gd name="T13" fmla="*/ 69 h 69"/>
                <a:gd name="T14" fmla="*/ 29 w 44"/>
                <a:gd name="T15" fmla="*/ 69 h 69"/>
                <a:gd name="T16" fmla="*/ 16 w 44"/>
                <a:gd name="T17" fmla="*/ 48 h 69"/>
                <a:gd name="T18" fmla="*/ 12 w 44"/>
                <a:gd name="T19" fmla="*/ 53 h 69"/>
                <a:gd name="T20" fmla="*/ 12 w 44"/>
                <a:gd name="T21" fmla="*/ 69 h 69"/>
                <a:gd name="T22" fmla="*/ 0 w 44"/>
                <a:gd name="T23" fmla="*/ 69 h 69"/>
                <a:gd name="T24" fmla="*/ 0 w 44"/>
                <a:gd name="T25" fmla="*/ 0 h 69"/>
                <a:gd name="T26" fmla="*/ 12 w 44"/>
                <a:gd name="T27" fmla="*/ 0 h 69"/>
                <a:gd name="T28" fmla="*/ 12 w 44"/>
                <a:gd name="T29" fmla="*/ 4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" h="69">
                  <a:moveTo>
                    <a:pt x="12" y="42"/>
                  </a:moveTo>
                  <a:cubicBezTo>
                    <a:pt x="12" y="42"/>
                    <a:pt x="12" y="42"/>
                    <a:pt x="12" y="42"/>
                  </a:cubicBezTo>
                  <a:cubicBezTo>
                    <a:pt x="13" y="40"/>
                    <a:pt x="15" y="38"/>
                    <a:pt x="16" y="37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42" y="21"/>
                    <a:pt x="42" y="21"/>
                    <a:pt x="42" y="21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29" y="69"/>
                    <a:pt x="29" y="69"/>
                    <a:pt x="29" y="69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12" y="53"/>
                    <a:pt x="12" y="53"/>
                    <a:pt x="12" y="53"/>
                  </a:cubicBezTo>
                  <a:cubicBezTo>
                    <a:pt x="12" y="69"/>
                    <a:pt x="12" y="69"/>
                    <a:pt x="12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4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14" name="Freeform 10"/>
            <p:cNvSpPr>
              <a:spLocks noEditPoints="1"/>
            </p:cNvSpPr>
            <p:nvPr userDrawn="1"/>
          </p:nvSpPr>
          <p:spPr bwMode="auto">
            <a:xfrm>
              <a:off x="8501063" y="1047750"/>
              <a:ext cx="66675" cy="84138"/>
            </a:xfrm>
            <a:custGeom>
              <a:avLst/>
              <a:gdLst>
                <a:gd name="T0" fmla="*/ 28 w 40"/>
                <a:gd name="T1" fmla="*/ 26 h 50"/>
                <a:gd name="T2" fmla="*/ 11 w 40"/>
                <a:gd name="T3" fmla="*/ 35 h 50"/>
                <a:gd name="T4" fmla="*/ 18 w 40"/>
                <a:gd name="T5" fmla="*/ 41 h 50"/>
                <a:gd name="T6" fmla="*/ 28 w 40"/>
                <a:gd name="T7" fmla="*/ 35 h 50"/>
                <a:gd name="T8" fmla="*/ 28 w 40"/>
                <a:gd name="T9" fmla="*/ 32 h 50"/>
                <a:gd name="T10" fmla="*/ 28 w 40"/>
                <a:gd name="T11" fmla="*/ 26 h 50"/>
                <a:gd name="T12" fmla="*/ 40 w 40"/>
                <a:gd name="T13" fmla="*/ 38 h 50"/>
                <a:gd name="T14" fmla="*/ 40 w 40"/>
                <a:gd name="T15" fmla="*/ 49 h 50"/>
                <a:gd name="T16" fmla="*/ 30 w 40"/>
                <a:gd name="T17" fmla="*/ 49 h 50"/>
                <a:gd name="T18" fmla="*/ 29 w 40"/>
                <a:gd name="T19" fmla="*/ 44 h 50"/>
                <a:gd name="T20" fmla="*/ 29 w 40"/>
                <a:gd name="T21" fmla="*/ 44 h 50"/>
                <a:gd name="T22" fmla="*/ 14 w 40"/>
                <a:gd name="T23" fmla="*/ 50 h 50"/>
                <a:gd name="T24" fmla="*/ 0 w 40"/>
                <a:gd name="T25" fmla="*/ 36 h 50"/>
                <a:gd name="T26" fmla="*/ 28 w 40"/>
                <a:gd name="T27" fmla="*/ 18 h 50"/>
                <a:gd name="T28" fmla="*/ 28 w 40"/>
                <a:gd name="T29" fmla="*/ 17 h 50"/>
                <a:gd name="T30" fmla="*/ 18 w 40"/>
                <a:gd name="T31" fmla="*/ 9 h 50"/>
                <a:gd name="T32" fmla="*/ 5 w 40"/>
                <a:gd name="T33" fmla="*/ 12 h 50"/>
                <a:gd name="T34" fmla="*/ 3 w 40"/>
                <a:gd name="T35" fmla="*/ 5 h 50"/>
                <a:gd name="T36" fmla="*/ 20 w 40"/>
                <a:gd name="T37" fmla="*/ 0 h 50"/>
                <a:gd name="T38" fmla="*/ 40 w 40"/>
                <a:gd name="T39" fmla="*/ 20 h 50"/>
                <a:gd name="T40" fmla="*/ 40 w 40"/>
                <a:gd name="T41" fmla="*/ 38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" h="50">
                  <a:moveTo>
                    <a:pt x="28" y="26"/>
                  </a:moveTo>
                  <a:cubicBezTo>
                    <a:pt x="20" y="26"/>
                    <a:pt x="11" y="27"/>
                    <a:pt x="11" y="35"/>
                  </a:cubicBezTo>
                  <a:cubicBezTo>
                    <a:pt x="11" y="39"/>
                    <a:pt x="14" y="41"/>
                    <a:pt x="18" y="41"/>
                  </a:cubicBezTo>
                  <a:cubicBezTo>
                    <a:pt x="23" y="41"/>
                    <a:pt x="27" y="38"/>
                    <a:pt x="28" y="35"/>
                  </a:cubicBezTo>
                  <a:cubicBezTo>
                    <a:pt x="28" y="34"/>
                    <a:pt x="28" y="33"/>
                    <a:pt x="28" y="32"/>
                  </a:cubicBezTo>
                  <a:lnTo>
                    <a:pt x="28" y="26"/>
                  </a:lnTo>
                  <a:close/>
                  <a:moveTo>
                    <a:pt x="40" y="38"/>
                  </a:moveTo>
                  <a:cubicBezTo>
                    <a:pt x="40" y="42"/>
                    <a:pt x="40" y="46"/>
                    <a:pt x="40" y="49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29" y="44"/>
                    <a:pt x="29" y="44"/>
                    <a:pt x="29" y="44"/>
                  </a:cubicBezTo>
                  <a:cubicBezTo>
                    <a:pt x="29" y="44"/>
                    <a:pt x="29" y="44"/>
                    <a:pt x="29" y="44"/>
                  </a:cubicBezTo>
                  <a:cubicBezTo>
                    <a:pt x="26" y="47"/>
                    <a:pt x="21" y="50"/>
                    <a:pt x="14" y="50"/>
                  </a:cubicBezTo>
                  <a:cubicBezTo>
                    <a:pt x="5" y="50"/>
                    <a:pt x="0" y="43"/>
                    <a:pt x="0" y="36"/>
                  </a:cubicBezTo>
                  <a:cubicBezTo>
                    <a:pt x="0" y="24"/>
                    <a:pt x="10" y="18"/>
                    <a:pt x="28" y="18"/>
                  </a:cubicBezTo>
                  <a:cubicBezTo>
                    <a:pt x="28" y="17"/>
                    <a:pt x="28" y="17"/>
                    <a:pt x="28" y="17"/>
                  </a:cubicBezTo>
                  <a:cubicBezTo>
                    <a:pt x="28" y="14"/>
                    <a:pt x="26" y="9"/>
                    <a:pt x="18" y="9"/>
                  </a:cubicBezTo>
                  <a:cubicBezTo>
                    <a:pt x="13" y="9"/>
                    <a:pt x="9" y="10"/>
                    <a:pt x="5" y="1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7" y="2"/>
                    <a:pt x="13" y="0"/>
                    <a:pt x="20" y="0"/>
                  </a:cubicBezTo>
                  <a:cubicBezTo>
                    <a:pt x="35" y="0"/>
                    <a:pt x="40" y="10"/>
                    <a:pt x="40" y="20"/>
                  </a:cubicBezTo>
                  <a:lnTo>
                    <a:pt x="40" y="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15" name="Freeform 11"/>
            <p:cNvSpPr>
              <a:spLocks noEditPoints="1"/>
            </p:cNvSpPr>
            <p:nvPr userDrawn="1"/>
          </p:nvSpPr>
          <p:spPr bwMode="auto">
            <a:xfrm>
              <a:off x="8582025" y="1014413"/>
              <a:ext cx="79375" cy="117475"/>
            </a:xfrm>
            <a:custGeom>
              <a:avLst/>
              <a:gdLst>
                <a:gd name="T0" fmla="*/ 35 w 48"/>
                <a:gd name="T1" fmla="*/ 41 h 70"/>
                <a:gd name="T2" fmla="*/ 35 w 48"/>
                <a:gd name="T3" fmla="*/ 38 h 70"/>
                <a:gd name="T4" fmla="*/ 25 w 48"/>
                <a:gd name="T5" fmla="*/ 30 h 70"/>
                <a:gd name="T6" fmla="*/ 13 w 48"/>
                <a:gd name="T7" fmla="*/ 45 h 70"/>
                <a:gd name="T8" fmla="*/ 24 w 48"/>
                <a:gd name="T9" fmla="*/ 60 h 70"/>
                <a:gd name="T10" fmla="*/ 35 w 48"/>
                <a:gd name="T11" fmla="*/ 52 h 70"/>
                <a:gd name="T12" fmla="*/ 35 w 48"/>
                <a:gd name="T13" fmla="*/ 48 h 70"/>
                <a:gd name="T14" fmla="*/ 35 w 48"/>
                <a:gd name="T15" fmla="*/ 41 h 70"/>
                <a:gd name="T16" fmla="*/ 47 w 48"/>
                <a:gd name="T17" fmla="*/ 0 h 70"/>
                <a:gd name="T18" fmla="*/ 47 w 48"/>
                <a:gd name="T19" fmla="*/ 56 h 70"/>
                <a:gd name="T20" fmla="*/ 48 w 48"/>
                <a:gd name="T21" fmla="*/ 69 h 70"/>
                <a:gd name="T22" fmla="*/ 37 w 48"/>
                <a:gd name="T23" fmla="*/ 69 h 70"/>
                <a:gd name="T24" fmla="*/ 36 w 48"/>
                <a:gd name="T25" fmla="*/ 61 h 70"/>
                <a:gd name="T26" fmla="*/ 36 w 48"/>
                <a:gd name="T27" fmla="*/ 61 h 70"/>
                <a:gd name="T28" fmla="*/ 21 w 48"/>
                <a:gd name="T29" fmla="*/ 70 h 70"/>
                <a:gd name="T30" fmla="*/ 0 w 48"/>
                <a:gd name="T31" fmla="*/ 46 h 70"/>
                <a:gd name="T32" fmla="*/ 22 w 48"/>
                <a:gd name="T33" fmla="*/ 20 h 70"/>
                <a:gd name="T34" fmla="*/ 35 w 48"/>
                <a:gd name="T35" fmla="*/ 27 h 70"/>
                <a:gd name="T36" fmla="*/ 35 w 48"/>
                <a:gd name="T37" fmla="*/ 27 h 70"/>
                <a:gd name="T38" fmla="*/ 35 w 48"/>
                <a:gd name="T39" fmla="*/ 0 h 70"/>
                <a:gd name="T40" fmla="*/ 47 w 48"/>
                <a:gd name="T4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8" h="70">
                  <a:moveTo>
                    <a:pt x="35" y="41"/>
                  </a:moveTo>
                  <a:cubicBezTo>
                    <a:pt x="35" y="40"/>
                    <a:pt x="35" y="39"/>
                    <a:pt x="35" y="38"/>
                  </a:cubicBezTo>
                  <a:cubicBezTo>
                    <a:pt x="34" y="33"/>
                    <a:pt x="30" y="30"/>
                    <a:pt x="25" y="30"/>
                  </a:cubicBezTo>
                  <a:cubicBezTo>
                    <a:pt x="17" y="30"/>
                    <a:pt x="13" y="36"/>
                    <a:pt x="13" y="45"/>
                  </a:cubicBezTo>
                  <a:cubicBezTo>
                    <a:pt x="13" y="54"/>
                    <a:pt x="17" y="60"/>
                    <a:pt x="24" y="60"/>
                  </a:cubicBezTo>
                  <a:cubicBezTo>
                    <a:pt x="29" y="60"/>
                    <a:pt x="34" y="57"/>
                    <a:pt x="35" y="52"/>
                  </a:cubicBezTo>
                  <a:cubicBezTo>
                    <a:pt x="35" y="51"/>
                    <a:pt x="35" y="50"/>
                    <a:pt x="35" y="48"/>
                  </a:cubicBezTo>
                  <a:lnTo>
                    <a:pt x="35" y="41"/>
                  </a:lnTo>
                  <a:close/>
                  <a:moveTo>
                    <a:pt x="47" y="0"/>
                  </a:moveTo>
                  <a:cubicBezTo>
                    <a:pt x="47" y="56"/>
                    <a:pt x="47" y="56"/>
                    <a:pt x="47" y="56"/>
                  </a:cubicBezTo>
                  <a:cubicBezTo>
                    <a:pt x="47" y="60"/>
                    <a:pt x="47" y="66"/>
                    <a:pt x="48" y="69"/>
                  </a:cubicBezTo>
                  <a:cubicBezTo>
                    <a:pt x="37" y="69"/>
                    <a:pt x="37" y="69"/>
                    <a:pt x="37" y="69"/>
                  </a:cubicBezTo>
                  <a:cubicBezTo>
                    <a:pt x="36" y="61"/>
                    <a:pt x="36" y="61"/>
                    <a:pt x="36" y="61"/>
                  </a:cubicBezTo>
                  <a:cubicBezTo>
                    <a:pt x="36" y="61"/>
                    <a:pt x="36" y="61"/>
                    <a:pt x="36" y="61"/>
                  </a:cubicBezTo>
                  <a:cubicBezTo>
                    <a:pt x="33" y="67"/>
                    <a:pt x="28" y="70"/>
                    <a:pt x="21" y="70"/>
                  </a:cubicBezTo>
                  <a:cubicBezTo>
                    <a:pt x="9" y="70"/>
                    <a:pt x="0" y="60"/>
                    <a:pt x="0" y="46"/>
                  </a:cubicBezTo>
                  <a:cubicBezTo>
                    <a:pt x="0" y="30"/>
                    <a:pt x="10" y="20"/>
                    <a:pt x="22" y="20"/>
                  </a:cubicBezTo>
                  <a:cubicBezTo>
                    <a:pt x="28" y="20"/>
                    <a:pt x="33" y="23"/>
                    <a:pt x="35" y="27"/>
                  </a:cubicBezTo>
                  <a:cubicBezTo>
                    <a:pt x="35" y="27"/>
                    <a:pt x="35" y="27"/>
                    <a:pt x="35" y="27"/>
                  </a:cubicBezTo>
                  <a:cubicBezTo>
                    <a:pt x="35" y="0"/>
                    <a:pt x="35" y="0"/>
                    <a:pt x="35" y="0"/>
                  </a:cubicBezTo>
                  <a:lnTo>
                    <a:pt x="4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16" name="Freeform 12"/>
            <p:cNvSpPr>
              <a:spLocks noEditPoints="1"/>
            </p:cNvSpPr>
            <p:nvPr userDrawn="1"/>
          </p:nvSpPr>
          <p:spPr bwMode="auto">
            <a:xfrm>
              <a:off x="8675688" y="1047750"/>
              <a:ext cx="73025" cy="84138"/>
            </a:xfrm>
            <a:custGeom>
              <a:avLst/>
              <a:gdLst>
                <a:gd name="T0" fmla="*/ 32 w 44"/>
                <a:gd name="T1" fmla="*/ 20 h 50"/>
                <a:gd name="T2" fmla="*/ 23 w 44"/>
                <a:gd name="T3" fmla="*/ 9 h 50"/>
                <a:gd name="T4" fmla="*/ 12 w 44"/>
                <a:gd name="T5" fmla="*/ 20 h 50"/>
                <a:gd name="T6" fmla="*/ 32 w 44"/>
                <a:gd name="T7" fmla="*/ 20 h 50"/>
                <a:gd name="T8" fmla="*/ 12 w 44"/>
                <a:gd name="T9" fmla="*/ 29 h 50"/>
                <a:gd name="T10" fmla="*/ 26 w 44"/>
                <a:gd name="T11" fmla="*/ 41 h 50"/>
                <a:gd name="T12" fmla="*/ 39 w 44"/>
                <a:gd name="T13" fmla="*/ 39 h 50"/>
                <a:gd name="T14" fmla="*/ 41 w 44"/>
                <a:gd name="T15" fmla="*/ 47 h 50"/>
                <a:gd name="T16" fmla="*/ 24 w 44"/>
                <a:gd name="T17" fmla="*/ 50 h 50"/>
                <a:gd name="T18" fmla="*/ 0 w 44"/>
                <a:gd name="T19" fmla="*/ 26 h 50"/>
                <a:gd name="T20" fmla="*/ 23 w 44"/>
                <a:gd name="T21" fmla="*/ 0 h 50"/>
                <a:gd name="T22" fmla="*/ 44 w 44"/>
                <a:gd name="T23" fmla="*/ 23 h 50"/>
                <a:gd name="T24" fmla="*/ 43 w 44"/>
                <a:gd name="T25" fmla="*/ 29 h 50"/>
                <a:gd name="T26" fmla="*/ 12 w 44"/>
                <a:gd name="T27" fmla="*/ 2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" h="50">
                  <a:moveTo>
                    <a:pt x="32" y="20"/>
                  </a:moveTo>
                  <a:cubicBezTo>
                    <a:pt x="32" y="16"/>
                    <a:pt x="30" y="9"/>
                    <a:pt x="23" y="9"/>
                  </a:cubicBezTo>
                  <a:cubicBezTo>
                    <a:pt x="15" y="9"/>
                    <a:pt x="12" y="15"/>
                    <a:pt x="12" y="20"/>
                  </a:cubicBezTo>
                  <a:lnTo>
                    <a:pt x="32" y="20"/>
                  </a:lnTo>
                  <a:close/>
                  <a:moveTo>
                    <a:pt x="12" y="29"/>
                  </a:moveTo>
                  <a:cubicBezTo>
                    <a:pt x="12" y="37"/>
                    <a:pt x="19" y="41"/>
                    <a:pt x="26" y="41"/>
                  </a:cubicBezTo>
                  <a:cubicBezTo>
                    <a:pt x="32" y="41"/>
                    <a:pt x="36" y="40"/>
                    <a:pt x="39" y="39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37" y="49"/>
                    <a:pt x="31" y="50"/>
                    <a:pt x="24" y="50"/>
                  </a:cubicBezTo>
                  <a:cubicBezTo>
                    <a:pt x="9" y="50"/>
                    <a:pt x="0" y="40"/>
                    <a:pt x="0" y="26"/>
                  </a:cubicBezTo>
                  <a:cubicBezTo>
                    <a:pt x="0" y="13"/>
                    <a:pt x="8" y="0"/>
                    <a:pt x="23" y="0"/>
                  </a:cubicBezTo>
                  <a:cubicBezTo>
                    <a:pt x="39" y="0"/>
                    <a:pt x="44" y="13"/>
                    <a:pt x="44" y="23"/>
                  </a:cubicBezTo>
                  <a:cubicBezTo>
                    <a:pt x="44" y="26"/>
                    <a:pt x="43" y="27"/>
                    <a:pt x="43" y="29"/>
                  </a:cubicBezTo>
                  <a:lnTo>
                    <a:pt x="12" y="2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17" name="Freeform 13"/>
            <p:cNvSpPr>
              <a:spLocks/>
            </p:cNvSpPr>
            <p:nvPr userDrawn="1"/>
          </p:nvSpPr>
          <p:spPr bwMode="auto">
            <a:xfrm>
              <a:off x="8761413" y="1047750"/>
              <a:ext cx="119063" cy="82550"/>
            </a:xfrm>
            <a:custGeom>
              <a:avLst/>
              <a:gdLst>
                <a:gd name="T0" fmla="*/ 1 w 71"/>
                <a:gd name="T1" fmla="*/ 16 h 49"/>
                <a:gd name="T2" fmla="*/ 0 w 71"/>
                <a:gd name="T3" fmla="*/ 1 h 49"/>
                <a:gd name="T4" fmla="*/ 10 w 71"/>
                <a:gd name="T5" fmla="*/ 1 h 49"/>
                <a:gd name="T6" fmla="*/ 11 w 71"/>
                <a:gd name="T7" fmla="*/ 8 h 49"/>
                <a:gd name="T8" fmla="*/ 11 w 71"/>
                <a:gd name="T9" fmla="*/ 8 h 49"/>
                <a:gd name="T10" fmla="*/ 26 w 71"/>
                <a:gd name="T11" fmla="*/ 0 h 49"/>
                <a:gd name="T12" fmla="*/ 39 w 71"/>
                <a:gd name="T13" fmla="*/ 9 h 49"/>
                <a:gd name="T14" fmla="*/ 39 w 71"/>
                <a:gd name="T15" fmla="*/ 9 h 49"/>
                <a:gd name="T16" fmla="*/ 45 w 71"/>
                <a:gd name="T17" fmla="*/ 3 h 49"/>
                <a:gd name="T18" fmla="*/ 55 w 71"/>
                <a:gd name="T19" fmla="*/ 0 h 49"/>
                <a:gd name="T20" fmla="*/ 71 w 71"/>
                <a:gd name="T21" fmla="*/ 21 h 49"/>
                <a:gd name="T22" fmla="*/ 71 w 71"/>
                <a:gd name="T23" fmla="*/ 49 h 49"/>
                <a:gd name="T24" fmla="*/ 59 w 71"/>
                <a:gd name="T25" fmla="*/ 49 h 49"/>
                <a:gd name="T26" fmla="*/ 59 w 71"/>
                <a:gd name="T27" fmla="*/ 23 h 49"/>
                <a:gd name="T28" fmla="*/ 50 w 71"/>
                <a:gd name="T29" fmla="*/ 10 h 49"/>
                <a:gd name="T30" fmla="*/ 42 w 71"/>
                <a:gd name="T31" fmla="*/ 16 h 49"/>
                <a:gd name="T32" fmla="*/ 41 w 71"/>
                <a:gd name="T33" fmla="*/ 20 h 49"/>
                <a:gd name="T34" fmla="*/ 41 w 71"/>
                <a:gd name="T35" fmla="*/ 49 h 49"/>
                <a:gd name="T36" fmla="*/ 30 w 71"/>
                <a:gd name="T37" fmla="*/ 49 h 49"/>
                <a:gd name="T38" fmla="*/ 30 w 71"/>
                <a:gd name="T39" fmla="*/ 21 h 49"/>
                <a:gd name="T40" fmla="*/ 22 w 71"/>
                <a:gd name="T41" fmla="*/ 10 h 49"/>
                <a:gd name="T42" fmla="*/ 13 w 71"/>
                <a:gd name="T43" fmla="*/ 17 h 49"/>
                <a:gd name="T44" fmla="*/ 12 w 71"/>
                <a:gd name="T45" fmla="*/ 21 h 49"/>
                <a:gd name="T46" fmla="*/ 12 w 71"/>
                <a:gd name="T47" fmla="*/ 49 h 49"/>
                <a:gd name="T48" fmla="*/ 1 w 71"/>
                <a:gd name="T49" fmla="*/ 49 h 49"/>
                <a:gd name="T50" fmla="*/ 1 w 71"/>
                <a:gd name="T51" fmla="*/ 1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1" h="49">
                  <a:moveTo>
                    <a:pt x="1" y="16"/>
                  </a:moveTo>
                  <a:cubicBezTo>
                    <a:pt x="1" y="10"/>
                    <a:pt x="0" y="6"/>
                    <a:pt x="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4" y="5"/>
                    <a:pt x="18" y="0"/>
                    <a:pt x="26" y="0"/>
                  </a:cubicBezTo>
                  <a:cubicBezTo>
                    <a:pt x="32" y="0"/>
                    <a:pt x="37" y="4"/>
                    <a:pt x="39" y="9"/>
                  </a:cubicBezTo>
                  <a:cubicBezTo>
                    <a:pt x="39" y="9"/>
                    <a:pt x="39" y="9"/>
                    <a:pt x="39" y="9"/>
                  </a:cubicBezTo>
                  <a:cubicBezTo>
                    <a:pt x="41" y="7"/>
                    <a:pt x="43" y="5"/>
                    <a:pt x="45" y="3"/>
                  </a:cubicBezTo>
                  <a:cubicBezTo>
                    <a:pt x="48" y="1"/>
                    <a:pt x="51" y="0"/>
                    <a:pt x="55" y="0"/>
                  </a:cubicBezTo>
                  <a:cubicBezTo>
                    <a:pt x="63" y="0"/>
                    <a:pt x="71" y="6"/>
                    <a:pt x="71" y="21"/>
                  </a:cubicBezTo>
                  <a:cubicBezTo>
                    <a:pt x="71" y="49"/>
                    <a:pt x="71" y="49"/>
                    <a:pt x="71" y="49"/>
                  </a:cubicBezTo>
                  <a:cubicBezTo>
                    <a:pt x="59" y="49"/>
                    <a:pt x="59" y="49"/>
                    <a:pt x="59" y="49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59" y="15"/>
                    <a:pt x="56" y="10"/>
                    <a:pt x="50" y="10"/>
                  </a:cubicBezTo>
                  <a:cubicBezTo>
                    <a:pt x="46" y="10"/>
                    <a:pt x="43" y="13"/>
                    <a:pt x="42" y="16"/>
                  </a:cubicBezTo>
                  <a:cubicBezTo>
                    <a:pt x="42" y="18"/>
                    <a:pt x="41" y="19"/>
                    <a:pt x="41" y="20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0" y="21"/>
                    <a:pt x="30" y="21"/>
                    <a:pt x="30" y="21"/>
                  </a:cubicBezTo>
                  <a:cubicBezTo>
                    <a:pt x="30" y="15"/>
                    <a:pt x="27" y="10"/>
                    <a:pt x="22" y="10"/>
                  </a:cubicBezTo>
                  <a:cubicBezTo>
                    <a:pt x="17" y="10"/>
                    <a:pt x="14" y="14"/>
                    <a:pt x="13" y="17"/>
                  </a:cubicBezTo>
                  <a:cubicBezTo>
                    <a:pt x="12" y="18"/>
                    <a:pt x="12" y="20"/>
                    <a:pt x="12" y="21"/>
                  </a:cubicBezTo>
                  <a:cubicBezTo>
                    <a:pt x="12" y="49"/>
                    <a:pt x="12" y="49"/>
                    <a:pt x="12" y="49"/>
                  </a:cubicBezTo>
                  <a:cubicBezTo>
                    <a:pt x="1" y="49"/>
                    <a:pt x="1" y="49"/>
                    <a:pt x="1" y="49"/>
                  </a:cubicBezTo>
                  <a:lnTo>
                    <a:pt x="1" y="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18" name="Freeform 14"/>
            <p:cNvSpPr>
              <a:spLocks noEditPoints="1"/>
            </p:cNvSpPr>
            <p:nvPr userDrawn="1"/>
          </p:nvSpPr>
          <p:spPr bwMode="auto">
            <a:xfrm>
              <a:off x="8896350" y="1017588"/>
              <a:ext cx="23813" cy="112713"/>
            </a:xfrm>
            <a:custGeom>
              <a:avLst/>
              <a:gdLst>
                <a:gd name="T0" fmla="*/ 1 w 14"/>
                <a:gd name="T1" fmla="*/ 19 h 67"/>
                <a:gd name="T2" fmla="*/ 13 w 14"/>
                <a:gd name="T3" fmla="*/ 19 h 67"/>
                <a:gd name="T4" fmla="*/ 13 w 14"/>
                <a:gd name="T5" fmla="*/ 67 h 67"/>
                <a:gd name="T6" fmla="*/ 1 w 14"/>
                <a:gd name="T7" fmla="*/ 67 h 67"/>
                <a:gd name="T8" fmla="*/ 1 w 14"/>
                <a:gd name="T9" fmla="*/ 19 h 67"/>
                <a:gd name="T10" fmla="*/ 7 w 14"/>
                <a:gd name="T11" fmla="*/ 13 h 67"/>
                <a:gd name="T12" fmla="*/ 0 w 14"/>
                <a:gd name="T13" fmla="*/ 6 h 67"/>
                <a:gd name="T14" fmla="*/ 7 w 14"/>
                <a:gd name="T15" fmla="*/ 0 h 67"/>
                <a:gd name="T16" fmla="*/ 14 w 14"/>
                <a:gd name="T17" fmla="*/ 6 h 67"/>
                <a:gd name="T18" fmla="*/ 7 w 14"/>
                <a:gd name="T19" fmla="*/ 13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67">
                  <a:moveTo>
                    <a:pt x="1" y="19"/>
                  </a:moveTo>
                  <a:cubicBezTo>
                    <a:pt x="13" y="19"/>
                    <a:pt x="13" y="19"/>
                    <a:pt x="13" y="19"/>
                  </a:cubicBezTo>
                  <a:cubicBezTo>
                    <a:pt x="13" y="67"/>
                    <a:pt x="13" y="67"/>
                    <a:pt x="13" y="67"/>
                  </a:cubicBezTo>
                  <a:cubicBezTo>
                    <a:pt x="1" y="67"/>
                    <a:pt x="1" y="67"/>
                    <a:pt x="1" y="67"/>
                  </a:cubicBezTo>
                  <a:lnTo>
                    <a:pt x="1" y="19"/>
                  </a:lnTo>
                  <a:close/>
                  <a:moveTo>
                    <a:pt x="7" y="13"/>
                  </a:moveTo>
                  <a:cubicBezTo>
                    <a:pt x="3" y="13"/>
                    <a:pt x="0" y="10"/>
                    <a:pt x="0" y="6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3"/>
                    <a:pt x="14" y="6"/>
                  </a:cubicBezTo>
                  <a:cubicBezTo>
                    <a:pt x="14" y="10"/>
                    <a:pt x="11" y="13"/>
                    <a:pt x="7" y="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19" name="Freeform 15"/>
            <p:cNvSpPr>
              <a:spLocks noEditPoints="1"/>
            </p:cNvSpPr>
            <p:nvPr userDrawn="1"/>
          </p:nvSpPr>
          <p:spPr bwMode="auto">
            <a:xfrm>
              <a:off x="8070850" y="344488"/>
              <a:ext cx="774700" cy="614363"/>
            </a:xfrm>
            <a:custGeom>
              <a:avLst/>
              <a:gdLst>
                <a:gd name="T0" fmla="*/ 217 w 464"/>
                <a:gd name="T1" fmla="*/ 181 h 367"/>
                <a:gd name="T2" fmla="*/ 172 w 464"/>
                <a:gd name="T3" fmla="*/ 66 h 367"/>
                <a:gd name="T4" fmla="*/ 115 w 464"/>
                <a:gd name="T5" fmla="*/ 181 h 367"/>
                <a:gd name="T6" fmla="*/ 217 w 464"/>
                <a:gd name="T7" fmla="*/ 181 h 367"/>
                <a:gd name="T8" fmla="*/ 353 w 464"/>
                <a:gd name="T9" fmla="*/ 181 h 367"/>
                <a:gd name="T10" fmla="*/ 308 w 464"/>
                <a:gd name="T11" fmla="*/ 67 h 367"/>
                <a:gd name="T12" fmla="*/ 253 w 464"/>
                <a:gd name="T13" fmla="*/ 181 h 367"/>
                <a:gd name="T14" fmla="*/ 353 w 464"/>
                <a:gd name="T15" fmla="*/ 181 h 367"/>
                <a:gd name="T16" fmla="*/ 233 w 464"/>
                <a:gd name="T17" fmla="*/ 220 h 367"/>
                <a:gd name="T18" fmla="*/ 222 w 464"/>
                <a:gd name="T19" fmla="*/ 243 h 367"/>
                <a:gd name="T20" fmla="*/ 172 w 464"/>
                <a:gd name="T21" fmla="*/ 347 h 367"/>
                <a:gd name="T22" fmla="*/ 165 w 464"/>
                <a:gd name="T23" fmla="*/ 367 h 367"/>
                <a:gd name="T24" fmla="*/ 136 w 464"/>
                <a:gd name="T25" fmla="*/ 367 h 367"/>
                <a:gd name="T26" fmla="*/ 145 w 464"/>
                <a:gd name="T27" fmla="*/ 353 h 367"/>
                <a:gd name="T28" fmla="*/ 164 w 464"/>
                <a:gd name="T29" fmla="*/ 315 h 367"/>
                <a:gd name="T30" fmla="*/ 220 w 464"/>
                <a:gd name="T31" fmla="*/ 199 h 367"/>
                <a:gd name="T32" fmla="*/ 222 w 464"/>
                <a:gd name="T33" fmla="*/ 195 h 367"/>
                <a:gd name="T34" fmla="*/ 218 w 464"/>
                <a:gd name="T35" fmla="*/ 195 h 367"/>
                <a:gd name="T36" fmla="*/ 112 w 464"/>
                <a:gd name="T37" fmla="*/ 195 h 367"/>
                <a:gd name="T38" fmla="*/ 107 w 464"/>
                <a:gd name="T39" fmla="*/ 198 h 367"/>
                <a:gd name="T40" fmla="*/ 34 w 464"/>
                <a:gd name="T41" fmla="*/ 352 h 367"/>
                <a:gd name="T42" fmla="*/ 29 w 464"/>
                <a:gd name="T43" fmla="*/ 367 h 367"/>
                <a:gd name="T44" fmla="*/ 0 w 464"/>
                <a:gd name="T45" fmla="*/ 367 h 367"/>
                <a:gd name="T46" fmla="*/ 8 w 464"/>
                <a:gd name="T47" fmla="*/ 353 h 367"/>
                <a:gd name="T48" fmla="*/ 31 w 464"/>
                <a:gd name="T49" fmla="*/ 307 h 367"/>
                <a:gd name="T50" fmla="*/ 91 w 464"/>
                <a:gd name="T51" fmla="*/ 183 h 367"/>
                <a:gd name="T52" fmla="*/ 174 w 464"/>
                <a:gd name="T53" fmla="*/ 14 h 367"/>
                <a:gd name="T54" fmla="*/ 181 w 464"/>
                <a:gd name="T55" fmla="*/ 0 h 367"/>
                <a:gd name="T56" fmla="*/ 242 w 464"/>
                <a:gd name="T57" fmla="*/ 155 h 367"/>
                <a:gd name="T58" fmla="*/ 317 w 464"/>
                <a:gd name="T59" fmla="*/ 0 h 367"/>
                <a:gd name="T60" fmla="*/ 325 w 464"/>
                <a:gd name="T61" fmla="*/ 18 h 367"/>
                <a:gd name="T62" fmla="*/ 455 w 464"/>
                <a:gd name="T63" fmla="*/ 348 h 367"/>
                <a:gd name="T64" fmla="*/ 464 w 464"/>
                <a:gd name="T65" fmla="*/ 367 h 367"/>
                <a:gd name="T66" fmla="*/ 423 w 464"/>
                <a:gd name="T67" fmla="*/ 367 h 367"/>
                <a:gd name="T68" fmla="*/ 406 w 464"/>
                <a:gd name="T69" fmla="*/ 315 h 367"/>
                <a:gd name="T70" fmla="*/ 360 w 464"/>
                <a:gd name="T71" fmla="*/ 195 h 367"/>
                <a:gd name="T72" fmla="*/ 258 w 464"/>
                <a:gd name="T73" fmla="*/ 195 h 367"/>
                <a:gd name="T74" fmla="*/ 327 w 464"/>
                <a:gd name="T75" fmla="*/ 367 h 367"/>
                <a:gd name="T76" fmla="*/ 286 w 464"/>
                <a:gd name="T77" fmla="*/ 367 h 367"/>
                <a:gd name="T78" fmla="*/ 267 w 464"/>
                <a:gd name="T79" fmla="*/ 309 h 367"/>
                <a:gd name="T80" fmla="*/ 234 w 464"/>
                <a:gd name="T81" fmla="*/ 223 h 367"/>
                <a:gd name="T82" fmla="*/ 233 w 464"/>
                <a:gd name="T83" fmla="*/ 220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64" h="367">
                  <a:moveTo>
                    <a:pt x="217" y="181"/>
                  </a:moveTo>
                  <a:cubicBezTo>
                    <a:pt x="202" y="143"/>
                    <a:pt x="187" y="105"/>
                    <a:pt x="172" y="66"/>
                  </a:cubicBezTo>
                  <a:cubicBezTo>
                    <a:pt x="153" y="105"/>
                    <a:pt x="134" y="143"/>
                    <a:pt x="115" y="181"/>
                  </a:cubicBezTo>
                  <a:lnTo>
                    <a:pt x="217" y="181"/>
                  </a:lnTo>
                  <a:close/>
                  <a:moveTo>
                    <a:pt x="353" y="181"/>
                  </a:moveTo>
                  <a:cubicBezTo>
                    <a:pt x="338" y="143"/>
                    <a:pt x="323" y="105"/>
                    <a:pt x="308" y="67"/>
                  </a:cubicBezTo>
                  <a:cubicBezTo>
                    <a:pt x="300" y="80"/>
                    <a:pt x="252" y="178"/>
                    <a:pt x="253" y="181"/>
                  </a:cubicBezTo>
                  <a:lnTo>
                    <a:pt x="353" y="181"/>
                  </a:lnTo>
                  <a:close/>
                  <a:moveTo>
                    <a:pt x="233" y="220"/>
                  </a:moveTo>
                  <a:cubicBezTo>
                    <a:pt x="229" y="228"/>
                    <a:pt x="225" y="236"/>
                    <a:pt x="222" y="243"/>
                  </a:cubicBezTo>
                  <a:cubicBezTo>
                    <a:pt x="205" y="278"/>
                    <a:pt x="189" y="312"/>
                    <a:pt x="172" y="347"/>
                  </a:cubicBezTo>
                  <a:cubicBezTo>
                    <a:pt x="169" y="353"/>
                    <a:pt x="168" y="360"/>
                    <a:pt x="165" y="367"/>
                  </a:cubicBezTo>
                  <a:cubicBezTo>
                    <a:pt x="136" y="367"/>
                    <a:pt x="136" y="367"/>
                    <a:pt x="136" y="367"/>
                  </a:cubicBezTo>
                  <a:cubicBezTo>
                    <a:pt x="139" y="362"/>
                    <a:pt x="142" y="357"/>
                    <a:pt x="145" y="353"/>
                  </a:cubicBezTo>
                  <a:cubicBezTo>
                    <a:pt x="151" y="340"/>
                    <a:pt x="158" y="327"/>
                    <a:pt x="164" y="315"/>
                  </a:cubicBezTo>
                  <a:cubicBezTo>
                    <a:pt x="183" y="276"/>
                    <a:pt x="202" y="237"/>
                    <a:pt x="220" y="199"/>
                  </a:cubicBezTo>
                  <a:cubicBezTo>
                    <a:pt x="221" y="198"/>
                    <a:pt x="221" y="197"/>
                    <a:pt x="222" y="195"/>
                  </a:cubicBezTo>
                  <a:cubicBezTo>
                    <a:pt x="220" y="195"/>
                    <a:pt x="219" y="195"/>
                    <a:pt x="218" y="195"/>
                  </a:cubicBezTo>
                  <a:cubicBezTo>
                    <a:pt x="183" y="195"/>
                    <a:pt x="147" y="195"/>
                    <a:pt x="112" y="195"/>
                  </a:cubicBezTo>
                  <a:cubicBezTo>
                    <a:pt x="110" y="195"/>
                    <a:pt x="108" y="195"/>
                    <a:pt x="107" y="198"/>
                  </a:cubicBezTo>
                  <a:cubicBezTo>
                    <a:pt x="83" y="249"/>
                    <a:pt x="58" y="300"/>
                    <a:pt x="34" y="352"/>
                  </a:cubicBezTo>
                  <a:cubicBezTo>
                    <a:pt x="31" y="356"/>
                    <a:pt x="31" y="362"/>
                    <a:pt x="29" y="367"/>
                  </a:cubicBezTo>
                  <a:cubicBezTo>
                    <a:pt x="0" y="367"/>
                    <a:pt x="0" y="367"/>
                    <a:pt x="0" y="367"/>
                  </a:cubicBezTo>
                  <a:cubicBezTo>
                    <a:pt x="3" y="362"/>
                    <a:pt x="6" y="358"/>
                    <a:pt x="8" y="353"/>
                  </a:cubicBezTo>
                  <a:cubicBezTo>
                    <a:pt x="16" y="338"/>
                    <a:pt x="23" y="323"/>
                    <a:pt x="31" y="307"/>
                  </a:cubicBezTo>
                  <a:cubicBezTo>
                    <a:pt x="51" y="266"/>
                    <a:pt x="71" y="225"/>
                    <a:pt x="91" y="183"/>
                  </a:cubicBezTo>
                  <a:cubicBezTo>
                    <a:pt x="119" y="127"/>
                    <a:pt x="146" y="70"/>
                    <a:pt x="174" y="14"/>
                  </a:cubicBezTo>
                  <a:cubicBezTo>
                    <a:pt x="176" y="9"/>
                    <a:pt x="178" y="5"/>
                    <a:pt x="181" y="0"/>
                  </a:cubicBezTo>
                  <a:cubicBezTo>
                    <a:pt x="201" y="52"/>
                    <a:pt x="222" y="103"/>
                    <a:pt x="242" y="155"/>
                  </a:cubicBezTo>
                  <a:cubicBezTo>
                    <a:pt x="267" y="103"/>
                    <a:pt x="292" y="52"/>
                    <a:pt x="317" y="0"/>
                  </a:cubicBezTo>
                  <a:cubicBezTo>
                    <a:pt x="320" y="7"/>
                    <a:pt x="323" y="13"/>
                    <a:pt x="325" y="18"/>
                  </a:cubicBezTo>
                  <a:cubicBezTo>
                    <a:pt x="368" y="128"/>
                    <a:pt x="412" y="238"/>
                    <a:pt x="455" y="348"/>
                  </a:cubicBezTo>
                  <a:cubicBezTo>
                    <a:pt x="457" y="354"/>
                    <a:pt x="461" y="360"/>
                    <a:pt x="464" y="367"/>
                  </a:cubicBezTo>
                  <a:cubicBezTo>
                    <a:pt x="423" y="367"/>
                    <a:pt x="423" y="367"/>
                    <a:pt x="423" y="367"/>
                  </a:cubicBezTo>
                  <a:cubicBezTo>
                    <a:pt x="421" y="348"/>
                    <a:pt x="413" y="332"/>
                    <a:pt x="406" y="315"/>
                  </a:cubicBezTo>
                  <a:cubicBezTo>
                    <a:pt x="391" y="275"/>
                    <a:pt x="375" y="235"/>
                    <a:pt x="360" y="195"/>
                  </a:cubicBezTo>
                  <a:cubicBezTo>
                    <a:pt x="258" y="195"/>
                    <a:pt x="258" y="195"/>
                    <a:pt x="258" y="195"/>
                  </a:cubicBezTo>
                  <a:cubicBezTo>
                    <a:pt x="281" y="253"/>
                    <a:pt x="302" y="310"/>
                    <a:pt x="327" y="367"/>
                  </a:cubicBezTo>
                  <a:cubicBezTo>
                    <a:pt x="286" y="367"/>
                    <a:pt x="286" y="367"/>
                    <a:pt x="286" y="367"/>
                  </a:cubicBezTo>
                  <a:cubicBezTo>
                    <a:pt x="284" y="346"/>
                    <a:pt x="274" y="328"/>
                    <a:pt x="267" y="309"/>
                  </a:cubicBezTo>
                  <a:cubicBezTo>
                    <a:pt x="257" y="280"/>
                    <a:pt x="245" y="252"/>
                    <a:pt x="234" y="223"/>
                  </a:cubicBezTo>
                  <a:cubicBezTo>
                    <a:pt x="234" y="222"/>
                    <a:pt x="234" y="222"/>
                    <a:pt x="233" y="22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  <p:sp>
          <p:nvSpPr>
            <p:cNvPr id="20" name="Freeform 16"/>
            <p:cNvSpPr>
              <a:spLocks noEditPoints="1"/>
            </p:cNvSpPr>
            <p:nvPr userDrawn="1"/>
          </p:nvSpPr>
          <p:spPr bwMode="auto">
            <a:xfrm>
              <a:off x="8264525" y="149225"/>
              <a:ext cx="206375" cy="157163"/>
            </a:xfrm>
            <a:custGeom>
              <a:avLst/>
              <a:gdLst>
                <a:gd name="T0" fmla="*/ 33 w 124"/>
                <a:gd name="T1" fmla="*/ 45 h 94"/>
                <a:gd name="T2" fmla="*/ 40 w 124"/>
                <a:gd name="T3" fmla="*/ 67 h 94"/>
                <a:gd name="T4" fmla="*/ 84 w 124"/>
                <a:gd name="T5" fmla="*/ 73 h 94"/>
                <a:gd name="T6" fmla="*/ 86 w 124"/>
                <a:gd name="T7" fmla="*/ 20 h 94"/>
                <a:gd name="T8" fmla="*/ 47 w 124"/>
                <a:gd name="T9" fmla="*/ 15 h 94"/>
                <a:gd name="T10" fmla="*/ 33 w 124"/>
                <a:gd name="T11" fmla="*/ 45 h 94"/>
                <a:gd name="T12" fmla="*/ 64 w 124"/>
                <a:gd name="T13" fmla="*/ 0 h 94"/>
                <a:gd name="T14" fmla="*/ 108 w 124"/>
                <a:gd name="T15" fmla="*/ 17 h 94"/>
                <a:gd name="T16" fmla="*/ 106 w 124"/>
                <a:gd name="T17" fmla="*/ 76 h 94"/>
                <a:gd name="T18" fmla="*/ 56 w 124"/>
                <a:gd name="T19" fmla="*/ 92 h 94"/>
                <a:gd name="T20" fmla="*/ 19 w 124"/>
                <a:gd name="T21" fmla="*/ 74 h 94"/>
                <a:gd name="T22" fmla="*/ 25 w 124"/>
                <a:gd name="T23" fmla="*/ 13 h 94"/>
                <a:gd name="T24" fmla="*/ 64 w 124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4" h="94">
                  <a:moveTo>
                    <a:pt x="33" y="45"/>
                  </a:moveTo>
                  <a:cubicBezTo>
                    <a:pt x="33" y="54"/>
                    <a:pt x="35" y="60"/>
                    <a:pt x="40" y="67"/>
                  </a:cubicBezTo>
                  <a:cubicBezTo>
                    <a:pt x="51" y="84"/>
                    <a:pt x="70" y="86"/>
                    <a:pt x="84" y="73"/>
                  </a:cubicBezTo>
                  <a:cubicBezTo>
                    <a:pt x="98" y="58"/>
                    <a:pt x="99" y="35"/>
                    <a:pt x="86" y="20"/>
                  </a:cubicBezTo>
                  <a:cubicBezTo>
                    <a:pt x="76" y="8"/>
                    <a:pt x="60" y="6"/>
                    <a:pt x="47" y="15"/>
                  </a:cubicBezTo>
                  <a:cubicBezTo>
                    <a:pt x="37" y="22"/>
                    <a:pt x="33" y="33"/>
                    <a:pt x="33" y="45"/>
                  </a:cubicBezTo>
                  <a:moveTo>
                    <a:pt x="64" y="0"/>
                  </a:moveTo>
                  <a:cubicBezTo>
                    <a:pt x="81" y="0"/>
                    <a:pt x="96" y="5"/>
                    <a:pt x="108" y="17"/>
                  </a:cubicBezTo>
                  <a:cubicBezTo>
                    <a:pt x="124" y="35"/>
                    <a:pt x="123" y="60"/>
                    <a:pt x="106" y="76"/>
                  </a:cubicBezTo>
                  <a:cubicBezTo>
                    <a:pt x="92" y="89"/>
                    <a:pt x="75" y="94"/>
                    <a:pt x="56" y="92"/>
                  </a:cubicBezTo>
                  <a:cubicBezTo>
                    <a:pt x="42" y="90"/>
                    <a:pt x="29" y="85"/>
                    <a:pt x="19" y="74"/>
                  </a:cubicBezTo>
                  <a:cubicBezTo>
                    <a:pt x="0" y="54"/>
                    <a:pt x="6" y="27"/>
                    <a:pt x="25" y="13"/>
                  </a:cubicBezTo>
                  <a:cubicBezTo>
                    <a:pt x="36" y="4"/>
                    <a:pt x="49" y="0"/>
                    <a:pt x="64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822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2B08-5255-495C-985D-F0C345982381}" type="datetime1">
              <a:rPr lang="fi-FI" smtClean="0"/>
              <a:t>24.9.2021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076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B46F4-005F-427B-988A-EB49CEF36877}" type="datetime1">
              <a:rPr lang="fi-FI" smtClean="0"/>
              <a:t>24.9.2021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2409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78FF-EDBC-4ED6-9B21-5E27F4A21D70}" type="datetime1">
              <a:rPr lang="fi-FI" smtClean="0"/>
              <a:t>24.9.2021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987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F4DB1-125F-4105-A9FE-44604F079CFD}" type="datetime1">
              <a:rPr lang="fi-FI" smtClean="0"/>
              <a:t>24.9.2021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893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754856"/>
            <a:ext cx="8229600" cy="857250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749028"/>
            <a:ext cx="8229600" cy="2766938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6FFFD-373E-415A-8993-A32DB4AF93E5}" type="datetime1">
              <a:rPr lang="fi-FI" smtClean="0"/>
              <a:t>24.9.2021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806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AC755-4141-4AEA-A3AB-A037DDC3F315}" type="datetime1">
              <a:rPr lang="fi-FI" smtClean="0"/>
              <a:t>24.9.2021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1331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0" y="0"/>
            <a:ext cx="4499992" cy="51435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Plats</a:t>
            </a:r>
            <a:r>
              <a:rPr lang="fi-FI" dirty="0"/>
              <a:t> för </a:t>
            </a:r>
            <a:r>
              <a:rPr lang="fi-FI" dirty="0" err="1"/>
              <a:t>bilden</a:t>
            </a:r>
            <a:r>
              <a:rPr lang="fi-FI" dirty="0"/>
              <a:t>, 470x540px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004048" y="2355726"/>
            <a:ext cx="3380184" cy="2088232"/>
          </a:xfrm>
        </p:spPr>
        <p:txBody>
          <a:bodyPr>
            <a:normAutofit/>
          </a:bodyPr>
          <a:lstStyle>
            <a:lvl1pPr>
              <a:buClr>
                <a:schemeClr val="tx2"/>
              </a:buClr>
              <a:defRPr sz="1200"/>
            </a:lvl1pPr>
            <a:lvl2pPr>
              <a:buClr>
                <a:schemeClr val="tx2"/>
              </a:buClr>
              <a:defRPr sz="1200"/>
            </a:lvl2pPr>
            <a:lvl3pPr>
              <a:buClr>
                <a:schemeClr val="tx2"/>
              </a:buClr>
              <a:defRPr sz="1200"/>
            </a:lvl3pPr>
            <a:lvl4pPr>
              <a:buClr>
                <a:schemeClr val="tx2"/>
              </a:buClr>
              <a:defRPr sz="1200"/>
            </a:lvl4pPr>
            <a:lvl5pPr>
              <a:buClr>
                <a:schemeClr val="tx2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4CDF4-DCBB-4D0F-99E9-DCEEFB0E885E}" type="datetime1">
              <a:rPr lang="fi-FI" smtClean="0"/>
              <a:t>24.9.2021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on paikkamerkki 1"/>
          <p:cNvSpPr>
            <a:spLocks noGrp="1"/>
          </p:cNvSpPr>
          <p:nvPr>
            <p:ph type="title"/>
          </p:nvPr>
        </p:nvSpPr>
        <p:spPr>
          <a:xfrm>
            <a:off x="4932040" y="754856"/>
            <a:ext cx="3754760" cy="14568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ts val="4800"/>
              </a:lnSpc>
              <a:defRPr/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516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0" y="0"/>
            <a:ext cx="4499992" cy="51435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Plats</a:t>
            </a:r>
            <a:r>
              <a:rPr lang="fi-FI" dirty="0"/>
              <a:t> för </a:t>
            </a:r>
            <a:r>
              <a:rPr lang="fi-FI" dirty="0" err="1"/>
              <a:t>bilden</a:t>
            </a:r>
            <a:r>
              <a:rPr lang="fi-FI" dirty="0"/>
              <a:t>, 470x540px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004048" y="2355726"/>
            <a:ext cx="3380184" cy="2088232"/>
          </a:xfrm>
        </p:spPr>
        <p:txBody>
          <a:bodyPr>
            <a:normAutofit/>
          </a:bodyPr>
          <a:lstStyle>
            <a:lvl1pPr>
              <a:buClr>
                <a:schemeClr val="tx2"/>
              </a:buClr>
              <a:defRPr sz="1200"/>
            </a:lvl1pPr>
            <a:lvl2pPr>
              <a:buClr>
                <a:schemeClr val="tx2"/>
              </a:buClr>
              <a:defRPr sz="1200"/>
            </a:lvl2pPr>
            <a:lvl3pPr>
              <a:buClr>
                <a:schemeClr val="tx2"/>
              </a:buClr>
              <a:defRPr sz="1200"/>
            </a:lvl3pPr>
            <a:lvl4pPr>
              <a:buClr>
                <a:schemeClr val="tx2"/>
              </a:buClr>
              <a:defRPr sz="1200"/>
            </a:lvl4pPr>
            <a:lvl5pPr>
              <a:buClr>
                <a:schemeClr val="tx2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1AD5-5A2B-4BBE-8F7E-6C15794F434E}" type="datetime1">
              <a:rPr lang="fi-FI" smtClean="0"/>
              <a:t>24.9.2021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on paikkamerkki 1"/>
          <p:cNvSpPr>
            <a:spLocks noGrp="1"/>
          </p:cNvSpPr>
          <p:nvPr>
            <p:ph type="title"/>
          </p:nvPr>
        </p:nvSpPr>
        <p:spPr>
          <a:xfrm>
            <a:off x="4932040" y="754856"/>
            <a:ext cx="3754760" cy="14568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ts val="4800"/>
              </a:lnSpc>
              <a:defRPr/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317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0" y="2232248"/>
            <a:ext cx="9144000" cy="2911252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>
              <a:defRPr sz="900" baseline="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Paikka kuvalle. Kun vaihdat kuvaa. Siirrä ensin sininen läpinäkyvä laatikko sivuun kuvan päältä.  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7544" y="3003798"/>
            <a:ext cx="7916688" cy="1728192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38D74-E765-4A87-A079-DDE6D18CF212}" type="datetime1">
              <a:rPr lang="fi-FI" smtClean="0"/>
              <a:t>24.9.2021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on paikkamerkki 1"/>
          <p:cNvSpPr>
            <a:spLocks noGrp="1"/>
          </p:cNvSpPr>
          <p:nvPr>
            <p:ph type="title"/>
          </p:nvPr>
        </p:nvSpPr>
        <p:spPr>
          <a:xfrm>
            <a:off x="457200" y="756000"/>
            <a:ext cx="7499176" cy="9120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27372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0" y="0"/>
            <a:ext cx="9144000" cy="2911252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>
              <a:defRPr sz="900" baseline="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Paikka kuvalle. Kun vaihdat kuvaa.  Kuvan suositeltu koko 1280 x 415 </a:t>
            </a:r>
            <a:r>
              <a:rPr lang="fi-FI" dirty="0" err="1"/>
              <a:t>px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7544" y="3219822"/>
            <a:ext cx="7916688" cy="1368152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C8F14-26FA-4FE4-AE1F-E50CC8C05AB5}" type="datetime1">
              <a:rPr lang="fi-FI" smtClean="0"/>
              <a:t>24.9.2021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on paikkamerkki 1"/>
          <p:cNvSpPr>
            <a:spLocks noGrp="1"/>
          </p:cNvSpPr>
          <p:nvPr>
            <p:ph type="title"/>
          </p:nvPr>
        </p:nvSpPr>
        <p:spPr>
          <a:xfrm>
            <a:off x="395536" y="2019736"/>
            <a:ext cx="8435280" cy="9120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</a:p>
        </p:txBody>
      </p:sp>
      <p:pic>
        <p:nvPicPr>
          <p:cNvPr id="24" name="Kuva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200" y="149959"/>
            <a:ext cx="760660" cy="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06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1779662"/>
            <a:ext cx="4040188" cy="28083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6" y="1779662"/>
            <a:ext cx="4041775" cy="28083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14BCD-246E-4AFF-8701-1E3B44436EE9}" type="datetime1">
              <a:rPr lang="fi-FI" smtClean="0"/>
              <a:t>24.9.2021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8072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437E-E859-49B2-A5AB-3E0699EEB4D1}" type="datetime1">
              <a:rPr lang="fi-FI" smtClean="0"/>
              <a:t>24.9.2021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797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75485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749028"/>
            <a:ext cx="8229600" cy="2982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9EE90DB4-46C6-45F0-A6AB-5E77C6068110}" type="datetime1">
              <a:rPr lang="fi-FI" smtClean="0"/>
              <a:t>24.9.2021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876256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D9553030-DA0E-469A-A148-F21CB72F8278}" type="slidenum">
              <a:rPr lang="fi-FI" smtClean="0"/>
              <a:pPr/>
              <a:t>‹#›</a:t>
            </a:fld>
            <a:endParaRPr lang="fi-FI" dirty="0"/>
          </a:p>
        </p:txBody>
      </p:sp>
      <p:grpSp>
        <p:nvGrpSpPr>
          <p:cNvPr id="24" name="Ryhmä 23"/>
          <p:cNvGrpSpPr/>
          <p:nvPr userDrawn="1"/>
        </p:nvGrpSpPr>
        <p:grpSpPr>
          <a:xfrm>
            <a:off x="8143875" y="149226"/>
            <a:ext cx="776288" cy="809626"/>
            <a:chOff x="7996238" y="149225"/>
            <a:chExt cx="923925" cy="982663"/>
          </a:xfrm>
        </p:grpSpPr>
        <p:grpSp>
          <p:nvGrpSpPr>
            <p:cNvPr id="21" name="Ryhmä 20"/>
            <p:cNvGrpSpPr/>
            <p:nvPr userDrawn="1"/>
          </p:nvGrpSpPr>
          <p:grpSpPr>
            <a:xfrm>
              <a:off x="7996238" y="984250"/>
              <a:ext cx="923925" cy="147638"/>
              <a:chOff x="7996238" y="984250"/>
              <a:chExt cx="923925" cy="147638"/>
            </a:xfrm>
            <a:solidFill>
              <a:schemeClr val="tx1"/>
            </a:solidFill>
          </p:grpSpPr>
          <p:sp>
            <p:nvSpPr>
              <p:cNvPr id="9" name="Freeform 5"/>
              <p:cNvSpPr>
                <a:spLocks noEditPoints="1"/>
              </p:cNvSpPr>
              <p:nvPr userDrawn="1"/>
            </p:nvSpPr>
            <p:spPr bwMode="auto">
              <a:xfrm>
                <a:off x="7996238" y="984250"/>
                <a:ext cx="96838" cy="146050"/>
              </a:xfrm>
              <a:custGeom>
                <a:avLst/>
                <a:gdLst>
                  <a:gd name="T0" fmla="*/ 29 w 58"/>
                  <a:gd name="T1" fmla="*/ 5 h 87"/>
                  <a:gd name="T2" fmla="*/ 24 w 58"/>
                  <a:gd name="T3" fmla="*/ 10 h 87"/>
                  <a:gd name="T4" fmla="*/ 29 w 58"/>
                  <a:gd name="T5" fmla="*/ 14 h 87"/>
                  <a:gd name="T6" fmla="*/ 33 w 58"/>
                  <a:gd name="T7" fmla="*/ 9 h 87"/>
                  <a:gd name="T8" fmla="*/ 29 w 58"/>
                  <a:gd name="T9" fmla="*/ 5 h 87"/>
                  <a:gd name="T10" fmla="*/ 37 w 58"/>
                  <a:gd name="T11" fmla="*/ 59 h 87"/>
                  <a:gd name="T12" fmla="*/ 32 w 58"/>
                  <a:gd name="T13" fmla="*/ 43 h 87"/>
                  <a:gd name="T14" fmla="*/ 28 w 58"/>
                  <a:gd name="T15" fmla="*/ 31 h 87"/>
                  <a:gd name="T16" fmla="*/ 28 w 58"/>
                  <a:gd name="T17" fmla="*/ 31 h 87"/>
                  <a:gd name="T18" fmla="*/ 25 w 58"/>
                  <a:gd name="T19" fmla="*/ 43 h 87"/>
                  <a:gd name="T20" fmla="*/ 20 w 58"/>
                  <a:gd name="T21" fmla="*/ 59 h 87"/>
                  <a:gd name="T22" fmla="*/ 37 w 58"/>
                  <a:gd name="T23" fmla="*/ 59 h 87"/>
                  <a:gd name="T24" fmla="*/ 29 w 58"/>
                  <a:gd name="T25" fmla="*/ 0 h 87"/>
                  <a:gd name="T26" fmla="*/ 39 w 58"/>
                  <a:gd name="T27" fmla="*/ 10 h 87"/>
                  <a:gd name="T28" fmla="*/ 29 w 58"/>
                  <a:gd name="T29" fmla="*/ 19 h 87"/>
                  <a:gd name="T30" fmla="*/ 18 w 58"/>
                  <a:gd name="T31" fmla="*/ 10 h 87"/>
                  <a:gd name="T32" fmla="*/ 29 w 58"/>
                  <a:gd name="T33" fmla="*/ 0 h 87"/>
                  <a:gd name="T34" fmla="*/ 18 w 58"/>
                  <a:gd name="T35" fmla="*/ 68 h 87"/>
                  <a:gd name="T36" fmla="*/ 12 w 58"/>
                  <a:gd name="T37" fmla="*/ 87 h 87"/>
                  <a:gd name="T38" fmla="*/ 0 w 58"/>
                  <a:gd name="T39" fmla="*/ 87 h 87"/>
                  <a:gd name="T40" fmla="*/ 21 w 58"/>
                  <a:gd name="T41" fmla="*/ 21 h 87"/>
                  <a:gd name="T42" fmla="*/ 36 w 58"/>
                  <a:gd name="T43" fmla="*/ 21 h 87"/>
                  <a:gd name="T44" fmla="*/ 58 w 58"/>
                  <a:gd name="T45" fmla="*/ 87 h 87"/>
                  <a:gd name="T46" fmla="*/ 45 w 58"/>
                  <a:gd name="T47" fmla="*/ 87 h 87"/>
                  <a:gd name="T48" fmla="*/ 39 w 58"/>
                  <a:gd name="T49" fmla="*/ 68 h 87"/>
                  <a:gd name="T50" fmla="*/ 18 w 58"/>
                  <a:gd name="T51" fmla="*/ 68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8" h="87">
                    <a:moveTo>
                      <a:pt x="29" y="5"/>
                    </a:moveTo>
                    <a:cubicBezTo>
                      <a:pt x="26" y="5"/>
                      <a:pt x="24" y="7"/>
                      <a:pt x="24" y="10"/>
                    </a:cubicBezTo>
                    <a:cubicBezTo>
                      <a:pt x="24" y="12"/>
                      <a:pt x="26" y="14"/>
                      <a:pt x="29" y="14"/>
                    </a:cubicBezTo>
                    <a:cubicBezTo>
                      <a:pt x="32" y="14"/>
                      <a:pt x="33" y="12"/>
                      <a:pt x="33" y="9"/>
                    </a:cubicBezTo>
                    <a:cubicBezTo>
                      <a:pt x="33" y="7"/>
                      <a:pt x="32" y="5"/>
                      <a:pt x="29" y="5"/>
                    </a:cubicBezTo>
                    <a:close/>
                    <a:moveTo>
                      <a:pt x="37" y="59"/>
                    </a:moveTo>
                    <a:cubicBezTo>
                      <a:pt x="32" y="43"/>
                      <a:pt x="32" y="43"/>
                      <a:pt x="32" y="43"/>
                    </a:cubicBezTo>
                    <a:cubicBezTo>
                      <a:pt x="30" y="39"/>
                      <a:pt x="29" y="35"/>
                      <a:pt x="28" y="31"/>
                    </a:cubicBezTo>
                    <a:cubicBezTo>
                      <a:pt x="28" y="31"/>
                      <a:pt x="28" y="31"/>
                      <a:pt x="28" y="31"/>
                    </a:cubicBezTo>
                    <a:cubicBezTo>
                      <a:pt x="27" y="35"/>
                      <a:pt x="26" y="39"/>
                      <a:pt x="25" y="43"/>
                    </a:cubicBezTo>
                    <a:cubicBezTo>
                      <a:pt x="20" y="59"/>
                      <a:pt x="20" y="59"/>
                      <a:pt x="20" y="59"/>
                    </a:cubicBezTo>
                    <a:lnTo>
                      <a:pt x="37" y="59"/>
                    </a:lnTo>
                    <a:close/>
                    <a:moveTo>
                      <a:pt x="29" y="0"/>
                    </a:moveTo>
                    <a:cubicBezTo>
                      <a:pt x="36" y="0"/>
                      <a:pt x="39" y="4"/>
                      <a:pt x="39" y="10"/>
                    </a:cubicBezTo>
                    <a:cubicBezTo>
                      <a:pt x="39" y="15"/>
                      <a:pt x="35" y="19"/>
                      <a:pt x="29" y="19"/>
                    </a:cubicBezTo>
                    <a:cubicBezTo>
                      <a:pt x="22" y="19"/>
                      <a:pt x="18" y="15"/>
                      <a:pt x="18" y="10"/>
                    </a:cubicBezTo>
                    <a:cubicBezTo>
                      <a:pt x="18" y="5"/>
                      <a:pt x="22" y="0"/>
                      <a:pt x="29" y="0"/>
                    </a:cubicBezTo>
                    <a:close/>
                    <a:moveTo>
                      <a:pt x="18" y="68"/>
                    </a:moveTo>
                    <a:cubicBezTo>
                      <a:pt x="12" y="87"/>
                      <a:pt x="12" y="87"/>
                      <a:pt x="12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21" y="21"/>
                      <a:pt x="21" y="21"/>
                      <a:pt x="21" y="21"/>
                    </a:cubicBezTo>
                    <a:cubicBezTo>
                      <a:pt x="36" y="21"/>
                      <a:pt x="36" y="21"/>
                      <a:pt x="36" y="21"/>
                    </a:cubicBezTo>
                    <a:cubicBezTo>
                      <a:pt x="58" y="87"/>
                      <a:pt x="58" y="87"/>
                      <a:pt x="58" y="87"/>
                    </a:cubicBezTo>
                    <a:cubicBezTo>
                      <a:pt x="45" y="87"/>
                      <a:pt x="45" y="87"/>
                      <a:pt x="45" y="87"/>
                    </a:cubicBezTo>
                    <a:cubicBezTo>
                      <a:pt x="39" y="68"/>
                      <a:pt x="39" y="68"/>
                      <a:pt x="39" y="68"/>
                    </a:cubicBezTo>
                    <a:lnTo>
                      <a:pt x="18" y="6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Freeform 6"/>
              <p:cNvSpPr>
                <a:spLocks noEditPoints="1"/>
              </p:cNvSpPr>
              <p:nvPr userDrawn="1"/>
            </p:nvSpPr>
            <p:spPr bwMode="auto">
              <a:xfrm>
                <a:off x="8104188" y="1014413"/>
                <a:ext cx="79375" cy="117475"/>
              </a:xfrm>
              <a:custGeom>
                <a:avLst/>
                <a:gdLst>
                  <a:gd name="T0" fmla="*/ 12 w 47"/>
                  <a:gd name="T1" fmla="*/ 49 h 70"/>
                  <a:gd name="T2" fmla="*/ 12 w 47"/>
                  <a:gd name="T3" fmla="*/ 52 h 70"/>
                  <a:gd name="T4" fmla="*/ 23 w 47"/>
                  <a:gd name="T5" fmla="*/ 61 h 70"/>
                  <a:gd name="T6" fmla="*/ 35 w 47"/>
                  <a:gd name="T7" fmla="*/ 45 h 70"/>
                  <a:gd name="T8" fmla="*/ 23 w 47"/>
                  <a:gd name="T9" fmla="*/ 30 h 70"/>
                  <a:gd name="T10" fmla="*/ 12 w 47"/>
                  <a:gd name="T11" fmla="*/ 39 h 70"/>
                  <a:gd name="T12" fmla="*/ 12 w 47"/>
                  <a:gd name="T13" fmla="*/ 42 h 70"/>
                  <a:gd name="T14" fmla="*/ 12 w 47"/>
                  <a:gd name="T15" fmla="*/ 49 h 70"/>
                  <a:gd name="T16" fmla="*/ 0 w 47"/>
                  <a:gd name="T17" fmla="*/ 0 h 70"/>
                  <a:gd name="T18" fmla="*/ 12 w 47"/>
                  <a:gd name="T19" fmla="*/ 0 h 70"/>
                  <a:gd name="T20" fmla="*/ 12 w 47"/>
                  <a:gd name="T21" fmla="*/ 28 h 70"/>
                  <a:gd name="T22" fmla="*/ 12 w 47"/>
                  <a:gd name="T23" fmla="*/ 28 h 70"/>
                  <a:gd name="T24" fmla="*/ 27 w 47"/>
                  <a:gd name="T25" fmla="*/ 20 h 70"/>
                  <a:gd name="T26" fmla="*/ 47 w 47"/>
                  <a:gd name="T27" fmla="*/ 44 h 70"/>
                  <a:gd name="T28" fmla="*/ 26 w 47"/>
                  <a:gd name="T29" fmla="*/ 70 h 70"/>
                  <a:gd name="T30" fmla="*/ 11 w 47"/>
                  <a:gd name="T31" fmla="*/ 62 h 70"/>
                  <a:gd name="T32" fmla="*/ 10 w 47"/>
                  <a:gd name="T33" fmla="*/ 62 h 70"/>
                  <a:gd name="T34" fmla="*/ 10 w 47"/>
                  <a:gd name="T35" fmla="*/ 69 h 70"/>
                  <a:gd name="T36" fmla="*/ 0 w 47"/>
                  <a:gd name="T37" fmla="*/ 69 h 70"/>
                  <a:gd name="T38" fmla="*/ 0 w 47"/>
                  <a:gd name="T39" fmla="*/ 56 h 70"/>
                  <a:gd name="T40" fmla="*/ 0 w 47"/>
                  <a:gd name="T41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7" h="70">
                    <a:moveTo>
                      <a:pt x="12" y="49"/>
                    </a:moveTo>
                    <a:cubicBezTo>
                      <a:pt x="12" y="50"/>
                      <a:pt x="12" y="51"/>
                      <a:pt x="12" y="52"/>
                    </a:cubicBezTo>
                    <a:cubicBezTo>
                      <a:pt x="14" y="57"/>
                      <a:pt x="18" y="61"/>
                      <a:pt x="23" y="61"/>
                    </a:cubicBezTo>
                    <a:cubicBezTo>
                      <a:pt x="30" y="61"/>
                      <a:pt x="35" y="55"/>
                      <a:pt x="35" y="45"/>
                    </a:cubicBezTo>
                    <a:cubicBezTo>
                      <a:pt x="35" y="37"/>
                      <a:pt x="31" y="30"/>
                      <a:pt x="23" y="30"/>
                    </a:cubicBezTo>
                    <a:cubicBezTo>
                      <a:pt x="18" y="30"/>
                      <a:pt x="14" y="33"/>
                      <a:pt x="12" y="39"/>
                    </a:cubicBezTo>
                    <a:cubicBezTo>
                      <a:pt x="12" y="39"/>
                      <a:pt x="12" y="40"/>
                      <a:pt x="12" y="42"/>
                    </a:cubicBezTo>
                    <a:lnTo>
                      <a:pt x="12" y="49"/>
                    </a:lnTo>
                    <a:close/>
                    <a:moveTo>
                      <a:pt x="0" y="0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12" y="28"/>
                      <a:pt x="12" y="28"/>
                      <a:pt x="12" y="28"/>
                    </a:cubicBezTo>
                    <a:cubicBezTo>
                      <a:pt x="12" y="28"/>
                      <a:pt x="12" y="28"/>
                      <a:pt x="12" y="28"/>
                    </a:cubicBezTo>
                    <a:cubicBezTo>
                      <a:pt x="15" y="23"/>
                      <a:pt x="20" y="20"/>
                      <a:pt x="27" y="20"/>
                    </a:cubicBezTo>
                    <a:cubicBezTo>
                      <a:pt x="39" y="20"/>
                      <a:pt x="47" y="30"/>
                      <a:pt x="47" y="44"/>
                    </a:cubicBezTo>
                    <a:cubicBezTo>
                      <a:pt x="47" y="62"/>
                      <a:pt x="36" y="70"/>
                      <a:pt x="26" y="70"/>
                    </a:cubicBezTo>
                    <a:cubicBezTo>
                      <a:pt x="19" y="70"/>
                      <a:pt x="14" y="68"/>
                      <a:pt x="11" y="62"/>
                    </a:cubicBezTo>
                    <a:cubicBezTo>
                      <a:pt x="10" y="62"/>
                      <a:pt x="10" y="62"/>
                      <a:pt x="10" y="62"/>
                    </a:cubicBezTo>
                    <a:cubicBezTo>
                      <a:pt x="10" y="69"/>
                      <a:pt x="10" y="69"/>
                      <a:pt x="1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6"/>
                      <a:pt x="0" y="60"/>
                      <a:pt x="0" y="56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Freeform 7"/>
              <p:cNvSpPr>
                <a:spLocks noEditPoints="1"/>
              </p:cNvSpPr>
              <p:nvPr userDrawn="1"/>
            </p:nvSpPr>
            <p:spPr bwMode="auto">
              <a:xfrm>
                <a:off x="8193088" y="1047750"/>
                <a:ext cx="79375" cy="84138"/>
              </a:xfrm>
              <a:custGeom>
                <a:avLst/>
                <a:gdLst>
                  <a:gd name="T0" fmla="*/ 24 w 48"/>
                  <a:gd name="T1" fmla="*/ 41 h 50"/>
                  <a:gd name="T2" fmla="*/ 36 w 48"/>
                  <a:gd name="T3" fmla="*/ 25 h 50"/>
                  <a:gd name="T4" fmla="*/ 25 w 48"/>
                  <a:gd name="T5" fmla="*/ 9 h 50"/>
                  <a:gd name="T6" fmla="*/ 13 w 48"/>
                  <a:gd name="T7" fmla="*/ 25 h 50"/>
                  <a:gd name="T8" fmla="*/ 24 w 48"/>
                  <a:gd name="T9" fmla="*/ 41 h 50"/>
                  <a:gd name="T10" fmla="*/ 24 w 48"/>
                  <a:gd name="T11" fmla="*/ 50 h 50"/>
                  <a:gd name="T12" fmla="*/ 0 w 48"/>
                  <a:gd name="T13" fmla="*/ 26 h 50"/>
                  <a:gd name="T14" fmla="*/ 25 w 48"/>
                  <a:gd name="T15" fmla="*/ 0 h 50"/>
                  <a:gd name="T16" fmla="*/ 48 w 48"/>
                  <a:gd name="T17" fmla="*/ 25 h 50"/>
                  <a:gd name="T18" fmla="*/ 24 w 48"/>
                  <a:gd name="T19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8" h="50">
                    <a:moveTo>
                      <a:pt x="24" y="41"/>
                    </a:moveTo>
                    <a:cubicBezTo>
                      <a:pt x="31" y="41"/>
                      <a:pt x="36" y="35"/>
                      <a:pt x="36" y="25"/>
                    </a:cubicBezTo>
                    <a:cubicBezTo>
                      <a:pt x="36" y="18"/>
                      <a:pt x="33" y="9"/>
                      <a:pt x="25" y="9"/>
                    </a:cubicBezTo>
                    <a:cubicBezTo>
                      <a:pt x="16" y="9"/>
                      <a:pt x="13" y="17"/>
                      <a:pt x="13" y="25"/>
                    </a:cubicBezTo>
                    <a:cubicBezTo>
                      <a:pt x="13" y="34"/>
                      <a:pt x="17" y="41"/>
                      <a:pt x="24" y="41"/>
                    </a:cubicBezTo>
                    <a:close/>
                    <a:moveTo>
                      <a:pt x="24" y="50"/>
                    </a:moveTo>
                    <a:cubicBezTo>
                      <a:pt x="11" y="50"/>
                      <a:pt x="0" y="41"/>
                      <a:pt x="0" y="26"/>
                    </a:cubicBezTo>
                    <a:cubicBezTo>
                      <a:pt x="0" y="10"/>
                      <a:pt x="11" y="0"/>
                      <a:pt x="25" y="0"/>
                    </a:cubicBezTo>
                    <a:cubicBezTo>
                      <a:pt x="39" y="0"/>
                      <a:pt x="48" y="10"/>
                      <a:pt x="48" y="25"/>
                    </a:cubicBezTo>
                    <a:cubicBezTo>
                      <a:pt x="48" y="42"/>
                      <a:pt x="36" y="50"/>
                      <a:pt x="24" y="5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>
                  <a:solidFill>
                    <a:schemeClr val="bg1"/>
                  </a:solidFill>
                </a:endParaRPr>
              </a:p>
            </p:txBody>
          </p:sp>
          <p:sp>
            <p:nvSpPr>
              <p:cNvPr id="12" name="Freeform 8"/>
              <p:cNvSpPr>
                <a:spLocks noEditPoints="1"/>
              </p:cNvSpPr>
              <p:nvPr userDrawn="1"/>
            </p:nvSpPr>
            <p:spPr bwMode="auto">
              <a:xfrm>
                <a:off x="8316913" y="1019175"/>
                <a:ext cx="96838" cy="111125"/>
              </a:xfrm>
              <a:custGeom>
                <a:avLst/>
                <a:gdLst>
                  <a:gd name="T0" fmla="*/ 37 w 58"/>
                  <a:gd name="T1" fmla="*/ 38 h 66"/>
                  <a:gd name="T2" fmla="*/ 32 w 58"/>
                  <a:gd name="T3" fmla="*/ 22 h 66"/>
                  <a:gd name="T4" fmla="*/ 28 w 58"/>
                  <a:gd name="T5" fmla="*/ 10 h 66"/>
                  <a:gd name="T6" fmla="*/ 28 w 58"/>
                  <a:gd name="T7" fmla="*/ 10 h 66"/>
                  <a:gd name="T8" fmla="*/ 25 w 58"/>
                  <a:gd name="T9" fmla="*/ 22 h 66"/>
                  <a:gd name="T10" fmla="*/ 20 w 58"/>
                  <a:gd name="T11" fmla="*/ 38 h 66"/>
                  <a:gd name="T12" fmla="*/ 37 w 58"/>
                  <a:gd name="T13" fmla="*/ 38 h 66"/>
                  <a:gd name="T14" fmla="*/ 18 w 58"/>
                  <a:gd name="T15" fmla="*/ 47 h 66"/>
                  <a:gd name="T16" fmla="*/ 12 w 58"/>
                  <a:gd name="T17" fmla="*/ 66 h 66"/>
                  <a:gd name="T18" fmla="*/ 0 w 58"/>
                  <a:gd name="T19" fmla="*/ 66 h 66"/>
                  <a:gd name="T20" fmla="*/ 21 w 58"/>
                  <a:gd name="T21" fmla="*/ 0 h 66"/>
                  <a:gd name="T22" fmla="*/ 36 w 58"/>
                  <a:gd name="T23" fmla="*/ 0 h 66"/>
                  <a:gd name="T24" fmla="*/ 58 w 58"/>
                  <a:gd name="T25" fmla="*/ 66 h 66"/>
                  <a:gd name="T26" fmla="*/ 45 w 58"/>
                  <a:gd name="T27" fmla="*/ 66 h 66"/>
                  <a:gd name="T28" fmla="*/ 39 w 58"/>
                  <a:gd name="T29" fmla="*/ 47 h 66"/>
                  <a:gd name="T30" fmla="*/ 18 w 58"/>
                  <a:gd name="T31" fmla="*/ 47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8" h="66">
                    <a:moveTo>
                      <a:pt x="37" y="38"/>
                    </a:moveTo>
                    <a:cubicBezTo>
                      <a:pt x="32" y="22"/>
                      <a:pt x="32" y="22"/>
                      <a:pt x="32" y="22"/>
                    </a:cubicBezTo>
                    <a:cubicBezTo>
                      <a:pt x="30" y="18"/>
                      <a:pt x="29" y="14"/>
                      <a:pt x="28" y="10"/>
                    </a:cubicBezTo>
                    <a:cubicBezTo>
                      <a:pt x="28" y="10"/>
                      <a:pt x="28" y="10"/>
                      <a:pt x="28" y="10"/>
                    </a:cubicBezTo>
                    <a:cubicBezTo>
                      <a:pt x="27" y="14"/>
                      <a:pt x="26" y="18"/>
                      <a:pt x="25" y="22"/>
                    </a:cubicBezTo>
                    <a:cubicBezTo>
                      <a:pt x="20" y="38"/>
                      <a:pt x="20" y="38"/>
                      <a:pt x="20" y="38"/>
                    </a:cubicBezTo>
                    <a:lnTo>
                      <a:pt x="37" y="38"/>
                    </a:lnTo>
                    <a:close/>
                    <a:moveTo>
                      <a:pt x="18" y="47"/>
                    </a:moveTo>
                    <a:cubicBezTo>
                      <a:pt x="12" y="66"/>
                      <a:pt x="12" y="66"/>
                      <a:pt x="12" y="66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58" y="66"/>
                      <a:pt x="58" y="66"/>
                      <a:pt x="58" y="66"/>
                    </a:cubicBezTo>
                    <a:cubicBezTo>
                      <a:pt x="45" y="66"/>
                      <a:pt x="45" y="66"/>
                      <a:pt x="45" y="66"/>
                    </a:cubicBezTo>
                    <a:cubicBezTo>
                      <a:pt x="39" y="47"/>
                      <a:pt x="39" y="47"/>
                      <a:pt x="39" y="47"/>
                    </a:cubicBezTo>
                    <a:lnTo>
                      <a:pt x="18" y="4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Freeform 9"/>
              <p:cNvSpPr>
                <a:spLocks/>
              </p:cNvSpPr>
              <p:nvPr userDrawn="1"/>
            </p:nvSpPr>
            <p:spPr bwMode="auto">
              <a:xfrm>
                <a:off x="8424863" y="1014413"/>
                <a:ext cx="73025" cy="115888"/>
              </a:xfrm>
              <a:custGeom>
                <a:avLst/>
                <a:gdLst>
                  <a:gd name="T0" fmla="*/ 12 w 44"/>
                  <a:gd name="T1" fmla="*/ 42 h 69"/>
                  <a:gd name="T2" fmla="*/ 12 w 44"/>
                  <a:gd name="T3" fmla="*/ 42 h 69"/>
                  <a:gd name="T4" fmla="*/ 16 w 44"/>
                  <a:gd name="T5" fmla="*/ 37 h 69"/>
                  <a:gd name="T6" fmla="*/ 27 w 44"/>
                  <a:gd name="T7" fmla="*/ 21 h 69"/>
                  <a:gd name="T8" fmla="*/ 42 w 44"/>
                  <a:gd name="T9" fmla="*/ 21 h 69"/>
                  <a:gd name="T10" fmla="*/ 24 w 44"/>
                  <a:gd name="T11" fmla="*/ 41 h 69"/>
                  <a:gd name="T12" fmla="*/ 44 w 44"/>
                  <a:gd name="T13" fmla="*/ 69 h 69"/>
                  <a:gd name="T14" fmla="*/ 29 w 44"/>
                  <a:gd name="T15" fmla="*/ 69 h 69"/>
                  <a:gd name="T16" fmla="*/ 16 w 44"/>
                  <a:gd name="T17" fmla="*/ 48 h 69"/>
                  <a:gd name="T18" fmla="*/ 12 w 44"/>
                  <a:gd name="T19" fmla="*/ 53 h 69"/>
                  <a:gd name="T20" fmla="*/ 12 w 44"/>
                  <a:gd name="T21" fmla="*/ 69 h 69"/>
                  <a:gd name="T22" fmla="*/ 0 w 44"/>
                  <a:gd name="T23" fmla="*/ 69 h 69"/>
                  <a:gd name="T24" fmla="*/ 0 w 44"/>
                  <a:gd name="T25" fmla="*/ 0 h 69"/>
                  <a:gd name="T26" fmla="*/ 12 w 44"/>
                  <a:gd name="T27" fmla="*/ 0 h 69"/>
                  <a:gd name="T28" fmla="*/ 12 w 44"/>
                  <a:gd name="T29" fmla="*/ 42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4" h="69">
                    <a:moveTo>
                      <a:pt x="12" y="42"/>
                    </a:moveTo>
                    <a:cubicBezTo>
                      <a:pt x="12" y="42"/>
                      <a:pt x="12" y="42"/>
                      <a:pt x="12" y="42"/>
                    </a:cubicBezTo>
                    <a:cubicBezTo>
                      <a:pt x="13" y="40"/>
                      <a:pt x="15" y="38"/>
                      <a:pt x="16" y="37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42" y="21"/>
                      <a:pt x="42" y="21"/>
                      <a:pt x="42" y="21"/>
                    </a:cubicBezTo>
                    <a:cubicBezTo>
                      <a:pt x="24" y="41"/>
                      <a:pt x="24" y="41"/>
                      <a:pt x="24" y="41"/>
                    </a:cubicBezTo>
                    <a:cubicBezTo>
                      <a:pt x="44" y="69"/>
                      <a:pt x="44" y="69"/>
                      <a:pt x="44" y="69"/>
                    </a:cubicBezTo>
                    <a:cubicBezTo>
                      <a:pt x="29" y="69"/>
                      <a:pt x="29" y="69"/>
                      <a:pt x="29" y="69"/>
                    </a:cubicBezTo>
                    <a:cubicBezTo>
                      <a:pt x="16" y="48"/>
                      <a:pt x="16" y="48"/>
                      <a:pt x="16" y="48"/>
                    </a:cubicBezTo>
                    <a:cubicBezTo>
                      <a:pt x="12" y="53"/>
                      <a:pt x="12" y="53"/>
                      <a:pt x="12" y="53"/>
                    </a:cubicBezTo>
                    <a:cubicBezTo>
                      <a:pt x="12" y="69"/>
                      <a:pt x="12" y="69"/>
                      <a:pt x="12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2" y="0"/>
                      <a:pt x="12" y="0"/>
                      <a:pt x="12" y="0"/>
                    </a:cubicBezTo>
                    <a:lnTo>
                      <a:pt x="12" y="4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>
                  <a:solidFill>
                    <a:schemeClr val="bg1"/>
                  </a:solidFill>
                </a:endParaRPr>
              </a:p>
            </p:txBody>
          </p:sp>
          <p:sp>
            <p:nvSpPr>
              <p:cNvPr id="14" name="Freeform 10"/>
              <p:cNvSpPr>
                <a:spLocks noEditPoints="1"/>
              </p:cNvSpPr>
              <p:nvPr userDrawn="1"/>
            </p:nvSpPr>
            <p:spPr bwMode="auto">
              <a:xfrm>
                <a:off x="8501063" y="1047750"/>
                <a:ext cx="66675" cy="84138"/>
              </a:xfrm>
              <a:custGeom>
                <a:avLst/>
                <a:gdLst>
                  <a:gd name="T0" fmla="*/ 28 w 40"/>
                  <a:gd name="T1" fmla="*/ 26 h 50"/>
                  <a:gd name="T2" fmla="*/ 11 w 40"/>
                  <a:gd name="T3" fmla="*/ 35 h 50"/>
                  <a:gd name="T4" fmla="*/ 18 w 40"/>
                  <a:gd name="T5" fmla="*/ 41 h 50"/>
                  <a:gd name="T6" fmla="*/ 28 w 40"/>
                  <a:gd name="T7" fmla="*/ 35 h 50"/>
                  <a:gd name="T8" fmla="*/ 28 w 40"/>
                  <a:gd name="T9" fmla="*/ 32 h 50"/>
                  <a:gd name="T10" fmla="*/ 28 w 40"/>
                  <a:gd name="T11" fmla="*/ 26 h 50"/>
                  <a:gd name="T12" fmla="*/ 40 w 40"/>
                  <a:gd name="T13" fmla="*/ 38 h 50"/>
                  <a:gd name="T14" fmla="*/ 40 w 40"/>
                  <a:gd name="T15" fmla="*/ 49 h 50"/>
                  <a:gd name="T16" fmla="*/ 30 w 40"/>
                  <a:gd name="T17" fmla="*/ 49 h 50"/>
                  <a:gd name="T18" fmla="*/ 29 w 40"/>
                  <a:gd name="T19" fmla="*/ 44 h 50"/>
                  <a:gd name="T20" fmla="*/ 29 w 40"/>
                  <a:gd name="T21" fmla="*/ 44 h 50"/>
                  <a:gd name="T22" fmla="*/ 14 w 40"/>
                  <a:gd name="T23" fmla="*/ 50 h 50"/>
                  <a:gd name="T24" fmla="*/ 0 w 40"/>
                  <a:gd name="T25" fmla="*/ 36 h 50"/>
                  <a:gd name="T26" fmla="*/ 28 w 40"/>
                  <a:gd name="T27" fmla="*/ 18 h 50"/>
                  <a:gd name="T28" fmla="*/ 28 w 40"/>
                  <a:gd name="T29" fmla="*/ 17 h 50"/>
                  <a:gd name="T30" fmla="*/ 18 w 40"/>
                  <a:gd name="T31" fmla="*/ 9 h 50"/>
                  <a:gd name="T32" fmla="*/ 5 w 40"/>
                  <a:gd name="T33" fmla="*/ 12 h 50"/>
                  <a:gd name="T34" fmla="*/ 3 w 40"/>
                  <a:gd name="T35" fmla="*/ 5 h 50"/>
                  <a:gd name="T36" fmla="*/ 20 w 40"/>
                  <a:gd name="T37" fmla="*/ 0 h 50"/>
                  <a:gd name="T38" fmla="*/ 40 w 40"/>
                  <a:gd name="T39" fmla="*/ 20 h 50"/>
                  <a:gd name="T40" fmla="*/ 40 w 40"/>
                  <a:gd name="T41" fmla="*/ 38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0" h="50">
                    <a:moveTo>
                      <a:pt x="28" y="26"/>
                    </a:moveTo>
                    <a:cubicBezTo>
                      <a:pt x="20" y="26"/>
                      <a:pt x="11" y="27"/>
                      <a:pt x="11" y="35"/>
                    </a:cubicBezTo>
                    <a:cubicBezTo>
                      <a:pt x="11" y="39"/>
                      <a:pt x="14" y="41"/>
                      <a:pt x="18" y="41"/>
                    </a:cubicBezTo>
                    <a:cubicBezTo>
                      <a:pt x="23" y="41"/>
                      <a:pt x="27" y="38"/>
                      <a:pt x="28" y="35"/>
                    </a:cubicBezTo>
                    <a:cubicBezTo>
                      <a:pt x="28" y="34"/>
                      <a:pt x="28" y="33"/>
                      <a:pt x="28" y="32"/>
                    </a:cubicBezTo>
                    <a:lnTo>
                      <a:pt x="28" y="26"/>
                    </a:lnTo>
                    <a:close/>
                    <a:moveTo>
                      <a:pt x="40" y="38"/>
                    </a:moveTo>
                    <a:cubicBezTo>
                      <a:pt x="40" y="42"/>
                      <a:pt x="40" y="46"/>
                      <a:pt x="40" y="49"/>
                    </a:cubicBezTo>
                    <a:cubicBezTo>
                      <a:pt x="30" y="49"/>
                      <a:pt x="30" y="49"/>
                      <a:pt x="30" y="49"/>
                    </a:cubicBezTo>
                    <a:cubicBezTo>
                      <a:pt x="29" y="44"/>
                      <a:pt x="29" y="44"/>
                      <a:pt x="29" y="44"/>
                    </a:cubicBezTo>
                    <a:cubicBezTo>
                      <a:pt x="29" y="44"/>
                      <a:pt x="29" y="44"/>
                      <a:pt x="29" y="44"/>
                    </a:cubicBezTo>
                    <a:cubicBezTo>
                      <a:pt x="26" y="47"/>
                      <a:pt x="21" y="50"/>
                      <a:pt x="14" y="50"/>
                    </a:cubicBezTo>
                    <a:cubicBezTo>
                      <a:pt x="5" y="50"/>
                      <a:pt x="0" y="43"/>
                      <a:pt x="0" y="36"/>
                    </a:cubicBezTo>
                    <a:cubicBezTo>
                      <a:pt x="0" y="24"/>
                      <a:pt x="10" y="18"/>
                      <a:pt x="28" y="18"/>
                    </a:cubicBezTo>
                    <a:cubicBezTo>
                      <a:pt x="28" y="17"/>
                      <a:pt x="28" y="17"/>
                      <a:pt x="28" y="17"/>
                    </a:cubicBezTo>
                    <a:cubicBezTo>
                      <a:pt x="28" y="14"/>
                      <a:pt x="26" y="9"/>
                      <a:pt x="18" y="9"/>
                    </a:cubicBezTo>
                    <a:cubicBezTo>
                      <a:pt x="13" y="9"/>
                      <a:pt x="9" y="10"/>
                      <a:pt x="5" y="12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7" y="2"/>
                      <a:pt x="13" y="0"/>
                      <a:pt x="20" y="0"/>
                    </a:cubicBezTo>
                    <a:cubicBezTo>
                      <a:pt x="35" y="0"/>
                      <a:pt x="40" y="10"/>
                      <a:pt x="40" y="20"/>
                    </a:cubicBezTo>
                    <a:lnTo>
                      <a:pt x="40" y="3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Freeform 11"/>
              <p:cNvSpPr>
                <a:spLocks noEditPoints="1"/>
              </p:cNvSpPr>
              <p:nvPr userDrawn="1"/>
            </p:nvSpPr>
            <p:spPr bwMode="auto">
              <a:xfrm>
                <a:off x="8582025" y="1014413"/>
                <a:ext cx="79375" cy="117475"/>
              </a:xfrm>
              <a:custGeom>
                <a:avLst/>
                <a:gdLst>
                  <a:gd name="T0" fmla="*/ 35 w 48"/>
                  <a:gd name="T1" fmla="*/ 41 h 70"/>
                  <a:gd name="T2" fmla="*/ 35 w 48"/>
                  <a:gd name="T3" fmla="*/ 38 h 70"/>
                  <a:gd name="T4" fmla="*/ 25 w 48"/>
                  <a:gd name="T5" fmla="*/ 30 h 70"/>
                  <a:gd name="T6" fmla="*/ 13 w 48"/>
                  <a:gd name="T7" fmla="*/ 45 h 70"/>
                  <a:gd name="T8" fmla="*/ 24 w 48"/>
                  <a:gd name="T9" fmla="*/ 60 h 70"/>
                  <a:gd name="T10" fmla="*/ 35 w 48"/>
                  <a:gd name="T11" fmla="*/ 52 h 70"/>
                  <a:gd name="T12" fmla="*/ 35 w 48"/>
                  <a:gd name="T13" fmla="*/ 48 h 70"/>
                  <a:gd name="T14" fmla="*/ 35 w 48"/>
                  <a:gd name="T15" fmla="*/ 41 h 70"/>
                  <a:gd name="T16" fmla="*/ 47 w 48"/>
                  <a:gd name="T17" fmla="*/ 0 h 70"/>
                  <a:gd name="T18" fmla="*/ 47 w 48"/>
                  <a:gd name="T19" fmla="*/ 56 h 70"/>
                  <a:gd name="T20" fmla="*/ 48 w 48"/>
                  <a:gd name="T21" fmla="*/ 69 h 70"/>
                  <a:gd name="T22" fmla="*/ 37 w 48"/>
                  <a:gd name="T23" fmla="*/ 69 h 70"/>
                  <a:gd name="T24" fmla="*/ 36 w 48"/>
                  <a:gd name="T25" fmla="*/ 61 h 70"/>
                  <a:gd name="T26" fmla="*/ 36 w 48"/>
                  <a:gd name="T27" fmla="*/ 61 h 70"/>
                  <a:gd name="T28" fmla="*/ 21 w 48"/>
                  <a:gd name="T29" fmla="*/ 70 h 70"/>
                  <a:gd name="T30" fmla="*/ 0 w 48"/>
                  <a:gd name="T31" fmla="*/ 46 h 70"/>
                  <a:gd name="T32" fmla="*/ 22 w 48"/>
                  <a:gd name="T33" fmla="*/ 20 h 70"/>
                  <a:gd name="T34" fmla="*/ 35 w 48"/>
                  <a:gd name="T35" fmla="*/ 27 h 70"/>
                  <a:gd name="T36" fmla="*/ 35 w 48"/>
                  <a:gd name="T37" fmla="*/ 27 h 70"/>
                  <a:gd name="T38" fmla="*/ 35 w 48"/>
                  <a:gd name="T39" fmla="*/ 0 h 70"/>
                  <a:gd name="T40" fmla="*/ 47 w 48"/>
                  <a:gd name="T41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8" h="70">
                    <a:moveTo>
                      <a:pt x="35" y="41"/>
                    </a:moveTo>
                    <a:cubicBezTo>
                      <a:pt x="35" y="40"/>
                      <a:pt x="35" y="39"/>
                      <a:pt x="35" y="38"/>
                    </a:cubicBezTo>
                    <a:cubicBezTo>
                      <a:pt x="34" y="33"/>
                      <a:pt x="30" y="30"/>
                      <a:pt x="25" y="30"/>
                    </a:cubicBezTo>
                    <a:cubicBezTo>
                      <a:pt x="17" y="30"/>
                      <a:pt x="13" y="36"/>
                      <a:pt x="13" y="45"/>
                    </a:cubicBezTo>
                    <a:cubicBezTo>
                      <a:pt x="13" y="54"/>
                      <a:pt x="17" y="60"/>
                      <a:pt x="24" y="60"/>
                    </a:cubicBezTo>
                    <a:cubicBezTo>
                      <a:pt x="29" y="60"/>
                      <a:pt x="34" y="57"/>
                      <a:pt x="35" y="52"/>
                    </a:cubicBezTo>
                    <a:cubicBezTo>
                      <a:pt x="35" y="51"/>
                      <a:pt x="35" y="50"/>
                      <a:pt x="35" y="48"/>
                    </a:cubicBezTo>
                    <a:lnTo>
                      <a:pt x="35" y="41"/>
                    </a:lnTo>
                    <a:close/>
                    <a:moveTo>
                      <a:pt x="47" y="0"/>
                    </a:moveTo>
                    <a:cubicBezTo>
                      <a:pt x="47" y="56"/>
                      <a:pt x="47" y="56"/>
                      <a:pt x="47" y="56"/>
                    </a:cubicBezTo>
                    <a:cubicBezTo>
                      <a:pt x="47" y="60"/>
                      <a:pt x="47" y="66"/>
                      <a:pt x="48" y="69"/>
                    </a:cubicBezTo>
                    <a:cubicBezTo>
                      <a:pt x="37" y="69"/>
                      <a:pt x="37" y="69"/>
                      <a:pt x="37" y="69"/>
                    </a:cubicBezTo>
                    <a:cubicBezTo>
                      <a:pt x="36" y="61"/>
                      <a:pt x="36" y="61"/>
                      <a:pt x="36" y="61"/>
                    </a:cubicBezTo>
                    <a:cubicBezTo>
                      <a:pt x="36" y="61"/>
                      <a:pt x="36" y="61"/>
                      <a:pt x="36" y="61"/>
                    </a:cubicBezTo>
                    <a:cubicBezTo>
                      <a:pt x="33" y="67"/>
                      <a:pt x="28" y="70"/>
                      <a:pt x="21" y="70"/>
                    </a:cubicBezTo>
                    <a:cubicBezTo>
                      <a:pt x="9" y="70"/>
                      <a:pt x="0" y="60"/>
                      <a:pt x="0" y="46"/>
                    </a:cubicBezTo>
                    <a:cubicBezTo>
                      <a:pt x="0" y="30"/>
                      <a:pt x="10" y="20"/>
                      <a:pt x="22" y="20"/>
                    </a:cubicBezTo>
                    <a:cubicBezTo>
                      <a:pt x="28" y="20"/>
                      <a:pt x="33" y="23"/>
                      <a:pt x="35" y="27"/>
                    </a:cubicBezTo>
                    <a:cubicBezTo>
                      <a:pt x="35" y="27"/>
                      <a:pt x="35" y="27"/>
                      <a:pt x="35" y="27"/>
                    </a:cubicBezTo>
                    <a:cubicBezTo>
                      <a:pt x="35" y="0"/>
                      <a:pt x="35" y="0"/>
                      <a:pt x="35" y="0"/>
                    </a:cubicBezTo>
                    <a:lnTo>
                      <a:pt x="4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Freeform 12"/>
              <p:cNvSpPr>
                <a:spLocks noEditPoints="1"/>
              </p:cNvSpPr>
              <p:nvPr userDrawn="1"/>
            </p:nvSpPr>
            <p:spPr bwMode="auto">
              <a:xfrm>
                <a:off x="8675688" y="1047750"/>
                <a:ext cx="73025" cy="84138"/>
              </a:xfrm>
              <a:custGeom>
                <a:avLst/>
                <a:gdLst>
                  <a:gd name="T0" fmla="*/ 32 w 44"/>
                  <a:gd name="T1" fmla="*/ 20 h 50"/>
                  <a:gd name="T2" fmla="*/ 23 w 44"/>
                  <a:gd name="T3" fmla="*/ 9 h 50"/>
                  <a:gd name="T4" fmla="*/ 12 w 44"/>
                  <a:gd name="T5" fmla="*/ 20 h 50"/>
                  <a:gd name="T6" fmla="*/ 32 w 44"/>
                  <a:gd name="T7" fmla="*/ 20 h 50"/>
                  <a:gd name="T8" fmla="*/ 12 w 44"/>
                  <a:gd name="T9" fmla="*/ 29 h 50"/>
                  <a:gd name="T10" fmla="*/ 26 w 44"/>
                  <a:gd name="T11" fmla="*/ 41 h 50"/>
                  <a:gd name="T12" fmla="*/ 39 w 44"/>
                  <a:gd name="T13" fmla="*/ 39 h 50"/>
                  <a:gd name="T14" fmla="*/ 41 w 44"/>
                  <a:gd name="T15" fmla="*/ 47 h 50"/>
                  <a:gd name="T16" fmla="*/ 24 w 44"/>
                  <a:gd name="T17" fmla="*/ 50 h 50"/>
                  <a:gd name="T18" fmla="*/ 0 w 44"/>
                  <a:gd name="T19" fmla="*/ 26 h 50"/>
                  <a:gd name="T20" fmla="*/ 23 w 44"/>
                  <a:gd name="T21" fmla="*/ 0 h 50"/>
                  <a:gd name="T22" fmla="*/ 44 w 44"/>
                  <a:gd name="T23" fmla="*/ 23 h 50"/>
                  <a:gd name="T24" fmla="*/ 43 w 44"/>
                  <a:gd name="T25" fmla="*/ 29 h 50"/>
                  <a:gd name="T26" fmla="*/ 12 w 44"/>
                  <a:gd name="T27" fmla="*/ 29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4" h="50">
                    <a:moveTo>
                      <a:pt x="32" y="20"/>
                    </a:moveTo>
                    <a:cubicBezTo>
                      <a:pt x="32" y="16"/>
                      <a:pt x="30" y="9"/>
                      <a:pt x="23" y="9"/>
                    </a:cubicBezTo>
                    <a:cubicBezTo>
                      <a:pt x="15" y="9"/>
                      <a:pt x="12" y="15"/>
                      <a:pt x="12" y="20"/>
                    </a:cubicBezTo>
                    <a:lnTo>
                      <a:pt x="32" y="20"/>
                    </a:lnTo>
                    <a:close/>
                    <a:moveTo>
                      <a:pt x="12" y="29"/>
                    </a:moveTo>
                    <a:cubicBezTo>
                      <a:pt x="12" y="37"/>
                      <a:pt x="19" y="41"/>
                      <a:pt x="26" y="41"/>
                    </a:cubicBezTo>
                    <a:cubicBezTo>
                      <a:pt x="32" y="41"/>
                      <a:pt x="36" y="40"/>
                      <a:pt x="39" y="39"/>
                    </a:cubicBezTo>
                    <a:cubicBezTo>
                      <a:pt x="41" y="47"/>
                      <a:pt x="41" y="47"/>
                      <a:pt x="41" y="47"/>
                    </a:cubicBezTo>
                    <a:cubicBezTo>
                      <a:pt x="37" y="49"/>
                      <a:pt x="31" y="50"/>
                      <a:pt x="24" y="50"/>
                    </a:cubicBezTo>
                    <a:cubicBezTo>
                      <a:pt x="9" y="50"/>
                      <a:pt x="0" y="40"/>
                      <a:pt x="0" y="26"/>
                    </a:cubicBezTo>
                    <a:cubicBezTo>
                      <a:pt x="0" y="13"/>
                      <a:pt x="8" y="0"/>
                      <a:pt x="23" y="0"/>
                    </a:cubicBezTo>
                    <a:cubicBezTo>
                      <a:pt x="39" y="0"/>
                      <a:pt x="44" y="13"/>
                      <a:pt x="44" y="23"/>
                    </a:cubicBezTo>
                    <a:cubicBezTo>
                      <a:pt x="44" y="26"/>
                      <a:pt x="43" y="27"/>
                      <a:pt x="43" y="29"/>
                    </a:cubicBezTo>
                    <a:lnTo>
                      <a:pt x="12" y="2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Freeform 13"/>
              <p:cNvSpPr>
                <a:spLocks/>
              </p:cNvSpPr>
              <p:nvPr userDrawn="1"/>
            </p:nvSpPr>
            <p:spPr bwMode="auto">
              <a:xfrm>
                <a:off x="8761413" y="1047750"/>
                <a:ext cx="119063" cy="82550"/>
              </a:xfrm>
              <a:custGeom>
                <a:avLst/>
                <a:gdLst>
                  <a:gd name="T0" fmla="*/ 1 w 71"/>
                  <a:gd name="T1" fmla="*/ 16 h 49"/>
                  <a:gd name="T2" fmla="*/ 0 w 71"/>
                  <a:gd name="T3" fmla="*/ 1 h 49"/>
                  <a:gd name="T4" fmla="*/ 10 w 71"/>
                  <a:gd name="T5" fmla="*/ 1 h 49"/>
                  <a:gd name="T6" fmla="*/ 11 w 71"/>
                  <a:gd name="T7" fmla="*/ 8 h 49"/>
                  <a:gd name="T8" fmla="*/ 11 w 71"/>
                  <a:gd name="T9" fmla="*/ 8 h 49"/>
                  <a:gd name="T10" fmla="*/ 26 w 71"/>
                  <a:gd name="T11" fmla="*/ 0 h 49"/>
                  <a:gd name="T12" fmla="*/ 39 w 71"/>
                  <a:gd name="T13" fmla="*/ 9 h 49"/>
                  <a:gd name="T14" fmla="*/ 39 w 71"/>
                  <a:gd name="T15" fmla="*/ 9 h 49"/>
                  <a:gd name="T16" fmla="*/ 45 w 71"/>
                  <a:gd name="T17" fmla="*/ 3 h 49"/>
                  <a:gd name="T18" fmla="*/ 55 w 71"/>
                  <a:gd name="T19" fmla="*/ 0 h 49"/>
                  <a:gd name="T20" fmla="*/ 71 w 71"/>
                  <a:gd name="T21" fmla="*/ 21 h 49"/>
                  <a:gd name="T22" fmla="*/ 71 w 71"/>
                  <a:gd name="T23" fmla="*/ 49 h 49"/>
                  <a:gd name="T24" fmla="*/ 59 w 71"/>
                  <a:gd name="T25" fmla="*/ 49 h 49"/>
                  <a:gd name="T26" fmla="*/ 59 w 71"/>
                  <a:gd name="T27" fmla="*/ 23 h 49"/>
                  <a:gd name="T28" fmla="*/ 50 w 71"/>
                  <a:gd name="T29" fmla="*/ 10 h 49"/>
                  <a:gd name="T30" fmla="*/ 42 w 71"/>
                  <a:gd name="T31" fmla="*/ 16 h 49"/>
                  <a:gd name="T32" fmla="*/ 41 w 71"/>
                  <a:gd name="T33" fmla="*/ 20 h 49"/>
                  <a:gd name="T34" fmla="*/ 41 w 71"/>
                  <a:gd name="T35" fmla="*/ 49 h 49"/>
                  <a:gd name="T36" fmla="*/ 30 w 71"/>
                  <a:gd name="T37" fmla="*/ 49 h 49"/>
                  <a:gd name="T38" fmla="*/ 30 w 71"/>
                  <a:gd name="T39" fmla="*/ 21 h 49"/>
                  <a:gd name="T40" fmla="*/ 22 w 71"/>
                  <a:gd name="T41" fmla="*/ 10 h 49"/>
                  <a:gd name="T42" fmla="*/ 13 w 71"/>
                  <a:gd name="T43" fmla="*/ 17 h 49"/>
                  <a:gd name="T44" fmla="*/ 12 w 71"/>
                  <a:gd name="T45" fmla="*/ 21 h 49"/>
                  <a:gd name="T46" fmla="*/ 12 w 71"/>
                  <a:gd name="T47" fmla="*/ 49 h 49"/>
                  <a:gd name="T48" fmla="*/ 1 w 71"/>
                  <a:gd name="T49" fmla="*/ 49 h 49"/>
                  <a:gd name="T50" fmla="*/ 1 w 71"/>
                  <a:gd name="T51" fmla="*/ 1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1" h="49">
                    <a:moveTo>
                      <a:pt x="1" y="16"/>
                    </a:moveTo>
                    <a:cubicBezTo>
                      <a:pt x="1" y="10"/>
                      <a:pt x="0" y="6"/>
                      <a:pt x="0" y="1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1" y="8"/>
                      <a:pt x="11" y="8"/>
                      <a:pt x="11" y="8"/>
                    </a:cubicBezTo>
                    <a:cubicBezTo>
                      <a:pt x="14" y="5"/>
                      <a:pt x="18" y="0"/>
                      <a:pt x="26" y="0"/>
                    </a:cubicBezTo>
                    <a:cubicBezTo>
                      <a:pt x="32" y="0"/>
                      <a:pt x="37" y="4"/>
                      <a:pt x="39" y="9"/>
                    </a:cubicBezTo>
                    <a:cubicBezTo>
                      <a:pt x="39" y="9"/>
                      <a:pt x="39" y="9"/>
                      <a:pt x="39" y="9"/>
                    </a:cubicBezTo>
                    <a:cubicBezTo>
                      <a:pt x="41" y="7"/>
                      <a:pt x="43" y="5"/>
                      <a:pt x="45" y="3"/>
                    </a:cubicBezTo>
                    <a:cubicBezTo>
                      <a:pt x="48" y="1"/>
                      <a:pt x="51" y="0"/>
                      <a:pt x="55" y="0"/>
                    </a:cubicBezTo>
                    <a:cubicBezTo>
                      <a:pt x="63" y="0"/>
                      <a:pt x="71" y="6"/>
                      <a:pt x="71" y="21"/>
                    </a:cubicBezTo>
                    <a:cubicBezTo>
                      <a:pt x="71" y="49"/>
                      <a:pt x="71" y="49"/>
                      <a:pt x="71" y="49"/>
                    </a:cubicBezTo>
                    <a:cubicBezTo>
                      <a:pt x="59" y="49"/>
                      <a:pt x="59" y="49"/>
                      <a:pt x="59" y="49"/>
                    </a:cubicBezTo>
                    <a:cubicBezTo>
                      <a:pt x="59" y="23"/>
                      <a:pt x="59" y="23"/>
                      <a:pt x="59" y="23"/>
                    </a:cubicBezTo>
                    <a:cubicBezTo>
                      <a:pt x="59" y="15"/>
                      <a:pt x="56" y="10"/>
                      <a:pt x="50" y="10"/>
                    </a:cubicBezTo>
                    <a:cubicBezTo>
                      <a:pt x="46" y="10"/>
                      <a:pt x="43" y="13"/>
                      <a:pt x="42" y="16"/>
                    </a:cubicBezTo>
                    <a:cubicBezTo>
                      <a:pt x="42" y="18"/>
                      <a:pt x="41" y="19"/>
                      <a:pt x="41" y="20"/>
                    </a:cubicBezTo>
                    <a:cubicBezTo>
                      <a:pt x="41" y="49"/>
                      <a:pt x="41" y="49"/>
                      <a:pt x="41" y="49"/>
                    </a:cubicBezTo>
                    <a:cubicBezTo>
                      <a:pt x="30" y="49"/>
                      <a:pt x="30" y="49"/>
                      <a:pt x="30" y="49"/>
                    </a:cubicBezTo>
                    <a:cubicBezTo>
                      <a:pt x="30" y="21"/>
                      <a:pt x="30" y="21"/>
                      <a:pt x="30" y="21"/>
                    </a:cubicBezTo>
                    <a:cubicBezTo>
                      <a:pt x="30" y="15"/>
                      <a:pt x="27" y="10"/>
                      <a:pt x="22" y="10"/>
                    </a:cubicBezTo>
                    <a:cubicBezTo>
                      <a:pt x="17" y="10"/>
                      <a:pt x="14" y="14"/>
                      <a:pt x="13" y="17"/>
                    </a:cubicBezTo>
                    <a:cubicBezTo>
                      <a:pt x="12" y="18"/>
                      <a:pt x="12" y="20"/>
                      <a:pt x="12" y="21"/>
                    </a:cubicBezTo>
                    <a:cubicBezTo>
                      <a:pt x="12" y="49"/>
                      <a:pt x="12" y="49"/>
                      <a:pt x="12" y="49"/>
                    </a:cubicBezTo>
                    <a:cubicBezTo>
                      <a:pt x="1" y="49"/>
                      <a:pt x="1" y="49"/>
                      <a:pt x="1" y="49"/>
                    </a:cubicBezTo>
                    <a:lnTo>
                      <a:pt x="1" y="1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Freeform 14"/>
              <p:cNvSpPr>
                <a:spLocks noEditPoints="1"/>
              </p:cNvSpPr>
              <p:nvPr userDrawn="1"/>
            </p:nvSpPr>
            <p:spPr bwMode="auto">
              <a:xfrm>
                <a:off x="8896350" y="1017588"/>
                <a:ext cx="23813" cy="112713"/>
              </a:xfrm>
              <a:custGeom>
                <a:avLst/>
                <a:gdLst>
                  <a:gd name="T0" fmla="*/ 1 w 14"/>
                  <a:gd name="T1" fmla="*/ 19 h 67"/>
                  <a:gd name="T2" fmla="*/ 13 w 14"/>
                  <a:gd name="T3" fmla="*/ 19 h 67"/>
                  <a:gd name="T4" fmla="*/ 13 w 14"/>
                  <a:gd name="T5" fmla="*/ 67 h 67"/>
                  <a:gd name="T6" fmla="*/ 1 w 14"/>
                  <a:gd name="T7" fmla="*/ 67 h 67"/>
                  <a:gd name="T8" fmla="*/ 1 w 14"/>
                  <a:gd name="T9" fmla="*/ 19 h 67"/>
                  <a:gd name="T10" fmla="*/ 7 w 14"/>
                  <a:gd name="T11" fmla="*/ 13 h 67"/>
                  <a:gd name="T12" fmla="*/ 0 w 14"/>
                  <a:gd name="T13" fmla="*/ 6 h 67"/>
                  <a:gd name="T14" fmla="*/ 7 w 14"/>
                  <a:gd name="T15" fmla="*/ 0 h 67"/>
                  <a:gd name="T16" fmla="*/ 14 w 14"/>
                  <a:gd name="T17" fmla="*/ 6 h 67"/>
                  <a:gd name="T18" fmla="*/ 7 w 14"/>
                  <a:gd name="T19" fmla="*/ 13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" h="67">
                    <a:moveTo>
                      <a:pt x="1" y="19"/>
                    </a:moveTo>
                    <a:cubicBezTo>
                      <a:pt x="13" y="19"/>
                      <a:pt x="13" y="19"/>
                      <a:pt x="13" y="19"/>
                    </a:cubicBezTo>
                    <a:cubicBezTo>
                      <a:pt x="13" y="67"/>
                      <a:pt x="13" y="67"/>
                      <a:pt x="13" y="67"/>
                    </a:cubicBezTo>
                    <a:cubicBezTo>
                      <a:pt x="1" y="67"/>
                      <a:pt x="1" y="67"/>
                      <a:pt x="1" y="67"/>
                    </a:cubicBezTo>
                    <a:lnTo>
                      <a:pt x="1" y="19"/>
                    </a:lnTo>
                    <a:close/>
                    <a:moveTo>
                      <a:pt x="7" y="13"/>
                    </a:moveTo>
                    <a:cubicBezTo>
                      <a:pt x="3" y="13"/>
                      <a:pt x="0" y="10"/>
                      <a:pt x="0" y="6"/>
                    </a:cubicBezTo>
                    <a:cubicBezTo>
                      <a:pt x="0" y="3"/>
                      <a:pt x="3" y="0"/>
                      <a:pt x="7" y="0"/>
                    </a:cubicBezTo>
                    <a:cubicBezTo>
                      <a:pt x="11" y="0"/>
                      <a:pt x="14" y="3"/>
                      <a:pt x="14" y="6"/>
                    </a:cubicBezTo>
                    <a:cubicBezTo>
                      <a:pt x="14" y="10"/>
                      <a:pt x="11" y="13"/>
                      <a:pt x="7" y="1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2" name="Ryhmä 21"/>
            <p:cNvGrpSpPr/>
            <p:nvPr userDrawn="1"/>
          </p:nvGrpSpPr>
          <p:grpSpPr>
            <a:xfrm>
              <a:off x="8070850" y="149225"/>
              <a:ext cx="774700" cy="809626"/>
              <a:chOff x="8070850" y="149225"/>
              <a:chExt cx="774700" cy="809626"/>
            </a:xfrm>
          </p:grpSpPr>
          <p:sp>
            <p:nvSpPr>
              <p:cNvPr id="19" name="Freeform 15"/>
              <p:cNvSpPr>
                <a:spLocks noEditPoints="1"/>
              </p:cNvSpPr>
              <p:nvPr userDrawn="1"/>
            </p:nvSpPr>
            <p:spPr bwMode="auto">
              <a:xfrm>
                <a:off x="8070850" y="344488"/>
                <a:ext cx="774700" cy="614363"/>
              </a:xfrm>
              <a:custGeom>
                <a:avLst/>
                <a:gdLst>
                  <a:gd name="T0" fmla="*/ 217 w 464"/>
                  <a:gd name="T1" fmla="*/ 181 h 367"/>
                  <a:gd name="T2" fmla="*/ 172 w 464"/>
                  <a:gd name="T3" fmla="*/ 66 h 367"/>
                  <a:gd name="T4" fmla="*/ 115 w 464"/>
                  <a:gd name="T5" fmla="*/ 181 h 367"/>
                  <a:gd name="T6" fmla="*/ 217 w 464"/>
                  <a:gd name="T7" fmla="*/ 181 h 367"/>
                  <a:gd name="T8" fmla="*/ 353 w 464"/>
                  <a:gd name="T9" fmla="*/ 181 h 367"/>
                  <a:gd name="T10" fmla="*/ 308 w 464"/>
                  <a:gd name="T11" fmla="*/ 67 h 367"/>
                  <a:gd name="T12" fmla="*/ 253 w 464"/>
                  <a:gd name="T13" fmla="*/ 181 h 367"/>
                  <a:gd name="T14" fmla="*/ 353 w 464"/>
                  <a:gd name="T15" fmla="*/ 181 h 367"/>
                  <a:gd name="T16" fmla="*/ 233 w 464"/>
                  <a:gd name="T17" fmla="*/ 220 h 367"/>
                  <a:gd name="T18" fmla="*/ 222 w 464"/>
                  <a:gd name="T19" fmla="*/ 243 h 367"/>
                  <a:gd name="T20" fmla="*/ 172 w 464"/>
                  <a:gd name="T21" fmla="*/ 347 h 367"/>
                  <a:gd name="T22" fmla="*/ 165 w 464"/>
                  <a:gd name="T23" fmla="*/ 367 h 367"/>
                  <a:gd name="T24" fmla="*/ 136 w 464"/>
                  <a:gd name="T25" fmla="*/ 367 h 367"/>
                  <a:gd name="T26" fmla="*/ 145 w 464"/>
                  <a:gd name="T27" fmla="*/ 353 h 367"/>
                  <a:gd name="T28" fmla="*/ 164 w 464"/>
                  <a:gd name="T29" fmla="*/ 315 h 367"/>
                  <a:gd name="T30" fmla="*/ 220 w 464"/>
                  <a:gd name="T31" fmla="*/ 199 h 367"/>
                  <a:gd name="T32" fmla="*/ 222 w 464"/>
                  <a:gd name="T33" fmla="*/ 195 h 367"/>
                  <a:gd name="T34" fmla="*/ 218 w 464"/>
                  <a:gd name="T35" fmla="*/ 195 h 367"/>
                  <a:gd name="T36" fmla="*/ 112 w 464"/>
                  <a:gd name="T37" fmla="*/ 195 h 367"/>
                  <a:gd name="T38" fmla="*/ 107 w 464"/>
                  <a:gd name="T39" fmla="*/ 198 h 367"/>
                  <a:gd name="T40" fmla="*/ 34 w 464"/>
                  <a:gd name="T41" fmla="*/ 352 h 367"/>
                  <a:gd name="T42" fmla="*/ 29 w 464"/>
                  <a:gd name="T43" fmla="*/ 367 h 367"/>
                  <a:gd name="T44" fmla="*/ 0 w 464"/>
                  <a:gd name="T45" fmla="*/ 367 h 367"/>
                  <a:gd name="T46" fmla="*/ 8 w 464"/>
                  <a:gd name="T47" fmla="*/ 353 h 367"/>
                  <a:gd name="T48" fmla="*/ 31 w 464"/>
                  <a:gd name="T49" fmla="*/ 307 h 367"/>
                  <a:gd name="T50" fmla="*/ 91 w 464"/>
                  <a:gd name="T51" fmla="*/ 183 h 367"/>
                  <a:gd name="T52" fmla="*/ 174 w 464"/>
                  <a:gd name="T53" fmla="*/ 14 h 367"/>
                  <a:gd name="T54" fmla="*/ 181 w 464"/>
                  <a:gd name="T55" fmla="*/ 0 h 367"/>
                  <a:gd name="T56" fmla="*/ 242 w 464"/>
                  <a:gd name="T57" fmla="*/ 155 h 367"/>
                  <a:gd name="T58" fmla="*/ 317 w 464"/>
                  <a:gd name="T59" fmla="*/ 0 h 367"/>
                  <a:gd name="T60" fmla="*/ 325 w 464"/>
                  <a:gd name="T61" fmla="*/ 18 h 367"/>
                  <a:gd name="T62" fmla="*/ 455 w 464"/>
                  <a:gd name="T63" fmla="*/ 348 h 367"/>
                  <a:gd name="T64" fmla="*/ 464 w 464"/>
                  <a:gd name="T65" fmla="*/ 367 h 367"/>
                  <a:gd name="T66" fmla="*/ 423 w 464"/>
                  <a:gd name="T67" fmla="*/ 367 h 367"/>
                  <a:gd name="T68" fmla="*/ 406 w 464"/>
                  <a:gd name="T69" fmla="*/ 315 h 367"/>
                  <a:gd name="T70" fmla="*/ 360 w 464"/>
                  <a:gd name="T71" fmla="*/ 195 h 367"/>
                  <a:gd name="T72" fmla="*/ 258 w 464"/>
                  <a:gd name="T73" fmla="*/ 195 h 367"/>
                  <a:gd name="T74" fmla="*/ 327 w 464"/>
                  <a:gd name="T75" fmla="*/ 367 h 367"/>
                  <a:gd name="T76" fmla="*/ 286 w 464"/>
                  <a:gd name="T77" fmla="*/ 367 h 367"/>
                  <a:gd name="T78" fmla="*/ 267 w 464"/>
                  <a:gd name="T79" fmla="*/ 309 h 367"/>
                  <a:gd name="T80" fmla="*/ 234 w 464"/>
                  <a:gd name="T81" fmla="*/ 223 h 367"/>
                  <a:gd name="T82" fmla="*/ 233 w 464"/>
                  <a:gd name="T83" fmla="*/ 220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64" h="367">
                    <a:moveTo>
                      <a:pt x="217" y="181"/>
                    </a:moveTo>
                    <a:cubicBezTo>
                      <a:pt x="202" y="143"/>
                      <a:pt x="187" y="105"/>
                      <a:pt x="172" y="66"/>
                    </a:cubicBezTo>
                    <a:cubicBezTo>
                      <a:pt x="153" y="105"/>
                      <a:pt x="134" y="143"/>
                      <a:pt x="115" y="181"/>
                    </a:cubicBezTo>
                    <a:lnTo>
                      <a:pt x="217" y="181"/>
                    </a:lnTo>
                    <a:close/>
                    <a:moveTo>
                      <a:pt x="353" y="181"/>
                    </a:moveTo>
                    <a:cubicBezTo>
                      <a:pt x="338" y="143"/>
                      <a:pt x="323" y="105"/>
                      <a:pt x="308" y="67"/>
                    </a:cubicBezTo>
                    <a:cubicBezTo>
                      <a:pt x="300" y="80"/>
                      <a:pt x="252" y="178"/>
                      <a:pt x="253" y="181"/>
                    </a:cubicBezTo>
                    <a:lnTo>
                      <a:pt x="353" y="181"/>
                    </a:lnTo>
                    <a:close/>
                    <a:moveTo>
                      <a:pt x="233" y="220"/>
                    </a:moveTo>
                    <a:cubicBezTo>
                      <a:pt x="229" y="228"/>
                      <a:pt x="225" y="236"/>
                      <a:pt x="222" y="243"/>
                    </a:cubicBezTo>
                    <a:cubicBezTo>
                      <a:pt x="205" y="278"/>
                      <a:pt x="189" y="312"/>
                      <a:pt x="172" y="347"/>
                    </a:cubicBezTo>
                    <a:cubicBezTo>
                      <a:pt x="169" y="353"/>
                      <a:pt x="168" y="360"/>
                      <a:pt x="165" y="367"/>
                    </a:cubicBezTo>
                    <a:cubicBezTo>
                      <a:pt x="136" y="367"/>
                      <a:pt x="136" y="367"/>
                      <a:pt x="136" y="367"/>
                    </a:cubicBezTo>
                    <a:cubicBezTo>
                      <a:pt x="139" y="362"/>
                      <a:pt x="142" y="357"/>
                      <a:pt x="145" y="353"/>
                    </a:cubicBezTo>
                    <a:cubicBezTo>
                      <a:pt x="151" y="340"/>
                      <a:pt x="158" y="327"/>
                      <a:pt x="164" y="315"/>
                    </a:cubicBezTo>
                    <a:cubicBezTo>
                      <a:pt x="183" y="276"/>
                      <a:pt x="202" y="237"/>
                      <a:pt x="220" y="199"/>
                    </a:cubicBezTo>
                    <a:cubicBezTo>
                      <a:pt x="221" y="198"/>
                      <a:pt x="221" y="197"/>
                      <a:pt x="222" y="195"/>
                    </a:cubicBezTo>
                    <a:cubicBezTo>
                      <a:pt x="220" y="195"/>
                      <a:pt x="219" y="195"/>
                      <a:pt x="218" y="195"/>
                    </a:cubicBezTo>
                    <a:cubicBezTo>
                      <a:pt x="183" y="195"/>
                      <a:pt x="147" y="195"/>
                      <a:pt x="112" y="195"/>
                    </a:cubicBezTo>
                    <a:cubicBezTo>
                      <a:pt x="110" y="195"/>
                      <a:pt x="108" y="195"/>
                      <a:pt x="107" y="198"/>
                    </a:cubicBezTo>
                    <a:cubicBezTo>
                      <a:pt x="83" y="249"/>
                      <a:pt x="58" y="300"/>
                      <a:pt x="34" y="352"/>
                    </a:cubicBezTo>
                    <a:cubicBezTo>
                      <a:pt x="31" y="356"/>
                      <a:pt x="31" y="362"/>
                      <a:pt x="29" y="367"/>
                    </a:cubicBezTo>
                    <a:cubicBezTo>
                      <a:pt x="0" y="367"/>
                      <a:pt x="0" y="367"/>
                      <a:pt x="0" y="367"/>
                    </a:cubicBezTo>
                    <a:cubicBezTo>
                      <a:pt x="3" y="362"/>
                      <a:pt x="6" y="358"/>
                      <a:pt x="8" y="353"/>
                    </a:cubicBezTo>
                    <a:cubicBezTo>
                      <a:pt x="16" y="338"/>
                      <a:pt x="23" y="323"/>
                      <a:pt x="31" y="307"/>
                    </a:cubicBezTo>
                    <a:cubicBezTo>
                      <a:pt x="51" y="266"/>
                      <a:pt x="71" y="225"/>
                      <a:pt x="91" y="183"/>
                    </a:cubicBezTo>
                    <a:cubicBezTo>
                      <a:pt x="119" y="127"/>
                      <a:pt x="146" y="70"/>
                      <a:pt x="174" y="14"/>
                    </a:cubicBezTo>
                    <a:cubicBezTo>
                      <a:pt x="176" y="9"/>
                      <a:pt x="178" y="5"/>
                      <a:pt x="181" y="0"/>
                    </a:cubicBezTo>
                    <a:cubicBezTo>
                      <a:pt x="201" y="52"/>
                      <a:pt x="222" y="103"/>
                      <a:pt x="242" y="155"/>
                    </a:cubicBezTo>
                    <a:cubicBezTo>
                      <a:pt x="267" y="103"/>
                      <a:pt x="292" y="52"/>
                      <a:pt x="317" y="0"/>
                    </a:cubicBezTo>
                    <a:cubicBezTo>
                      <a:pt x="320" y="7"/>
                      <a:pt x="323" y="13"/>
                      <a:pt x="325" y="18"/>
                    </a:cubicBezTo>
                    <a:cubicBezTo>
                      <a:pt x="368" y="128"/>
                      <a:pt x="412" y="238"/>
                      <a:pt x="455" y="348"/>
                    </a:cubicBezTo>
                    <a:cubicBezTo>
                      <a:pt x="457" y="354"/>
                      <a:pt x="461" y="360"/>
                      <a:pt x="464" y="367"/>
                    </a:cubicBezTo>
                    <a:cubicBezTo>
                      <a:pt x="423" y="367"/>
                      <a:pt x="423" y="367"/>
                      <a:pt x="423" y="367"/>
                    </a:cubicBezTo>
                    <a:cubicBezTo>
                      <a:pt x="421" y="348"/>
                      <a:pt x="413" y="332"/>
                      <a:pt x="406" y="315"/>
                    </a:cubicBezTo>
                    <a:cubicBezTo>
                      <a:pt x="391" y="275"/>
                      <a:pt x="375" y="235"/>
                      <a:pt x="360" y="195"/>
                    </a:cubicBezTo>
                    <a:cubicBezTo>
                      <a:pt x="258" y="195"/>
                      <a:pt x="258" y="195"/>
                      <a:pt x="258" y="195"/>
                    </a:cubicBezTo>
                    <a:cubicBezTo>
                      <a:pt x="281" y="253"/>
                      <a:pt x="302" y="310"/>
                      <a:pt x="327" y="367"/>
                    </a:cubicBezTo>
                    <a:cubicBezTo>
                      <a:pt x="286" y="367"/>
                      <a:pt x="286" y="367"/>
                      <a:pt x="286" y="367"/>
                    </a:cubicBezTo>
                    <a:cubicBezTo>
                      <a:pt x="284" y="346"/>
                      <a:pt x="274" y="328"/>
                      <a:pt x="267" y="309"/>
                    </a:cubicBezTo>
                    <a:cubicBezTo>
                      <a:pt x="257" y="280"/>
                      <a:pt x="245" y="252"/>
                      <a:pt x="234" y="223"/>
                    </a:cubicBezTo>
                    <a:cubicBezTo>
                      <a:pt x="234" y="222"/>
                      <a:pt x="234" y="222"/>
                      <a:pt x="233" y="220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Freeform 16"/>
              <p:cNvSpPr>
                <a:spLocks noEditPoints="1"/>
              </p:cNvSpPr>
              <p:nvPr userDrawn="1"/>
            </p:nvSpPr>
            <p:spPr bwMode="auto">
              <a:xfrm>
                <a:off x="8264525" y="149225"/>
                <a:ext cx="206375" cy="157163"/>
              </a:xfrm>
              <a:custGeom>
                <a:avLst/>
                <a:gdLst>
                  <a:gd name="T0" fmla="*/ 33 w 124"/>
                  <a:gd name="T1" fmla="*/ 45 h 94"/>
                  <a:gd name="T2" fmla="*/ 40 w 124"/>
                  <a:gd name="T3" fmla="*/ 67 h 94"/>
                  <a:gd name="T4" fmla="*/ 84 w 124"/>
                  <a:gd name="T5" fmla="*/ 73 h 94"/>
                  <a:gd name="T6" fmla="*/ 86 w 124"/>
                  <a:gd name="T7" fmla="*/ 20 h 94"/>
                  <a:gd name="T8" fmla="*/ 47 w 124"/>
                  <a:gd name="T9" fmla="*/ 15 h 94"/>
                  <a:gd name="T10" fmla="*/ 33 w 124"/>
                  <a:gd name="T11" fmla="*/ 45 h 94"/>
                  <a:gd name="T12" fmla="*/ 64 w 124"/>
                  <a:gd name="T13" fmla="*/ 0 h 94"/>
                  <a:gd name="T14" fmla="*/ 108 w 124"/>
                  <a:gd name="T15" fmla="*/ 17 h 94"/>
                  <a:gd name="T16" fmla="*/ 106 w 124"/>
                  <a:gd name="T17" fmla="*/ 76 h 94"/>
                  <a:gd name="T18" fmla="*/ 56 w 124"/>
                  <a:gd name="T19" fmla="*/ 92 h 94"/>
                  <a:gd name="T20" fmla="*/ 19 w 124"/>
                  <a:gd name="T21" fmla="*/ 74 h 94"/>
                  <a:gd name="T22" fmla="*/ 25 w 124"/>
                  <a:gd name="T23" fmla="*/ 13 h 94"/>
                  <a:gd name="T24" fmla="*/ 64 w 124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4" h="94">
                    <a:moveTo>
                      <a:pt x="33" y="45"/>
                    </a:moveTo>
                    <a:cubicBezTo>
                      <a:pt x="33" y="54"/>
                      <a:pt x="35" y="60"/>
                      <a:pt x="40" y="67"/>
                    </a:cubicBezTo>
                    <a:cubicBezTo>
                      <a:pt x="51" y="84"/>
                      <a:pt x="70" y="86"/>
                      <a:pt x="84" y="73"/>
                    </a:cubicBezTo>
                    <a:cubicBezTo>
                      <a:pt x="98" y="58"/>
                      <a:pt x="99" y="35"/>
                      <a:pt x="86" y="20"/>
                    </a:cubicBezTo>
                    <a:cubicBezTo>
                      <a:pt x="76" y="8"/>
                      <a:pt x="60" y="6"/>
                      <a:pt x="47" y="15"/>
                    </a:cubicBezTo>
                    <a:cubicBezTo>
                      <a:pt x="37" y="22"/>
                      <a:pt x="33" y="33"/>
                      <a:pt x="33" y="45"/>
                    </a:cubicBezTo>
                    <a:moveTo>
                      <a:pt x="64" y="0"/>
                    </a:moveTo>
                    <a:cubicBezTo>
                      <a:pt x="81" y="0"/>
                      <a:pt x="96" y="5"/>
                      <a:pt x="108" y="17"/>
                    </a:cubicBezTo>
                    <a:cubicBezTo>
                      <a:pt x="124" y="35"/>
                      <a:pt x="123" y="60"/>
                      <a:pt x="106" y="76"/>
                    </a:cubicBezTo>
                    <a:cubicBezTo>
                      <a:pt x="92" y="89"/>
                      <a:pt x="75" y="94"/>
                      <a:pt x="56" y="92"/>
                    </a:cubicBezTo>
                    <a:cubicBezTo>
                      <a:pt x="42" y="90"/>
                      <a:pt x="29" y="85"/>
                      <a:pt x="19" y="74"/>
                    </a:cubicBezTo>
                    <a:cubicBezTo>
                      <a:pt x="0" y="54"/>
                      <a:pt x="6" y="27"/>
                      <a:pt x="25" y="13"/>
                    </a:cubicBezTo>
                    <a:cubicBezTo>
                      <a:pt x="36" y="4"/>
                      <a:pt x="49" y="0"/>
                      <a:pt x="64" y="0"/>
                    </a:cubicBezTo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i-FI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97813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5" r:id="rId5"/>
    <p:sldLayoutId id="2147483664" r:id="rId6"/>
    <p:sldLayoutId id="2147483666" r:id="rId7"/>
    <p:sldLayoutId id="2147483653" r:id="rId8"/>
    <p:sldLayoutId id="2147483654" r:id="rId9"/>
    <p:sldLayoutId id="2147483660" r:id="rId10"/>
    <p:sldLayoutId id="2147483662" r:id="rId11"/>
    <p:sldLayoutId id="2147483663" r:id="rId12"/>
    <p:sldLayoutId id="2147483655" r:id="rId13"/>
    <p:sldLayoutId id="2147483661" r:id="rId14"/>
    <p:sldLayoutId id="2147483656" r:id="rId15"/>
    <p:sldLayoutId id="2147483657" r:id="rId16"/>
    <p:sldLayoutId id="2147483658" r:id="rId17"/>
    <p:sldLayoutId id="2147483659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2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5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Ann-Zofie.duvander@sociology.su.se" TargetMode="External"/><Relationship Id="rId2" Type="http://schemas.openxmlformats.org/officeDocument/2006/relationships/hyperlink" Target="mailto:Mikael.nygard@abo.fi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4856"/>
            <a:ext cx="8229600" cy="1528862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Social Inclusion or Gender Equality? Government and party discourses on parental leave in Finland and Sweden during the 2010s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3758"/>
            <a:ext cx="8229600" cy="187220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Social Inclusion </a:t>
            </a:r>
          </a:p>
          <a:p>
            <a:pPr marL="0" indent="0" algn="ctr">
              <a:buNone/>
            </a:pPr>
            <a:r>
              <a:rPr lang="en-US" dirty="0" smtClean="0"/>
              <a:t>Special issue Blum and Dobrotic (</a:t>
            </a:r>
            <a:r>
              <a:rPr lang="en-US" dirty="0" err="1" smtClean="0"/>
              <a:t>eds</a:t>
            </a:r>
            <a:r>
              <a:rPr lang="en-US" dirty="0" smtClean="0"/>
              <a:t>) </a:t>
            </a:r>
            <a:r>
              <a:rPr lang="en-US" i="1" dirty="0" smtClean="0"/>
              <a:t>The Inclusiveness of Social </a:t>
            </a:r>
            <a:r>
              <a:rPr lang="en-US" i="1" dirty="0"/>
              <a:t>R</a:t>
            </a:r>
            <a:r>
              <a:rPr lang="en-US" i="1" dirty="0" smtClean="0"/>
              <a:t>ights: The </a:t>
            </a:r>
            <a:r>
              <a:rPr lang="en-US" i="1" dirty="0"/>
              <a:t>C</a:t>
            </a:r>
            <a:r>
              <a:rPr lang="en-US" i="1" dirty="0" smtClean="0"/>
              <a:t>ase of Parental </a:t>
            </a:r>
            <a:r>
              <a:rPr lang="en-US" i="1" dirty="0"/>
              <a:t>L</a:t>
            </a:r>
            <a:r>
              <a:rPr lang="en-US" i="1" dirty="0" smtClean="0"/>
              <a:t>eave </a:t>
            </a:r>
            <a:r>
              <a:rPr lang="en-US" i="1" dirty="0"/>
              <a:t>P</a:t>
            </a:r>
            <a:r>
              <a:rPr lang="en-US" i="1" dirty="0" smtClean="0"/>
              <a:t>olicies </a:t>
            </a:r>
            <a:r>
              <a:rPr lang="en-US" dirty="0" smtClean="0"/>
              <a:t>2021 9(2):300-312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Mikael Nygård, </a:t>
            </a:r>
            <a:r>
              <a:rPr lang="en-US" dirty="0" err="1" smtClean="0"/>
              <a:t>Åbo</a:t>
            </a:r>
            <a:r>
              <a:rPr lang="en-US" dirty="0" smtClean="0"/>
              <a:t> </a:t>
            </a:r>
            <a:r>
              <a:rPr lang="en-US" dirty="0" err="1" smtClean="0"/>
              <a:t>Akademi</a:t>
            </a:r>
            <a:r>
              <a:rPr lang="en-US" dirty="0" smtClean="0"/>
              <a:t> University</a:t>
            </a:r>
          </a:p>
          <a:p>
            <a:pPr marL="0" indent="0" algn="ctr">
              <a:buNone/>
            </a:pPr>
            <a:r>
              <a:rPr lang="en-US" dirty="0" smtClean="0"/>
              <a:t>Ann-Zofie Duvander, Stockholm University and Mid Sweden University</a:t>
            </a:r>
            <a:r>
              <a:rPr lang="sv-FI" dirty="0" smtClean="0"/>
              <a:t> </a:t>
            </a:r>
            <a:endParaRPr lang="sv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1</a:t>
            </a:fld>
            <a:endParaRPr lang="fi-FI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1187" y="4198480"/>
            <a:ext cx="12001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83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44" y="123478"/>
            <a:ext cx="8229600" cy="857250"/>
          </a:xfrm>
        </p:spPr>
        <p:txBody>
          <a:bodyPr anchor="b">
            <a:normAutofit/>
          </a:bodyPr>
          <a:lstStyle/>
          <a:p>
            <a:r>
              <a:rPr lang="en-GB" sz="3200" dirty="0" smtClean="0"/>
              <a:t>Findings: which idea dominated?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0517"/>
            <a:ext cx="8229600" cy="3445449"/>
          </a:xfrm>
        </p:spPr>
        <p:txBody>
          <a:bodyPr>
            <a:noAutofit/>
          </a:bodyPr>
          <a:lstStyle/>
          <a:p>
            <a:r>
              <a:rPr lang="en-GB" sz="2000" dirty="0" smtClean="0"/>
              <a:t>During </a:t>
            </a:r>
            <a:r>
              <a:rPr lang="en-GB" sz="2000" dirty="0"/>
              <a:t>the </a:t>
            </a:r>
            <a:r>
              <a:rPr lang="en-GB" sz="2000" dirty="0" smtClean="0"/>
              <a:t>2010s, </a:t>
            </a:r>
            <a:r>
              <a:rPr lang="en-GB" sz="2000" dirty="0"/>
              <a:t>in both </a:t>
            </a:r>
            <a:r>
              <a:rPr lang="en-GB" sz="2000" dirty="0" smtClean="0"/>
              <a:t>countries the idea of </a:t>
            </a:r>
            <a:r>
              <a:rPr lang="en-GB" sz="2000" b="1" dirty="0" smtClean="0"/>
              <a:t>gender </a:t>
            </a:r>
            <a:r>
              <a:rPr lang="en-GB" sz="2000" b="1" dirty="0"/>
              <a:t>equality </a:t>
            </a:r>
            <a:r>
              <a:rPr lang="en-GB" sz="2000" dirty="0" smtClean="0"/>
              <a:t>received </a:t>
            </a:r>
            <a:r>
              <a:rPr lang="en-GB" sz="2000" dirty="0" smtClean="0"/>
              <a:t>more attention than </a:t>
            </a:r>
            <a:r>
              <a:rPr lang="en-GB" sz="2000" b="1" dirty="0" smtClean="0"/>
              <a:t>social inclusion, </a:t>
            </a:r>
            <a:r>
              <a:rPr lang="en-GB" sz="2000" dirty="0" smtClean="0"/>
              <a:t>although the latter has become more important over time. </a:t>
            </a:r>
          </a:p>
          <a:p>
            <a:endParaRPr lang="en-GB" sz="2000" dirty="0"/>
          </a:p>
          <a:p>
            <a:r>
              <a:rPr lang="en-GB" sz="2000" dirty="0" smtClean="0"/>
              <a:t>The idea of </a:t>
            </a:r>
            <a:r>
              <a:rPr lang="en-GB" sz="2000" b="1" dirty="0" smtClean="0"/>
              <a:t>gender </a:t>
            </a:r>
            <a:r>
              <a:rPr lang="en-GB" sz="2000" b="1" dirty="0" smtClean="0"/>
              <a:t>equality</a:t>
            </a:r>
            <a:r>
              <a:rPr lang="en-GB" sz="2000" dirty="0" smtClean="0"/>
              <a:t> </a:t>
            </a:r>
            <a:r>
              <a:rPr lang="en-GB" sz="2000" dirty="0" smtClean="0"/>
              <a:t>had a stronger position in the </a:t>
            </a:r>
            <a:r>
              <a:rPr lang="en-GB" sz="2000" b="1" dirty="0" smtClean="0"/>
              <a:t>Swedish </a:t>
            </a:r>
            <a:r>
              <a:rPr lang="en-GB" sz="2000" dirty="0" smtClean="0"/>
              <a:t>parental leave discourse, but increased strength in Finland over time. </a:t>
            </a:r>
          </a:p>
          <a:p>
            <a:r>
              <a:rPr lang="en-GB" sz="2000" dirty="0" smtClean="0"/>
              <a:t>As to </a:t>
            </a:r>
            <a:r>
              <a:rPr lang="en-GB" sz="2000" b="1" dirty="0" smtClean="0"/>
              <a:t>social inclusion</a:t>
            </a:r>
            <a:r>
              <a:rPr lang="en-GB" sz="2000" dirty="0" smtClean="0"/>
              <a:t>, the attention was similar </a:t>
            </a:r>
            <a:r>
              <a:rPr lang="en-GB" sz="2000" dirty="0" smtClean="0"/>
              <a:t>in the two countries and </a:t>
            </a:r>
            <a:r>
              <a:rPr lang="en-GB" sz="2000" dirty="0" smtClean="0"/>
              <a:t>grew stronger over time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10</a:t>
            </a:fld>
            <a:endParaRPr lang="fi-FI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6415" y="4299942"/>
            <a:ext cx="804921" cy="80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23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44" y="123478"/>
            <a:ext cx="8229600" cy="857250"/>
          </a:xfrm>
        </p:spPr>
        <p:txBody>
          <a:bodyPr anchor="b">
            <a:normAutofit/>
          </a:bodyPr>
          <a:lstStyle/>
          <a:p>
            <a:r>
              <a:rPr lang="en-GB" sz="3200" dirty="0" smtClean="0"/>
              <a:t>Findings: a partisan division?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0517"/>
            <a:ext cx="8229600" cy="3445449"/>
          </a:xfrm>
        </p:spPr>
        <p:txBody>
          <a:bodyPr>
            <a:noAutofit/>
          </a:bodyPr>
          <a:lstStyle/>
          <a:p>
            <a:r>
              <a:rPr lang="en-GB" sz="2000" dirty="0" smtClean="0"/>
              <a:t>In both countries, a </a:t>
            </a:r>
            <a:r>
              <a:rPr lang="en-GB" sz="2000" b="1" dirty="0" smtClean="0"/>
              <a:t>similar partisan division</a:t>
            </a:r>
            <a:r>
              <a:rPr lang="en-GB" sz="2000" dirty="0" smtClean="0"/>
              <a:t> in the way the ideas of gender </a:t>
            </a:r>
            <a:r>
              <a:rPr lang="en-GB" sz="2000" dirty="0"/>
              <a:t>equality </a:t>
            </a:r>
            <a:r>
              <a:rPr lang="en-GB" sz="2000" dirty="0" smtClean="0"/>
              <a:t>(quotas) and  social inclusion (leave rights for diverse families) were politicised by parties, but also to some extent </a:t>
            </a:r>
            <a:r>
              <a:rPr lang="en-GB" sz="2000" b="1" dirty="0" smtClean="0"/>
              <a:t>governments</a:t>
            </a:r>
          </a:p>
          <a:p>
            <a:endParaRPr lang="en-GB" sz="2000" dirty="0"/>
          </a:p>
          <a:p>
            <a:r>
              <a:rPr lang="en-GB" sz="2000" dirty="0" smtClean="0"/>
              <a:t>Whereas </a:t>
            </a:r>
            <a:r>
              <a:rPr lang="en-GB" sz="2000" b="1" dirty="0" smtClean="0"/>
              <a:t>left-wing and green parties </a:t>
            </a:r>
            <a:r>
              <a:rPr lang="en-GB" sz="2000" dirty="0" smtClean="0"/>
              <a:t>(and governments) supported quotas and parental leave rights for diverse families, </a:t>
            </a:r>
            <a:r>
              <a:rPr lang="en-GB" sz="2000" b="1" dirty="0" smtClean="0"/>
              <a:t>conservative parties </a:t>
            </a:r>
            <a:r>
              <a:rPr lang="en-GB" sz="2000" dirty="0" smtClean="0"/>
              <a:t>(and governments) were more lukewarm, with some parties directly opposing parental leave quotas (</a:t>
            </a:r>
            <a:r>
              <a:rPr lang="en-GB" sz="2000" u="sng" dirty="0" smtClean="0"/>
              <a:t>Finland</a:t>
            </a:r>
            <a:r>
              <a:rPr lang="en-GB" sz="2000" dirty="0" smtClean="0"/>
              <a:t>: </a:t>
            </a:r>
            <a:r>
              <a:rPr lang="en-GB" sz="2000" dirty="0" err="1" smtClean="0"/>
              <a:t>ChD</a:t>
            </a:r>
            <a:r>
              <a:rPr lang="en-GB" sz="2000" dirty="0" smtClean="0"/>
              <a:t>, </a:t>
            </a:r>
            <a:r>
              <a:rPr lang="en-GB" sz="2000" u="sng" dirty="0" smtClean="0"/>
              <a:t>Sweden</a:t>
            </a:r>
            <a:r>
              <a:rPr lang="en-GB" sz="2000" dirty="0" smtClean="0"/>
              <a:t>: </a:t>
            </a:r>
            <a:r>
              <a:rPr lang="en-GB" sz="2000" dirty="0" err="1" smtClean="0"/>
              <a:t>ChD</a:t>
            </a:r>
            <a:r>
              <a:rPr lang="en-GB" sz="2000" dirty="0" smtClean="0"/>
              <a:t> and </a:t>
            </a:r>
            <a:r>
              <a:rPr lang="en-GB" sz="2000" dirty="0" err="1" smtClean="0"/>
              <a:t>SwD</a:t>
            </a:r>
            <a:r>
              <a:rPr lang="en-GB" sz="2000" dirty="0" smtClean="0"/>
              <a:t>)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11</a:t>
            </a:fld>
            <a:endParaRPr lang="fi-FI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1187" y="4198480"/>
            <a:ext cx="12001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30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44" y="123478"/>
            <a:ext cx="8229600" cy="857250"/>
          </a:xfrm>
        </p:spPr>
        <p:txBody>
          <a:bodyPr anchor="b">
            <a:normAutofit/>
          </a:bodyPr>
          <a:lstStyle/>
          <a:p>
            <a:r>
              <a:rPr lang="en-GB" sz="3200" dirty="0" smtClean="0"/>
              <a:t>Findings: towards convergence?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3535238"/>
          </a:xfrm>
        </p:spPr>
        <p:txBody>
          <a:bodyPr>
            <a:noAutofit/>
          </a:bodyPr>
          <a:lstStyle/>
          <a:p>
            <a:r>
              <a:rPr lang="en-GB" sz="2000" b="1" dirty="0" smtClean="0"/>
              <a:t>Political discourses </a:t>
            </a:r>
            <a:r>
              <a:rPr lang="en-GB" sz="2000" dirty="0" smtClean="0"/>
              <a:t>on gender equality and social inclusion have to some extent </a:t>
            </a:r>
            <a:r>
              <a:rPr lang="en-GB" sz="2000" b="1" dirty="0" smtClean="0"/>
              <a:t>converged</a:t>
            </a:r>
            <a:r>
              <a:rPr lang="en-GB" sz="2000" dirty="0" smtClean="0"/>
              <a:t> during the 2010s. </a:t>
            </a:r>
          </a:p>
          <a:p>
            <a:r>
              <a:rPr lang="en-GB" sz="2000" b="1" dirty="0" smtClean="0"/>
              <a:t>Policy development </a:t>
            </a:r>
            <a:r>
              <a:rPr lang="en-GB" sz="2000" dirty="0" smtClean="0"/>
              <a:t>also convergence in the case of social inclusion, but Finland still lags behind in gender equality (until now?)</a:t>
            </a:r>
            <a:endParaRPr lang="en-GB" sz="2000" b="1" dirty="0"/>
          </a:p>
          <a:p>
            <a:r>
              <a:rPr lang="en-GB" sz="2000" dirty="0" smtClean="0"/>
              <a:t>Some evidence that </a:t>
            </a:r>
            <a:r>
              <a:rPr lang="en-GB" sz="2000" b="1" dirty="0" smtClean="0"/>
              <a:t>supranational agencies</a:t>
            </a:r>
            <a:r>
              <a:rPr lang="en-GB" sz="2000" dirty="0" smtClean="0"/>
              <a:t> (e.g. EU and OECD), but also </a:t>
            </a:r>
            <a:r>
              <a:rPr lang="en-GB" sz="2000" b="1" dirty="0" smtClean="0"/>
              <a:t>Sweden</a:t>
            </a:r>
            <a:r>
              <a:rPr lang="en-GB" sz="2000" dirty="0" smtClean="0"/>
              <a:t> as a model country have been influential for the Finnish debate, which in turn suggests that </a:t>
            </a:r>
            <a:r>
              <a:rPr lang="en-GB" sz="2000" b="1" dirty="0" smtClean="0"/>
              <a:t>policy learning </a:t>
            </a:r>
            <a:r>
              <a:rPr lang="en-GB" sz="2000" dirty="0" smtClean="0"/>
              <a:t>matters 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12</a:t>
            </a:fld>
            <a:endParaRPr lang="fi-FI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1187" y="4198480"/>
            <a:ext cx="12001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97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44" y="123478"/>
            <a:ext cx="8229600" cy="857250"/>
          </a:xfrm>
        </p:spPr>
        <p:txBody>
          <a:bodyPr anchor="b">
            <a:normAutofit/>
          </a:bodyPr>
          <a:lstStyle/>
          <a:p>
            <a:r>
              <a:rPr lang="en-GB" sz="3200" dirty="0" smtClean="0"/>
              <a:t>Conclusions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0517"/>
            <a:ext cx="8229600" cy="3445449"/>
          </a:xfrm>
        </p:spPr>
        <p:txBody>
          <a:bodyPr>
            <a:noAutofit/>
          </a:bodyPr>
          <a:lstStyle/>
          <a:p>
            <a:r>
              <a:rPr lang="en-GB" sz="2000" dirty="0" smtClean="0"/>
              <a:t>The Finnish and Swedish parental leave discourses on gender equality and social inclusion </a:t>
            </a:r>
            <a:r>
              <a:rPr lang="en-GB" sz="2000" b="1" dirty="0" smtClean="0"/>
              <a:t>reflect similar divisions </a:t>
            </a:r>
            <a:r>
              <a:rPr lang="en-GB" sz="2000" dirty="0" smtClean="0"/>
              <a:t>in terms of political parties, but over time these </a:t>
            </a:r>
            <a:r>
              <a:rPr lang="en-GB" sz="2000" b="1" dirty="0" smtClean="0"/>
              <a:t>divides have become weaker. </a:t>
            </a:r>
          </a:p>
          <a:p>
            <a:r>
              <a:rPr lang="en-GB" sz="2000" dirty="0" smtClean="0"/>
              <a:t>There is also</a:t>
            </a:r>
            <a:r>
              <a:rPr lang="en-GB" sz="2000" b="1" dirty="0" smtClean="0"/>
              <a:t> convergence of ideas </a:t>
            </a:r>
            <a:r>
              <a:rPr lang="en-GB" sz="2000" dirty="0" smtClean="0"/>
              <a:t>between the countries, which will be followed by a convergence also in policy </a:t>
            </a:r>
            <a:endParaRPr lang="en-GB" sz="2000" dirty="0"/>
          </a:p>
          <a:p>
            <a:endParaRPr lang="en-GB" sz="2000" b="1" dirty="0" smtClean="0"/>
          </a:p>
          <a:p>
            <a:pPr marL="0" indent="0">
              <a:buNone/>
            </a:pPr>
            <a:r>
              <a:rPr lang="en-GB" sz="2000" b="1" dirty="0" smtClean="0"/>
              <a:t>&gt;&gt;Political partisanship, </a:t>
            </a:r>
            <a:r>
              <a:rPr lang="en-GB" sz="2000" dirty="0" smtClean="0"/>
              <a:t>but also </a:t>
            </a:r>
            <a:r>
              <a:rPr lang="en-GB" sz="2000" b="1" dirty="0" smtClean="0"/>
              <a:t>influential ideas and policy learning (policy transfer)</a:t>
            </a:r>
            <a:r>
              <a:rPr lang="en-GB" sz="2000" dirty="0" smtClean="0"/>
              <a:t>, matter for how parental leave policy is framed and reshaped</a:t>
            </a:r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13</a:t>
            </a:fld>
            <a:endParaRPr lang="fi-FI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1187" y="4198480"/>
            <a:ext cx="12001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00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/>
              <a:t>Thank</a:t>
            </a:r>
            <a:r>
              <a:rPr lang="sv-SE" dirty="0" smtClean="0"/>
              <a:t> </a:t>
            </a:r>
            <a:r>
              <a:rPr lang="sv-SE" dirty="0" err="1" smtClean="0"/>
              <a:t>you</a:t>
            </a:r>
            <a:r>
              <a:rPr lang="sv-SE" dirty="0" smtClean="0"/>
              <a:t> for </a:t>
            </a:r>
            <a:r>
              <a:rPr lang="sv-SE" dirty="0" err="1" smtClean="0"/>
              <a:t>listening</a:t>
            </a:r>
            <a:r>
              <a:rPr lang="sv-SE" dirty="0" smtClean="0"/>
              <a:t>!</a:t>
            </a:r>
            <a:endParaRPr lang="sv-SE" dirty="0"/>
          </a:p>
        </p:txBody>
      </p:sp>
      <p:sp>
        <p:nvSpPr>
          <p:cNvPr id="6" name="Underrubrik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>
                <a:hlinkClick r:id="rId2"/>
              </a:rPr>
              <a:t>Mikael.nygard@abo.fi</a:t>
            </a:r>
            <a:endParaRPr lang="sv-SE" dirty="0" smtClean="0"/>
          </a:p>
          <a:p>
            <a:r>
              <a:rPr lang="sv-SE" dirty="0" smtClean="0">
                <a:hlinkClick r:id="rId3"/>
              </a:rPr>
              <a:t>Ann-Zofie.duvander@sociology.su.se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14</a:t>
            </a:fld>
            <a:endParaRPr lang="fi-FI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1187" y="4198480"/>
            <a:ext cx="12001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56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67059"/>
            <a:ext cx="8229600" cy="857250"/>
          </a:xfrm>
        </p:spPr>
        <p:txBody>
          <a:bodyPr anchor="b">
            <a:normAutofit/>
          </a:bodyPr>
          <a:lstStyle/>
          <a:p>
            <a:r>
              <a:rPr lang="en-GB" sz="3200" dirty="0" smtClean="0"/>
              <a:t>Background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84376"/>
          </a:xfrm>
        </p:spPr>
        <p:txBody>
          <a:bodyPr>
            <a:noAutofit/>
          </a:bodyPr>
          <a:lstStyle/>
          <a:p>
            <a:r>
              <a:rPr lang="en-GB" sz="2000" b="1" dirty="0" smtClean="0"/>
              <a:t>Finland</a:t>
            </a:r>
            <a:r>
              <a:rPr lang="en-GB" sz="2000" dirty="0" smtClean="0"/>
              <a:t> and </a:t>
            </a:r>
            <a:r>
              <a:rPr lang="en-GB" sz="2000" b="1" dirty="0" smtClean="0"/>
              <a:t>Sweden</a:t>
            </a:r>
            <a:r>
              <a:rPr lang="en-GB" sz="2000" dirty="0" smtClean="0"/>
              <a:t> belong to the </a:t>
            </a:r>
            <a:r>
              <a:rPr lang="en-GB" sz="2000" b="1" dirty="0" smtClean="0"/>
              <a:t>Nordic model of welfare </a:t>
            </a:r>
            <a:r>
              <a:rPr lang="en-GB" sz="2000" dirty="0" smtClean="0"/>
              <a:t>and have made substantial investments in social policy supporting a dual earner/dual carer model since the 1970s</a:t>
            </a:r>
          </a:p>
          <a:p>
            <a:endParaRPr lang="en-GB" sz="2000" dirty="0" smtClean="0"/>
          </a:p>
          <a:p>
            <a:r>
              <a:rPr lang="en-GB" sz="2000" dirty="0" smtClean="0"/>
              <a:t>Yet Finland has remained a </a:t>
            </a:r>
            <a:r>
              <a:rPr lang="en-GB" sz="2000" b="1" dirty="0" smtClean="0"/>
              <a:t>laggard</a:t>
            </a:r>
            <a:r>
              <a:rPr lang="en-GB" sz="2000" dirty="0" smtClean="0"/>
              <a:t> in terms of both parental leave legislation that supports </a:t>
            </a:r>
            <a:r>
              <a:rPr lang="en-GB" sz="2000" b="1" dirty="0" smtClean="0"/>
              <a:t>gender </a:t>
            </a:r>
            <a:r>
              <a:rPr lang="en-GB" sz="2000" b="1" dirty="0" smtClean="0"/>
              <a:t>equality</a:t>
            </a:r>
            <a:r>
              <a:rPr lang="en-GB" sz="2000" dirty="0" smtClean="0"/>
              <a:t>, </a:t>
            </a:r>
            <a:r>
              <a:rPr lang="en-GB" sz="2000" dirty="0" smtClean="0"/>
              <a:t>and have also remained less </a:t>
            </a:r>
            <a:r>
              <a:rPr lang="en-GB" sz="2000" b="1" dirty="0" smtClean="0"/>
              <a:t>socially inclusive </a:t>
            </a:r>
            <a:r>
              <a:rPr lang="en-GB" sz="2000" dirty="0" smtClean="0"/>
              <a:t>in terms of diversity, that is, parental leave rights for other than different-sex parents 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pPr/>
              <a:t>2</a:t>
            </a:fld>
            <a:endParaRPr lang="fi-FI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1187" y="4198480"/>
            <a:ext cx="12001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06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2800" b="0" dirty="0" err="1" smtClean="0"/>
              <a:t>Men’s</a:t>
            </a:r>
            <a:r>
              <a:rPr lang="sv-SE" sz="2800" b="0" dirty="0" smtClean="0"/>
              <a:t> </a:t>
            </a:r>
            <a:r>
              <a:rPr lang="sv-SE" sz="2800" b="0" dirty="0" err="1" smtClean="0"/>
              <a:t>share</a:t>
            </a:r>
            <a:r>
              <a:rPr lang="sv-SE" sz="2800" b="0" dirty="0" smtClean="0"/>
              <a:t> </a:t>
            </a:r>
            <a:r>
              <a:rPr lang="sv-SE" sz="2800" b="0" dirty="0" err="1" smtClean="0"/>
              <a:t>of</a:t>
            </a:r>
            <a:r>
              <a:rPr lang="sv-SE" sz="2800" b="0" dirty="0" smtClean="0"/>
              <a:t> </a:t>
            </a:r>
            <a:r>
              <a:rPr lang="sv-SE" sz="2800" b="0" dirty="0" err="1" smtClean="0"/>
              <a:t>parental</a:t>
            </a:r>
            <a:r>
              <a:rPr lang="sv-SE" sz="2800" b="0" dirty="0" smtClean="0"/>
              <a:t> </a:t>
            </a:r>
            <a:r>
              <a:rPr lang="sv-SE" sz="2800" b="0" dirty="0" err="1" smtClean="0"/>
              <a:t>leave</a:t>
            </a:r>
            <a:r>
              <a:rPr lang="sv-SE" sz="2800" b="0" dirty="0" smtClean="0"/>
              <a:t> </a:t>
            </a:r>
            <a:r>
              <a:rPr lang="sv-SE" sz="2800" b="0" dirty="0" err="1" smtClean="0"/>
              <a:t>days</a:t>
            </a:r>
            <a:r>
              <a:rPr lang="sv-SE" sz="2800" b="0" dirty="0" smtClean="0"/>
              <a:t> in Finland and Sweden 1990-2017</a:t>
            </a:r>
            <a:endParaRPr lang="sv-SE" sz="2800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3</a:t>
            </a:fld>
            <a:endParaRPr lang="fi-FI"/>
          </a:p>
        </p:txBody>
      </p:sp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</p:nvPr>
        </p:nvGraphicFramePr>
        <p:xfrm>
          <a:off x="457200" y="1749425"/>
          <a:ext cx="8229600" cy="2767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1187" y="4198480"/>
            <a:ext cx="12001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739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err="1" smtClean="0"/>
              <a:t>How</a:t>
            </a:r>
            <a:r>
              <a:rPr lang="sv-SE" sz="2800" dirty="0" smtClean="0"/>
              <a:t> do </a:t>
            </a:r>
            <a:r>
              <a:rPr lang="sv-SE" sz="2800" dirty="0" err="1" smtClean="0"/>
              <a:t>family</a:t>
            </a:r>
            <a:r>
              <a:rPr lang="sv-SE" sz="2800" dirty="0" smtClean="0"/>
              <a:t> policy </a:t>
            </a:r>
            <a:r>
              <a:rPr lang="sv-SE" sz="2800" dirty="0" err="1" smtClean="0"/>
              <a:t>develop</a:t>
            </a:r>
            <a:r>
              <a:rPr lang="sv-SE" sz="2800" dirty="0" smtClean="0"/>
              <a:t> and </a:t>
            </a:r>
            <a:r>
              <a:rPr lang="sv-SE" sz="2800" dirty="0" err="1" smtClean="0"/>
              <a:t>why</a:t>
            </a:r>
            <a:r>
              <a:rPr lang="sv-SE" sz="2800" dirty="0" smtClean="0"/>
              <a:t>? </a:t>
            </a:r>
            <a:endParaRPr lang="sv-SE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900" dirty="0" err="1" smtClean="0"/>
              <a:t>Structural</a:t>
            </a:r>
            <a:r>
              <a:rPr lang="sv-SE" sz="1900" dirty="0" smtClean="0"/>
              <a:t> </a:t>
            </a:r>
            <a:r>
              <a:rPr lang="sv-SE" sz="1900" dirty="0" err="1" smtClean="0"/>
              <a:t>factors</a:t>
            </a:r>
            <a:r>
              <a:rPr lang="sv-SE" sz="1900" dirty="0" smtClean="0"/>
              <a:t> and </a:t>
            </a:r>
            <a:r>
              <a:rPr lang="sv-SE" sz="1900" dirty="0" err="1" smtClean="0"/>
              <a:t>changing</a:t>
            </a:r>
            <a:r>
              <a:rPr lang="sv-SE" sz="1900" dirty="0" smtClean="0"/>
              <a:t> </a:t>
            </a:r>
            <a:r>
              <a:rPr lang="sv-SE" sz="1900" dirty="0" err="1" smtClean="0"/>
              <a:t>needs</a:t>
            </a:r>
            <a:endParaRPr lang="sv-SE" sz="1900" dirty="0" smtClean="0"/>
          </a:p>
          <a:p>
            <a:r>
              <a:rPr lang="sv-SE" sz="1900" dirty="0" err="1" smtClean="0"/>
              <a:t>Political</a:t>
            </a:r>
            <a:r>
              <a:rPr lang="sv-SE" sz="1900" dirty="0" smtClean="0"/>
              <a:t> </a:t>
            </a:r>
            <a:r>
              <a:rPr lang="sv-SE" sz="1900" dirty="0" err="1" smtClean="0"/>
              <a:t>struggles</a:t>
            </a:r>
            <a:r>
              <a:rPr lang="sv-SE" sz="1900" dirty="0" smtClean="0"/>
              <a:t> </a:t>
            </a:r>
            <a:r>
              <a:rPr lang="sv-SE" sz="1900" dirty="0" err="1" smtClean="0"/>
              <a:t>between</a:t>
            </a:r>
            <a:r>
              <a:rPr lang="sv-SE" sz="1900" dirty="0" smtClean="0"/>
              <a:t> interests and </a:t>
            </a:r>
            <a:r>
              <a:rPr lang="sv-SE" sz="1900" dirty="0" err="1" smtClean="0"/>
              <a:t>ideologies</a:t>
            </a:r>
            <a:endParaRPr lang="sv-SE" sz="1900" dirty="0" smtClean="0"/>
          </a:p>
          <a:p>
            <a:r>
              <a:rPr lang="sv-SE" sz="1900" dirty="0" err="1" smtClean="0"/>
              <a:t>Institutional</a:t>
            </a:r>
            <a:r>
              <a:rPr lang="sv-SE" sz="1900" dirty="0" smtClean="0"/>
              <a:t> </a:t>
            </a:r>
            <a:r>
              <a:rPr lang="sv-SE" sz="1900" dirty="0" err="1" smtClean="0"/>
              <a:t>theory</a:t>
            </a:r>
            <a:r>
              <a:rPr lang="sv-SE" sz="1900" dirty="0" smtClean="0"/>
              <a:t> </a:t>
            </a:r>
            <a:r>
              <a:rPr lang="sv-SE" sz="1900" dirty="0" err="1" smtClean="0"/>
              <a:t>emphasize</a:t>
            </a:r>
            <a:r>
              <a:rPr lang="sv-SE" sz="1900" dirty="0" smtClean="0"/>
              <a:t> for </a:t>
            </a:r>
            <a:r>
              <a:rPr lang="sv-SE" sz="1900" dirty="0" err="1" smtClean="0"/>
              <a:t>example</a:t>
            </a:r>
            <a:r>
              <a:rPr lang="sv-SE" sz="1900" dirty="0" smtClean="0"/>
              <a:t> </a:t>
            </a:r>
            <a:r>
              <a:rPr lang="sv-SE" sz="1900" dirty="0" err="1" smtClean="0"/>
              <a:t>political</a:t>
            </a:r>
            <a:r>
              <a:rPr lang="sv-SE" sz="1900" dirty="0" smtClean="0"/>
              <a:t> diffusion and </a:t>
            </a:r>
            <a:r>
              <a:rPr lang="sv-SE" sz="1900" dirty="0" err="1" smtClean="0"/>
              <a:t>path</a:t>
            </a:r>
            <a:r>
              <a:rPr lang="sv-SE" sz="1900" dirty="0" smtClean="0"/>
              <a:t> </a:t>
            </a:r>
            <a:r>
              <a:rPr lang="sv-SE" sz="1900" dirty="0" err="1" smtClean="0"/>
              <a:t>dependency</a:t>
            </a:r>
            <a:endParaRPr lang="sv-SE" sz="1900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4</a:t>
            </a:fld>
            <a:endParaRPr lang="fi-FI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1187" y="4198480"/>
            <a:ext cx="12001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382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95486"/>
            <a:ext cx="8229600" cy="857250"/>
          </a:xfrm>
        </p:spPr>
        <p:txBody>
          <a:bodyPr anchor="b">
            <a:normAutofit/>
          </a:bodyPr>
          <a:lstStyle/>
          <a:p>
            <a:r>
              <a:rPr lang="en-GB" sz="3200" dirty="0" smtClean="0"/>
              <a:t>Research questions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7614"/>
            <a:ext cx="8229600" cy="3168352"/>
          </a:xfrm>
        </p:spPr>
        <p:txBody>
          <a:bodyPr>
            <a:normAutofit fontScale="92500" lnSpcReduction="10000"/>
          </a:bodyPr>
          <a:lstStyle/>
          <a:p>
            <a:r>
              <a:rPr lang="en-GB" sz="2000" dirty="0" smtClean="0"/>
              <a:t>How did ideas of </a:t>
            </a:r>
            <a:r>
              <a:rPr lang="en-GB" sz="2000" b="1" dirty="0" smtClean="0"/>
              <a:t>social inclusion </a:t>
            </a:r>
            <a:r>
              <a:rPr lang="en-GB" sz="2000" dirty="0" smtClean="0"/>
              <a:t>and </a:t>
            </a:r>
            <a:r>
              <a:rPr lang="en-GB" sz="2000" b="1" dirty="0" smtClean="0"/>
              <a:t>gender equality </a:t>
            </a:r>
            <a:r>
              <a:rPr lang="en-GB" sz="2000" dirty="0" smtClean="0"/>
              <a:t>develop through political parties and governments during the 2010s in Finland and Sweden?</a:t>
            </a:r>
          </a:p>
          <a:p>
            <a:endParaRPr lang="en-GB" sz="2000" dirty="0" smtClean="0"/>
          </a:p>
          <a:p>
            <a:r>
              <a:rPr lang="en-GB" sz="2000" dirty="0" smtClean="0"/>
              <a:t>Was there a </a:t>
            </a:r>
            <a:r>
              <a:rPr lang="en-GB" sz="2000" b="1" dirty="0" smtClean="0"/>
              <a:t>ideological division </a:t>
            </a:r>
            <a:r>
              <a:rPr lang="en-GB" sz="2000" dirty="0" smtClean="0"/>
              <a:t>in how governments and political parties politicised these ideas in relation to parental leave policy?</a:t>
            </a:r>
          </a:p>
          <a:p>
            <a:endParaRPr lang="en-GB" sz="2000" dirty="0" smtClean="0"/>
          </a:p>
          <a:p>
            <a:r>
              <a:rPr lang="en-GB" sz="2000" dirty="0" smtClean="0"/>
              <a:t>Where there </a:t>
            </a:r>
            <a:r>
              <a:rPr lang="en-GB" sz="2000" b="1" dirty="0" smtClean="0"/>
              <a:t>major changes </a:t>
            </a:r>
            <a:r>
              <a:rPr lang="en-GB" sz="2000" dirty="0" smtClean="0"/>
              <a:t>in how ideas were politicised during the 2010s, and if so, did they converge in the  two countries? 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5</a:t>
            </a:fld>
            <a:endParaRPr lang="fi-FI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1187" y="4198480"/>
            <a:ext cx="12001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51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44" y="123478"/>
            <a:ext cx="8229600" cy="857250"/>
          </a:xfrm>
        </p:spPr>
        <p:txBody>
          <a:bodyPr anchor="b">
            <a:normAutofit/>
          </a:bodyPr>
          <a:lstStyle/>
          <a:p>
            <a:r>
              <a:rPr lang="en-GB" sz="3200" dirty="0" smtClean="0"/>
              <a:t>The role of political parties and </a:t>
            </a:r>
            <a:r>
              <a:rPr lang="en-GB" sz="3200" dirty="0" smtClean="0"/>
              <a:t>ideas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3535238"/>
          </a:xfrm>
        </p:spPr>
        <p:txBody>
          <a:bodyPr>
            <a:noAutofit/>
          </a:bodyPr>
          <a:lstStyle/>
          <a:p>
            <a:endParaRPr lang="en-GB" sz="2000" dirty="0" smtClean="0"/>
          </a:p>
          <a:p>
            <a:r>
              <a:rPr lang="en-GB" sz="2000" b="1" dirty="0"/>
              <a:t>O</a:t>
            </a:r>
            <a:r>
              <a:rPr lang="en-GB" sz="2000" b="1" dirty="0" smtClean="0"/>
              <a:t>bserved discrepancy </a:t>
            </a:r>
            <a:r>
              <a:rPr lang="en-GB" sz="2000" dirty="0" smtClean="0"/>
              <a:t>in parental leave legislation can partly be attributed to </a:t>
            </a:r>
            <a:r>
              <a:rPr lang="en-GB" sz="2000" b="1" dirty="0" smtClean="0"/>
              <a:t>political factors </a:t>
            </a:r>
            <a:r>
              <a:rPr lang="en-GB" sz="2000" dirty="0" smtClean="0"/>
              <a:t>that in turn reflect differences in how the family is viewed</a:t>
            </a:r>
          </a:p>
          <a:p>
            <a:r>
              <a:rPr lang="en-GB" sz="2000" b="1" dirty="0"/>
              <a:t>P</a:t>
            </a:r>
            <a:r>
              <a:rPr lang="en-GB" sz="2000" b="1" dirty="0" smtClean="0"/>
              <a:t>oliticised </a:t>
            </a:r>
            <a:r>
              <a:rPr lang="en-GB" sz="2000" b="1" dirty="0"/>
              <a:t>ideas </a:t>
            </a:r>
            <a:r>
              <a:rPr lang="en-GB" sz="2000" dirty="0"/>
              <a:t>on </a:t>
            </a:r>
            <a:endParaRPr lang="en-GB" sz="2000" dirty="0" smtClean="0"/>
          </a:p>
          <a:p>
            <a:pPr lvl="1"/>
            <a:r>
              <a:rPr lang="en-GB" sz="2000" b="1" dirty="0" smtClean="0"/>
              <a:t>gender equality: </a:t>
            </a:r>
            <a:r>
              <a:rPr lang="en-GB" sz="2000" dirty="0" smtClean="0"/>
              <a:t>equality </a:t>
            </a:r>
            <a:r>
              <a:rPr lang="en-GB" sz="2000" dirty="0"/>
              <a:t>in parental leave rights and equal leave uptake between the mother and the </a:t>
            </a:r>
            <a:r>
              <a:rPr lang="en-GB" sz="2000" dirty="0" smtClean="0"/>
              <a:t>father</a:t>
            </a:r>
          </a:p>
          <a:p>
            <a:pPr lvl="1"/>
            <a:r>
              <a:rPr lang="en-GB" sz="2000" b="1" dirty="0" smtClean="0"/>
              <a:t>social inclusion: </a:t>
            </a:r>
            <a:r>
              <a:rPr lang="en-GB" sz="2000" dirty="0" smtClean="0"/>
              <a:t>leave </a:t>
            </a:r>
            <a:r>
              <a:rPr lang="en-GB" sz="2000" dirty="0"/>
              <a:t>rights to same-sex parents, adoptive parents, single </a:t>
            </a:r>
            <a:r>
              <a:rPr lang="en-GB" sz="2000" dirty="0" smtClean="0"/>
              <a:t>parents, non-regular employment</a:t>
            </a:r>
            <a:endParaRPr lang="en-GB" sz="2000" dirty="0"/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6</a:t>
            </a:fld>
            <a:endParaRPr lang="fi-FI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1187" y="4198480"/>
            <a:ext cx="12001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85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486"/>
            <a:ext cx="8229600" cy="857250"/>
          </a:xfrm>
        </p:spPr>
        <p:txBody>
          <a:bodyPr anchor="b">
            <a:normAutofit/>
          </a:bodyPr>
          <a:lstStyle/>
          <a:p>
            <a:r>
              <a:rPr lang="en-GB" sz="3200" dirty="0" smtClean="0"/>
              <a:t>Political parties and parental leave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3463230"/>
          </a:xfrm>
        </p:spPr>
        <p:txBody>
          <a:bodyPr>
            <a:noAutofit/>
          </a:bodyPr>
          <a:lstStyle/>
          <a:p>
            <a:r>
              <a:rPr lang="en-GB" sz="2000" dirty="0" smtClean="0"/>
              <a:t>The literature on </a:t>
            </a:r>
            <a:r>
              <a:rPr lang="en-GB" sz="2000" b="1" dirty="0" smtClean="0"/>
              <a:t>political partisanship and family policy </a:t>
            </a:r>
            <a:r>
              <a:rPr lang="en-GB" sz="2000" dirty="0" smtClean="0"/>
              <a:t>have shown </a:t>
            </a:r>
            <a:r>
              <a:rPr lang="en-GB" sz="2000" b="1" dirty="0" smtClean="0"/>
              <a:t>ideological divisions </a:t>
            </a:r>
            <a:r>
              <a:rPr lang="en-GB" sz="2000" dirty="0" smtClean="0"/>
              <a:t>between left-wing and conservative parties regarding parental leave and childcare leave </a:t>
            </a:r>
          </a:p>
          <a:p>
            <a:endParaRPr lang="en-GB" sz="2000" dirty="0"/>
          </a:p>
          <a:p>
            <a:r>
              <a:rPr lang="en-GB" sz="2000" dirty="0" smtClean="0"/>
              <a:t>Both camps are </a:t>
            </a:r>
            <a:r>
              <a:rPr lang="en-GB" sz="2000" b="1" dirty="0" smtClean="0"/>
              <a:t>positively disposed </a:t>
            </a:r>
            <a:r>
              <a:rPr lang="en-GB" sz="2000" dirty="0" smtClean="0"/>
              <a:t>to supporting </a:t>
            </a:r>
            <a:r>
              <a:rPr lang="en-GB" sz="2000" b="1" dirty="0" smtClean="0"/>
              <a:t>gender equality </a:t>
            </a:r>
            <a:r>
              <a:rPr lang="en-GB" sz="2000" dirty="0" smtClean="0"/>
              <a:t>and </a:t>
            </a:r>
            <a:r>
              <a:rPr lang="en-GB" sz="2000" b="1" dirty="0" smtClean="0"/>
              <a:t>work/family balance </a:t>
            </a:r>
            <a:r>
              <a:rPr lang="en-GB" sz="2000" dirty="0" smtClean="0"/>
              <a:t>of parents, but in </a:t>
            </a:r>
            <a:r>
              <a:rPr lang="en-GB" sz="2000" b="1" dirty="0" smtClean="0"/>
              <a:t>different ways</a:t>
            </a:r>
            <a:r>
              <a:rPr lang="en-GB" sz="2000" dirty="0" smtClean="0"/>
              <a:t>. For instance, support </a:t>
            </a:r>
            <a:r>
              <a:rPr lang="en-GB" sz="2000" b="1" dirty="0" smtClean="0"/>
              <a:t>state intervention </a:t>
            </a:r>
            <a:r>
              <a:rPr lang="en-GB" sz="2000" dirty="0" smtClean="0"/>
              <a:t>(e.g. leave quotas), is in contrast to ideas on </a:t>
            </a:r>
            <a:r>
              <a:rPr lang="en-GB" sz="2000" b="1" dirty="0" smtClean="0"/>
              <a:t>right to choose.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7</a:t>
            </a:fld>
            <a:endParaRPr lang="fi-FI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1187" y="4198480"/>
            <a:ext cx="12001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66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44" y="123478"/>
            <a:ext cx="8229600" cy="857250"/>
          </a:xfrm>
        </p:spPr>
        <p:txBody>
          <a:bodyPr anchor="b">
            <a:normAutofit/>
          </a:bodyPr>
          <a:lstStyle/>
          <a:p>
            <a:r>
              <a:rPr lang="en-GB" sz="3200" dirty="0" smtClean="0"/>
              <a:t>Influential ideas on parental leave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0517"/>
            <a:ext cx="8229600" cy="3445449"/>
          </a:xfrm>
        </p:spPr>
        <p:txBody>
          <a:bodyPr>
            <a:noAutofit/>
          </a:bodyPr>
          <a:lstStyle/>
          <a:p>
            <a:r>
              <a:rPr lang="en-GB" sz="2000" dirty="0" smtClean="0"/>
              <a:t>The role of political parties: </a:t>
            </a:r>
          </a:p>
          <a:p>
            <a:pPr lvl="1"/>
            <a:r>
              <a:rPr lang="en-GB" sz="2000" dirty="0" smtClean="0"/>
              <a:t>Formulate ideologies and programmes</a:t>
            </a:r>
          </a:p>
          <a:p>
            <a:pPr lvl="1"/>
            <a:r>
              <a:rPr lang="en-GB" sz="2000" dirty="0" smtClean="0"/>
              <a:t>Seek electoral support lead to compromises and observation of “new” social needs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In today’s globalised world, </a:t>
            </a:r>
            <a:r>
              <a:rPr lang="en-GB" sz="2000" b="1" dirty="0" smtClean="0"/>
              <a:t>policy learning </a:t>
            </a:r>
            <a:r>
              <a:rPr lang="en-GB" sz="2000" dirty="0" smtClean="0"/>
              <a:t>(policy transfers) are likely to play an increasingly important role for the </a:t>
            </a:r>
            <a:r>
              <a:rPr lang="en-GB" sz="2000" b="1" dirty="0" smtClean="0"/>
              <a:t>partisan constructions and positions </a:t>
            </a:r>
            <a:r>
              <a:rPr lang="en-GB" sz="2000" dirty="0" smtClean="0"/>
              <a:t>on national parental leave policy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8</a:t>
            </a:fld>
            <a:endParaRPr lang="fi-FI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1187" y="4198480"/>
            <a:ext cx="12001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977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44" y="123478"/>
            <a:ext cx="8229600" cy="857250"/>
          </a:xfrm>
        </p:spPr>
        <p:txBody>
          <a:bodyPr anchor="b">
            <a:normAutofit/>
          </a:bodyPr>
          <a:lstStyle/>
          <a:p>
            <a:r>
              <a:rPr lang="en-GB" sz="3200" dirty="0" smtClean="0"/>
              <a:t>Data and methods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494" y="1131590"/>
            <a:ext cx="8229600" cy="3445449"/>
          </a:xfrm>
        </p:spPr>
        <p:txBody>
          <a:bodyPr>
            <a:noAutofit/>
          </a:bodyPr>
          <a:lstStyle/>
          <a:p>
            <a:r>
              <a:rPr lang="en-GB" sz="2000" b="1" dirty="0" smtClean="0"/>
              <a:t>Data:</a:t>
            </a:r>
            <a:r>
              <a:rPr lang="en-GB" sz="2000" dirty="0" smtClean="0"/>
              <a:t>  </a:t>
            </a:r>
            <a:r>
              <a:rPr lang="en-GB" sz="2000" b="1" dirty="0" smtClean="0"/>
              <a:t>7 government programs </a:t>
            </a:r>
            <a:r>
              <a:rPr lang="en-GB" sz="2000" dirty="0" smtClean="0"/>
              <a:t>and </a:t>
            </a:r>
            <a:r>
              <a:rPr lang="en-GB" sz="2000" b="1" dirty="0" smtClean="0"/>
              <a:t>33 party programs </a:t>
            </a:r>
            <a:r>
              <a:rPr lang="en-GB" sz="2000" dirty="0" smtClean="0"/>
              <a:t>from </a:t>
            </a:r>
            <a:r>
              <a:rPr lang="en-GB" sz="2000" b="1" u="sng" dirty="0" smtClean="0"/>
              <a:t>Finland</a:t>
            </a:r>
            <a:r>
              <a:rPr lang="en-GB" sz="2000" u="sng" dirty="0" smtClean="0"/>
              <a:t> </a:t>
            </a:r>
            <a:r>
              <a:rPr lang="en-GB" sz="2000" dirty="0" smtClean="0"/>
              <a:t>(</a:t>
            </a:r>
            <a:r>
              <a:rPr lang="en-US" sz="2000" dirty="0"/>
              <a:t>Social Democratic Party, the Conservatives, the Centre Party, the Finns Party, the Left Alliance, the Green Party and the Christian </a:t>
            </a:r>
            <a:r>
              <a:rPr lang="en-US" sz="2000" dirty="0" smtClean="0"/>
              <a:t>Democrats). </a:t>
            </a:r>
            <a:r>
              <a:rPr lang="en-GB" sz="2000" b="1" dirty="0" smtClean="0"/>
              <a:t>11 government declarations </a:t>
            </a:r>
            <a:r>
              <a:rPr lang="en-GB" sz="2000" dirty="0" smtClean="0"/>
              <a:t>and</a:t>
            </a:r>
            <a:r>
              <a:rPr lang="en-GB" sz="2000" b="1" dirty="0" smtClean="0"/>
              <a:t> 21 party programs </a:t>
            </a:r>
            <a:r>
              <a:rPr lang="en-GB" sz="2000" dirty="0" smtClean="0"/>
              <a:t>from  </a:t>
            </a:r>
            <a:r>
              <a:rPr lang="en-GB" sz="2000" b="1" u="sng" dirty="0" smtClean="0"/>
              <a:t>Sweden</a:t>
            </a:r>
            <a:r>
              <a:rPr lang="en-GB" sz="2000" dirty="0" smtClean="0"/>
              <a:t> (</a:t>
            </a:r>
            <a:r>
              <a:rPr lang="en-US" sz="2000" dirty="0" smtClean="0"/>
              <a:t>Social </a:t>
            </a:r>
            <a:r>
              <a:rPr lang="en-US" sz="2000" dirty="0"/>
              <a:t>Democrats, the Conservatives, the Centre Party, the Sweden Democrats, the Left Party , the Christian Democrats and the </a:t>
            </a:r>
            <a:r>
              <a:rPr lang="en-US" sz="2000" dirty="0" smtClean="0"/>
              <a:t>Liberals)</a:t>
            </a:r>
            <a:endParaRPr lang="en-GB" sz="2000" dirty="0" smtClean="0"/>
          </a:p>
          <a:p>
            <a:endParaRPr lang="en-GB" sz="2000" dirty="0"/>
          </a:p>
          <a:p>
            <a:r>
              <a:rPr lang="en-GB" sz="2000" b="1" dirty="0" smtClean="0"/>
              <a:t>Method: </a:t>
            </a:r>
            <a:r>
              <a:rPr lang="en-GB" sz="2000" dirty="0" smtClean="0"/>
              <a:t>qualitative content analysis with a deductive design aiming to map positions of governments and parties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3030-DA0E-469A-A148-F21CB72F8278}" type="slidenum">
              <a:rPr lang="fi-FI" smtClean="0"/>
              <a:t>9</a:t>
            </a:fld>
            <a:endParaRPr lang="fi-FI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1187" y="4198480"/>
            <a:ext cx="12001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29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åboAkademi">
      <a:dk1>
        <a:sysClr val="windowText" lastClr="000000"/>
      </a:dk1>
      <a:lt1>
        <a:sysClr val="window" lastClr="FFFFFF"/>
      </a:lt1>
      <a:dk2>
        <a:srgbClr val="E4032E"/>
      </a:dk2>
      <a:lt2>
        <a:srgbClr val="C1BCBF"/>
      </a:lt2>
      <a:accent1>
        <a:srgbClr val="003366"/>
      </a:accent1>
      <a:accent2>
        <a:srgbClr val="E4032E"/>
      </a:accent2>
      <a:accent3>
        <a:srgbClr val="FFD300"/>
      </a:accent3>
      <a:accent4>
        <a:srgbClr val="64C2CB"/>
      </a:accent4>
      <a:accent5>
        <a:srgbClr val="003366"/>
      </a:accent5>
      <a:accent6>
        <a:srgbClr val="C1BCBF"/>
      </a:accent6>
      <a:hlink>
        <a:srgbClr val="003366"/>
      </a:hlink>
      <a:folHlink>
        <a:srgbClr val="0033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BE55CF1927D4A448F1216C7AA3780F4" ma:contentTypeVersion="6" ma:contentTypeDescription="Luo uusi asiakirja." ma:contentTypeScope="" ma:versionID="c5e215d9bd2effc7782acff377e8108e">
  <xsd:schema xmlns:xsd="http://www.w3.org/2001/XMLSchema" xmlns:xs="http://www.w3.org/2001/XMLSchema" xmlns:p="http://schemas.microsoft.com/office/2006/metadata/properties" xmlns:ns2="b9fbc2ce-6282-4bfe-8283-bcd781c40a94" targetNamespace="http://schemas.microsoft.com/office/2006/metadata/properties" ma:root="true" ma:fieldsID="9540c2e0ae159017a2e944c0c5338b3d" ns2:_="">
    <xsd:import namespace="b9fbc2ce-6282-4bfe-8283-bcd781c40a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fbc2ce-6282-4bfe-8283-bcd781c40a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466389-45A3-4CD5-A872-0E1E52E05B16}"/>
</file>

<file path=customXml/itemProps2.xml><?xml version="1.0" encoding="utf-8"?>
<ds:datastoreItem xmlns:ds="http://schemas.openxmlformats.org/officeDocument/2006/customXml" ds:itemID="{0EB3450D-3A6C-425B-89D1-8891A0A1E24D}"/>
</file>

<file path=customXml/itemProps3.xml><?xml version="1.0" encoding="utf-8"?>
<ds:datastoreItem xmlns:ds="http://schemas.openxmlformats.org/officeDocument/2006/customXml" ds:itemID="{72533E78-7A33-4489-A472-2368F5581B13}"/>
</file>

<file path=docProps/app.xml><?xml version="1.0" encoding="utf-8"?>
<Properties xmlns="http://schemas.openxmlformats.org/officeDocument/2006/extended-properties" xmlns:vt="http://schemas.openxmlformats.org/officeDocument/2006/docPropsVTypes">
  <TotalTime>18363</TotalTime>
  <Words>1131</Words>
  <Application>Microsoft Office PowerPoint</Application>
  <PresentationFormat>Bildspel på skärmen (16:9)</PresentationFormat>
  <Paragraphs>97</Paragraphs>
  <Slides>14</Slides>
  <Notes>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Century Gothic</vt:lpstr>
      <vt:lpstr>Office-teema</vt:lpstr>
      <vt:lpstr>Social Inclusion or Gender Equality? Government and party discourses on parental leave in Finland and Sweden during the 2010s </vt:lpstr>
      <vt:lpstr>Background</vt:lpstr>
      <vt:lpstr>Men’s share of parental leave days in Finland and Sweden 1990-2017</vt:lpstr>
      <vt:lpstr>How do family policy develop and why? </vt:lpstr>
      <vt:lpstr>Research questions</vt:lpstr>
      <vt:lpstr>The role of political parties and ideas</vt:lpstr>
      <vt:lpstr>Political parties and parental leave</vt:lpstr>
      <vt:lpstr>Influential ideas on parental leave</vt:lpstr>
      <vt:lpstr>Data and methods</vt:lpstr>
      <vt:lpstr>Findings: which idea dominated?</vt:lpstr>
      <vt:lpstr>Findings: a partisan division?</vt:lpstr>
      <vt:lpstr>Findings: towards convergence?</vt:lpstr>
      <vt:lpstr>Conclusions</vt:lpstr>
      <vt:lpstr>Thank you for listening!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jattai</dc:creator>
  <cp:lastModifiedBy>Ann-Zofie Duvander</cp:lastModifiedBy>
  <cp:revision>162</cp:revision>
  <cp:lastPrinted>2021-09-15T15:20:19Z</cp:lastPrinted>
  <dcterms:created xsi:type="dcterms:W3CDTF">2018-07-19T06:40:04Z</dcterms:created>
  <dcterms:modified xsi:type="dcterms:W3CDTF">2021-09-24T13:08:23Z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0x010100BBE55CF1927D4A448F1216C7AA3780F4</vt:lpwstr>
  </property>
</Properties>
</file>