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2" r:id="rId3"/>
    <p:sldId id="389" r:id="rId4"/>
    <p:sldId id="374" r:id="rId5"/>
    <p:sldId id="390" r:id="rId6"/>
    <p:sldId id="363" r:id="rId7"/>
    <p:sldId id="378" r:id="rId8"/>
    <p:sldId id="379" r:id="rId9"/>
    <p:sldId id="380" r:id="rId10"/>
    <p:sldId id="382" r:id="rId11"/>
    <p:sldId id="383" r:id="rId12"/>
    <p:sldId id="386" r:id="rId13"/>
    <p:sldId id="387" r:id="rId14"/>
    <p:sldId id="388" r:id="rId15"/>
    <p:sldId id="384" r:id="rId16"/>
    <p:sldId id="391" r:id="rId1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ья" initials="Н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74"/>
    <a:srgbClr val="006666"/>
    <a:srgbClr val="FFFFC1"/>
    <a:srgbClr val="FFFFE5"/>
    <a:srgbClr val="E1F4FF"/>
    <a:srgbClr val="FFEFFF"/>
    <a:srgbClr val="ECFFC5"/>
    <a:srgbClr val="DDFFFF"/>
    <a:srgbClr val="660066"/>
    <a:srgbClr val="FF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38" autoAdjust="0"/>
  </p:normalViewPr>
  <p:slideViewPr>
    <p:cSldViewPr snapToGrid="0">
      <p:cViewPr varScale="1">
        <p:scale>
          <a:sx n="63" d="100"/>
          <a:sy n="63" d="100"/>
        </p:scale>
        <p:origin x="96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77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5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7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693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41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32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83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96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07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39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6320-A640-4044-862D-630AD5649D4A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89DC5-4985-423A-975A-E87AC3669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69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410ED5-1575-4190-B45C-A230F15CD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3754" y="2052782"/>
            <a:ext cx="8684491" cy="1921164"/>
          </a:xfrm>
        </p:spPr>
        <p:txBody>
          <a:bodyPr>
            <a:noAutofit/>
          </a:bodyPr>
          <a:lstStyle/>
          <a:p>
            <a:r>
              <a:rPr lang="en-US" sz="4400" b="1" dirty="0"/>
              <a:t>Parental Leave as a Period </a:t>
            </a:r>
            <a:br>
              <a:rPr lang="ru-RU" sz="4400" b="1" dirty="0"/>
            </a:br>
            <a:r>
              <a:rPr lang="en-US" sz="4400" b="1" dirty="0"/>
              <a:t>of Intense Parental </a:t>
            </a:r>
            <a:r>
              <a:rPr lang="en-US" sz="4400" b="1" dirty="0" err="1"/>
              <a:t>Labour</a:t>
            </a:r>
            <a:r>
              <a:rPr lang="en-US" sz="4400" b="1" dirty="0"/>
              <a:t> in Russia</a:t>
            </a:r>
            <a:endParaRPr lang="ru-RU" sz="44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AF6A793-712E-40D4-B398-8B5CA804E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7333" y="5056966"/>
            <a:ext cx="4650893" cy="1294968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Anna </a:t>
            </a:r>
            <a:r>
              <a:rPr lang="en-US" dirty="0" err="1"/>
              <a:t>Bagirova</a:t>
            </a:r>
            <a:endParaRPr lang="en-US" dirty="0"/>
          </a:p>
          <a:p>
            <a:pPr algn="l"/>
            <a:r>
              <a:rPr lang="en-US" dirty="0"/>
              <a:t>Natalia </a:t>
            </a:r>
            <a:r>
              <a:rPr lang="en-US" dirty="0" err="1"/>
              <a:t>Blednova</a:t>
            </a:r>
            <a:endParaRPr lang="en-US" dirty="0"/>
          </a:p>
          <a:p>
            <a:pPr algn="l"/>
            <a:r>
              <a:rPr lang="en-US" sz="2400" b="1" i="1" dirty="0"/>
              <a:t>Ural Federal University</a:t>
            </a:r>
            <a:endParaRPr lang="ru-RU" sz="2400" b="1" i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9F99564-B773-44F3-B42D-F41E0BB7E9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1059"/>
            <a:ext cx="12192000" cy="254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123" y="841547"/>
            <a:ext cx="3869979" cy="144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1752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14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Parental leave is a period of intense parental </a:t>
            </a:r>
            <a:r>
              <a:rPr lang="en-US" sz="2400" b="1" dirty="0" err="1">
                <a:solidFill>
                  <a:schemeClr val="bg1"/>
                </a:solidFill>
                <a:latin typeface="+mn-lt"/>
              </a:rPr>
              <a:t>labour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689070" y="1663561"/>
            <a:ext cx="10401299" cy="292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br>
              <a:rPr lang="en-US" sz="2600" dirty="0"/>
            </a:br>
            <a:r>
              <a:rPr lang="en-US" sz="2600" b="1" dirty="0">
                <a:latin typeface="+mn-lt"/>
                <a:ea typeface="Times New Roman" pitchFamily="18" charset="0"/>
                <a:cs typeface="Times New Roman" pitchFamily="18" charset="0"/>
              </a:rPr>
              <a:t>Opinions of respondents about the most challenging stage of parenting (survey of Ural students, 2018)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538513"/>
              </p:ext>
            </p:extLst>
          </p:nvPr>
        </p:nvGraphicFramePr>
        <p:xfrm>
          <a:off x="1474758" y="2416271"/>
          <a:ext cx="8572559" cy="3391271"/>
        </p:xfrm>
        <a:graphic>
          <a:graphicData uri="http://schemas.openxmlformats.org/drawingml/2006/table">
            <a:tbl>
              <a:tblPr firstRow="1" bandRow="1" bandCol="1">
                <a:tableStyleId>{0E3FDE45-AF77-4B5C-9715-49D594BDF05E}</a:tableStyleId>
              </a:tblPr>
              <a:tblGrid>
                <a:gridCol w="6215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2530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66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Which period in a child’s life is the most difficult for the parent?  </a:t>
                      </a:r>
                      <a:endParaRPr lang="ru-RU" sz="1800" b="1" dirty="0">
                        <a:solidFill>
                          <a:srgbClr val="006666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66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1800" b="1" dirty="0">
                        <a:solidFill>
                          <a:srgbClr val="006666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08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When the child is under 1 year old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31.1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90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08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Between 14 and 17 years old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22.0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527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Between 1 and 6 years old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20.3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90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08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Preparation for parenting, pregnancy, and birth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19.2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90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085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Between 7 and 14 years old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7.1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89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Above 17 years old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982"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66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Total</a:t>
                      </a:r>
                      <a:endParaRPr lang="ru-RU" sz="1800" b="1" dirty="0">
                        <a:solidFill>
                          <a:srgbClr val="006666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66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100.0</a:t>
                      </a:r>
                      <a:endParaRPr lang="ru-RU" sz="1800" b="1" dirty="0">
                        <a:solidFill>
                          <a:srgbClr val="006666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03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Parental leave is a period of intense parental </a:t>
            </a:r>
            <a:r>
              <a:rPr lang="en-US" sz="2400" b="1" dirty="0" err="1">
                <a:solidFill>
                  <a:schemeClr val="bg1"/>
                </a:solidFill>
                <a:latin typeface="+mn-lt"/>
              </a:rPr>
              <a:t>labour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689069" y="1631576"/>
            <a:ext cx="10401299" cy="7530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sz="2600" dirty="0">
                <a:latin typeface="+mn-lt"/>
                <a:ea typeface="Times New Roman" pitchFamily="18" charset="0"/>
                <a:cs typeface="Times New Roman" pitchFamily="18" charset="0"/>
              </a:rPr>
              <a:t>During parental leave parents have a wide range of parenting responsibilities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34B8C26-1570-448C-B7D2-B026D9EBA9C6}"/>
              </a:ext>
            </a:extLst>
          </p:cNvPr>
          <p:cNvCxnSpPr>
            <a:cxnSpLocks/>
          </p:cNvCxnSpPr>
          <p:nvPr/>
        </p:nvCxnSpPr>
        <p:spPr>
          <a:xfrm>
            <a:off x="832814" y="2443083"/>
            <a:ext cx="10266214" cy="0"/>
          </a:xfrm>
          <a:prstGeom prst="line">
            <a:avLst/>
          </a:prstGeom>
          <a:ln w="1905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850743" y="2679157"/>
            <a:ext cx="1031139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/>
              <a:t>“Well, our morning begins...We </a:t>
            </a:r>
            <a:r>
              <a:rPr lang="en-US" sz="2200" b="1" i="1" dirty="0">
                <a:solidFill>
                  <a:srgbClr val="006666"/>
                </a:solidFill>
              </a:rPr>
              <a:t>take the eldest child to kindergarten</a:t>
            </a:r>
            <a:r>
              <a:rPr lang="en-US" sz="2200" i="1" dirty="0"/>
              <a:t>, then I come home, </a:t>
            </a:r>
            <a:r>
              <a:rPr lang="en-US" sz="2200" b="1" i="1" dirty="0">
                <a:solidFill>
                  <a:srgbClr val="006666"/>
                </a:solidFill>
              </a:rPr>
              <a:t>cook and walk </a:t>
            </a:r>
            <a:r>
              <a:rPr lang="en-US" sz="2200" i="1" dirty="0"/>
              <a:t>in the afternoon with my son. Then he sleeps and </a:t>
            </a:r>
            <a:r>
              <a:rPr lang="en-US" sz="2200" b="1" i="1" dirty="0">
                <a:solidFill>
                  <a:srgbClr val="006666"/>
                </a:solidFill>
              </a:rPr>
              <a:t>I am trying to do some house work</a:t>
            </a:r>
            <a:r>
              <a:rPr lang="en-US" sz="2200" i="1" dirty="0"/>
              <a:t>. Then in the evening </a:t>
            </a:r>
            <a:r>
              <a:rPr lang="en-US" sz="2200" b="1" i="1" dirty="0">
                <a:solidFill>
                  <a:srgbClr val="006666"/>
                </a:solidFill>
              </a:rPr>
              <a:t>we take our daughter from kindergarten </a:t>
            </a:r>
            <a:r>
              <a:rPr lang="en-US" sz="2200" i="1" dirty="0"/>
              <a:t>and </a:t>
            </a:r>
            <a:r>
              <a:rPr lang="en-US" sz="2200" b="1" i="1" dirty="0">
                <a:solidFill>
                  <a:srgbClr val="006666"/>
                </a:solidFill>
              </a:rPr>
              <a:t>go with her to different children’s sections</a:t>
            </a:r>
            <a:r>
              <a:rPr lang="en-US" sz="2200" i="1" dirty="0"/>
              <a:t>…After her lessons we come home, have dinner, </a:t>
            </a:r>
            <a:r>
              <a:rPr lang="en-US" sz="2200" b="1" i="1" dirty="0">
                <a:solidFill>
                  <a:srgbClr val="006666"/>
                </a:solidFill>
              </a:rPr>
              <a:t>do some household chores</a:t>
            </a:r>
            <a:r>
              <a:rPr lang="en-US" sz="2200" i="1" dirty="0"/>
              <a:t>. And </a:t>
            </a:r>
            <a:r>
              <a:rPr lang="en-US" sz="2200" b="1" i="1" dirty="0">
                <a:solidFill>
                  <a:srgbClr val="006666"/>
                </a:solidFill>
              </a:rPr>
              <a:t>we don't have much time </a:t>
            </a:r>
            <a:r>
              <a:rPr lang="en-US" sz="2200" i="1" dirty="0"/>
              <a:t>for anything“.</a:t>
            </a:r>
          </a:p>
          <a:p>
            <a:endParaRPr lang="en-US" sz="2200" dirty="0"/>
          </a:p>
          <a:p>
            <a:r>
              <a:rPr lang="en-US" sz="2200" dirty="0"/>
              <a:t>(Tatiana - now on parental leave, 33 years old, children - 6 years old and 2 years old)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993604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Parental leave is a period of intense parental </a:t>
            </a:r>
            <a:r>
              <a:rPr lang="en-US" sz="2400" b="1" dirty="0" err="1">
                <a:solidFill>
                  <a:schemeClr val="bg1"/>
                </a:solidFill>
                <a:latin typeface="+mn-lt"/>
              </a:rPr>
              <a:t>labour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689069" y="1631576"/>
            <a:ext cx="10401299" cy="7530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sz="2600" dirty="0">
                <a:latin typeface="+mn-lt"/>
                <a:ea typeface="Times New Roman" pitchFamily="18" charset="0"/>
                <a:cs typeface="Times New Roman" pitchFamily="18" charset="0"/>
              </a:rPr>
              <a:t>Women find it difficult to return to work after parental leave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34B8C26-1570-448C-B7D2-B026D9EBA9C6}"/>
              </a:ext>
            </a:extLst>
          </p:cNvPr>
          <p:cNvCxnSpPr>
            <a:cxnSpLocks/>
          </p:cNvCxnSpPr>
          <p:nvPr/>
        </p:nvCxnSpPr>
        <p:spPr>
          <a:xfrm>
            <a:off x="832814" y="2407224"/>
            <a:ext cx="10266214" cy="0"/>
          </a:xfrm>
          <a:prstGeom prst="line">
            <a:avLst/>
          </a:prstGeom>
          <a:ln w="1905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537882" y="2628491"/>
            <a:ext cx="51995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“It's like ... I don't even know how to describe it</a:t>
            </a:r>
            <a:r>
              <a:rPr lang="ru-RU" sz="2000" i="1" dirty="0"/>
              <a:t>. </a:t>
            </a:r>
            <a:r>
              <a:rPr lang="en-US" sz="2000" i="1" dirty="0"/>
              <a:t>When you come back to work, </a:t>
            </a:r>
            <a:r>
              <a:rPr lang="en-US" sz="2000" b="1" i="1" dirty="0">
                <a:solidFill>
                  <a:srgbClr val="006666"/>
                </a:solidFill>
              </a:rPr>
              <a:t>all your thoughts are like: </a:t>
            </a:r>
            <a:r>
              <a:rPr lang="en-US" sz="2000" i="1" dirty="0"/>
              <a:t>‘Well, </a:t>
            </a:r>
            <a:r>
              <a:rPr lang="en-US" sz="2000" b="1" i="1" dirty="0">
                <a:solidFill>
                  <a:srgbClr val="006666"/>
                </a:solidFill>
              </a:rPr>
              <a:t>I need to cook porridge</a:t>
            </a:r>
            <a:r>
              <a:rPr lang="en-US" sz="2000" i="1" dirty="0"/>
              <a:t>…I need to do this and that’. The brain switches so much that, here, </a:t>
            </a:r>
            <a:r>
              <a:rPr lang="en-US" sz="2000" b="1" i="1" dirty="0">
                <a:solidFill>
                  <a:srgbClr val="006666"/>
                </a:solidFill>
              </a:rPr>
              <a:t>you are all in a child</a:t>
            </a:r>
            <a:r>
              <a:rPr lang="en-US" sz="2000" i="1" dirty="0"/>
              <a:t>. And </a:t>
            </a:r>
            <a:r>
              <a:rPr lang="en-US" sz="2000" b="1" i="1" dirty="0">
                <a:solidFill>
                  <a:srgbClr val="006666"/>
                </a:solidFill>
              </a:rPr>
              <a:t>I had difficulties</a:t>
            </a:r>
            <a:r>
              <a:rPr lang="en-US" sz="2000" i="1" dirty="0"/>
              <a:t>, so to speak, to return to the real world from the world of this motherhood ...”</a:t>
            </a:r>
          </a:p>
          <a:p>
            <a:endParaRPr lang="en-US" sz="2000" dirty="0"/>
          </a:p>
          <a:p>
            <a:r>
              <a:rPr lang="en-US" sz="2000" dirty="0"/>
              <a:t>(Vera, 36 years old, child - 3 years old)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40823" y="2643300"/>
            <a:ext cx="54190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“It was hard for me. My </a:t>
            </a:r>
            <a:r>
              <a:rPr lang="en-US" sz="2000" b="1" i="1" dirty="0">
                <a:solidFill>
                  <a:srgbClr val="006666"/>
                </a:solidFill>
              </a:rPr>
              <a:t>daughter was often ill</a:t>
            </a:r>
            <a:r>
              <a:rPr lang="en-US" sz="2000" i="1" dirty="0"/>
              <a:t>, it was </a:t>
            </a:r>
            <a:r>
              <a:rPr lang="en-US" sz="2000" b="1" i="1" dirty="0">
                <a:solidFill>
                  <a:srgbClr val="006666"/>
                </a:solidFill>
              </a:rPr>
              <a:t>very difficult </a:t>
            </a:r>
            <a:r>
              <a:rPr lang="en-US" sz="2000" i="1" dirty="0"/>
              <a:t>for me, firstly, </a:t>
            </a:r>
            <a:r>
              <a:rPr lang="en-US" sz="2000" b="1" i="1" dirty="0">
                <a:solidFill>
                  <a:srgbClr val="006666"/>
                </a:solidFill>
              </a:rPr>
              <a:t>to find a job and go to it</a:t>
            </a:r>
            <a:r>
              <a:rPr lang="en-US" sz="2000" i="1" dirty="0"/>
              <a:t>. But financially I needed a job. So I was looking for something”.</a:t>
            </a:r>
          </a:p>
          <a:p>
            <a:endParaRPr lang="en-US" sz="2000" dirty="0"/>
          </a:p>
          <a:p>
            <a:r>
              <a:rPr lang="en-US" sz="2000" dirty="0"/>
              <a:t>(Olga, 35 years old, children - 7 and 10 years old)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40124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Parental leave is a period of intense parental </a:t>
            </a:r>
            <a:r>
              <a:rPr lang="en-US" sz="2400" b="1" dirty="0" err="1">
                <a:solidFill>
                  <a:schemeClr val="bg1"/>
                </a:solidFill>
                <a:latin typeface="+mn-lt"/>
              </a:rPr>
              <a:t>labour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765271" y="1631576"/>
            <a:ext cx="10401299" cy="7530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sz="2600" dirty="0">
                <a:latin typeface="+mn-lt"/>
                <a:ea typeface="Times New Roman" pitchFamily="18" charset="0"/>
                <a:cs typeface="Times New Roman" pitchFamily="18" charset="0"/>
              </a:rPr>
              <a:t>Women say they would not like to be on parental leave again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34B8C26-1570-448C-B7D2-B026D9EBA9C6}"/>
              </a:ext>
            </a:extLst>
          </p:cNvPr>
          <p:cNvCxnSpPr>
            <a:cxnSpLocks/>
          </p:cNvCxnSpPr>
          <p:nvPr/>
        </p:nvCxnSpPr>
        <p:spPr>
          <a:xfrm>
            <a:off x="832814" y="2407224"/>
            <a:ext cx="10266214" cy="0"/>
          </a:xfrm>
          <a:prstGeom prst="line">
            <a:avLst/>
          </a:prstGeom>
          <a:ln w="1905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537882" y="2709173"/>
            <a:ext cx="519952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“Having gone through all this, through birth, through the first years ... all the same </a:t>
            </a:r>
            <a:r>
              <a:rPr lang="en-US" sz="2000" b="1" i="1" dirty="0">
                <a:solidFill>
                  <a:srgbClr val="006666"/>
                </a:solidFill>
              </a:rPr>
              <a:t>it is not compensated by any money</a:t>
            </a:r>
            <a:r>
              <a:rPr lang="en-US" sz="2000" i="1" dirty="0"/>
              <a:t>. </a:t>
            </a:r>
            <a:r>
              <a:rPr lang="en-US" sz="2000" b="1" i="1" dirty="0">
                <a:solidFill>
                  <a:srgbClr val="006666"/>
                </a:solidFill>
              </a:rPr>
              <a:t>It's complicated. This is work.</a:t>
            </a:r>
            <a:r>
              <a:rPr lang="en-US" sz="2000" i="1" dirty="0"/>
              <a:t> It is not that the mother is resting on maternity and parental leave. Well, it’s not like that at all“.</a:t>
            </a:r>
          </a:p>
          <a:p>
            <a:endParaRPr lang="en-US" sz="2000" i="1" dirty="0"/>
          </a:p>
          <a:p>
            <a:r>
              <a:rPr lang="en-US" sz="2000" dirty="0"/>
              <a:t>(Ekaterina, 29 years old, child - 5 years old)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65921" y="2709173"/>
            <a:ext cx="558061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“Enough of children already. We already have a boy and a girl…I don't want, that's enough for me. </a:t>
            </a:r>
            <a:r>
              <a:rPr lang="en-US" sz="2000" b="1" i="1" dirty="0">
                <a:solidFill>
                  <a:srgbClr val="006666"/>
                </a:solidFill>
              </a:rPr>
              <a:t>I am very tired with two children.</a:t>
            </a:r>
            <a:r>
              <a:rPr lang="en-US" sz="2000" i="1" dirty="0"/>
              <a:t> And even if the state proposes something there, I will not decide on a third child”.</a:t>
            </a:r>
          </a:p>
          <a:p>
            <a:endParaRPr lang="en-US" sz="2000" dirty="0"/>
          </a:p>
          <a:p>
            <a:r>
              <a:rPr lang="en-US" sz="2000" dirty="0"/>
              <a:t>(Tatiana - now on parental leave, 33 years old, children - 6 years old and 2 years old)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839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14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697729" y="887504"/>
            <a:ext cx="10401299" cy="7530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sz="3200" b="1" dirty="0">
                <a:latin typeface="+mn-lt"/>
                <a:ea typeface="Times New Roman" pitchFamily="18" charset="0"/>
                <a:cs typeface="Times New Roman" pitchFamily="18" charset="0"/>
              </a:rPr>
              <a:t>Conclusions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5707" y="1873623"/>
            <a:ext cx="95653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Our research confirms the fact that parenting is a kind of </a:t>
            </a:r>
            <a:r>
              <a:rPr lang="en-US" sz="2400" dirty="0" err="1"/>
              <a:t>labour</a:t>
            </a:r>
            <a:r>
              <a:rPr lang="en-US" sz="2400" dirty="0"/>
              <a:t>.</a:t>
            </a:r>
            <a:endParaRPr lang="ru-RU" sz="2400" dirty="0"/>
          </a:p>
          <a:p>
            <a:pPr marL="285750" indent="-28575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Parenting is an ongoing process, which means that parents work constantly, even during parental leave.</a:t>
            </a:r>
            <a:endParaRPr lang="ru-RU" sz="2400" dirty="0"/>
          </a:p>
          <a:p>
            <a:pPr marL="285750" indent="-28575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Leave in our understanding is a time of rest. However, parents do not rest at all</a:t>
            </a:r>
            <a:r>
              <a:rPr lang="ru-RU" sz="2400" dirty="0"/>
              <a:t>. </a:t>
            </a:r>
            <a:r>
              <a:rPr lang="en-US" sz="2400" dirty="0"/>
              <a:t>They work intensively, realizing a wide range of parenting functions.</a:t>
            </a:r>
          </a:p>
        </p:txBody>
      </p:sp>
    </p:spTree>
    <p:extLst>
      <p:ext uri="{BB962C8B-B14F-4D97-AF65-F5344CB8AC3E}">
        <p14:creationId xmlns:p14="http://schemas.microsoft.com/office/powerpoint/2010/main" val="1474728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14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629803" y="2942028"/>
            <a:ext cx="10401299" cy="292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br>
              <a:rPr lang="en-US" sz="2600" dirty="0"/>
            </a:br>
            <a:r>
              <a:rPr lang="en-US" sz="8000" b="1" dirty="0">
                <a:latin typeface="+mn-lt"/>
                <a:cs typeface="Times New Roman" pitchFamily="18" charset="0"/>
              </a:rPr>
              <a:t>Thank you!</a:t>
            </a:r>
            <a:endParaRPr lang="en-US" sz="8000" b="1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11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410ED5-1575-4190-B45C-A230F15CD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3754" y="2052782"/>
            <a:ext cx="8684491" cy="1921164"/>
          </a:xfrm>
        </p:spPr>
        <p:txBody>
          <a:bodyPr>
            <a:noAutofit/>
          </a:bodyPr>
          <a:lstStyle/>
          <a:p>
            <a:r>
              <a:rPr lang="en-US" sz="4400" b="1" dirty="0"/>
              <a:t>Parental Leave as a Period </a:t>
            </a:r>
            <a:br>
              <a:rPr lang="ru-RU" sz="4400" b="1" dirty="0"/>
            </a:br>
            <a:r>
              <a:rPr lang="en-US" sz="4400" b="1" dirty="0"/>
              <a:t>of Intense Parental </a:t>
            </a:r>
            <a:r>
              <a:rPr lang="en-US" sz="4400" b="1" dirty="0" err="1"/>
              <a:t>Labour</a:t>
            </a:r>
            <a:r>
              <a:rPr lang="en-US" sz="4400" b="1" dirty="0"/>
              <a:t> in Russia</a:t>
            </a:r>
            <a:endParaRPr lang="ru-RU" sz="44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AF6A793-712E-40D4-B398-8B5CA804E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6921" y="5056966"/>
            <a:ext cx="5841306" cy="129496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/>
              <a:t>Prof.  Anna </a:t>
            </a:r>
            <a:r>
              <a:rPr lang="en-US" dirty="0" err="1"/>
              <a:t>Bagirova</a:t>
            </a:r>
            <a:r>
              <a:rPr lang="en-US" dirty="0"/>
              <a:t>   </a:t>
            </a:r>
            <a:r>
              <a:rPr lang="en-US" b="1" i="1" dirty="0"/>
              <a:t>a.p.bagirova@urfu.ru</a:t>
            </a:r>
          </a:p>
          <a:p>
            <a:pPr algn="l"/>
            <a:r>
              <a:rPr lang="en-US" dirty="0"/>
              <a:t>PhD Student Natalia </a:t>
            </a:r>
            <a:r>
              <a:rPr lang="en-US" dirty="0" err="1"/>
              <a:t>Blednova</a:t>
            </a:r>
            <a:r>
              <a:rPr lang="en-US" dirty="0"/>
              <a:t>   </a:t>
            </a:r>
            <a:r>
              <a:rPr lang="en-US" b="1" i="1" dirty="0"/>
              <a:t>n.d.blednova@urfu.ru </a:t>
            </a:r>
          </a:p>
          <a:p>
            <a:pPr algn="l"/>
            <a:r>
              <a:rPr lang="en-US" sz="2400" b="1" i="1" dirty="0"/>
              <a:t>Ural Federal University</a:t>
            </a:r>
            <a:endParaRPr lang="ru-RU" sz="2400" b="1" i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9F99564-B773-44F3-B42D-F41E0BB7E9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41059"/>
            <a:ext cx="12192000" cy="254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123" y="841547"/>
            <a:ext cx="3869979" cy="144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35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25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Parental leave in Russia in 2021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367789"/>
              </p:ext>
            </p:extLst>
          </p:nvPr>
        </p:nvGraphicFramePr>
        <p:xfrm>
          <a:off x="854361" y="1708879"/>
          <a:ext cx="1030778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0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2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6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 of leave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7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Length of leave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7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Payment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7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Flexibility in use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7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Maternity leave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140 calendar days:</a:t>
                      </a:r>
                      <a:r>
                        <a:rPr lang="en-US" b="1" baseline="0" dirty="0"/>
                        <a:t> </a:t>
                      </a:r>
                      <a:r>
                        <a:rPr lang="en-US" dirty="0"/>
                        <a:t>70 calendar days before and 70 calendar days after childbirth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100%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dirty="0"/>
                        <a:t>of average earnings</a:t>
                      </a:r>
                      <a:r>
                        <a:rPr lang="en-US" dirty="0"/>
                        <a:t>, calculated on basis of employment during the 24 months before taking leave, up to a limit of RUB73,984 [€849.16] per month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Paternity</a:t>
                      </a:r>
                      <a:r>
                        <a:rPr lang="en-US" b="1" baseline="0" dirty="0"/>
                        <a:t> leave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Does</a:t>
                      </a:r>
                      <a:r>
                        <a:rPr lang="en-US" baseline="0" dirty="0"/>
                        <a:t> not exist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Parental leave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 months</a:t>
                      </a:r>
                      <a:r>
                        <a:rPr lang="ru-RU" dirty="0"/>
                        <a:t> = </a:t>
                      </a:r>
                      <a:endParaRPr lang="en-US" dirty="0"/>
                    </a:p>
                    <a:p>
                      <a:r>
                        <a:rPr lang="ru-RU" b="1" dirty="0"/>
                        <a:t>156 </a:t>
                      </a:r>
                      <a:r>
                        <a:rPr lang="en-US" b="1" dirty="0"/>
                        <a:t>weeks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40% of average earnings </a:t>
                      </a:r>
                      <a:r>
                        <a:rPr lang="en-US" dirty="0"/>
                        <a:t>during the two years preceding the birth, </a:t>
                      </a:r>
                      <a:r>
                        <a:rPr lang="en-US" b="1" dirty="0"/>
                        <a:t>paid until a child is 18 months of age.</a:t>
                      </a:r>
                      <a:r>
                        <a:rPr lang="en-US" dirty="0"/>
                        <a:t> The government sets minimum and maximum payments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Different periods of leave may be taken by different </a:t>
                      </a:r>
                      <a:r>
                        <a:rPr lang="en-US" dirty="0" err="1"/>
                        <a:t>carers</a:t>
                      </a:r>
                      <a:r>
                        <a:rPr lang="en-US" dirty="0"/>
                        <a:t> provided that only one person is on leave during each period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67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25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Theoretical Perspectives</a:t>
            </a:r>
            <a:r>
              <a:rPr lang="en-GB" sz="2400" b="1" dirty="0">
                <a:solidFill>
                  <a:schemeClr val="bg1"/>
                </a:solidFill>
                <a:latin typeface="+mn-lt"/>
              </a:rPr>
              <a:t> 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519738" y="2592532"/>
            <a:ext cx="11231418" cy="3408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Oakley, A. 1974. “The sociology of housework”. New York: Pantheon.</a:t>
            </a:r>
          </a:p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Hochschild, A.R. 1997. “The time bind: When work becomes home and home becomes work”. New York: Metropolitan Books, 316. </a:t>
            </a:r>
            <a:endParaRPr lang="ru-RU" sz="2400" dirty="0">
              <a:latin typeface="+mn-lt"/>
            </a:endParaRPr>
          </a:p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Daniels, A.K. 1987. “Invisible Work”. Social Problems, No 34, 304-415.</a:t>
            </a:r>
            <a:endParaRPr lang="ru-RU" sz="2400" dirty="0">
              <a:latin typeface="+mn-lt"/>
            </a:endParaRPr>
          </a:p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Robertson L. G., Anderson T. L., Hall M. E. L., Kim C.L. Mothers and mental labor: a phenomenological focus group study of family-related thinking work // Psychology of Women Quarterly. 2019. Vol. 43. Issue 2. Pp. 184-200. DOI  10.1177/0361684319825581.</a:t>
            </a:r>
            <a:endParaRPr lang="ru-RU" sz="2400" dirty="0">
              <a:latin typeface="+mn-lt"/>
            </a:endParaRPr>
          </a:p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Pedersen, D.E., </a:t>
            </a:r>
            <a:r>
              <a:rPr lang="en-US" sz="2400" dirty="0" err="1">
                <a:latin typeface="+mn-lt"/>
              </a:rPr>
              <a:t>Minnotte</a:t>
            </a:r>
            <a:r>
              <a:rPr lang="en-US" sz="2400" dirty="0">
                <a:latin typeface="+mn-lt"/>
              </a:rPr>
              <a:t>, K.L., Susan, E. and G. Kiger. 2011. “Exploring the relationship between types of family work and marital well-being”. Sociological Spectrum, 31, 288-315.</a:t>
            </a:r>
            <a:endParaRPr lang="ru-RU" sz="2400" dirty="0">
              <a:latin typeface="+mn-lt"/>
            </a:endParaRPr>
          </a:p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Erickson, R.J. 2005. “Why emotions work matters: Sex, gender, and the division of household labor”. Journal of Marriage and Family, No 67, 337-351.</a:t>
            </a:r>
            <a:endParaRPr lang="ru-RU" sz="2400" dirty="0">
              <a:latin typeface="+mn-lt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34B8C26-1570-448C-B7D2-B026D9EBA9C6}"/>
              </a:ext>
            </a:extLst>
          </p:cNvPr>
          <p:cNvCxnSpPr>
            <a:cxnSpLocks/>
          </p:cNvCxnSpPr>
          <p:nvPr/>
        </p:nvCxnSpPr>
        <p:spPr>
          <a:xfrm>
            <a:off x="832814" y="2443083"/>
            <a:ext cx="10266214" cy="0"/>
          </a:xfrm>
          <a:prstGeom prst="line">
            <a:avLst/>
          </a:prstGeom>
          <a:ln w="1905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519738" y="1682966"/>
            <a:ext cx="10401299" cy="6316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dirty="0">
                <a:latin typeface="+mn-lt"/>
              </a:rPr>
              <a:t>The approach to parenthood as a </a:t>
            </a:r>
            <a:r>
              <a:rPr lang="en-US" sz="2400" dirty="0" err="1">
                <a:latin typeface="+mn-lt"/>
              </a:rPr>
              <a:t>labour</a:t>
            </a:r>
            <a:r>
              <a:rPr lang="en-US" sz="2400" dirty="0">
                <a:latin typeface="+mn-lt"/>
              </a:rPr>
              <a:t> activity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222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6922968A-3045-4D03-A402-122B7EC4B5CE}"/>
              </a:ext>
            </a:extLst>
          </p:cNvPr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pic>
          <p:nvPicPr>
            <p:cNvPr id="25" name="Picture 2">
              <a:extLst>
                <a:ext uri="{FF2B5EF4-FFF2-40B4-BE49-F238E27FC236}">
                  <a16:creationId xmlns:a16="http://schemas.microsoft.com/office/drawing/2014/main" id="{5FEE1013-5F99-432A-A924-5DCA21BE38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4836" y="14326"/>
              <a:ext cx="9144000" cy="622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7451D8B1-D59A-4B88-95E9-690F72277B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7618"/>
              <a:ext cx="9144000" cy="622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Theoretical Perspectives</a:t>
            </a:r>
            <a:r>
              <a:rPr lang="en-GB" sz="2400" b="1" dirty="0">
                <a:solidFill>
                  <a:schemeClr val="bg1"/>
                </a:solidFill>
                <a:latin typeface="+mn-lt"/>
              </a:rPr>
              <a:t> 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519738" y="2314579"/>
            <a:ext cx="11231418" cy="3686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69900" indent="-457200">
              <a:buFont typeface="+mj-lt"/>
              <a:buAutoNum type="arabicPeriod"/>
            </a:pPr>
            <a:r>
              <a:rPr lang="en-US" sz="2400" dirty="0">
                <a:latin typeface="+mn-lt"/>
              </a:rPr>
              <a:t>it is </a:t>
            </a:r>
            <a:r>
              <a:rPr lang="en-US" sz="2400" b="1" dirty="0">
                <a:solidFill>
                  <a:srgbClr val="006666"/>
                </a:solidFill>
                <a:latin typeface="+mn-lt"/>
              </a:rPr>
              <a:t>free</a:t>
            </a:r>
            <a:r>
              <a:rPr lang="en-US" sz="2400" dirty="0">
                <a:latin typeface="+mn-lt"/>
              </a:rPr>
              <a:t>; </a:t>
            </a:r>
          </a:p>
          <a:p>
            <a:pPr marL="4699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6666"/>
                </a:solidFill>
                <a:latin typeface="+mn-lt"/>
              </a:rPr>
              <a:t>application of results</a:t>
            </a:r>
            <a:r>
              <a:rPr lang="en-US" sz="2400" dirty="0">
                <a:latin typeface="+mn-lt"/>
              </a:rPr>
              <a:t>: it can be both private and public</a:t>
            </a:r>
          </a:p>
          <a:p>
            <a:pPr marL="4699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6666"/>
                </a:solidFill>
                <a:latin typeface="+mn-lt"/>
              </a:rPr>
              <a:t>degree of autonomy</a:t>
            </a:r>
            <a:r>
              <a:rPr lang="en-US" sz="2400" dirty="0">
                <a:latin typeface="+mn-lt"/>
              </a:rPr>
              <a:t>: a type of self-employment</a:t>
            </a:r>
          </a:p>
          <a:p>
            <a:pPr marL="4699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6666"/>
                </a:solidFill>
                <a:latin typeface="+mn-lt"/>
              </a:rPr>
              <a:t>number of participants</a:t>
            </a:r>
            <a:r>
              <a:rPr lang="en-US" sz="2400" dirty="0">
                <a:latin typeface="+mn-lt"/>
              </a:rPr>
              <a:t>: it can be group-based and individual-based </a:t>
            </a:r>
          </a:p>
          <a:p>
            <a:pPr marL="4699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6666"/>
                </a:solidFill>
                <a:latin typeface="+mn-lt"/>
              </a:rPr>
              <a:t>outer manifestation</a:t>
            </a:r>
            <a:r>
              <a:rPr lang="en-US" sz="2400" dirty="0">
                <a:latin typeface="+mn-lt"/>
              </a:rPr>
              <a:t>: it combines both visible and invisible actions</a:t>
            </a:r>
          </a:p>
          <a:p>
            <a:pPr marL="4699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6666"/>
                </a:solidFill>
                <a:latin typeface="+mn-lt"/>
              </a:rPr>
              <a:t>voluntariness of work</a:t>
            </a:r>
            <a:r>
              <a:rPr lang="en-US" sz="2400" dirty="0">
                <a:latin typeface="+mn-lt"/>
              </a:rPr>
              <a:t>: it is voluntary</a:t>
            </a:r>
          </a:p>
          <a:p>
            <a:pPr marL="4699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6666"/>
                </a:solidFill>
                <a:latin typeface="+mn-lt"/>
              </a:rPr>
              <a:t>nature of </a:t>
            </a:r>
            <a:r>
              <a:rPr lang="en-US" sz="2400" b="1" dirty="0" err="1">
                <a:solidFill>
                  <a:srgbClr val="006666"/>
                </a:solidFill>
                <a:latin typeface="+mn-lt"/>
              </a:rPr>
              <a:t>labour</a:t>
            </a:r>
            <a:r>
              <a:rPr lang="en-US" sz="2400" b="1" dirty="0">
                <a:solidFill>
                  <a:srgbClr val="006666"/>
                </a:solidFill>
                <a:latin typeface="+mn-lt"/>
              </a:rPr>
              <a:t> results</a:t>
            </a:r>
            <a:r>
              <a:rPr lang="en-US" sz="2400" dirty="0">
                <a:latin typeface="+mn-lt"/>
              </a:rPr>
              <a:t>: it brings non-material results</a:t>
            </a:r>
          </a:p>
          <a:p>
            <a:pPr marL="4699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6666"/>
                </a:solidFill>
                <a:latin typeface="+mn-lt"/>
              </a:rPr>
              <a:t>duration period</a:t>
            </a:r>
            <a:r>
              <a:rPr lang="en-US" sz="2400" dirty="0">
                <a:latin typeface="+mn-lt"/>
              </a:rPr>
              <a:t>: it is long-term</a:t>
            </a:r>
          </a:p>
          <a:p>
            <a:pPr marL="4699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6666"/>
                </a:solidFill>
                <a:latin typeface="+mn-lt"/>
              </a:rPr>
              <a:t>frequency</a:t>
            </a:r>
            <a:r>
              <a:rPr lang="en-US" sz="2400" dirty="0">
                <a:latin typeface="+mn-lt"/>
              </a:rPr>
              <a:t>: it is permanent</a:t>
            </a:r>
          </a:p>
          <a:p>
            <a:pPr marL="4699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6666"/>
                </a:solidFill>
                <a:latin typeface="+mn-lt"/>
              </a:rPr>
              <a:t>cost recovery criterion</a:t>
            </a:r>
            <a:r>
              <a:rPr lang="en-US" sz="2400" dirty="0">
                <a:latin typeface="+mn-lt"/>
              </a:rPr>
              <a:t>: it is mostly non-paid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34B8C26-1570-448C-B7D2-B026D9EBA9C6}"/>
              </a:ext>
            </a:extLst>
          </p:cNvPr>
          <p:cNvCxnSpPr>
            <a:cxnSpLocks/>
          </p:cNvCxnSpPr>
          <p:nvPr/>
        </p:nvCxnSpPr>
        <p:spPr>
          <a:xfrm>
            <a:off x="895927" y="2217052"/>
            <a:ext cx="10266214" cy="0"/>
          </a:xfrm>
          <a:prstGeom prst="line">
            <a:avLst/>
          </a:prstGeom>
          <a:ln w="1905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519738" y="1682966"/>
            <a:ext cx="10401299" cy="6316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latin typeface="+mn-lt"/>
              </a:rPr>
              <a:t>The nature of parental </a:t>
            </a:r>
            <a:r>
              <a:rPr lang="en-US" sz="2400" b="1" dirty="0" err="1">
                <a:latin typeface="+mn-lt"/>
              </a:rPr>
              <a:t>labour</a:t>
            </a:r>
            <a:r>
              <a:rPr lang="en-US" sz="2400" b="1" dirty="0">
                <a:latin typeface="+mn-lt"/>
              </a:rPr>
              <a:t>: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941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Theoretical Perspectives</a:t>
            </a:r>
            <a:r>
              <a:rPr lang="en-GB" sz="2400" b="1" dirty="0">
                <a:solidFill>
                  <a:schemeClr val="bg1"/>
                </a:solidFill>
                <a:latin typeface="+mn-lt"/>
              </a:rPr>
              <a:t> 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519738" y="2592532"/>
            <a:ext cx="11231418" cy="3408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defined parental </a:t>
            </a:r>
            <a:r>
              <a:rPr lang="en-US" sz="2400" dirty="0" err="1">
                <a:latin typeface="+mn-lt"/>
              </a:rPr>
              <a:t>labour</a:t>
            </a:r>
            <a:r>
              <a:rPr lang="en-US" sz="2400" dirty="0">
                <a:latin typeface="+mn-lt"/>
              </a:rPr>
              <a:t> as a deliberate and feasible activity, which helps its actors to form quantitative and qualitative characteristics of children’s human capital while addressing social and personal demands; parental </a:t>
            </a:r>
            <a:r>
              <a:rPr lang="en-US" sz="2400" dirty="0" err="1">
                <a:latin typeface="+mn-lt"/>
              </a:rPr>
              <a:t>labour</a:t>
            </a:r>
            <a:r>
              <a:rPr lang="en-US" sz="2400" dirty="0">
                <a:latin typeface="+mn-lt"/>
              </a:rPr>
              <a:t> complies with all characteristics of actual </a:t>
            </a:r>
            <a:r>
              <a:rPr lang="en-US" sz="2400" dirty="0" err="1">
                <a:latin typeface="+mn-lt"/>
              </a:rPr>
              <a:t>labour</a:t>
            </a:r>
            <a:r>
              <a:rPr lang="en-US" sz="2400" dirty="0">
                <a:latin typeface="+mn-lt"/>
              </a:rPr>
              <a:t>;</a:t>
            </a:r>
          </a:p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proposed a concept of parental </a:t>
            </a:r>
            <a:r>
              <a:rPr lang="en-US" sz="2400" dirty="0" err="1">
                <a:latin typeface="+mn-lt"/>
              </a:rPr>
              <a:t>labour</a:t>
            </a:r>
            <a:r>
              <a:rPr lang="en-US" sz="2400" dirty="0">
                <a:latin typeface="+mn-lt"/>
              </a:rPr>
              <a:t> precariousness as a phenomenon which specifies conditions for fulfilling this type of </a:t>
            </a:r>
            <a:r>
              <a:rPr lang="en-US" sz="2400" dirty="0" err="1">
                <a:latin typeface="+mn-lt"/>
              </a:rPr>
              <a:t>labour</a:t>
            </a:r>
            <a:r>
              <a:rPr lang="en-US" sz="2400" dirty="0">
                <a:latin typeface="+mn-lt"/>
              </a:rPr>
              <a:t> in Russia; </a:t>
            </a:r>
          </a:p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formulated theoretical and methodological fundamentals for studying parental </a:t>
            </a:r>
            <a:r>
              <a:rPr lang="en-US" sz="2400" dirty="0" err="1">
                <a:latin typeface="+mn-lt"/>
              </a:rPr>
              <a:t>labour</a:t>
            </a:r>
            <a:r>
              <a:rPr lang="en-US" sz="2400" dirty="0">
                <a:latin typeface="+mn-lt"/>
              </a:rPr>
              <a:t> actors, their self-identities and motivations</a:t>
            </a:r>
            <a:r>
              <a:rPr lang="ru-RU" sz="2400" dirty="0">
                <a:latin typeface="+mn-lt"/>
              </a:rPr>
              <a:t>;</a:t>
            </a:r>
            <a:endParaRPr lang="en-US" sz="2400" dirty="0">
              <a:latin typeface="+mn-lt"/>
            </a:endParaRPr>
          </a:p>
          <a:p>
            <a:pPr marL="342900" indent="-342900" algn="just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developed a methodologies for:</a:t>
            </a:r>
          </a:p>
          <a:p>
            <a:pPr marL="719138" indent="-2667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analysing time and financial costs related to parental labour; </a:t>
            </a:r>
            <a:endParaRPr lang="ru-RU" sz="2400" dirty="0">
              <a:latin typeface="+mn-lt"/>
            </a:endParaRPr>
          </a:p>
          <a:p>
            <a:pPr marL="719138" indent="-2667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evaluating results of parental labour at various stages; </a:t>
            </a:r>
            <a:endParaRPr lang="ru-RU" sz="2400" dirty="0">
              <a:latin typeface="+mn-lt"/>
            </a:endParaRPr>
          </a:p>
          <a:p>
            <a:pPr marL="719138" indent="-2667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sociological studies on the nature of parental labour motives; </a:t>
            </a:r>
            <a:endParaRPr lang="ru-RU" sz="2400" dirty="0">
              <a:latin typeface="+mn-lt"/>
            </a:endParaRPr>
          </a:p>
          <a:p>
            <a:pPr marL="719138" indent="-2667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+mn-lt"/>
              </a:rPr>
              <a:t>studying conditions to fulfil parental labour; </a:t>
            </a:r>
            <a:endParaRPr lang="ru-RU" sz="2400" dirty="0">
              <a:latin typeface="+mn-lt"/>
            </a:endParaRPr>
          </a:p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556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endParaRPr lang="ru-RU" sz="2400" dirty="0">
              <a:latin typeface="+mn-lt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34B8C26-1570-448C-B7D2-B026D9EBA9C6}"/>
              </a:ext>
            </a:extLst>
          </p:cNvPr>
          <p:cNvCxnSpPr>
            <a:cxnSpLocks/>
          </p:cNvCxnSpPr>
          <p:nvPr/>
        </p:nvCxnSpPr>
        <p:spPr>
          <a:xfrm>
            <a:off x="895927" y="2217052"/>
            <a:ext cx="10266214" cy="0"/>
          </a:xfrm>
          <a:prstGeom prst="line">
            <a:avLst/>
          </a:prstGeom>
          <a:ln w="19050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519738" y="1682966"/>
            <a:ext cx="10401299" cy="6316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latin typeface="+mn-lt"/>
              </a:rPr>
              <a:t>Our main theoretical results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099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22" name="Группа 21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24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r>
              <a:rPr lang="ru-RU" altLang="ru-RU" sz="1000" b="1" dirty="0">
                <a:latin typeface="Verdana" panose="020B0604030504040204" pitchFamily="34" charset="0"/>
              </a:rPr>
              <a:t>                     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1913465" y="2006991"/>
            <a:ext cx="8845359" cy="1591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006666"/>
                </a:solidFill>
                <a:latin typeface="+mn-lt"/>
                <a:cs typeface="Times New Roman" pitchFamily="18" charset="0"/>
              </a:rPr>
              <a:t>Survey of students of the Ural Federal University (potential future parents) - 2018</a:t>
            </a:r>
            <a:endParaRPr lang="en-US" sz="2400" b="1" dirty="0">
              <a:solidFill>
                <a:srgbClr val="006666"/>
              </a:solidFill>
              <a:latin typeface="+mn-lt"/>
              <a:cs typeface="Times New Roman" pitchFamily="18" charset="0"/>
            </a:endParaRPr>
          </a:p>
          <a:p>
            <a:pPr marL="3429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  <a:cs typeface="Times New Roman" pitchFamily="18" charset="0"/>
              </a:rPr>
              <a:t>stratified sampling, a sampling error less than 3%</a:t>
            </a:r>
            <a:endParaRPr lang="en-US" sz="2000" dirty="0">
              <a:latin typeface="+mn-lt"/>
              <a:cs typeface="Times New Roman" pitchFamily="18" charset="0"/>
            </a:endParaRPr>
          </a:p>
          <a:p>
            <a:pPr marL="3429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  <a:cs typeface="Times New Roman" pitchFamily="18" charset="0"/>
              </a:rPr>
              <a:t>a sample size is 400 </a:t>
            </a:r>
            <a:endParaRPr lang="en-GB" sz="2000" dirty="0">
              <a:latin typeface="+mn-lt"/>
              <a:cs typeface="Times New Roman" pitchFamily="18" charset="0"/>
            </a:endParaRPr>
          </a:p>
          <a:p>
            <a:endParaRPr lang="ru-RU" sz="2400" dirty="0">
              <a:latin typeface="+mn-lt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018B38D4-72BD-4047-8803-7848A136E502}"/>
              </a:ext>
            </a:extLst>
          </p:cNvPr>
          <p:cNvSpPr txBox="1">
            <a:spLocks/>
          </p:cNvSpPr>
          <p:nvPr/>
        </p:nvSpPr>
        <p:spPr>
          <a:xfrm>
            <a:off x="582830" y="868822"/>
            <a:ext cx="10206181" cy="745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sz="2800" b="1" dirty="0">
                <a:solidFill>
                  <a:srgbClr val="006666"/>
                </a:solidFill>
                <a:latin typeface="+mn-lt"/>
              </a:rPr>
              <a:t>Methodology, Data and methods</a:t>
            </a:r>
            <a:endParaRPr lang="ru-RU" sz="2800" dirty="0">
              <a:solidFill>
                <a:srgbClr val="006666"/>
              </a:solidFill>
              <a:latin typeface="+mn-lt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8791EC51-1EF3-4399-B57A-B2FF256B47FC}"/>
              </a:ext>
            </a:extLst>
          </p:cNvPr>
          <p:cNvSpPr txBox="1">
            <a:spLocks/>
          </p:cNvSpPr>
          <p:nvPr/>
        </p:nvSpPr>
        <p:spPr>
          <a:xfrm>
            <a:off x="792788" y="1849858"/>
            <a:ext cx="832812" cy="1418275"/>
          </a:xfrm>
          <a:prstGeom prst="rect">
            <a:avLst/>
          </a:prstGeom>
          <a:solidFill>
            <a:srgbClr val="0066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b="1" dirty="0">
                <a:solidFill>
                  <a:schemeClr val="bg1"/>
                </a:solidFill>
              </a:rPr>
              <a:t>1.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7B42612-61D0-4AF3-B62E-0A7FF91FEDC2}"/>
              </a:ext>
            </a:extLst>
          </p:cNvPr>
          <p:cNvCxnSpPr/>
          <p:nvPr/>
        </p:nvCxnSpPr>
        <p:spPr>
          <a:xfrm>
            <a:off x="979055" y="1849859"/>
            <a:ext cx="9698181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бъект 2">
            <a:extLst>
              <a:ext uri="{FF2B5EF4-FFF2-40B4-BE49-F238E27FC236}">
                <a16:creationId xmlns:a16="http://schemas.microsoft.com/office/drawing/2014/main" id="{AD0FF939-D614-4FB1-9688-BB51EF604ACA}"/>
              </a:ext>
            </a:extLst>
          </p:cNvPr>
          <p:cNvSpPr txBox="1">
            <a:spLocks/>
          </p:cNvSpPr>
          <p:nvPr/>
        </p:nvSpPr>
        <p:spPr>
          <a:xfrm>
            <a:off x="792788" y="3434111"/>
            <a:ext cx="832812" cy="1146356"/>
          </a:xfrm>
          <a:prstGeom prst="rect">
            <a:avLst/>
          </a:prstGeom>
          <a:solidFill>
            <a:srgbClr val="0066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b="1" dirty="0">
                <a:solidFill>
                  <a:schemeClr val="bg1"/>
                </a:solidFill>
              </a:rPr>
              <a:t>2.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1DEC1B5D-E2B7-4381-9506-FA46CCF758A7}"/>
              </a:ext>
            </a:extLst>
          </p:cNvPr>
          <p:cNvCxnSpPr/>
          <p:nvPr/>
        </p:nvCxnSpPr>
        <p:spPr>
          <a:xfrm>
            <a:off x="836831" y="3434111"/>
            <a:ext cx="9698181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1913464" y="3596727"/>
            <a:ext cx="8845359" cy="874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006666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In-depth interviews with the mothers employed - 2020</a:t>
            </a:r>
          </a:p>
          <a:p>
            <a:pPr marL="3429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7 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respondents</a:t>
            </a:r>
            <a:endParaRPr lang="ru-RU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AD0FF939-D614-4FB1-9688-BB51EF604ACA}"/>
              </a:ext>
            </a:extLst>
          </p:cNvPr>
          <p:cNvSpPr txBox="1">
            <a:spLocks/>
          </p:cNvSpPr>
          <p:nvPr/>
        </p:nvSpPr>
        <p:spPr>
          <a:xfrm>
            <a:off x="792788" y="4704112"/>
            <a:ext cx="832812" cy="1146356"/>
          </a:xfrm>
          <a:prstGeom prst="rect">
            <a:avLst/>
          </a:prstGeom>
          <a:solidFill>
            <a:srgbClr val="0066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b="1" dirty="0">
                <a:solidFill>
                  <a:schemeClr val="bg1"/>
                </a:solidFill>
              </a:rPr>
              <a:t>3.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1DEC1B5D-E2B7-4381-9506-FA46CCF758A7}"/>
              </a:ext>
            </a:extLst>
          </p:cNvPr>
          <p:cNvCxnSpPr/>
          <p:nvPr/>
        </p:nvCxnSpPr>
        <p:spPr>
          <a:xfrm>
            <a:off x="836831" y="4704112"/>
            <a:ext cx="9698181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1831876" y="4772615"/>
            <a:ext cx="8845359" cy="1201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006666"/>
                </a:solidFill>
                <a:latin typeface="+mn-lt"/>
                <a:cs typeface="Times New Roman" pitchFamily="18" charset="0"/>
              </a:rPr>
              <a:t>Survey of students of the Ural region (potential future parents) - 2021</a:t>
            </a:r>
            <a:endParaRPr lang="en-US" sz="2400" b="1" dirty="0">
              <a:solidFill>
                <a:srgbClr val="006666"/>
              </a:solidFill>
              <a:latin typeface="+mn-lt"/>
              <a:cs typeface="Times New Roman" pitchFamily="18" charset="0"/>
            </a:endParaRPr>
          </a:p>
          <a:p>
            <a:pPr marL="3429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latin typeface="+mn-lt"/>
                <a:cs typeface="Times New Roman" pitchFamily="18" charset="0"/>
              </a:rPr>
              <a:t>stratified sampling, a sampling error less than 5%</a:t>
            </a:r>
            <a:endParaRPr lang="en-US" sz="2000" dirty="0">
              <a:latin typeface="+mn-lt"/>
              <a:cs typeface="Times New Roman" pitchFamily="18" charset="0"/>
            </a:endParaRPr>
          </a:p>
          <a:p>
            <a:pPr marL="342900" indent="-342900">
              <a:buClr>
                <a:srgbClr val="006666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  <a:cs typeface="Times New Roman" pitchFamily="18" charset="0"/>
              </a:rPr>
              <a:t>a sample size is 2000 </a:t>
            </a:r>
            <a:endParaRPr lang="en-GB" sz="2000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21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16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Results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519738" y="1608241"/>
            <a:ext cx="10401299" cy="6316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en-US" sz="2400" b="1" dirty="0">
                <a:latin typeface="+mn-lt"/>
                <a:ea typeface="Times New Roman" pitchFamily="18" charset="0"/>
                <a:cs typeface="Times New Roman" pitchFamily="18" charset="0"/>
              </a:rPr>
              <a:t>Distribution by gender. The question asked: ‘Is parenting </a:t>
            </a:r>
            <a:r>
              <a:rPr lang="en-US" sz="2400" b="1" dirty="0" err="1">
                <a:latin typeface="+mn-lt"/>
                <a:ea typeface="Times New Roman" pitchFamily="18" charset="0"/>
                <a:cs typeface="Times New Roman" pitchFamily="18" charset="0"/>
              </a:rPr>
              <a:t>labour</a:t>
            </a:r>
            <a:r>
              <a:rPr lang="en-US" sz="2400" b="1" dirty="0">
                <a:latin typeface="+mn-lt"/>
                <a:ea typeface="Times New Roman" pitchFamily="18" charset="0"/>
                <a:cs typeface="Times New Roman" pitchFamily="18" charset="0"/>
              </a:rPr>
              <a:t> or not?’</a:t>
            </a:r>
            <a:r>
              <a:rPr lang="ru-RU" sz="2400" b="1" dirty="0">
                <a:latin typeface="+mn-lt"/>
                <a:ea typeface="Times New Roman" pitchFamily="18" charset="0"/>
                <a:cs typeface="Times New Roman" pitchFamily="18" charset="0"/>
              </a:rPr>
              <a:t> (2018)</a:t>
            </a:r>
            <a:endParaRPr lang="en-US" sz="2400" b="1" dirty="0">
              <a:latin typeface="+mn-lt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359980"/>
              </p:ext>
            </p:extLst>
          </p:nvPr>
        </p:nvGraphicFramePr>
        <p:xfrm>
          <a:off x="713287" y="2443082"/>
          <a:ext cx="10014200" cy="2207325"/>
        </p:xfrm>
        <a:graphic>
          <a:graphicData uri="http://schemas.openxmlformats.org/drawingml/2006/table">
            <a:tbl>
              <a:tblPr firstRow="1" bandRow="1" bandCol="1">
                <a:tableStyleId>{0E3FDE45-AF77-4B5C-9715-49D594BDF05E}</a:tableStyleId>
              </a:tblPr>
              <a:tblGrid>
                <a:gridCol w="2440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4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4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59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n-lt"/>
                          <a:ea typeface="Times New Roman"/>
                          <a:cs typeface="Times New Roman"/>
                        </a:rPr>
                        <a:t>Is </a:t>
                      </a:r>
                      <a:r>
                        <a:rPr lang="cs-CZ" sz="2400" b="1" dirty="0">
                          <a:latin typeface="+mn-lt"/>
                          <a:ea typeface="Times New Roman"/>
                          <a:cs typeface="Times New Roman"/>
                        </a:rPr>
                        <a:t>parenting</a:t>
                      </a:r>
                      <a:r>
                        <a:rPr lang="cs-CZ" sz="2400" dirty="0">
                          <a:latin typeface="+mn-lt"/>
                          <a:ea typeface="Times New Roman"/>
                          <a:cs typeface="Times New Roman"/>
                        </a:rPr>
                        <a:t> labour or not?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Total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+mn-lt"/>
                          <a:ea typeface="Times New Roman"/>
                          <a:cs typeface="Times New Roman"/>
                        </a:rPr>
                        <a:t>Male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Times New Roman"/>
                        </a:rPr>
                        <a:t>Female</a:t>
                      </a:r>
                      <a:endParaRPr lang="ru-RU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9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+mn-lt"/>
                          <a:ea typeface="Times New Roman"/>
                          <a:cs typeface="Times New Roman"/>
                        </a:rPr>
                        <a:t>Yes</a:t>
                      </a:r>
                      <a:endParaRPr lang="ru-RU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90.4</a:t>
                      </a:r>
                      <a:endParaRPr lang="ru-RU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76.6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94.2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6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+mn-lt"/>
                          <a:ea typeface="Times New Roman"/>
                          <a:cs typeface="Times New Roman"/>
                        </a:rPr>
                        <a:t>No</a:t>
                      </a:r>
                      <a:endParaRPr lang="ru-RU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9.6</a:t>
                      </a:r>
                      <a:endParaRPr lang="ru-RU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23.4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5.8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9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Times New Roman"/>
                          <a:cs typeface="Times New Roman"/>
                        </a:rPr>
                        <a:t>Total</a:t>
                      </a:r>
                      <a:endParaRPr lang="ru-RU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+mn-lt"/>
                          <a:ea typeface="Times New Roman"/>
                          <a:cs typeface="Times New Roman"/>
                        </a:rPr>
                        <a:t>100.0</a:t>
                      </a:r>
                      <a:endParaRPr lang="ru-RU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100.0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+mn-lt"/>
                          <a:ea typeface="Times New Roman"/>
                          <a:cs typeface="Times New Roman"/>
                        </a:rPr>
                        <a:t>100.0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74049" y="4858479"/>
            <a:ext cx="5157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49263" algn="just"/>
            <a:r>
              <a:rPr lang="en-GB" dirty="0"/>
              <a:t>χ2</a:t>
            </a:r>
            <a:r>
              <a:rPr lang="en-GB" dirty="0">
                <a:ea typeface="Times New Roman" pitchFamily="18" charset="0"/>
                <a:cs typeface="Times New Roman" pitchFamily="18" charset="0"/>
              </a:rPr>
              <a:t> (1, N = 354) = 21.498, phi (ϕ)</a:t>
            </a:r>
            <a:r>
              <a:rPr lang="en-GB" i="1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ea typeface="Times New Roman" pitchFamily="18" charset="0"/>
                <a:cs typeface="Times New Roman" pitchFamily="18" charset="0"/>
              </a:rPr>
              <a:t>= .246, p &lt; .001 </a:t>
            </a:r>
            <a:endParaRPr lang="en-GB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80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15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endParaRPr lang="ru-RU" altLang="ru-RU" sz="1000" b="1" dirty="0">
              <a:latin typeface="Verdana" panose="020B0604030504040204" pitchFamily="34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C048B-087E-4280-9CBA-D3B3ABB91153}"/>
              </a:ext>
            </a:extLst>
          </p:cNvPr>
          <p:cNvSpPr txBox="1">
            <a:spLocks/>
          </p:cNvSpPr>
          <p:nvPr/>
        </p:nvSpPr>
        <p:spPr>
          <a:xfrm>
            <a:off x="0" y="898466"/>
            <a:ext cx="7970982" cy="506547"/>
          </a:xfrm>
          <a:custGeom>
            <a:avLst/>
            <a:gdLst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886700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  <a:gd name="connsiteX0" fmla="*/ 0 w 7886700"/>
              <a:gd name="connsiteY0" fmla="*/ 0 h 622300"/>
              <a:gd name="connsiteX1" fmla="*/ 7886700 w 7886700"/>
              <a:gd name="connsiteY1" fmla="*/ 0 h 622300"/>
              <a:gd name="connsiteX2" fmla="*/ 7258627 w 7886700"/>
              <a:gd name="connsiteY2" fmla="*/ 622300 h 622300"/>
              <a:gd name="connsiteX3" fmla="*/ 0 w 7886700"/>
              <a:gd name="connsiteY3" fmla="*/ 622300 h 622300"/>
              <a:gd name="connsiteX4" fmla="*/ 0 w 7886700"/>
              <a:gd name="connsiteY4" fmla="*/ 0 h 62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700" h="622300">
                <a:moveTo>
                  <a:pt x="0" y="0"/>
                </a:moveTo>
                <a:lnTo>
                  <a:pt x="7886700" y="0"/>
                </a:lnTo>
                <a:lnTo>
                  <a:pt x="7258627" y="622300"/>
                </a:lnTo>
                <a:lnTo>
                  <a:pt x="0" y="62230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/>
            <a:r>
              <a:rPr lang="en-US" sz="2400" b="1" dirty="0">
                <a:solidFill>
                  <a:schemeClr val="bg1"/>
                </a:solidFill>
                <a:latin typeface="+mn-lt"/>
              </a:rPr>
              <a:t>Results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51E26E63-C219-4AF5-8EC1-57DB1A311E14}"/>
              </a:ext>
            </a:extLst>
          </p:cNvPr>
          <p:cNvSpPr txBox="1">
            <a:spLocks/>
          </p:cNvSpPr>
          <p:nvPr/>
        </p:nvSpPr>
        <p:spPr>
          <a:xfrm>
            <a:off x="1230938" y="1476401"/>
            <a:ext cx="10401299" cy="6316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en-US" sz="2400" b="1" dirty="0">
                <a:latin typeface="+mn-lt"/>
                <a:ea typeface="Times New Roman" pitchFamily="18" charset="0"/>
                <a:cs typeface="Times New Roman" pitchFamily="18" charset="0"/>
              </a:rPr>
              <a:t>Ural students’ associations that are connected with parenting (2020) </a:t>
            </a: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5418482-DDD9-4F98-9074-583DA6622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13778"/>
              </p:ext>
            </p:extLst>
          </p:nvPr>
        </p:nvGraphicFramePr>
        <p:xfrm>
          <a:off x="482600" y="2141696"/>
          <a:ext cx="10574867" cy="376059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778227">
                  <a:extLst>
                    <a:ext uri="{9D8B030D-6E8A-4147-A177-3AD203B41FA5}">
                      <a16:colId xmlns:a16="http://schemas.microsoft.com/office/drawing/2014/main" val="1922403838"/>
                    </a:ext>
                  </a:extLst>
                </a:gridCol>
                <a:gridCol w="1840634">
                  <a:extLst>
                    <a:ext uri="{9D8B030D-6E8A-4147-A177-3AD203B41FA5}">
                      <a16:colId xmlns:a16="http://schemas.microsoft.com/office/drawing/2014/main" val="111904689"/>
                    </a:ext>
                  </a:extLst>
                </a:gridCol>
                <a:gridCol w="1840634">
                  <a:extLst>
                    <a:ext uri="{9D8B030D-6E8A-4147-A177-3AD203B41FA5}">
                      <a16:colId xmlns:a16="http://schemas.microsoft.com/office/drawing/2014/main" val="2103984911"/>
                    </a:ext>
                  </a:extLst>
                </a:gridCol>
                <a:gridCol w="2115372">
                  <a:extLst>
                    <a:ext uri="{9D8B030D-6E8A-4147-A177-3AD203B41FA5}">
                      <a16:colId xmlns:a16="http://schemas.microsoft.com/office/drawing/2014/main" val="403043435"/>
                    </a:ext>
                  </a:extLst>
                </a:gridCol>
              </a:tblGrid>
              <a:tr h="99886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Associations with parenting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All respondents</a:t>
                      </a:r>
                      <a:r>
                        <a:rPr lang="ru-RU" sz="2000" dirty="0">
                          <a:effectLst/>
                        </a:rPr>
                        <a:t>, 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Men</a:t>
                      </a:r>
                      <a:r>
                        <a:rPr lang="ru-RU" sz="2000" dirty="0">
                          <a:effectLst/>
                        </a:rPr>
                        <a:t>, 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Women</a:t>
                      </a:r>
                      <a:r>
                        <a:rPr lang="ru-RU" sz="2000" dirty="0">
                          <a:effectLst/>
                        </a:rPr>
                        <a:t>, 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951746"/>
                  </a:ext>
                </a:extLst>
              </a:tr>
              <a:tr h="332955"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effectLst/>
                        </a:rPr>
                        <a:t>Labour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55,7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48,2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60,6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96895"/>
                  </a:ext>
                </a:extLst>
              </a:tr>
              <a:tr h="332955">
                <a:tc>
                  <a:txBody>
                    <a:bodyPr/>
                    <a:lstStyle/>
                    <a:p>
                      <a:r>
                        <a:rPr lang="en-US" sz="2000" b="1" dirty="0">
                          <a:effectLst/>
                        </a:rPr>
                        <a:t>Duty, responsibility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49,6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53,4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</a:rPr>
                        <a:t>47,0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45970"/>
                  </a:ext>
                </a:extLst>
              </a:tr>
              <a:tr h="368001">
                <a:tc>
                  <a:txBody>
                    <a:bodyPr/>
                    <a:lstStyle/>
                    <a:p>
                      <a:r>
                        <a:rPr lang="en-US" sz="2000" dirty="0"/>
                        <a:t>Financial expenses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40,9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36,0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44,1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326016"/>
                  </a:ext>
                </a:extLst>
              </a:tr>
              <a:tr h="332955">
                <a:tc>
                  <a:txBody>
                    <a:bodyPr/>
                    <a:lstStyle/>
                    <a:p>
                      <a:r>
                        <a:rPr lang="en-US" sz="2000" dirty="0"/>
                        <a:t>Pleasure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32,3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31,0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33,1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140575"/>
                  </a:ext>
                </a:extLst>
              </a:tr>
              <a:tr h="332955">
                <a:tc>
                  <a:txBody>
                    <a:bodyPr/>
                    <a:lstStyle/>
                    <a:p>
                      <a:r>
                        <a:rPr lang="en-US" sz="2000" dirty="0"/>
                        <a:t>Investment in your future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30,7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35,3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27,6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081553"/>
                  </a:ext>
                </a:extLst>
              </a:tr>
              <a:tr h="3329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Elation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30,1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30,2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30,1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740456"/>
                  </a:ext>
                </a:extLst>
              </a:tr>
              <a:tr h="332955">
                <a:tc>
                  <a:txBody>
                    <a:bodyPr/>
                    <a:lstStyle/>
                    <a:p>
                      <a:r>
                        <a:rPr lang="en-US" sz="2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Tiredness, stress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26,4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24,8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27,4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29348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sz="2000" dirty="0"/>
                        <a:t>Internal need, self-realization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22,8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25,8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</a:rPr>
                        <a:t>20,7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493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14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Группа 37"/>
          <p:cNvGrpSpPr/>
          <p:nvPr/>
        </p:nvGrpSpPr>
        <p:grpSpPr>
          <a:xfrm>
            <a:off x="0" y="14326"/>
            <a:ext cx="12048836" cy="625592"/>
            <a:chOff x="0" y="14326"/>
            <a:chExt cx="12048836" cy="625592"/>
          </a:xfrm>
        </p:grpSpPr>
        <p:grpSp>
          <p:nvGrpSpPr>
            <p:cNvPr id="39" name="Группа 38">
              <a:extLst>
                <a:ext uri="{FF2B5EF4-FFF2-40B4-BE49-F238E27FC236}">
                  <a16:creationId xmlns:a16="http://schemas.microsoft.com/office/drawing/2014/main" id="{6922968A-3045-4D03-A402-122B7EC4B5CE}"/>
                </a:ext>
              </a:extLst>
            </p:cNvPr>
            <p:cNvGrpSpPr/>
            <p:nvPr/>
          </p:nvGrpSpPr>
          <p:grpSpPr>
            <a:xfrm>
              <a:off x="0" y="14326"/>
              <a:ext cx="12048836" cy="625592"/>
              <a:chOff x="0" y="14326"/>
              <a:chExt cx="12048836" cy="625592"/>
            </a:xfrm>
          </p:grpSpPr>
          <p:pic>
            <p:nvPicPr>
              <p:cNvPr id="41" name="Picture 2">
                <a:extLst>
                  <a:ext uri="{FF2B5EF4-FFF2-40B4-BE49-F238E27FC236}">
                    <a16:creationId xmlns:a16="http://schemas.microsoft.com/office/drawing/2014/main" id="{5FEE1013-5F99-432A-A924-5DCA21BE38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04836" y="14326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" name="Picture 2">
                <a:extLst>
                  <a:ext uri="{FF2B5EF4-FFF2-40B4-BE49-F238E27FC236}">
                    <a16:creationId xmlns:a16="http://schemas.microsoft.com/office/drawing/2014/main" id="{7451D8B1-D59A-4B88-95E9-690F72277B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7618"/>
                <a:ext cx="9144000" cy="622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93" y="84027"/>
              <a:ext cx="1194428" cy="447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5E1D3783-A395-4266-88C6-E58B7EB26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919" y="115145"/>
            <a:ext cx="21202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Anna </a:t>
            </a:r>
            <a:r>
              <a:rPr lang="en-US" altLang="ru-RU" sz="1000" b="1" dirty="0" err="1">
                <a:latin typeface="Verdana" panose="020B0604030504040204" pitchFamily="34" charset="0"/>
              </a:rPr>
              <a:t>Bagirova</a:t>
            </a:r>
            <a:endParaRPr lang="en-US" altLang="ru-RU" sz="1000" b="1" dirty="0">
              <a:latin typeface="Verdana" panose="020B0604030504040204" pitchFamily="34" charset="0"/>
            </a:endParaRPr>
          </a:p>
          <a:p>
            <a:pPr eaLnBrk="1" hangingPunct="1"/>
            <a:r>
              <a:rPr lang="en-US" altLang="ru-RU" sz="1000" b="1" dirty="0">
                <a:latin typeface="Verdana" panose="020B0604030504040204" pitchFamily="34" charset="0"/>
              </a:rPr>
              <a:t>Natalia </a:t>
            </a:r>
            <a:r>
              <a:rPr lang="en-US" altLang="ru-RU" sz="1000" b="1" dirty="0" err="1">
                <a:latin typeface="Verdana" panose="020B0604030504040204" pitchFamily="34" charset="0"/>
              </a:rPr>
              <a:t>Blednova</a:t>
            </a:r>
            <a:r>
              <a:rPr lang="ru-RU" altLang="ru-RU" sz="1000" b="1" dirty="0">
                <a:latin typeface="Verdana" panose="020B0604030504040204" pitchFamily="34" charset="0"/>
              </a:rPr>
              <a:t>                     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902854" y="1652327"/>
            <a:ext cx="10225420" cy="720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9138" algn="just" eaLnBrk="0" hangingPunct="0">
              <a:lnSpc>
                <a:spcPct val="100000"/>
              </a:lnSpc>
            </a:pPr>
            <a:r>
              <a:rPr lang="en-US" sz="2400" b="1" dirty="0">
                <a:latin typeface="+mn-lt"/>
                <a:ea typeface="Times New Roman" pitchFamily="18" charset="0"/>
                <a:cs typeface="Times New Roman" pitchFamily="18" charset="0"/>
              </a:rPr>
              <a:t>Awareness – </a:t>
            </a:r>
            <a:r>
              <a:rPr lang="en-US" sz="2400" dirty="0">
                <a:latin typeface="+mn-lt"/>
                <a:ea typeface="Times New Roman" pitchFamily="18" charset="0"/>
                <a:cs typeface="Times New Roman" pitchFamily="18" charset="0"/>
              </a:rPr>
              <a:t>even potential parents are aware of the fact that parenting implies </a:t>
            </a:r>
            <a:r>
              <a:rPr lang="en-US" sz="2400" dirty="0" err="1">
                <a:latin typeface="+mn-lt"/>
                <a:ea typeface="Times New Roman" pitchFamily="18" charset="0"/>
                <a:cs typeface="Times New Roman" pitchFamily="18" charset="0"/>
              </a:rPr>
              <a:t>labour</a:t>
            </a:r>
            <a:endParaRPr lang="en-US" sz="2400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+mn-lt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018B38D4-72BD-4047-8803-7848A136E502}"/>
              </a:ext>
            </a:extLst>
          </p:cNvPr>
          <p:cNvSpPr txBox="1">
            <a:spLocks/>
          </p:cNvSpPr>
          <p:nvPr/>
        </p:nvSpPr>
        <p:spPr>
          <a:xfrm>
            <a:off x="548963" y="717061"/>
            <a:ext cx="10206181" cy="745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en-US" sz="2800" b="1" dirty="0">
                <a:solidFill>
                  <a:srgbClr val="006666"/>
                </a:solidFill>
                <a:latin typeface="+mn-lt"/>
              </a:rPr>
              <a:t>The key features of </a:t>
            </a:r>
            <a:r>
              <a:rPr lang="en-US" sz="2800" b="1" dirty="0" err="1">
                <a:solidFill>
                  <a:srgbClr val="006666"/>
                </a:solidFill>
                <a:latin typeface="+mn-lt"/>
              </a:rPr>
              <a:t>labour</a:t>
            </a:r>
            <a:endParaRPr lang="ru-RU" sz="2800" dirty="0">
              <a:solidFill>
                <a:srgbClr val="006666"/>
              </a:solidFill>
              <a:latin typeface="+mn-lt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5C5C1E0B-57FB-4826-A0BF-1476BD4E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3673" y="176700"/>
            <a:ext cx="50379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1" dirty="0"/>
              <a:t>Parental Leave as a Period of Intense Parental </a:t>
            </a:r>
            <a:r>
              <a:rPr lang="en-US" sz="1200" b="1" dirty="0" err="1"/>
              <a:t>Labour</a:t>
            </a:r>
            <a:r>
              <a:rPr lang="en-US" sz="1200" b="1" dirty="0"/>
              <a:t> in Russia</a:t>
            </a:r>
            <a:endParaRPr lang="ru-RU" altLang="ru-RU" sz="1000" dirty="0">
              <a:latin typeface="Verdana" panose="020B0604030504040204" pitchFamily="34" charset="0"/>
            </a:endParaRP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8791EC51-1EF3-4399-B57A-B2FF256B47FC}"/>
              </a:ext>
            </a:extLst>
          </p:cNvPr>
          <p:cNvSpPr txBox="1">
            <a:spLocks/>
          </p:cNvSpPr>
          <p:nvPr/>
        </p:nvSpPr>
        <p:spPr>
          <a:xfrm>
            <a:off x="486448" y="1462609"/>
            <a:ext cx="832812" cy="707075"/>
          </a:xfrm>
          <a:prstGeom prst="rect">
            <a:avLst/>
          </a:prstGeom>
          <a:solidFill>
            <a:srgbClr val="0066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b="1" dirty="0">
                <a:solidFill>
                  <a:schemeClr val="bg1"/>
                </a:solidFill>
              </a:rPr>
              <a:t>1.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7B42612-61D0-4AF3-B62E-0A7FF91FEDC2}"/>
              </a:ext>
            </a:extLst>
          </p:cNvPr>
          <p:cNvCxnSpPr/>
          <p:nvPr/>
        </p:nvCxnSpPr>
        <p:spPr>
          <a:xfrm>
            <a:off x="672715" y="1462610"/>
            <a:ext cx="10867351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902854" y="2354467"/>
            <a:ext cx="10225420" cy="1249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9138" lvl="0" algn="just" eaLnBrk="0" hangingPunct="0">
              <a:lnSpc>
                <a:spcPct val="120000"/>
              </a:lnSpc>
            </a:pPr>
            <a:r>
              <a:rPr lang="en-US" sz="2800" b="1" dirty="0">
                <a:latin typeface="+mn-lt"/>
                <a:ea typeface="Times New Roman" pitchFamily="18" charset="0"/>
                <a:cs typeface="Times New Roman" pitchFamily="18" charset="0"/>
              </a:rPr>
              <a:t>Energy and time expenditure</a:t>
            </a:r>
            <a:r>
              <a:rPr lang="ru-RU" sz="2800" b="1" dirty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+mn-lt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+mn-lt"/>
                <a:ea typeface="Times New Roman" pitchFamily="18" charset="0"/>
                <a:cs typeface="Times New Roman" pitchFamily="18" charset="0"/>
              </a:rPr>
              <a:t>parents have to spend their energy and time taking children to extra-curricular activities, especially to other districts; they play with children in different types of games and care a lot about kids when they are sick </a:t>
            </a:r>
          </a:p>
          <a:p>
            <a:endParaRPr lang="ru-RU" sz="2400" dirty="0">
              <a:latin typeface="+mn-lt"/>
            </a:endParaRP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8791EC51-1EF3-4399-B57A-B2FF256B47FC}"/>
              </a:ext>
            </a:extLst>
          </p:cNvPr>
          <p:cNvSpPr txBox="1">
            <a:spLocks/>
          </p:cNvSpPr>
          <p:nvPr/>
        </p:nvSpPr>
        <p:spPr>
          <a:xfrm>
            <a:off x="486448" y="2272052"/>
            <a:ext cx="832812" cy="1133944"/>
          </a:xfrm>
          <a:prstGeom prst="rect">
            <a:avLst/>
          </a:prstGeom>
          <a:solidFill>
            <a:srgbClr val="0066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</a:rPr>
              <a:t>2</a:t>
            </a:r>
            <a:r>
              <a:rPr lang="ru-RU" sz="2400" b="1" dirty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07B42612-61D0-4AF3-B62E-0A7FF91FEDC2}"/>
              </a:ext>
            </a:extLst>
          </p:cNvPr>
          <p:cNvCxnSpPr/>
          <p:nvPr/>
        </p:nvCxnSpPr>
        <p:spPr>
          <a:xfrm>
            <a:off x="672715" y="2272053"/>
            <a:ext cx="10867351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902854" y="3610735"/>
            <a:ext cx="10225420" cy="1051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9138" algn="just" eaLnBrk="0" hangingPunct="0">
              <a:lnSpc>
                <a:spcPct val="120000"/>
              </a:lnSpc>
            </a:pPr>
            <a:r>
              <a:rPr lang="en-US" sz="3600" b="1" dirty="0">
                <a:latin typeface="+mn-lt"/>
                <a:ea typeface="Times New Roman" pitchFamily="18" charset="0"/>
                <a:cs typeface="Times New Roman" pitchFamily="18" charset="0"/>
              </a:rPr>
              <a:t>Goal orientation </a:t>
            </a:r>
            <a:r>
              <a:rPr lang="en-US" sz="3600" dirty="0">
                <a:latin typeface="+mn-lt"/>
                <a:ea typeface="Times New Roman" pitchFamily="18" charset="0"/>
                <a:cs typeface="Times New Roman" pitchFamily="18" charset="0"/>
              </a:rPr>
              <a:t>– the network of supplementary educational institutions is expanding and the number of children enrolled in their </a:t>
            </a:r>
            <a:r>
              <a:rPr lang="en-US" sz="3600" dirty="0" err="1">
                <a:latin typeface="+mn-lt"/>
                <a:ea typeface="Times New Roman" pitchFamily="18" charset="0"/>
                <a:cs typeface="Times New Roman" pitchFamily="18" charset="0"/>
              </a:rPr>
              <a:t>programmes</a:t>
            </a:r>
            <a:r>
              <a:rPr lang="en-US" sz="3600" dirty="0">
                <a:latin typeface="+mn-lt"/>
                <a:ea typeface="Times New Roman" pitchFamily="18" charset="0"/>
                <a:cs typeface="Times New Roman" pitchFamily="18" charset="0"/>
              </a:rPr>
              <a:t> is growing, which indicates that parents seek to develop their children’s creative, physical, and cognitive abilities</a:t>
            </a:r>
          </a:p>
          <a:p>
            <a:endParaRPr lang="ru-RU" sz="2400" dirty="0">
              <a:latin typeface="+mn-lt"/>
            </a:endParaRPr>
          </a:p>
        </p:txBody>
      </p:sp>
      <p:sp>
        <p:nvSpPr>
          <p:cNvPr id="27" name="Объект 2">
            <a:extLst>
              <a:ext uri="{FF2B5EF4-FFF2-40B4-BE49-F238E27FC236}">
                <a16:creationId xmlns:a16="http://schemas.microsoft.com/office/drawing/2014/main" id="{8791EC51-1EF3-4399-B57A-B2FF256B47FC}"/>
              </a:ext>
            </a:extLst>
          </p:cNvPr>
          <p:cNvSpPr txBox="1">
            <a:spLocks/>
          </p:cNvSpPr>
          <p:nvPr/>
        </p:nvSpPr>
        <p:spPr>
          <a:xfrm>
            <a:off x="486448" y="3508364"/>
            <a:ext cx="832812" cy="1051530"/>
          </a:xfrm>
          <a:prstGeom prst="rect">
            <a:avLst/>
          </a:prstGeom>
          <a:solidFill>
            <a:srgbClr val="0066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</a:rPr>
              <a:t>3</a:t>
            </a:r>
            <a:r>
              <a:rPr lang="ru-RU" sz="2400" b="1" dirty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07B42612-61D0-4AF3-B62E-0A7FF91FEDC2}"/>
              </a:ext>
            </a:extLst>
          </p:cNvPr>
          <p:cNvCxnSpPr/>
          <p:nvPr/>
        </p:nvCxnSpPr>
        <p:spPr>
          <a:xfrm>
            <a:off x="672715" y="3508365"/>
            <a:ext cx="10867351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902854" y="4662262"/>
            <a:ext cx="10225420" cy="8467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9138" algn="just" eaLnBrk="0" hangingPunct="0">
              <a:lnSpc>
                <a:spcPct val="120000"/>
              </a:lnSpc>
            </a:pPr>
            <a:r>
              <a:rPr lang="en-US" sz="2200" b="1" dirty="0">
                <a:latin typeface="+mn-lt"/>
                <a:ea typeface="Times New Roman" pitchFamily="18" charset="0"/>
                <a:cs typeface="Times New Roman" pitchFamily="18" charset="0"/>
              </a:rPr>
              <a:t>Creation</a:t>
            </a:r>
            <a:endParaRPr lang="en-US" sz="2200" dirty="0">
              <a:latin typeface="+mn-lt"/>
              <a:ea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+mn-lt"/>
            </a:endParaRPr>
          </a:p>
        </p:txBody>
      </p:sp>
      <p:sp>
        <p:nvSpPr>
          <p:cNvPr id="30" name="Объект 2">
            <a:extLst>
              <a:ext uri="{FF2B5EF4-FFF2-40B4-BE49-F238E27FC236}">
                <a16:creationId xmlns:a16="http://schemas.microsoft.com/office/drawing/2014/main" id="{8791EC51-1EF3-4399-B57A-B2FF256B47FC}"/>
              </a:ext>
            </a:extLst>
          </p:cNvPr>
          <p:cNvSpPr txBox="1">
            <a:spLocks/>
          </p:cNvSpPr>
          <p:nvPr/>
        </p:nvSpPr>
        <p:spPr>
          <a:xfrm>
            <a:off x="486448" y="4644357"/>
            <a:ext cx="832812" cy="495549"/>
          </a:xfrm>
          <a:prstGeom prst="rect">
            <a:avLst/>
          </a:prstGeom>
          <a:solidFill>
            <a:srgbClr val="0066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</a:rPr>
              <a:t>4</a:t>
            </a:r>
            <a:r>
              <a:rPr lang="ru-RU" sz="2400" b="1" dirty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07B42612-61D0-4AF3-B62E-0A7FF91FEDC2}"/>
              </a:ext>
            </a:extLst>
          </p:cNvPr>
          <p:cNvCxnSpPr/>
          <p:nvPr/>
        </p:nvCxnSpPr>
        <p:spPr>
          <a:xfrm>
            <a:off x="672715" y="4644358"/>
            <a:ext cx="10867351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1625600" y="5246171"/>
            <a:ext cx="9502674" cy="525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+mn-lt"/>
              </a:rPr>
              <a:t>Legitimacy</a:t>
            </a:r>
            <a:endParaRPr lang="ru-RU" sz="2200" b="1" dirty="0">
              <a:latin typeface="+mn-lt"/>
            </a:endParaRPr>
          </a:p>
        </p:txBody>
      </p:sp>
      <p:sp>
        <p:nvSpPr>
          <p:cNvPr id="33" name="Объект 2">
            <a:extLst>
              <a:ext uri="{FF2B5EF4-FFF2-40B4-BE49-F238E27FC236}">
                <a16:creationId xmlns:a16="http://schemas.microsoft.com/office/drawing/2014/main" id="{8791EC51-1EF3-4399-B57A-B2FF256B47FC}"/>
              </a:ext>
            </a:extLst>
          </p:cNvPr>
          <p:cNvSpPr txBox="1">
            <a:spLocks/>
          </p:cNvSpPr>
          <p:nvPr/>
        </p:nvSpPr>
        <p:spPr>
          <a:xfrm>
            <a:off x="486448" y="5228265"/>
            <a:ext cx="832812" cy="543666"/>
          </a:xfrm>
          <a:prstGeom prst="rect">
            <a:avLst/>
          </a:prstGeom>
          <a:solidFill>
            <a:srgbClr val="0066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</a:rPr>
              <a:t>5</a:t>
            </a:r>
            <a:r>
              <a:rPr lang="ru-RU" sz="2400" b="1" dirty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07B42612-61D0-4AF3-B62E-0A7FF91FEDC2}"/>
              </a:ext>
            </a:extLst>
          </p:cNvPr>
          <p:cNvCxnSpPr/>
          <p:nvPr/>
        </p:nvCxnSpPr>
        <p:spPr>
          <a:xfrm>
            <a:off x="672715" y="5228266"/>
            <a:ext cx="10867351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Заголовок 1">
            <a:extLst>
              <a:ext uri="{FF2B5EF4-FFF2-40B4-BE49-F238E27FC236}">
                <a16:creationId xmlns:a16="http://schemas.microsoft.com/office/drawing/2014/main" id="{45565804-E562-477D-B508-3E74948B2C8F}"/>
              </a:ext>
            </a:extLst>
          </p:cNvPr>
          <p:cNvSpPr txBox="1">
            <a:spLocks/>
          </p:cNvSpPr>
          <p:nvPr/>
        </p:nvSpPr>
        <p:spPr>
          <a:xfrm>
            <a:off x="1625600" y="5878196"/>
            <a:ext cx="9502674" cy="525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b="1" dirty="0">
                <a:latin typeface="+mn-lt"/>
              </a:rPr>
              <a:t>Public utility</a:t>
            </a:r>
            <a:endParaRPr lang="ru-RU" sz="2200" b="1" dirty="0">
              <a:latin typeface="+mn-lt"/>
            </a:endParaRPr>
          </a:p>
        </p:txBody>
      </p:sp>
      <p:sp>
        <p:nvSpPr>
          <p:cNvPr id="36" name="Объект 2">
            <a:extLst>
              <a:ext uri="{FF2B5EF4-FFF2-40B4-BE49-F238E27FC236}">
                <a16:creationId xmlns:a16="http://schemas.microsoft.com/office/drawing/2014/main" id="{8791EC51-1EF3-4399-B57A-B2FF256B47FC}"/>
              </a:ext>
            </a:extLst>
          </p:cNvPr>
          <p:cNvSpPr txBox="1">
            <a:spLocks/>
          </p:cNvSpPr>
          <p:nvPr/>
        </p:nvSpPr>
        <p:spPr>
          <a:xfrm>
            <a:off x="486448" y="5860290"/>
            <a:ext cx="832812" cy="543666"/>
          </a:xfrm>
          <a:prstGeom prst="rect">
            <a:avLst/>
          </a:prstGeom>
          <a:solidFill>
            <a:srgbClr val="006666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</a:rPr>
              <a:t>6</a:t>
            </a:r>
            <a:r>
              <a:rPr lang="ru-RU" sz="2400" b="1" dirty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07B42612-61D0-4AF3-B62E-0A7FF91FEDC2}"/>
              </a:ext>
            </a:extLst>
          </p:cNvPr>
          <p:cNvCxnSpPr/>
          <p:nvPr/>
        </p:nvCxnSpPr>
        <p:spPr>
          <a:xfrm>
            <a:off x="672715" y="5860291"/>
            <a:ext cx="10867351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3056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BE55CF1927D4A448F1216C7AA3780F4" ma:contentTypeVersion="6" ma:contentTypeDescription="Luo uusi asiakirja." ma:contentTypeScope="" ma:versionID="c5e215d9bd2effc7782acff377e8108e">
  <xsd:schema xmlns:xsd="http://www.w3.org/2001/XMLSchema" xmlns:xs="http://www.w3.org/2001/XMLSchema" xmlns:p="http://schemas.microsoft.com/office/2006/metadata/properties" xmlns:ns2="b9fbc2ce-6282-4bfe-8283-bcd781c40a94" targetNamespace="http://schemas.microsoft.com/office/2006/metadata/properties" ma:root="true" ma:fieldsID="9540c2e0ae159017a2e944c0c5338b3d" ns2:_="">
    <xsd:import namespace="b9fbc2ce-6282-4bfe-8283-bcd781c40a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bc2ce-6282-4bfe-8283-bcd781c40a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443197-25D3-422E-ACF1-166075E82102}"/>
</file>

<file path=customXml/itemProps2.xml><?xml version="1.0" encoding="utf-8"?>
<ds:datastoreItem xmlns:ds="http://schemas.openxmlformats.org/officeDocument/2006/customXml" ds:itemID="{F961A185-9988-4059-877D-038D5F2E026D}"/>
</file>

<file path=customXml/itemProps3.xml><?xml version="1.0" encoding="utf-8"?>
<ds:datastoreItem xmlns:ds="http://schemas.openxmlformats.org/officeDocument/2006/customXml" ds:itemID="{761CE659-5855-48F5-AD18-CA2E657E2A5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5660</TotalTime>
  <Words>1772</Words>
  <Application>Microsoft Office PowerPoint</Application>
  <PresentationFormat>Широкоэкранный</PresentationFormat>
  <Paragraphs>222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Verdana</vt:lpstr>
      <vt:lpstr>Тема Office</vt:lpstr>
      <vt:lpstr>Parental Leave as a Period  of Intense Parental Labour in Russia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Parental Leave as a Period  of Intense Parental Labour in Russia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государственного управления</dc:title>
  <dc:creator>Наталья</dc:creator>
  <cp:lastModifiedBy>Багирова Анна Петровна</cp:lastModifiedBy>
  <cp:revision>258</cp:revision>
  <dcterms:created xsi:type="dcterms:W3CDTF">2019-10-02T07:58:41Z</dcterms:created>
  <dcterms:modified xsi:type="dcterms:W3CDTF">2021-09-17T12:11:59Z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0x010100BBE55CF1927D4A448F1216C7AA3780F4</vt:lpwstr>
  </property>
</Properties>
</file>