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olors1.xml" ContentType="application/vnd.ms-office.chartcolorstyle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74" r:id="rId3"/>
    <p:sldId id="272" r:id="rId4"/>
    <p:sldId id="271" r:id="rId5"/>
    <p:sldId id="278" r:id="rId6"/>
    <p:sldId id="277" r:id="rId7"/>
    <p:sldId id="265" r:id="rId8"/>
    <p:sldId id="257" r:id="rId9"/>
    <p:sldId id="260" r:id="rId10"/>
    <p:sldId id="275" r:id="rId11"/>
    <p:sldId id="276" r:id="rId12"/>
    <p:sldId id="270" r:id="rId13"/>
    <p:sldId id="273" r:id="rId14"/>
    <p:sldId id="261" r:id="rId15"/>
    <p:sldId id="262" r:id="rId16"/>
    <p:sldId id="263" r:id="rId17"/>
    <p:sldId id="268" r:id="rId18"/>
    <p:sldId id="25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86992" autoAdjust="0"/>
  </p:normalViewPr>
  <p:slideViewPr>
    <p:cSldViewPr snapToGrid="0">
      <p:cViewPr varScale="1">
        <p:scale>
          <a:sx n="58" d="100"/>
          <a:sy n="58" d="100"/>
        </p:scale>
        <p:origin x="9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altLang="ko-KR" sz="2800" baseline="0" dirty="0"/>
              <a:t>Paid work hours in select OECD countries (hours / annum)</a:t>
            </a:r>
            <a:endParaRPr lang="ko-KR" altLang="en-US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Paid work hours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Germany</c:v>
                </c:pt>
                <c:pt idx="1">
                  <c:v>UK</c:v>
                </c:pt>
                <c:pt idx="2">
                  <c:v>Norway</c:v>
                </c:pt>
                <c:pt idx="3">
                  <c:v>France</c:v>
                </c:pt>
                <c:pt idx="4">
                  <c:v>Sweden</c:v>
                </c:pt>
                <c:pt idx="5">
                  <c:v>Spain</c:v>
                </c:pt>
                <c:pt idx="6">
                  <c:v>Japan</c:v>
                </c:pt>
                <c:pt idx="7">
                  <c:v>Canada</c:v>
                </c:pt>
                <c:pt idx="8">
                  <c:v>OECD average</c:v>
                </c:pt>
                <c:pt idx="9">
                  <c:v>US</c:v>
                </c:pt>
                <c:pt idx="10">
                  <c:v>Korea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1332</c:v>
                </c:pt>
                <c:pt idx="1">
                  <c:v>1367</c:v>
                </c:pt>
                <c:pt idx="2">
                  <c:v>1369</c:v>
                </c:pt>
                <c:pt idx="3">
                  <c:v>1402</c:v>
                </c:pt>
                <c:pt idx="4">
                  <c:v>1424</c:v>
                </c:pt>
                <c:pt idx="5">
                  <c:v>1577</c:v>
                </c:pt>
                <c:pt idx="6">
                  <c:v>1598</c:v>
                </c:pt>
                <c:pt idx="7">
                  <c:v>1644</c:v>
                </c:pt>
                <c:pt idx="8">
                  <c:v>1687</c:v>
                </c:pt>
                <c:pt idx="9">
                  <c:v>1767</c:v>
                </c:pt>
                <c:pt idx="10">
                  <c:v>1908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C-465F-9E0C-5740F0FE25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69390264"/>
        <c:axId val="1069386328"/>
      </c:barChart>
      <c:catAx>
        <c:axId val="106939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9386328"/>
        <c:crosses val="autoZero"/>
        <c:auto val="1"/>
        <c:lblAlgn val="ctr"/>
        <c:lblOffset val="100"/>
        <c:noMultiLvlLbl val="0"/>
      </c:catAx>
      <c:valAx>
        <c:axId val="106938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9390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b="0" i="0" baseline="0" dirty="0">
                <a:effectLst/>
              </a:rPr>
              <a:t>Unpaid work in select OECD countries (minutes per day)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 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Germany</c:v>
                </c:pt>
                <c:pt idx="1">
                  <c:v>UK</c:v>
                </c:pt>
                <c:pt idx="2">
                  <c:v>Norway</c:v>
                </c:pt>
                <c:pt idx="3">
                  <c:v>France</c:v>
                </c:pt>
                <c:pt idx="4">
                  <c:v>Sweden</c:v>
                </c:pt>
                <c:pt idx="5">
                  <c:v>Spain</c:v>
                </c:pt>
                <c:pt idx="6">
                  <c:v>Japan</c:v>
                </c:pt>
                <c:pt idx="7">
                  <c:v>Canada</c:v>
                </c:pt>
                <c:pt idx="8">
                  <c:v>OECD average</c:v>
                </c:pt>
                <c:pt idx="9">
                  <c:v>US</c:v>
                </c:pt>
                <c:pt idx="10">
                  <c:v>Korea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150.4</c:v>
                </c:pt>
                <c:pt idx="1">
                  <c:v>140.1</c:v>
                </c:pt>
                <c:pt idx="2">
                  <c:v>168.5</c:v>
                </c:pt>
                <c:pt idx="3">
                  <c:v>134.9</c:v>
                </c:pt>
                <c:pt idx="4">
                  <c:v>171</c:v>
                </c:pt>
                <c:pt idx="5">
                  <c:v>145.9</c:v>
                </c:pt>
                <c:pt idx="6">
                  <c:v>40.799999999999997</c:v>
                </c:pt>
                <c:pt idx="7">
                  <c:v>148.1</c:v>
                </c:pt>
                <c:pt idx="8">
                  <c:v>136.5</c:v>
                </c:pt>
                <c:pt idx="9">
                  <c:v>165.8</c:v>
                </c:pt>
                <c:pt idx="10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8-4188-8D3A-4F70D1968C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Germany</c:v>
                </c:pt>
                <c:pt idx="1">
                  <c:v>UK</c:v>
                </c:pt>
                <c:pt idx="2">
                  <c:v>Norway</c:v>
                </c:pt>
                <c:pt idx="3">
                  <c:v>France</c:v>
                </c:pt>
                <c:pt idx="4">
                  <c:v>Sweden</c:v>
                </c:pt>
                <c:pt idx="5">
                  <c:v>Spain</c:v>
                </c:pt>
                <c:pt idx="6">
                  <c:v>Japan</c:v>
                </c:pt>
                <c:pt idx="7">
                  <c:v>Canada</c:v>
                </c:pt>
                <c:pt idx="8">
                  <c:v>OECD average</c:v>
                </c:pt>
                <c:pt idx="9">
                  <c:v>US</c:v>
                </c:pt>
                <c:pt idx="10">
                  <c:v>Korea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242.3</c:v>
                </c:pt>
                <c:pt idx="1">
                  <c:v>248.6</c:v>
                </c:pt>
                <c:pt idx="2">
                  <c:v>227.4</c:v>
                </c:pt>
                <c:pt idx="3">
                  <c:v>224</c:v>
                </c:pt>
                <c:pt idx="4">
                  <c:v>220.2</c:v>
                </c:pt>
                <c:pt idx="5">
                  <c:v>289.10000000000002</c:v>
                </c:pt>
                <c:pt idx="6">
                  <c:v>224.3</c:v>
                </c:pt>
                <c:pt idx="7">
                  <c:v>223.7</c:v>
                </c:pt>
                <c:pt idx="8">
                  <c:v>263.39999999999998</c:v>
                </c:pt>
                <c:pt idx="9">
                  <c:v>271.3</c:v>
                </c:pt>
                <c:pt idx="10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D8-4188-8D3A-4F70D1968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40672"/>
        <c:axId val="883733456"/>
      </c:barChart>
      <c:catAx>
        <c:axId val="88374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3456"/>
        <c:crosses val="autoZero"/>
        <c:auto val="0"/>
        <c:lblAlgn val="ctr"/>
        <c:lblOffset val="100"/>
        <c:noMultiLvlLbl val="0"/>
      </c:catAx>
      <c:valAx>
        <c:axId val="883733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4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altLang="ko-KR"/>
              <a:t>Households</a:t>
            </a:r>
            <a:r>
              <a:rPr lang="en-GB" altLang="ko-KR" baseline="0"/>
              <a:t> with o</a:t>
            </a:r>
            <a:r>
              <a:rPr lang="en-GB" altLang="ko-KR"/>
              <a:t>ne child (n=632)</a:t>
            </a:r>
            <a:endParaRPr lang="ko-K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885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885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32.53</c:v>
                </c:pt>
                <c:pt idx="1">
                  <c:v>20</c:v>
                </c:pt>
                <c:pt idx="2">
                  <c:v>33.61</c:v>
                </c:pt>
                <c:pt idx="3">
                  <c:v>27.48</c:v>
                </c:pt>
                <c:pt idx="4">
                  <c:v>27.85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5-4C4F-9909-F2F286E334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550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550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5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50.6</c:v>
                </c:pt>
                <c:pt idx="1">
                  <c:v>63.2</c:v>
                </c:pt>
                <c:pt idx="2">
                  <c:v>37.700000000000003</c:v>
                </c:pt>
                <c:pt idx="3">
                  <c:v>45.03</c:v>
                </c:pt>
                <c:pt idx="4">
                  <c:v>47.94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65-4C4F-9909-F2F286E334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750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750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7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16.87</c:v>
                </c:pt>
                <c:pt idx="1">
                  <c:v>16.8</c:v>
                </c:pt>
                <c:pt idx="2">
                  <c:v>28.69</c:v>
                </c:pt>
                <c:pt idx="3">
                  <c:v>27.48</c:v>
                </c:pt>
                <c:pt idx="4">
                  <c:v>24.21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65-4C4F-9909-F2F286E334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09138088"/>
        <c:axId val="409141368"/>
      </c:barChart>
      <c:catAx>
        <c:axId val="40913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141368"/>
        <c:crosses val="autoZero"/>
        <c:auto val="1"/>
        <c:lblAlgn val="ctr"/>
        <c:lblOffset val="100"/>
        <c:noMultiLvlLbl val="0"/>
      </c:catAx>
      <c:valAx>
        <c:axId val="409141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138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Households</a:t>
            </a:r>
            <a:r>
              <a:rPr lang="en-GB" baseline="0"/>
              <a:t> with t</a:t>
            </a:r>
            <a:r>
              <a:rPr lang="en-GB"/>
              <a:t>wo children (n=410)</a:t>
            </a:r>
            <a:endParaRPr lang="ko-K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885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885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2.9</c:v>
                </c:pt>
                <c:pt idx="1">
                  <c:v>3.28</c:v>
                </c:pt>
                <c:pt idx="2">
                  <c:v>20.51</c:v>
                </c:pt>
                <c:pt idx="3">
                  <c:v>5.56</c:v>
                </c:pt>
                <c:pt idx="4">
                  <c:v>5.85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1-4F9B-B061-6FD28CC297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550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550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5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82.61</c:v>
                </c:pt>
                <c:pt idx="1">
                  <c:v>84.43</c:v>
                </c:pt>
                <c:pt idx="2">
                  <c:v>69.23</c:v>
                </c:pt>
                <c:pt idx="3">
                  <c:v>83.89</c:v>
                </c:pt>
                <c:pt idx="4">
                  <c:v>82.44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81-4F9B-B061-6FD28CC297C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Unsure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750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750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7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On leave</c:v>
                </c:pt>
                <c:pt idx="1">
                  <c:v>Have taken</c:v>
                </c:pt>
                <c:pt idx="2">
                  <c:v>Plan to</c:v>
                </c:pt>
                <c:pt idx="3">
                  <c:v>No leave</c:v>
                </c:pt>
                <c:pt idx="4">
                  <c:v>Total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14.49</c:v>
                </c:pt>
                <c:pt idx="1">
                  <c:v>12.3</c:v>
                </c:pt>
                <c:pt idx="2">
                  <c:v>10.26</c:v>
                </c:pt>
                <c:pt idx="3">
                  <c:v>10.56</c:v>
                </c:pt>
                <c:pt idx="4">
                  <c:v>11.71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81-4F9B-B061-6FD28CC297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72552448"/>
        <c:axId val="772547200"/>
      </c:barChart>
      <c:catAx>
        <c:axId val="77255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2547200"/>
        <c:crosses val="autoZero"/>
        <c:auto val="1"/>
        <c:lblAlgn val="ctr"/>
        <c:lblOffset val="100"/>
        <c:noMultiLvlLbl val="0"/>
      </c:catAx>
      <c:valAx>
        <c:axId val="77254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255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9A91E-3A36-4319-BCCA-48C42F979D95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85F18-CE28-4671-AF59-FF37E43BF7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0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translate to Koreans on average working 10 hours longer each week than the average Norwegian or Swedish, 8 hours longer than the British, 3.5 hours longer than the Americans, and 4.5 hours longer than the OECD average</a:t>
            </a:r>
            <a:endParaRPr lang="en-GB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85F18-CE28-4671-AF59-FF37E43BF7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47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Calibri" panose="020F0502020204030204" pitchFamily="34" charset="0"/>
                <a:ea typeface="Batang" panose="02030600000101010101" pitchFamily="18" charset="-127"/>
              </a:rPr>
              <a:t>Seems reasonable in a context where both men and women enjoy certain levels of work-family balance and where there is some consensus around sharing of unpaid labour. </a:t>
            </a:r>
            <a:r>
              <a:rPr lang="en-GB" dirty="0">
                <a:effectLst/>
                <a:latin typeface="Calibri" panose="020F0502020204030204" pitchFamily="34" charset="0"/>
                <a:ea typeface="Batang" panose="02030600000101010101" pitchFamily="18" charset="-127"/>
                <a:sym typeface="Wingdings" panose="05000000000000000000" pitchFamily="2" charset="2"/>
              </a:rPr>
              <a:t>But would this hold true in a context where work-family imbalance is particularly severe and it is not a norm for men to partake in unpaid labour?</a:t>
            </a:r>
            <a:endParaRPr lang="en-GB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endParaRPr lang="en-GB" sz="1200" dirty="0">
              <a:effectLst/>
              <a:latin typeface="Calibri" panose="020F050202020403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85F18-CE28-4671-AF59-FF37E43BF72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5EF3EA-0FA0-480D-A84C-B8E0F9645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5F7E8CB-E4C4-488E-80EF-D3DF75236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BECE4B-B198-4069-809A-DA280ED3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DA5507-40AB-44D2-848D-B883640E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27357A-602F-40F8-BC2C-4422BC73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1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6C53B0-3354-4EDA-91AC-AB04354C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0951862-1C2E-4F55-A1CD-4AC1C41E5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B2A5A4-29B5-4DF2-862E-E27CCE96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D217E4-11A2-400F-A7BD-F46FCF5D8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9AFDD6-40C4-47A2-ADD8-5DF945D0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79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6D29679-E9D4-46C0-BFC7-9C7C96F21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C4D8A69-6A8B-458C-83E6-E845C05D6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35B63-FD49-4133-8505-DCBC677C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B68225-3E25-4835-89E5-E1FB01ED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587A57-F305-4B03-9F37-72721140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76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C57C39-4156-4E27-88E8-4AD02808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4E0081-65A5-4A73-8AE8-50EB950D4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7B496B-4C45-4A0A-85EB-DEED4EFF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F67727-B7F7-4986-BEDA-E14A0C9B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0768E-F7BF-4C5D-968A-E5CF139A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12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A933FB-06FC-42D1-BD75-0B575200C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F2CF2B-CBD8-435A-94E2-AC7F89F05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EA139D-4CE0-41A6-858C-DA530960A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EA276D-77AA-4006-820B-223093F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72E039-7EB8-44BE-9956-74D757CF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20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46725B-9DC7-46E4-A3AD-A016C91E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027CC3-885E-4747-9876-38E9BF37F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4BBC15-FE27-4B79-B458-351C054C6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374F9C8-D368-4B16-8CAE-EFE66ACB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821330E-C75B-4E5C-8D62-3D937255C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DC9331-764A-4213-8A31-6F1A719E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6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A1F34A-FB13-4331-9367-397FB4283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4F5656-CEB8-402E-8964-64B37EC78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7033656-DB02-4F8B-A2B0-C7461520F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859FE12-B199-4DC8-ABC8-28D2DB248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246C288-EFF8-40BB-96E0-1403B70D3F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2E1ABC2-0EF6-44AA-8D99-42B1D45F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0CA179C-D457-4018-BA7F-7069B107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AF3E1B8-0DFE-4FE2-A080-F5B6DAC0B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2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F4C8B3-B457-4614-BD2A-35EF57D1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F480C08-9406-4052-B69F-F816DD2E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6D13C02-AA7F-41EE-ADE7-AB06572C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B07F259-5A3D-4BD0-A5E2-89EEC4E5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7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D5471AE-DED3-4EEE-A9C3-390784BD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13DF00-97B1-4D73-8A46-19977919A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0DE0259-26F8-4E92-B003-1EA411E6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12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124C5B-EA1D-461A-88F4-5E5514344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00F1DB-58D0-4DB2-9071-53290EC70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907406E-56EA-40EB-9C06-908AB778F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8045EA6-6D20-4AC6-927E-92F73021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0AC222B-95C2-4953-8D7E-DA146E9FE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5F7ED7-0C6D-4716-BF18-5C3AAFD9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40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E63E7C-FC03-44F5-948C-8FCA7D3C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A3FCA6-F747-4C2D-8F65-A54FC5CCC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16910A-F031-4ABB-96E7-E011FBC55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C37E75-34D1-4381-BA77-EE4C3D40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6D7720-B32C-4F46-BFA9-21EB1414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C4DA0D-B9AF-4E98-A196-EBC6233E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30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19F279C-3EDB-46BD-9914-D6ECF977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305524-619C-46F8-9887-E7A891014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6AF3C5-362B-4BB9-92FB-F129983B6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196D-6276-4757-958A-C04B6E486E89}" type="datetimeFigureOut">
              <a:rPr lang="en-GB" smtClean="0"/>
              <a:t>17/09/2021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813628-1ADF-4785-B916-4239FEF4B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F8ED16-63D5-43CA-8C09-C8AE9BEBE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8B69-019B-4CBE-9965-0BAD58AE7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8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yl670@cam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F8F1AC-C997-481D-B64C-CF5FC4D17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451" y="1122363"/>
            <a:ext cx="10179585" cy="238760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Fathers’ uptake of leave and couple-level intentions for continued childbearing in South Korea</a:t>
            </a:r>
            <a:r>
              <a:rPr lang="en-GB" sz="3600" b="1" dirty="0">
                <a:solidFill>
                  <a:srgbClr val="2F5496"/>
                </a:solidFill>
                <a:effectLst/>
                <a:latin typeface="+mn-lt"/>
                <a:ea typeface="Batang" panose="02030600000101010101" pitchFamily="18" charset="-127"/>
              </a:rPr>
              <a:t> </a:t>
            </a:r>
            <a:endParaRPr lang="en-GB" sz="3600" b="1" dirty="0">
              <a:latin typeface="+mn-lt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559B02-14A0-402B-861E-44E6B08B0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Youngcho Lee, PhD candidate</a:t>
            </a:r>
          </a:p>
          <a:p>
            <a:r>
              <a:rPr lang="en-GB" dirty="0"/>
              <a:t>University of Cambridge / Department of Sociology</a:t>
            </a:r>
          </a:p>
          <a:p>
            <a:endParaRPr lang="en-GB" dirty="0"/>
          </a:p>
          <a:p>
            <a:r>
              <a:rPr lang="en-GB" dirty="0"/>
              <a:t>Presentation for </a:t>
            </a:r>
            <a:r>
              <a:rPr lang="en-GB" i="0" dirty="0">
                <a:effectLst/>
                <a:latin typeface="Calibri" panose="020F0502020204030204" pitchFamily="34" charset="0"/>
              </a:rPr>
              <a:t>LP&amp;R 18th Annual Seminar</a:t>
            </a:r>
            <a:endParaRPr lang="en-GB" dirty="0"/>
          </a:p>
        </p:txBody>
      </p:sp>
      <p:pic>
        <p:nvPicPr>
          <p:cNvPr id="5" name="그림 4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CE549D34-BC20-4D09-A7B0-321F5CCD8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676" y="5689741"/>
            <a:ext cx="4268708" cy="1120536"/>
          </a:xfrm>
          <a:prstGeom prst="rect">
            <a:avLst/>
          </a:prstGeom>
        </p:spPr>
      </p:pic>
      <p:pic>
        <p:nvPicPr>
          <p:cNvPr id="9" name="그림 8" descr="텍스트이(가) 표시된 사진&#10;&#10;자동 생성된 설명">
            <a:extLst>
              <a:ext uri="{FF2B5EF4-FFF2-40B4-BE49-F238E27FC236}">
                <a16:creationId xmlns:a16="http://schemas.microsoft.com/office/drawing/2014/main" id="{8DBE1E8C-54C8-4FED-922D-80B4BD8723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401" y="5683585"/>
            <a:ext cx="3537923" cy="117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67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8230F5-2AFA-48FB-9730-312986C35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and methods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12F422-580C-4310-9701-394823F3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Some limitations: </a:t>
            </a:r>
          </a:p>
          <a:p>
            <a:pPr lvl="1"/>
            <a:r>
              <a:rPr lang="en-GB" dirty="0"/>
              <a:t>Quantitative data not representative (caution required in generalising findings) &amp; measures fertility intentions rather than outcomes</a:t>
            </a:r>
          </a:p>
          <a:p>
            <a:pPr lvl="1"/>
            <a:r>
              <a:rPr lang="en-GB" dirty="0"/>
              <a:t>Qualitative interviews only with fathers and not with mothers</a:t>
            </a:r>
          </a:p>
          <a:p>
            <a:pPr lvl="1"/>
            <a:r>
              <a:rPr lang="en-GB" dirty="0"/>
              <a:t>Both cross-sectional (unable to make causal arguments or track over time; bias from retrospective data)</a:t>
            </a:r>
          </a:p>
          <a:p>
            <a:pPr lvl="1"/>
            <a:endParaRPr lang="en-GB" dirty="0"/>
          </a:p>
          <a:p>
            <a:r>
              <a:rPr lang="en-GB" dirty="0"/>
              <a:t>Strengths:</a:t>
            </a:r>
          </a:p>
          <a:p>
            <a:pPr lvl="1"/>
            <a:r>
              <a:rPr lang="en-GB" dirty="0"/>
              <a:t>Triangulate complementary sources of data and methods</a:t>
            </a:r>
          </a:p>
          <a:p>
            <a:pPr lvl="1"/>
            <a:r>
              <a:rPr lang="en-GB" dirty="0"/>
              <a:t>Quantitative data: allows for direct comparison between fathers who plan to take first leave &amp; fathers who have taken leave (account, to an extent, for selection effect)</a:t>
            </a:r>
          </a:p>
          <a:p>
            <a:pPr lvl="1"/>
            <a:r>
              <a:rPr lang="en-GB" dirty="0"/>
              <a:t>Studying fertility intentions may offer different perspective (interim effect)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58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내용 개체 틀 8">
            <a:extLst>
              <a:ext uri="{FF2B5EF4-FFF2-40B4-BE49-F238E27FC236}">
                <a16:creationId xmlns:a16="http://schemas.microsoft.com/office/drawing/2014/main" id="{594371B0-38DD-4732-A4FF-A05EF5E56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72042"/>
              </p:ext>
            </p:extLst>
          </p:nvPr>
        </p:nvGraphicFramePr>
        <p:xfrm>
          <a:off x="565532" y="192394"/>
          <a:ext cx="11060935" cy="626167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015385">
                  <a:extLst>
                    <a:ext uri="{9D8B030D-6E8A-4147-A177-3AD203B41FA5}">
                      <a16:colId xmlns:a16="http://schemas.microsoft.com/office/drawing/2014/main" val="3937764750"/>
                    </a:ext>
                  </a:extLst>
                </a:gridCol>
                <a:gridCol w="1390955">
                  <a:extLst>
                    <a:ext uri="{9D8B030D-6E8A-4147-A177-3AD203B41FA5}">
                      <a16:colId xmlns:a16="http://schemas.microsoft.com/office/drawing/2014/main" val="574382850"/>
                    </a:ext>
                  </a:extLst>
                </a:gridCol>
                <a:gridCol w="1495152">
                  <a:extLst>
                    <a:ext uri="{9D8B030D-6E8A-4147-A177-3AD203B41FA5}">
                      <a16:colId xmlns:a16="http://schemas.microsoft.com/office/drawing/2014/main" val="3689127782"/>
                    </a:ext>
                  </a:extLst>
                </a:gridCol>
                <a:gridCol w="1360250">
                  <a:extLst>
                    <a:ext uri="{9D8B030D-6E8A-4147-A177-3AD203B41FA5}">
                      <a16:colId xmlns:a16="http://schemas.microsoft.com/office/drawing/2014/main" val="2698060557"/>
                    </a:ext>
                  </a:extLst>
                </a:gridCol>
                <a:gridCol w="1472667">
                  <a:extLst>
                    <a:ext uri="{9D8B030D-6E8A-4147-A177-3AD203B41FA5}">
                      <a16:colId xmlns:a16="http://schemas.microsoft.com/office/drawing/2014/main" val="577947180"/>
                    </a:ext>
                  </a:extLst>
                </a:gridCol>
                <a:gridCol w="1326526">
                  <a:extLst>
                    <a:ext uri="{9D8B030D-6E8A-4147-A177-3AD203B41FA5}">
                      <a16:colId xmlns:a16="http://schemas.microsoft.com/office/drawing/2014/main" val="4081849338"/>
                    </a:ext>
                  </a:extLst>
                </a:gridCol>
              </a:tblGrid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On leave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Have taken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Plan to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No leave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2739242759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Father’s mean age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36.17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37.20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35.78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37.10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36.78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2522389365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Wife’s mean age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34.32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35.49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33.39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34.79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34.67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632931616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Mean age of youngest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2.93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3.90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2.52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3.54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3.38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3212928283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Number of children (%)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4078508761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One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54.61%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50.61%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75.78%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62.66%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60.65%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438020208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Two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45.39%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49.39%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24.22%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37.34%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39.35%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476160327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Wife is pregnant (%)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11.84%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8.10%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16.77%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9.75%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10.75%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629664429"/>
                  </a:ext>
                </a:extLst>
              </a:tr>
              <a:tr h="906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Father’s leave length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Short (~3 months)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Moderate (4~11 months)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Long (12 months~)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31.09%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39.08%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29.83%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543699638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Father uni degree holder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80.26%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81.78%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86.34%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65.98%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74.95%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3259891795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Wife uni degree holder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82.24%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79.35%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80.12%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67.63%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74.47%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212587248"/>
                  </a:ext>
                </a:extLst>
              </a:tr>
              <a:tr h="906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Wife is currently…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Working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On leave from work</a:t>
                      </a:r>
                    </a:p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Economically inactive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59.21%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19.08%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21.71%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55.87%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16.19%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27.94%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39.75%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41.61%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18.63%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35.48%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19.50%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45.02%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44.44%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22.07%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33.49%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2890153617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Mean joint income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575.00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576.92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570.19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509.96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544.63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3541789623"/>
                  </a:ext>
                </a:extLst>
              </a:tr>
              <a:tr h="218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Mean father income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338.82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350.20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347.83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366.18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355.57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650147606"/>
                  </a:ext>
                </a:extLst>
              </a:tr>
              <a:tr h="448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152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(14.59%)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247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(23.70%)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161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(15.45%)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482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>
                          <a:effectLst/>
                        </a:rPr>
                        <a:t>(46.26%)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1042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GB" sz="1800" dirty="0">
                          <a:effectLst/>
                        </a:rPr>
                        <a:t>(100%)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9901" marR="49901" marT="0" marB="0" anchor="ctr"/>
                </a:tc>
                <a:extLst>
                  <a:ext uri="{0D108BD9-81ED-4DB2-BD59-A6C34878D82A}">
                    <a16:rowId xmlns:a16="http://schemas.microsoft.com/office/drawing/2014/main" val="1382009175"/>
                  </a:ext>
                </a:extLst>
              </a:tr>
            </a:tbl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DB7B3F90-6817-40FA-AC8A-D1A3DAF93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0" y="1825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15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EA35A1BB-DCB7-44C7-9710-A721611FC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44018"/>
              </p:ext>
            </p:extLst>
          </p:nvPr>
        </p:nvGraphicFramePr>
        <p:xfrm>
          <a:off x="907055" y="471022"/>
          <a:ext cx="10377889" cy="6230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8040">
                  <a:extLst>
                    <a:ext uri="{9D8B030D-6E8A-4147-A177-3AD203B41FA5}">
                      <a16:colId xmlns:a16="http://schemas.microsoft.com/office/drawing/2014/main" val="1241193690"/>
                    </a:ext>
                  </a:extLst>
                </a:gridCol>
                <a:gridCol w="443334">
                  <a:extLst>
                    <a:ext uri="{9D8B030D-6E8A-4147-A177-3AD203B41FA5}">
                      <a16:colId xmlns:a16="http://schemas.microsoft.com/office/drawing/2014/main" val="3743791712"/>
                    </a:ext>
                  </a:extLst>
                </a:gridCol>
                <a:gridCol w="3667863">
                  <a:extLst>
                    <a:ext uri="{9D8B030D-6E8A-4147-A177-3AD203B41FA5}">
                      <a16:colId xmlns:a16="http://schemas.microsoft.com/office/drawing/2014/main" val="3494942896"/>
                    </a:ext>
                  </a:extLst>
                </a:gridCol>
                <a:gridCol w="1458652">
                  <a:extLst>
                    <a:ext uri="{9D8B030D-6E8A-4147-A177-3AD203B41FA5}">
                      <a16:colId xmlns:a16="http://schemas.microsoft.com/office/drawing/2014/main" val="11569123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Employment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Age (mean, range)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38 (27-42)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2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Public sector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Age of youngest (mean, range)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 (0-8)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3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Large private company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Number of children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56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Small/medium private company   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One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06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Non-profit sector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Two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65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Freelance or self-employed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Three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157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Not in employment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Months of leave (mean, range)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13 (2.5-36)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809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Division of paid work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Number of leave 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27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Dual-earner couple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Once 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72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Single-earner husband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Twice 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181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Single-earner wife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Thrice 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1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Education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Solo or joint leave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5587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Secondary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Solo leave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468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Two-year college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Joint with wife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313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Four-year university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In-part joint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39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1" dirty="0">
                          <a:solidFill>
                            <a:schemeClr val="tx1"/>
                          </a:solidFill>
                          <a:effectLst/>
                        </a:rPr>
                        <a:t>  Graduate degree</a:t>
                      </a:r>
                      <a:endParaRPr lang="en-GB" sz="1600" b="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</a:rPr>
                        <a:t>Leave ongoing or finished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8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Monthly household income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Finished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657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  Under 5,000,000 (app £3300)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On first leave 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195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  Over 5,000,000 (app £3300)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i="1" dirty="0">
                          <a:solidFill>
                            <a:schemeClr val="tx1"/>
                          </a:solidFill>
                          <a:effectLst/>
                        </a:rPr>
                        <a:t>  On second or third leave</a:t>
                      </a:r>
                      <a:endParaRPr lang="en-GB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6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09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D05746-CB74-418C-A8EE-16F364F0A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Intention for another child by leave group</a:t>
            </a:r>
          </a:p>
        </p:txBody>
      </p:sp>
      <p:graphicFrame>
        <p:nvGraphicFramePr>
          <p:cNvPr id="4" name="차트 3">
            <a:extLst>
              <a:ext uri="{FF2B5EF4-FFF2-40B4-BE49-F238E27FC236}">
                <a16:creationId xmlns:a16="http://schemas.microsoft.com/office/drawing/2014/main" id="{07203357-32C4-4767-AE36-C7F607D59B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8661787"/>
              </p:ext>
            </p:extLst>
          </p:nvPr>
        </p:nvGraphicFramePr>
        <p:xfrm>
          <a:off x="609600" y="1450707"/>
          <a:ext cx="5350525" cy="4439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차트 4">
            <a:extLst>
              <a:ext uri="{FF2B5EF4-FFF2-40B4-BE49-F238E27FC236}">
                <a16:creationId xmlns:a16="http://schemas.microsoft.com/office/drawing/2014/main" id="{F6F0BEF8-959F-4B21-B518-02E09B54D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0549191"/>
              </p:ext>
            </p:extLst>
          </p:nvPr>
        </p:nvGraphicFramePr>
        <p:xfrm>
          <a:off x="5960125" y="1355075"/>
          <a:ext cx="5622275" cy="4535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7F562D-625B-4B6A-A8DE-1155BA960C5B}"/>
              </a:ext>
            </a:extLst>
          </p:cNvPr>
          <p:cNvSpPr txBox="1"/>
          <p:nvPr/>
        </p:nvSpPr>
        <p:spPr>
          <a:xfrm>
            <a:off x="7337234" y="1826964"/>
            <a:ext cx="2038120" cy="37016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0BECC8-66A0-4682-83F0-0DF895FCBC99}"/>
              </a:ext>
            </a:extLst>
          </p:cNvPr>
          <p:cNvSpPr txBox="1"/>
          <p:nvPr/>
        </p:nvSpPr>
        <p:spPr>
          <a:xfrm>
            <a:off x="1797586" y="1867361"/>
            <a:ext cx="2038120" cy="37016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077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9D376C-6735-42EB-A479-7EE0FD6F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Likelihood of intention for another child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8384F784-BCBA-4DF7-A59C-2DD5FC290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6794"/>
              </p:ext>
            </p:extLst>
          </p:nvPr>
        </p:nvGraphicFramePr>
        <p:xfrm>
          <a:off x="717014" y="1799881"/>
          <a:ext cx="10515598" cy="3383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71358">
                  <a:extLst>
                    <a:ext uri="{9D8B030D-6E8A-4147-A177-3AD203B41FA5}">
                      <a16:colId xmlns:a16="http://schemas.microsoft.com/office/drawing/2014/main" val="3176273443"/>
                    </a:ext>
                  </a:extLst>
                </a:gridCol>
                <a:gridCol w="1561060">
                  <a:extLst>
                    <a:ext uri="{9D8B030D-6E8A-4147-A177-3AD203B41FA5}">
                      <a16:colId xmlns:a16="http://schemas.microsoft.com/office/drawing/2014/main" val="3565318799"/>
                    </a:ext>
                  </a:extLst>
                </a:gridCol>
                <a:gridCol w="1561060">
                  <a:extLst>
                    <a:ext uri="{9D8B030D-6E8A-4147-A177-3AD203B41FA5}">
                      <a16:colId xmlns:a16="http://schemas.microsoft.com/office/drawing/2014/main" val="2987585425"/>
                    </a:ext>
                  </a:extLst>
                </a:gridCol>
                <a:gridCol w="1561060">
                  <a:extLst>
                    <a:ext uri="{9D8B030D-6E8A-4147-A177-3AD203B41FA5}">
                      <a16:colId xmlns:a16="http://schemas.microsoft.com/office/drawing/2014/main" val="2330311176"/>
                    </a:ext>
                  </a:extLst>
                </a:gridCol>
                <a:gridCol w="1561060">
                  <a:extLst>
                    <a:ext uri="{9D8B030D-6E8A-4147-A177-3AD203B41FA5}">
                      <a16:colId xmlns:a16="http://schemas.microsoft.com/office/drawing/2014/main" val="4220209980"/>
                    </a:ext>
                  </a:extLst>
                </a:gridCol>
              </a:tblGrid>
              <a:tr h="24861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VARIABLES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One child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Two children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039549"/>
                  </a:ext>
                </a:extLst>
              </a:tr>
              <a:tr h="2486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Yes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Unsure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Yes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Unsure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996590223"/>
                  </a:ext>
                </a:extLst>
              </a:tr>
              <a:tr h="248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Father’s leave: (Baseline: plan to take leave)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1885651652"/>
                  </a:ext>
                </a:extLst>
              </a:tr>
              <a:tr h="248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Currently on leave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0.84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0.48+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0.07**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0.91*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2012145320"/>
                  </a:ext>
                </a:extLst>
              </a:tr>
              <a:tr h="2716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Have taken in the past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0.67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0.57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0.07***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0.90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3672389542"/>
                  </a:ext>
                </a:extLst>
              </a:tr>
              <a:tr h="248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No experience, no plan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0.96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1.03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0.09***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0.84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extLst>
                  <a:ext uri="{0D108BD9-81ED-4DB2-BD59-A6C34878D82A}">
                    <a16:rowId xmlns:a16="http://schemas.microsoft.com/office/drawing/2014/main" val="3975222281"/>
                  </a:ext>
                </a:extLst>
              </a:tr>
              <a:tr h="248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Observations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630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407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97676"/>
                  </a:ext>
                </a:extLst>
              </a:tr>
              <a:tr h="248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Pseudo R-squared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0.11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0.14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47625" marR="47625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7665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6D937E-D75F-4CA4-9FE5-FEC48C93D728}"/>
              </a:ext>
            </a:extLst>
          </p:cNvPr>
          <p:cNvSpPr txBox="1"/>
          <p:nvPr/>
        </p:nvSpPr>
        <p:spPr>
          <a:xfrm>
            <a:off x="593532" y="5292546"/>
            <a:ext cx="10762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Note: *** p&lt;0.001, ** p&lt;0.01, * p&lt;0.05, + p&lt;0.1</a:t>
            </a:r>
          </a:p>
          <a:p>
            <a:r>
              <a:rPr lang="en-GB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Model controlling for: age, education, and income of father and mother, age of the youngest child, whether mother is pregnant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Baseline: no intention for another child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3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709646-8730-43EB-A682-73BFE843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results from interviews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D70832-40D2-4FA9-97AC-AE9D76B12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1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Originally, we had thoughts about having a second child but I felt too exhausted after raising the child myself. Of course, having another (child) would have been nice… Frankly, I think I did consider (a second child) when </a:t>
            </a:r>
            <a:r>
              <a:rPr lang="en-GB" sz="2100" i="1" dirty="0"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going on</a:t>
            </a:r>
            <a:r>
              <a:rPr lang="en-GB" sz="21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 parental leave, but it being too demanding was why (I changed my mind). </a:t>
            </a:r>
            <a:endParaRPr lang="en-GB" sz="2100" i="1" dirty="0">
              <a:latin typeface="Calibri" panose="020F0502020204030204" pitchFamily="34" charset="0"/>
              <a:ea typeface="Gulim" panose="020B0600000101010101" pitchFamily="34" charset="-127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1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 didn’t want to go through (childcare) again so much that I got vasectomy. … (Q: What do you think will happen to fertility rates if all parents, both mothers and fathers, go on leave of one year each?) I think </a:t>
            </a:r>
            <a:r>
              <a:rPr lang="en-GB" sz="2100" i="1" dirty="0"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it (low fertility)</a:t>
            </a:r>
            <a:r>
              <a:rPr lang="en-GB" sz="21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 will be </a:t>
            </a:r>
            <a:r>
              <a:rPr lang="en-GB" sz="2100" i="1" dirty="0"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aggravated</a:t>
            </a:r>
            <a:r>
              <a:rPr lang="en-GB" sz="21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. Because look, the negative consequences of having a child goes to women. If we balance some of that to this group (men), … there will be an increase in men who feel negative (about having more children). </a:t>
            </a:r>
            <a:endParaRPr lang="en-GB" sz="2100" dirty="0">
              <a:effectLst/>
              <a:latin typeface="Calibri" panose="020F050202020403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301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062B17-DCA4-4B01-8D3C-ABB9A07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Additional contextual/complicating factors</a:t>
            </a:r>
            <a:endParaRPr lang="en-GB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B4D758-3C50-4144-BB11-586EECBEA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>
                <a:ea typeface="Batang" panose="02030600000101010101" pitchFamily="18" charset="-127"/>
                <a:cs typeface="Arial" panose="020B0604020202020204" pitchFamily="34" charset="0"/>
              </a:rPr>
              <a:t>Lack of social support and individualised responsibilities for childcare</a:t>
            </a:r>
          </a:p>
          <a:p>
            <a:r>
              <a:rPr lang="en-GB" sz="22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Childcare is socially undervalued, both in terms of people’s perceptions and the governments’ position. … (childcare) is </a:t>
            </a:r>
            <a:r>
              <a:rPr lang="en-GB" sz="2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just expected to be taken care of through one person’s sacrifice</a:t>
            </a:r>
            <a:r>
              <a:rPr lang="en-GB" sz="22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that one person’s labour being grinded in will somehow take care of things…. Now families have become </a:t>
            </a:r>
            <a:r>
              <a:rPr lang="en-GB" sz="2200" i="1" dirty="0" err="1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nuclearised</a:t>
            </a:r>
            <a:r>
              <a:rPr lang="en-GB" sz="22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so even in our couple’s case, we have almost nobody who we can seek help from. </a:t>
            </a:r>
            <a:r>
              <a:rPr lang="en-GB" sz="2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So it is solely up to just the individual, that’s why it’s so difficult.</a:t>
            </a:r>
            <a:r>
              <a:rPr lang="en-GB" sz="2200" i="1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</a:p>
          <a:p>
            <a:endParaRPr lang="en-GB" sz="2400" dirty="0">
              <a:ea typeface="Batang" panose="02030600000101010101" pitchFamily="18" charset="-127"/>
              <a:cs typeface="Arial" panose="020B0604020202020204" pitchFamily="34" charset="0"/>
            </a:endParaRPr>
          </a:p>
          <a:p>
            <a:r>
              <a:rPr lang="en-GB" sz="2400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Fluid, interactive</a:t>
            </a:r>
            <a:r>
              <a:rPr lang="en-GB" sz="2400" dirty="0">
                <a:ea typeface="Batang" panose="02030600000101010101" pitchFamily="18" charset="-127"/>
                <a:cs typeface="Arial" panose="020B0604020202020204" pitchFamily="34" charset="0"/>
              </a:rPr>
              <a:t>, and unpredictable nature of childbirths</a:t>
            </a:r>
          </a:p>
          <a:p>
            <a:r>
              <a:rPr lang="en-GB" sz="2200" i="1" dirty="0"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After (having our first child), it was so exhausting… So I told my friends and colleagues who were married but had no kids that they should have just one child… I raised the child and it was too much work, so </a:t>
            </a:r>
            <a:r>
              <a:rPr lang="en-GB" sz="2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cs typeface="Calibri" panose="020F0502020204030204" pitchFamily="34" charset="0"/>
              </a:rPr>
              <a:t>we thought we should have just one because it’s too difficult. But we ended up having three. </a:t>
            </a:r>
            <a:endParaRPr lang="en-GB" sz="2400" dirty="0">
              <a:solidFill>
                <a:srgbClr val="FF0000"/>
              </a:solidFill>
              <a:effectLst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38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062B17-DCA4-4B01-8D3C-ABB9A07E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and implications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B4D758-3C50-4144-BB11-586EECBEA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Fathers taking leave seems to have an anti- rather than pro- natalist effect</a:t>
            </a:r>
          </a:p>
          <a:p>
            <a:pPr lvl="1"/>
            <a:r>
              <a:rPr lang="en-GB" dirty="0"/>
              <a:t>Resistance about embodying earner-carer lifestyle?</a:t>
            </a:r>
          </a:p>
          <a:p>
            <a:pPr lvl="1"/>
            <a:r>
              <a:rPr lang="en-GB" dirty="0"/>
              <a:t>Exceptional work-family conflict and lack of social support for childcare</a:t>
            </a:r>
          </a:p>
          <a:p>
            <a:r>
              <a:rPr lang="en-GB" dirty="0"/>
              <a:t>The relationship between fathers’ uptake of leave (or gender equality more generally) and fertility is context dependent, mediated by:</a:t>
            </a:r>
          </a:p>
          <a:p>
            <a:pPr lvl="1"/>
            <a:r>
              <a:rPr lang="en-GB" dirty="0"/>
              <a:t>Work-family balance </a:t>
            </a:r>
          </a:p>
          <a:p>
            <a:pPr lvl="1"/>
            <a:r>
              <a:rPr lang="en-GB" dirty="0"/>
              <a:t>Childcare support</a:t>
            </a:r>
          </a:p>
          <a:p>
            <a:pPr lvl="1"/>
            <a:r>
              <a:rPr lang="en-GB" dirty="0"/>
              <a:t>Norms about gender roles</a:t>
            </a:r>
          </a:p>
          <a:p>
            <a:r>
              <a:rPr lang="en-GB" dirty="0"/>
              <a:t>Limitations: generalisability / intentions vs outcomes / mother’s view</a:t>
            </a:r>
          </a:p>
        </p:txBody>
      </p:sp>
    </p:spTree>
    <p:extLst>
      <p:ext uri="{BB962C8B-B14F-4D97-AF65-F5344CB8AC3E}">
        <p14:creationId xmlns:p14="http://schemas.microsoft.com/office/powerpoint/2010/main" val="414573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F8F1AC-C997-481D-B64C-CF5FC4D1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Thank you!</a:t>
            </a:r>
            <a:br>
              <a:rPr lang="en-GB" sz="3600" b="1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</a:br>
            <a:r>
              <a:rPr lang="en-GB" sz="36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Batang" panose="02030600000101010101" pitchFamily="18" charset="-127"/>
              </a:rPr>
              <a:t> </a:t>
            </a:r>
            <a:endParaRPr lang="en-GB" sz="9600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559B02-14A0-402B-861E-44E6B08B0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doctoral research is generously funded by the Cambridge Trust &amp; Murray Edwards College Scholarship</a:t>
            </a:r>
          </a:p>
          <a:p>
            <a:r>
              <a:rPr lang="en-GB" dirty="0"/>
              <a:t>Please feel free to get in touch with me for further comments, questions, and suggestions or if you would simply like to connect at: </a:t>
            </a:r>
            <a:r>
              <a:rPr lang="en-GB" b="1" i="1" dirty="0">
                <a:hlinkClick r:id="rId2"/>
              </a:rPr>
              <a:t>yl670@cam.ac.uk</a:t>
            </a:r>
            <a:r>
              <a:rPr lang="en-GB" b="1" i="1" dirty="0"/>
              <a:t> / @youngcho_lee</a:t>
            </a:r>
          </a:p>
          <a:p>
            <a:pPr marL="0" indent="0">
              <a:buNone/>
            </a:pPr>
            <a:endParaRPr lang="en-GB" b="1" i="1" dirty="0"/>
          </a:p>
        </p:txBody>
      </p:sp>
      <p:pic>
        <p:nvPicPr>
          <p:cNvPr id="5" name="그림 4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CE549D34-BC20-4D09-A7B0-321F5CCD8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787" y="5776268"/>
            <a:ext cx="3992880" cy="1048131"/>
          </a:xfrm>
          <a:prstGeom prst="rect">
            <a:avLst/>
          </a:prstGeom>
        </p:spPr>
      </p:pic>
      <p:pic>
        <p:nvPicPr>
          <p:cNvPr id="9" name="그림 8" descr="텍스트이(가) 표시된 사진&#10;&#10;자동 생성된 설명">
            <a:extLst>
              <a:ext uri="{FF2B5EF4-FFF2-40B4-BE49-F238E27FC236}">
                <a16:creationId xmlns:a16="http://schemas.microsoft.com/office/drawing/2014/main" id="{8DBE1E8C-54C8-4FED-922D-80B4BD8723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504" y="5601687"/>
            <a:ext cx="3683420" cy="122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2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EF628E-EA48-49E0-9AFD-C5F6A8EE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44B45D-C821-4315-A06E-C493572DD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Positive association between fathers’ uptake of leave and second births in Sweden, Norway, and Iceland, but unclear for Hungary (</a:t>
            </a:r>
            <a:r>
              <a:rPr lang="en-GB" dirty="0" err="1"/>
              <a:t>Duvander</a:t>
            </a:r>
            <a:r>
              <a:rPr lang="en-GB" dirty="0"/>
              <a:t> and Andersson 2006; </a:t>
            </a:r>
            <a:r>
              <a:rPr lang="en-GB" dirty="0" err="1"/>
              <a:t>Duvander</a:t>
            </a:r>
            <a:r>
              <a:rPr lang="en-GB" dirty="0"/>
              <a:t> et al. 2010; </a:t>
            </a:r>
            <a:r>
              <a:rPr lang="en-GB" dirty="0" err="1"/>
              <a:t>Duvander</a:t>
            </a:r>
            <a:r>
              <a:rPr lang="en-GB" dirty="0"/>
              <a:t> et al. 2019; </a:t>
            </a:r>
            <a:r>
              <a:rPr lang="en-GB" dirty="0" err="1"/>
              <a:t>Oláh</a:t>
            </a:r>
            <a:r>
              <a:rPr lang="en-GB" dirty="0"/>
              <a:t> 2003)</a:t>
            </a:r>
          </a:p>
          <a:p>
            <a:r>
              <a:rPr lang="en-GB" dirty="0"/>
              <a:t>Findings mixed for third births, some find a weaker but positive association (</a:t>
            </a:r>
            <a:r>
              <a:rPr lang="en-GB" dirty="0" err="1"/>
              <a:t>Duvander</a:t>
            </a:r>
            <a:r>
              <a:rPr lang="en-GB" dirty="0"/>
              <a:t> and Andersson 2006; </a:t>
            </a:r>
            <a:r>
              <a:rPr lang="en-GB" dirty="0" err="1"/>
              <a:t>Duvander</a:t>
            </a:r>
            <a:r>
              <a:rPr lang="en-GB" dirty="0"/>
              <a:t> et al. 2010), others find a reversed association (</a:t>
            </a:r>
            <a:r>
              <a:rPr lang="en-GB" dirty="0" err="1"/>
              <a:t>Lappegård</a:t>
            </a:r>
            <a:r>
              <a:rPr lang="en-GB" dirty="0"/>
              <a:t>, 2010; </a:t>
            </a:r>
            <a:r>
              <a:rPr lang="en-GB" dirty="0" err="1"/>
              <a:t>Duvander</a:t>
            </a:r>
            <a:r>
              <a:rPr lang="en-GB" dirty="0"/>
              <a:t> et al., 2019)</a:t>
            </a:r>
          </a:p>
          <a:p>
            <a:r>
              <a:rPr lang="en-GB" dirty="0" err="1"/>
              <a:t>Duvander</a:t>
            </a:r>
            <a:r>
              <a:rPr lang="en-GB" dirty="0"/>
              <a:t> et al. (2020) finds that the introduction of father’s leave quotas did not affect fertility in Norway and had a positive but temporary </a:t>
            </a:r>
            <a:r>
              <a:rPr lang="en-GB" dirty="0">
                <a:solidFill>
                  <a:srgbClr val="FF0000"/>
                </a:solidFill>
              </a:rPr>
              <a:t>causal </a:t>
            </a:r>
            <a:r>
              <a:rPr lang="en-GB" dirty="0"/>
              <a:t>effect only on third-birth risks for lower-income couples in Sweden</a:t>
            </a:r>
          </a:p>
          <a:p>
            <a:pPr lvl="1"/>
            <a:r>
              <a:rPr lang="en-GB" dirty="0"/>
              <a:t>Context</a:t>
            </a:r>
          </a:p>
          <a:p>
            <a:pPr lvl="1"/>
            <a:r>
              <a:rPr lang="en-GB" dirty="0"/>
              <a:t>Selection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63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차트 1">
            <a:extLst>
              <a:ext uri="{FF2B5EF4-FFF2-40B4-BE49-F238E27FC236}">
                <a16:creationId xmlns:a16="http://schemas.microsoft.com/office/drawing/2014/main" id="{9A48C1E5-D47C-4519-9EB3-E810E9200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0916723"/>
              </p:ext>
            </p:extLst>
          </p:nvPr>
        </p:nvGraphicFramePr>
        <p:xfrm>
          <a:off x="653667" y="661012"/>
          <a:ext cx="10884665" cy="5750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D765326-5584-4F4E-94E5-AF481765D71D}"/>
              </a:ext>
            </a:extLst>
          </p:cNvPr>
          <p:cNvSpPr txBox="1"/>
          <p:nvPr/>
        </p:nvSpPr>
        <p:spPr>
          <a:xfrm>
            <a:off x="10532125" y="1861850"/>
            <a:ext cx="683046" cy="42304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차트 1">
            <a:extLst>
              <a:ext uri="{FF2B5EF4-FFF2-40B4-BE49-F238E27FC236}">
                <a16:creationId xmlns:a16="http://schemas.microsoft.com/office/drawing/2014/main" id="{0983C6BB-D391-4DFF-B12F-387BD6C8E8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6039362"/>
              </p:ext>
            </p:extLst>
          </p:nvPr>
        </p:nvGraphicFramePr>
        <p:xfrm>
          <a:off x="661012" y="539828"/>
          <a:ext cx="10895682" cy="577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4F657BB-EAE7-4641-B105-47A3FA23CADC}"/>
              </a:ext>
            </a:extLst>
          </p:cNvPr>
          <p:cNvSpPr txBox="1"/>
          <p:nvPr/>
        </p:nvSpPr>
        <p:spPr>
          <a:xfrm>
            <a:off x="10631277" y="2324559"/>
            <a:ext cx="683046" cy="3657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16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7ED6B7-E323-4523-BE7A-9313D6DE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6460" cy="1325563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en-GB" altLang="en-US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Gender role attitudes across countries (ISSP, 2012)</a:t>
            </a:r>
            <a:br>
              <a:rPr kumimoji="0" lang="en-GB" altLang="en-US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GB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E4F362F-6642-4ECF-B0C9-7207F5F15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70537"/>
              </p:ext>
            </p:extLst>
          </p:nvPr>
        </p:nvGraphicFramePr>
        <p:xfrm>
          <a:off x="488415" y="1690688"/>
          <a:ext cx="11215170" cy="40490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14929">
                  <a:extLst>
                    <a:ext uri="{9D8B030D-6E8A-4147-A177-3AD203B41FA5}">
                      <a16:colId xmlns:a16="http://schemas.microsoft.com/office/drawing/2014/main" val="2246147179"/>
                    </a:ext>
                  </a:extLst>
                </a:gridCol>
                <a:gridCol w="4149426">
                  <a:extLst>
                    <a:ext uri="{9D8B030D-6E8A-4147-A177-3AD203B41FA5}">
                      <a16:colId xmlns:a16="http://schemas.microsoft.com/office/drawing/2014/main" val="361491012"/>
                    </a:ext>
                  </a:extLst>
                </a:gridCol>
                <a:gridCol w="4450815">
                  <a:extLst>
                    <a:ext uri="{9D8B030D-6E8A-4147-A177-3AD203B41FA5}">
                      <a16:colId xmlns:a16="http://schemas.microsoft.com/office/drawing/2014/main" val="1680182937"/>
                    </a:ext>
                  </a:extLst>
                </a:gridCol>
              </a:tblGrid>
              <a:tr h="1765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Country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Men’s job to earn money, women’s job to look after home (% agree)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How should women work when child is under school age (% ‘full-time’)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5506914"/>
                  </a:ext>
                </a:extLst>
              </a:tr>
              <a:tr h="570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Sweden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5.86%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25.64%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5495704"/>
                  </a:ext>
                </a:extLst>
              </a:tr>
              <a:tr h="570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Norway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5.19%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32.44%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913845"/>
                  </a:ext>
                </a:extLst>
              </a:tr>
              <a:tr h="570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Iceland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6.83%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33.62%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4491013"/>
                  </a:ext>
                </a:extLst>
              </a:tr>
              <a:tr h="570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South Korea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38.54%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9.7%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8743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05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B1C1F0-6AE9-44BD-B8D3-69D4C47AA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Pattern of fathers’ leave uptake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23C29E1-7DD2-4397-BBAA-3367DEF5C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77266"/>
              </p:ext>
            </p:extLst>
          </p:nvPr>
        </p:nvGraphicFramePr>
        <p:xfrm>
          <a:off x="838200" y="1690688"/>
          <a:ext cx="10631279" cy="4643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109">
                  <a:extLst>
                    <a:ext uri="{9D8B030D-6E8A-4147-A177-3AD203B41FA5}">
                      <a16:colId xmlns:a16="http://schemas.microsoft.com/office/drawing/2014/main" val="2449881552"/>
                    </a:ext>
                  </a:extLst>
                </a:gridCol>
                <a:gridCol w="2277542">
                  <a:extLst>
                    <a:ext uri="{9D8B030D-6E8A-4147-A177-3AD203B41FA5}">
                      <a16:colId xmlns:a16="http://schemas.microsoft.com/office/drawing/2014/main" val="3016945079"/>
                    </a:ext>
                  </a:extLst>
                </a:gridCol>
                <a:gridCol w="2322039">
                  <a:extLst>
                    <a:ext uri="{9D8B030D-6E8A-4147-A177-3AD203B41FA5}">
                      <a16:colId xmlns:a16="http://schemas.microsoft.com/office/drawing/2014/main" val="106063137"/>
                    </a:ext>
                  </a:extLst>
                </a:gridCol>
                <a:gridCol w="2434104">
                  <a:extLst>
                    <a:ext uri="{9D8B030D-6E8A-4147-A177-3AD203B41FA5}">
                      <a16:colId xmlns:a16="http://schemas.microsoft.com/office/drawing/2014/main" val="3408005285"/>
                    </a:ext>
                  </a:extLst>
                </a:gridCol>
                <a:gridCol w="1664485">
                  <a:extLst>
                    <a:ext uri="{9D8B030D-6E8A-4147-A177-3AD203B41FA5}">
                      <a16:colId xmlns:a16="http://schemas.microsoft.com/office/drawing/2014/main" val="1915577038"/>
                    </a:ext>
                  </a:extLst>
                </a:gridCol>
              </a:tblGrid>
              <a:tr h="747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Country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Uptake rate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Mean use 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Mean use (mothers)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Payment rate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9090111"/>
                  </a:ext>
                </a:extLst>
              </a:tr>
              <a:tr h="365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Sweden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</a:rPr>
                        <a:t>88.3 %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79 days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82 days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75.7%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277494"/>
                  </a:ext>
                </a:extLst>
              </a:tr>
              <a:tr h="365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Norway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</a:rPr>
                        <a:t>App. 90 %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47 days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App. 210 days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94.2%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9422199"/>
                  </a:ext>
                </a:extLst>
              </a:tr>
              <a:tr h="365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Iceland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</a:rPr>
                        <a:t>86.0 %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91 days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180 days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68.2%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0417990"/>
                  </a:ext>
                </a:extLst>
              </a:tr>
              <a:tr h="747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Quebec (Canada)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</a:rPr>
                        <a:t>App. 80 %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49 days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-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75.0%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34460987"/>
                  </a:ext>
                </a:extLst>
              </a:tr>
              <a:tr h="964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Germany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effectLst/>
                        </a:rPr>
                        <a:t>40.4 %</a:t>
                      </a:r>
                      <a:endParaRPr lang="en-GB" sz="2400" b="1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119 days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(3.9 months)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</a:rPr>
                        <a:t>410 days (13.5 months)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</a:rPr>
                        <a:t>65.0%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1287564"/>
                  </a:ext>
                </a:extLst>
              </a:tr>
              <a:tr h="1026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South Korea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</a:rPr>
                        <a:t>1.8 %</a:t>
                      </a:r>
                      <a:endParaRPr lang="en-GB" sz="2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207 days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(6.8 months)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310 days (10.2 months)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</a:rPr>
                        <a:t>29.3%</a:t>
                      </a:r>
                      <a:endParaRPr lang="en-GB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68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4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42C7A0-1CBB-43ED-A947-08E60AF5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South Korean context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FFB7EB-4933-4584-AC71-B2B0BE965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  <a:ea typeface="Batang" panose="02030600000101010101" pitchFamily="18" charset="-127"/>
                <a:cs typeface="Arial" panose="020B0604020202020204" pitchFamily="34" charset="0"/>
              </a:rPr>
              <a:t>The lowest fertility rate (TFR) in the world of 0.84 in 2020</a:t>
            </a:r>
          </a:p>
          <a:p>
            <a:r>
              <a:rPr lang="en-GB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One of the most imbalanced gendered division of unpaid labour in OECD</a:t>
            </a:r>
          </a:p>
          <a:p>
            <a:r>
              <a:rPr lang="en-GB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One of the longest paid work hours in OECD</a:t>
            </a:r>
          </a:p>
          <a:p>
            <a:r>
              <a:rPr lang="en-GB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South Korean parental leave policy: flexible and generous in terms of time but not income replacement</a:t>
            </a:r>
            <a:endParaRPr lang="en-GB" dirty="0">
              <a:ea typeface="Batang" panose="02030600000101010101" pitchFamily="18" charset="-127"/>
              <a:cs typeface="Arial" panose="020B0604020202020204" pitchFamily="34" charset="0"/>
            </a:endParaRPr>
          </a:p>
          <a:p>
            <a:r>
              <a:rPr lang="en-GB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In</a:t>
            </a:r>
            <a:r>
              <a:rPr lang="en-GB" dirty="0">
                <a:ea typeface="Batang" panose="02030600000101010101" pitchFamily="18" charset="-127"/>
                <a:cs typeface="Arial" panose="020B0604020202020204" pitchFamily="34" charset="0"/>
              </a:rPr>
              <a:t>troduction of “daddy months” in 2014 </a:t>
            </a:r>
            <a:r>
              <a:rPr lang="en-GB" dirty="0">
                <a:ea typeface="Batang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dirty="0">
                <a:ea typeface="Batang" panose="02030600000101010101" pitchFamily="18" charset="-127"/>
                <a:cs typeface="Arial" panose="020B0604020202020204" pitchFamily="34" charset="0"/>
              </a:rPr>
              <a:t> fivefold increase in number of fathers’ uptake but still around 2% of all eligible fathers</a:t>
            </a:r>
          </a:p>
          <a:p>
            <a:r>
              <a:rPr lang="en-GB" dirty="0">
                <a:effectLst/>
                <a:ea typeface="Batang" panose="02030600000101010101" pitchFamily="18" charset="-127"/>
                <a:cs typeface="Arial" panose="020B0604020202020204" pitchFamily="34" charset="0"/>
              </a:rPr>
              <a:t>Longest leave in the world (6-7 months on average)</a:t>
            </a:r>
          </a:p>
        </p:txBody>
      </p:sp>
    </p:spTree>
    <p:extLst>
      <p:ext uri="{BB962C8B-B14F-4D97-AF65-F5344CB8AC3E}">
        <p14:creationId xmlns:p14="http://schemas.microsoft.com/office/powerpoint/2010/main" val="341212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827C72-F9AB-44F3-B771-CD784AC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BA2E858-3E2C-412D-A974-C2F8424F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ea typeface="Batang" panose="02030600000101010101" pitchFamily="18" charset="-127"/>
                <a:cs typeface="Arial" panose="020B0604020202020204" pitchFamily="34" charset="0"/>
              </a:rPr>
              <a:t>Gender revolution framework (</a:t>
            </a:r>
            <a:r>
              <a:rPr lang="en-GB" sz="2400" dirty="0" err="1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Goldscheider</a:t>
            </a:r>
            <a:r>
              <a:rPr lang="en-GB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, Bernhardt, and </a:t>
            </a:r>
            <a:r>
              <a:rPr lang="en-GB" sz="2400" dirty="0" err="1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Lappegård’s</a:t>
            </a:r>
            <a:r>
              <a:rPr lang="en-GB" sz="2400" dirty="0">
                <a:latin typeface="Calibri" panose="020F0502020204030204" pitchFamily="34" charset="0"/>
                <a:ea typeface="Batang" panose="02030600000101010101" pitchFamily="18" charset="-127"/>
              </a:rPr>
              <a:t>, </a:t>
            </a:r>
            <a:r>
              <a:rPr lang="en-GB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2015) </a:t>
            </a:r>
            <a:r>
              <a:rPr lang="en-GB" sz="2400" dirty="0">
                <a:ea typeface="Batang" panose="02030600000101010101" pitchFamily="18" charset="-127"/>
                <a:cs typeface="Arial" panose="020B0604020202020204" pitchFamily="34" charset="0"/>
              </a:rPr>
              <a:t>&amp; gender equity theories of fertility suggest that greater gender equality at home through men’s increased involvement in unpaid labour will lead to an increase in birth rate (</a:t>
            </a:r>
            <a:r>
              <a:rPr lang="en-GB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McDonald, 2000a; 2000b, 2006; 2013; see </a:t>
            </a:r>
            <a:r>
              <a:rPr lang="en-GB" sz="2400" dirty="0" err="1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Raybould</a:t>
            </a:r>
            <a:r>
              <a:rPr lang="en-GB" sz="2400" dirty="0">
                <a:effectLst/>
                <a:latin typeface="Calibri" panose="020F0502020204030204" pitchFamily="34" charset="0"/>
                <a:ea typeface="Batang" panose="02030600000101010101" pitchFamily="18" charset="-127"/>
              </a:rPr>
              <a:t> and Sear, 2021)</a:t>
            </a:r>
          </a:p>
          <a:p>
            <a:endParaRPr lang="en-GB" sz="2400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r>
              <a:rPr lang="en-GB" sz="2400" dirty="0">
                <a:latin typeface="Calibri" panose="020F0502020204030204" pitchFamily="34" charset="0"/>
                <a:ea typeface="Batang" panose="02030600000101010101" pitchFamily="18" charset="-127"/>
              </a:rPr>
              <a:t>How generalisable across context? (level of work-family imbalance, gender equality in division of unpaid labour)</a:t>
            </a:r>
          </a:p>
          <a:p>
            <a:r>
              <a:rPr lang="en-GB" sz="2400" dirty="0">
                <a:latin typeface="Calibri" panose="020F0502020204030204" pitchFamily="34" charset="0"/>
                <a:ea typeface="Batang" panose="02030600000101010101" pitchFamily="18" charset="-127"/>
              </a:rPr>
              <a:t>Men respond to increased gender equality in division of unpaid labour in which direction</a:t>
            </a:r>
          </a:p>
          <a:p>
            <a:endParaRPr lang="en-GB" sz="2400" dirty="0"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endParaRPr lang="en-GB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  <a:p>
            <a:endParaRPr lang="en-GB" dirty="0">
              <a:effectLst/>
              <a:latin typeface="Calibri" panose="020F0502020204030204" pitchFamily="34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790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B1C1F0-6AE9-44BD-B8D3-69D4C47AA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and methods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F4849D-6A0B-4BD2-BC62-F0ADCD12B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Mixed methods study design </a:t>
            </a:r>
          </a:p>
          <a:p>
            <a:r>
              <a:rPr lang="en-GB" dirty="0"/>
              <a:t>Web survey targeted at married fathers with preschool children, oversampling fathers with leave experience (N=1,042)</a:t>
            </a:r>
          </a:p>
          <a:p>
            <a:pPr lvl="1"/>
            <a:r>
              <a:rPr lang="en-GB" dirty="0">
                <a:ea typeface="Malgun Gothic" panose="020B0503020000020004" pitchFamily="34" charset="-127"/>
                <a:cs typeface="Arial" panose="020B0604020202020204" pitchFamily="34" charset="0"/>
              </a:rPr>
              <a:t>IV: fathers’ leave experience</a:t>
            </a:r>
            <a:endParaRPr lang="en-GB" dirty="0">
              <a:effectLst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lvl="2"/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247 (23.70 percent) have taken leave in the past, </a:t>
            </a:r>
          </a:p>
          <a:p>
            <a:pPr lvl="2"/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152 (14.59 percent) </a:t>
            </a:r>
            <a:r>
              <a:rPr lang="en-GB" dirty="0">
                <a:ea typeface="Malgun Gothic" panose="020B0503020000020004" pitchFamily="34" charset="-127"/>
                <a:cs typeface="Arial" panose="020B0604020202020204" pitchFamily="34" charset="0"/>
              </a:rPr>
              <a:t>are</a:t>
            </a:r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 currently on leave, </a:t>
            </a:r>
          </a:p>
          <a:p>
            <a:pPr lvl="2"/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161 (15.45 percent) </a:t>
            </a:r>
            <a:r>
              <a:rPr lang="en-GB" dirty="0">
                <a:ea typeface="Malgun Gothic" panose="020B0503020000020004" pitchFamily="34" charset="-127"/>
                <a:cs typeface="Arial" panose="020B0604020202020204" pitchFamily="34" charset="0"/>
              </a:rPr>
              <a:t>are</a:t>
            </a:r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 planning to take first leave shortly,</a:t>
            </a:r>
          </a:p>
          <a:p>
            <a:pPr lvl="2"/>
            <a:r>
              <a:rPr lang="en-GB" dirty="0">
                <a:ea typeface="Malgun Gothic" panose="020B0503020000020004" pitchFamily="34" charset="-127"/>
                <a:cs typeface="Arial" panose="020B0604020202020204" pitchFamily="34" charset="0"/>
              </a:rPr>
              <a:t>482</a:t>
            </a:r>
            <a:r>
              <a:rPr lang="en-GB" dirty="0">
                <a:effectLst/>
                <a:ea typeface="Malgun Gothic" panose="020B0503020000020004" pitchFamily="34" charset="-127"/>
                <a:cs typeface="Arial" panose="020B0604020202020204" pitchFamily="34" charset="0"/>
              </a:rPr>
              <a:t> (46.26 percent) have neither leave experience nor plan</a:t>
            </a:r>
          </a:p>
          <a:p>
            <a:pPr lvl="1"/>
            <a:r>
              <a:rPr lang="en-GB" dirty="0"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DV: Intended fertility: </a:t>
            </a:r>
            <a:r>
              <a:rPr lang="en-GB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Do you and your wife have plans for another child?</a:t>
            </a:r>
          </a:p>
          <a:p>
            <a:pPr lvl="2"/>
            <a:r>
              <a:rPr lang="en-GB" dirty="0">
                <a:effectLst/>
                <a:latin typeface="Calibri" panose="020F050202020403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Yes / unsure / no </a:t>
            </a:r>
            <a:endParaRPr lang="en-GB" dirty="0"/>
          </a:p>
          <a:p>
            <a:r>
              <a:rPr lang="en-GB" dirty="0"/>
              <a:t>51 interviews with fathers with leave experience (21 in person, 30 virtual)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44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BE55CF1927D4A448F1216C7AA3780F4" ma:contentTypeVersion="6" ma:contentTypeDescription="Luo uusi asiakirja." ma:contentTypeScope="" ma:versionID="c5e215d9bd2effc7782acff377e8108e">
  <xsd:schema xmlns:xsd="http://www.w3.org/2001/XMLSchema" xmlns:xs="http://www.w3.org/2001/XMLSchema" xmlns:p="http://schemas.microsoft.com/office/2006/metadata/properties" xmlns:ns2="b9fbc2ce-6282-4bfe-8283-bcd781c40a94" targetNamespace="http://schemas.microsoft.com/office/2006/metadata/properties" ma:root="true" ma:fieldsID="9540c2e0ae159017a2e944c0c5338b3d" ns2:_="">
    <xsd:import namespace="b9fbc2ce-6282-4bfe-8283-bcd781c40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bc2ce-6282-4bfe-8283-bcd781c40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8B07EC-11B1-4E1A-ACA6-63A9902B4949}"/>
</file>

<file path=customXml/itemProps2.xml><?xml version="1.0" encoding="utf-8"?>
<ds:datastoreItem xmlns:ds="http://schemas.openxmlformats.org/officeDocument/2006/customXml" ds:itemID="{7FE16704-7F7B-4503-A7FC-C871A53899AF}"/>
</file>

<file path=customXml/itemProps3.xml><?xml version="1.0" encoding="utf-8"?>
<ds:datastoreItem xmlns:ds="http://schemas.openxmlformats.org/officeDocument/2006/customXml" ds:itemID="{129A0100-BA6C-44CD-9425-98B88279C49B}"/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1873</Words>
  <Application>Microsoft Office PowerPoint</Application>
  <PresentationFormat>와이드스크린</PresentationFormat>
  <Paragraphs>362</Paragraphs>
  <Slides>18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테마</vt:lpstr>
      <vt:lpstr>Fathers’ uptake of leave and couple-level intentions for continued childbearing in South Korea </vt:lpstr>
      <vt:lpstr>Background</vt:lpstr>
      <vt:lpstr>PowerPoint 프레젠테이션</vt:lpstr>
      <vt:lpstr>PowerPoint 프레젠테이션</vt:lpstr>
      <vt:lpstr>Gender role attitudes across countries (ISSP, 2012) </vt:lpstr>
      <vt:lpstr>Pattern of fathers’ leave uptake</vt:lpstr>
      <vt:lpstr>South Korean context</vt:lpstr>
      <vt:lpstr>Background</vt:lpstr>
      <vt:lpstr>Data and methods</vt:lpstr>
      <vt:lpstr>Data and methods</vt:lpstr>
      <vt:lpstr>PowerPoint 프레젠테이션</vt:lpstr>
      <vt:lpstr>PowerPoint 프레젠테이션</vt:lpstr>
      <vt:lpstr>Intention for another child by leave group</vt:lpstr>
      <vt:lpstr>Likelihood of intention for another child</vt:lpstr>
      <vt:lpstr>Main results from interviews</vt:lpstr>
      <vt:lpstr>Additional contextual/complicating factors</vt:lpstr>
      <vt:lpstr>Conclusion and implications</vt:lpstr>
      <vt:lpstr>Thank you!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Norms about childcare, working hours, and fathers’ uptake of parental leave in South Korea</dc:title>
  <dc:creator>Youngcho Lee</dc:creator>
  <cp:lastModifiedBy>Youngcho Lee</cp:lastModifiedBy>
  <cp:revision>50</cp:revision>
  <dcterms:created xsi:type="dcterms:W3CDTF">2021-08-08T18:28:30Z</dcterms:created>
  <dcterms:modified xsi:type="dcterms:W3CDTF">2021-09-17T09:33:28Z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0x010100BBE55CF1927D4A448F1216C7AA3780F4</vt:lpwstr>
  </property>
</Properties>
</file>