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419" r:id="rId3"/>
    <p:sldId id="421" r:id="rId4"/>
    <p:sldId id="273" r:id="rId5"/>
    <p:sldId id="423" r:id="rId6"/>
    <p:sldId id="424" r:id="rId7"/>
    <p:sldId id="427" r:id="rId8"/>
    <p:sldId id="430" r:id="rId9"/>
    <p:sldId id="428" r:id="rId10"/>
    <p:sldId id="444" r:id="rId11"/>
    <p:sldId id="433" r:id="rId12"/>
    <p:sldId id="434" r:id="rId13"/>
    <p:sldId id="435" r:id="rId14"/>
    <p:sldId id="436" r:id="rId15"/>
    <p:sldId id="437" r:id="rId16"/>
    <p:sldId id="438" r:id="rId17"/>
    <p:sldId id="443" r:id="rId18"/>
    <p:sldId id="445" r:id="rId19"/>
    <p:sldId id="442" r:id="rId20"/>
    <p:sldId id="387" r:id="rId21"/>
    <p:sldId id="440" r:id="rId22"/>
    <p:sldId id="439" r:id="rId23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1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Anna Kurowska" initials="AK" lastIdx="3" clrIdx="1">
    <p:extLst>
      <p:ext uri="{19B8F6BF-5375-455C-9EA6-DF929625EA0E}">
        <p15:presenceInfo xmlns:p15="http://schemas.microsoft.com/office/powerpoint/2012/main" userId="Anna Kurow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31A"/>
    <a:srgbClr val="FFC000"/>
    <a:srgbClr val="002060"/>
    <a:srgbClr val="802187"/>
    <a:srgbClr val="DFC9EF"/>
    <a:srgbClr val="990099"/>
    <a:srgbClr val="66CCFF"/>
    <a:srgbClr val="FF0000"/>
    <a:srgbClr val="000000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60000" autoAdjust="0"/>
  </p:normalViewPr>
  <p:slideViewPr>
    <p:cSldViewPr snapToGrid="0">
      <p:cViewPr varScale="1">
        <p:scale>
          <a:sx n="29" d="100"/>
          <a:sy n="29" d="100"/>
        </p:scale>
        <p:origin x="181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105B0-6360-4750-A80E-8D858FEED97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556A8-7115-4D04-844D-8CC3F0D94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20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78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76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2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2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6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35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i="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74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i="1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38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i="1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2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49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u="sng" dirty="0" err="1"/>
              <a:t>Additional</a:t>
            </a:r>
            <a:r>
              <a:rPr lang="pl-PL" b="1" u="sng" dirty="0"/>
              <a:t> </a:t>
            </a:r>
            <a:r>
              <a:rPr lang="pl-PL" b="1" u="sng" dirty="0" err="1"/>
              <a:t>slide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8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u="none" dirty="0"/>
              <a:t>The numer of </a:t>
            </a:r>
            <a:r>
              <a:rPr lang="pl-PL" b="0" u="none" dirty="0" err="1"/>
              <a:t>months</a:t>
            </a:r>
            <a:r>
              <a:rPr lang="pl-PL" b="0" u="none" dirty="0"/>
              <a:t> </a:t>
            </a:r>
            <a:r>
              <a:rPr lang="pl-PL" b="0" u="none" dirty="0" err="1"/>
              <a:t>is</a:t>
            </a:r>
            <a:r>
              <a:rPr lang="pl-PL" b="0" u="none" dirty="0"/>
              <a:t> </a:t>
            </a:r>
            <a:r>
              <a:rPr lang="pl-PL" b="0" u="none" dirty="0" err="1"/>
              <a:t>relatively</a:t>
            </a:r>
            <a:r>
              <a:rPr lang="pl-PL" b="0" u="none" dirty="0"/>
              <a:t> </a:t>
            </a:r>
            <a:r>
              <a:rPr lang="pl-PL" b="0" u="none" dirty="0" err="1"/>
              <a:t>long</a:t>
            </a:r>
            <a:r>
              <a:rPr lang="pl-PL" b="0" u="none" dirty="0"/>
              <a:t> </a:t>
            </a:r>
            <a:r>
              <a:rPr lang="pl-PL" b="0" u="none" dirty="0" err="1"/>
              <a:t>accross</a:t>
            </a:r>
            <a:r>
              <a:rPr lang="pl-PL" b="0" u="none" dirty="0"/>
              <a:t> </a:t>
            </a:r>
            <a:r>
              <a:rPr lang="pl-PL" b="0" u="none" dirty="0" err="1"/>
              <a:t>countries</a:t>
            </a:r>
            <a:r>
              <a:rPr lang="pl-PL" b="0" u="none" dirty="0"/>
              <a:t>, </a:t>
            </a:r>
            <a:r>
              <a:rPr lang="pl-PL" b="0" u="none" dirty="0" err="1"/>
              <a:t>genders</a:t>
            </a:r>
            <a:r>
              <a:rPr lang="pl-PL" b="0" u="none" dirty="0"/>
              <a:t> and </a:t>
            </a:r>
            <a:r>
              <a:rPr lang="pl-PL" b="0" u="none" dirty="0" err="1"/>
              <a:t>child’s</a:t>
            </a:r>
            <a:r>
              <a:rPr lang="pl-PL" b="0" u="none" dirty="0"/>
              <a:t> </a:t>
            </a:r>
            <a:r>
              <a:rPr lang="pl-PL" b="0" u="none" dirty="0" err="1"/>
              <a:t>age</a:t>
            </a:r>
            <a:r>
              <a:rPr lang="pl-PL" b="0" u="none" dirty="0"/>
              <a:t> </a:t>
            </a:r>
            <a:r>
              <a:rPr lang="pl-PL" b="0" u="none" dirty="0" err="1"/>
              <a:t>groups</a:t>
            </a:r>
            <a:r>
              <a:rPr lang="pl-PL" b="0" u="none" dirty="0"/>
              <a:t>. </a:t>
            </a:r>
            <a:r>
              <a:rPr lang="pl-PL" b="0" u="none" dirty="0" err="1"/>
              <a:t>Apart</a:t>
            </a:r>
            <a:r>
              <a:rPr lang="pl-PL" b="0" u="none" dirty="0"/>
              <a:t> from the </a:t>
            </a:r>
            <a:r>
              <a:rPr lang="pl-PL" b="0" u="none" dirty="0" err="1"/>
              <a:t>group</a:t>
            </a:r>
            <a:r>
              <a:rPr lang="pl-PL" b="0" u="none" dirty="0"/>
              <a:t> of </a:t>
            </a:r>
            <a:r>
              <a:rPr lang="pl-PL" b="0" u="none" dirty="0" err="1"/>
              <a:t>mothers</a:t>
            </a:r>
            <a:r>
              <a:rPr lang="pl-PL" b="0" u="none" dirty="0"/>
              <a:t> of </a:t>
            </a:r>
            <a:r>
              <a:rPr lang="pl-PL" b="0" u="none" dirty="0" err="1"/>
              <a:t>youngest</a:t>
            </a:r>
            <a:r>
              <a:rPr lang="pl-PL" b="0" u="none" dirty="0"/>
              <a:t> </a:t>
            </a:r>
            <a:r>
              <a:rPr lang="pl-PL" b="0" u="none" dirty="0" err="1"/>
              <a:t>children</a:t>
            </a:r>
            <a:r>
              <a:rPr lang="pl-PL" b="0" u="none" dirty="0"/>
              <a:t> – </a:t>
            </a:r>
            <a:r>
              <a:rPr lang="pl-PL" b="0" u="none" dirty="0" err="1"/>
              <a:t>which</a:t>
            </a:r>
            <a:r>
              <a:rPr lang="pl-PL" b="0" u="none" dirty="0"/>
              <a:t> I do not show </a:t>
            </a:r>
            <a:r>
              <a:rPr lang="pl-PL" b="0" u="none" dirty="0" err="1"/>
              <a:t>here</a:t>
            </a:r>
            <a:r>
              <a:rPr lang="pl-PL" b="0" u="none" dirty="0"/>
              <a:t>, The </a:t>
            </a:r>
            <a:r>
              <a:rPr lang="pl-PL" b="0" u="none" dirty="0" err="1"/>
              <a:t>longest</a:t>
            </a:r>
            <a:r>
              <a:rPr lang="pl-PL" b="0" u="none" dirty="0"/>
              <a:t> </a:t>
            </a:r>
            <a:r>
              <a:rPr lang="pl-PL" b="0" u="none" dirty="0" err="1"/>
              <a:t>average</a:t>
            </a:r>
            <a:r>
              <a:rPr lang="pl-PL" b="0" u="none" dirty="0"/>
              <a:t> </a:t>
            </a:r>
            <a:r>
              <a:rPr lang="pl-PL" b="0" u="none" dirty="0" err="1"/>
              <a:t>duration</a:t>
            </a:r>
            <a:r>
              <a:rPr lang="pl-PL" b="0" u="none" dirty="0"/>
              <a:t> of </a:t>
            </a:r>
            <a:r>
              <a:rPr lang="pl-PL" b="0" u="none" dirty="0" err="1"/>
              <a:t>leave</a:t>
            </a:r>
            <a:r>
              <a:rPr lang="pl-PL" b="0" u="none" dirty="0"/>
              <a:t> </a:t>
            </a:r>
            <a:r>
              <a:rPr lang="pl-PL" b="0" u="none" dirty="0" err="1"/>
              <a:t>is</a:t>
            </a:r>
            <a:r>
              <a:rPr lang="pl-PL" b="0" u="none" dirty="0"/>
              <a:t> in Poland for </a:t>
            </a:r>
            <a:r>
              <a:rPr lang="pl-PL" b="0" u="none" dirty="0" err="1"/>
              <a:t>mothers</a:t>
            </a:r>
            <a:r>
              <a:rPr lang="pl-PL" b="0" u="none" dirty="0"/>
              <a:t> of 3-5 </a:t>
            </a:r>
            <a:r>
              <a:rPr lang="pl-PL" b="0" u="none" dirty="0" err="1"/>
              <a:t>year</a:t>
            </a:r>
            <a:r>
              <a:rPr lang="pl-PL" b="0" u="none" dirty="0"/>
              <a:t> </a:t>
            </a:r>
            <a:r>
              <a:rPr lang="pl-PL" b="0" u="none" dirty="0" err="1"/>
              <a:t>olds</a:t>
            </a:r>
            <a:r>
              <a:rPr lang="pl-PL" b="0" u="none" dirty="0"/>
              <a:t> and </a:t>
            </a:r>
            <a:r>
              <a:rPr lang="pl-PL" b="0" u="none" dirty="0" err="1"/>
              <a:t>amounts</a:t>
            </a:r>
            <a:r>
              <a:rPr lang="pl-PL" b="0" u="none" dirty="0"/>
              <a:t> to </a:t>
            </a:r>
            <a:r>
              <a:rPr lang="pl-PL" b="0" u="none" dirty="0" err="1"/>
              <a:t>about</a:t>
            </a:r>
            <a:r>
              <a:rPr lang="pl-PL" b="0" u="none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6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5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u="non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1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67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56A8-7115-4D04-844D-8CC3F0D944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2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C39BB5-33BF-4411-A123-3C1EE53BF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B5D3361-8D61-4341-A41C-63709F45D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981A0F-2BA3-40EF-8D72-BA0D9566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3B08-12A8-4606-87A5-217C33E0A64C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6F95F2-A55E-4001-AADC-BF589FAF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Familydemic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66F9EB-61ED-4DAC-88ED-CF4934C3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1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1256DF-5969-45FF-B16C-44D3AFC9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785FADB-AA00-455B-9AD7-155006023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1FACDE-7633-4812-AEFA-84A81A2F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7C4F-DEA4-405F-84C2-4A43F5FB557F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C1CE5E-8336-47AF-A256-03CAF7DC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Familydemic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0E64A2-5001-4CD3-995D-E2A22614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3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679F93F-9D71-44B1-BC88-385683BBC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415A5CD-79A4-4058-91D6-57E8062A8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7FAABF-89CF-4EF9-A9F4-E70D5008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B232-BC4A-490C-85A5-D8379BC5FBE6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3C9256-3C32-47E3-ADD4-DF81B236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Familydemic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EBF1CF-154A-497A-A783-29DD9AC7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7B4FC5-6D3C-4FFA-A47C-31C2840C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0640E4-94BD-4A2B-A923-3755516A1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CBB12F-77A8-4046-B13B-F21E1462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496D-439C-4BE3-B75C-3BD7DA666F7A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90875F-B303-451C-9D24-B8C23E14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Familydemic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AD117E-6FAD-45D4-BA84-3AF95BBE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1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28C65E-C702-4CC1-BF17-8FCEF860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0054F1-57D3-4432-BBBA-E831DC0DB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FA7E64-6C67-471E-96BD-D413B594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C9D6-D111-4521-9E0E-D0A4D2F88971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9A71A1-7CD0-4593-8C60-75AEA401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Familydemic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6FF7BE-F05B-4726-90D1-D1D1E70B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7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1979DB-67D7-460D-8846-EB582622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9E582F-C7AE-42CF-9ADA-6301EA312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577DE1-ED06-488B-A682-BDAAB8F95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E2058E-1858-4A85-BF9C-D66068A0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BBF0-C42E-4572-95C1-FFA719F71043}" type="datetime1">
              <a:rPr lang="en-US" smtClean="0"/>
              <a:t>6/21/2022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772771-3828-48D3-93C9-3E704CEB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Familydemic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2ADA01-9678-4A14-994B-B93D71E2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6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9CE8BE-FB9A-475C-9D6B-027FA97C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894EC1-C30A-44DE-8D56-8E10CDCD8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4F4C5ED-B8ED-4E2D-8BDE-FFD39E8A6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746C311-26DD-44E1-8625-58AEBF8C3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F93A5C-7D77-475C-A9F5-F6E7D5D1C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06A2FBA-EB68-4E2E-A95D-E344D28E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C681-359A-4BBE-832E-8F81BC5ACDE4}" type="datetime1">
              <a:rPr lang="en-US" smtClean="0"/>
              <a:t>6/21/2022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E101C41-5E23-4470-BC51-0D77FD49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Familydemic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1BAE75A-6BF8-41BD-8922-33226F3E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7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7FB870-CF75-440E-87F2-28085783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A0C743D-5B34-46F1-A92D-1FE61EDE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B711-0011-45B6-97D6-C959CA81C20B}" type="datetime1">
              <a:rPr lang="en-US" smtClean="0"/>
              <a:t>6/21/2022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3F1339B-F5BD-4F4C-80FB-F82A1213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Familydemic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C6EBFA0-4FB0-4C07-AA1A-A95B5FD7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6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B37BDF-1524-4453-8AD6-396A1E9C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57B9-752C-438B-8184-3433941050F6}" type="datetime1">
              <a:rPr lang="en-US" smtClean="0"/>
              <a:t>6/21/2022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D093B56-B755-40CD-9C22-F6840F5E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Familydemic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390C9DB-6F25-4587-B748-C688C31E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7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F800FB-8552-46DB-9DCD-BF8FB6FC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8EE5DB-E216-4518-A247-77F4AD89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406192-B5F4-4B81-BB7A-849594C6C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6165584-AB1A-4565-8789-CDA84B149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54A5-093D-4C47-AF1F-586CB49C8458}" type="datetime1">
              <a:rPr lang="en-US" smtClean="0"/>
              <a:t>6/21/2022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6CB5BB9-A495-44BD-A817-408FDAA7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Familydemic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40F1452-C256-482F-B3C0-69DF2BDF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D70AF5-1030-4723-B589-03709F58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C501806-D7FC-4510-8D21-3CC816524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734F66-2D6E-4321-94DB-E0DA1FB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370A90-DF86-4EB1-83B5-514E793F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1424-8979-40A0-889E-B6D8451787FC}" type="datetime1">
              <a:rPr lang="en-US" smtClean="0"/>
              <a:t>6/21/2022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2F529E-8F2C-47CC-861E-2EA047DA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Familydemic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33499E-CB56-4994-97F3-CEED0E28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1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4921C2A-E1D1-4404-B596-34C33D3D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8AD9B7-0503-436A-87C8-AF5EC0F23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F625AC-5C72-4D4C-8BF9-778136D0A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D50FD-79CF-4ED0-8198-41BAA3233303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6C1253-38FD-4770-8B27-BFEF775FC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Familydemic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E45111-21E1-4B43-BCF9-2A3F5E87D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207C-6241-4363-859B-8C76ED21C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2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4D9238-B317-4910-9CE7-444C274B9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379" y="1590782"/>
            <a:ext cx="10316391" cy="1774716"/>
          </a:xfrm>
        </p:spPr>
        <p:txBody>
          <a:bodyPr>
            <a:normAutofit/>
          </a:bodyPr>
          <a:lstStyle/>
          <a:p>
            <a:r>
              <a:rPr lang="pl-PL" sz="3200" dirty="0" err="1">
                <a:latin typeface="+mn-lt"/>
              </a:rPr>
              <a:t>Leave</a:t>
            </a:r>
            <a:r>
              <a:rPr lang="pl-PL" sz="3200" dirty="0">
                <a:latin typeface="+mn-lt"/>
              </a:rPr>
              <a:t> </a:t>
            </a:r>
            <a:r>
              <a:rPr lang="pl-PL" sz="3200" dirty="0" err="1">
                <a:latin typeface="+mn-lt"/>
              </a:rPr>
              <a:t>use</a:t>
            </a:r>
            <a:r>
              <a:rPr lang="pl-PL" sz="3200" dirty="0">
                <a:latin typeface="+mn-lt"/>
              </a:rPr>
              <a:t> as a </a:t>
            </a:r>
            <a:r>
              <a:rPr lang="pl-PL" sz="3200" dirty="0" err="1">
                <a:latin typeface="+mn-lt"/>
              </a:rPr>
              <a:t>strategy</a:t>
            </a:r>
            <a:r>
              <a:rPr lang="pl-PL" sz="3200" dirty="0">
                <a:latin typeface="+mn-lt"/>
              </a:rPr>
              <a:t> to </a:t>
            </a:r>
            <a:r>
              <a:rPr lang="pl-PL" sz="3200" dirty="0" err="1">
                <a:latin typeface="+mn-lt"/>
              </a:rPr>
              <a:t>cope</a:t>
            </a:r>
            <a:r>
              <a:rPr lang="pl-PL" sz="3200" dirty="0">
                <a:latin typeface="+mn-lt"/>
              </a:rPr>
              <a:t> with the Covid-19 </a:t>
            </a:r>
            <a:r>
              <a:rPr lang="pl-PL" sz="3200" dirty="0" err="1">
                <a:latin typeface="+mn-lt"/>
              </a:rPr>
              <a:t>pandemic</a:t>
            </a:r>
            <a:r>
              <a:rPr lang="pl-PL" sz="3200" dirty="0">
                <a:latin typeface="+mn-lt"/>
              </a:rPr>
              <a:t> by </a:t>
            </a:r>
            <a:r>
              <a:rPr lang="pl-PL" sz="3200" dirty="0" err="1">
                <a:latin typeface="+mn-lt"/>
              </a:rPr>
              <a:t>parents</a:t>
            </a:r>
            <a:r>
              <a:rPr lang="pl-PL" sz="3200" dirty="0">
                <a:latin typeface="+mn-lt"/>
              </a:rPr>
              <a:t> of dependent </a:t>
            </a:r>
            <a:r>
              <a:rPr lang="pl-PL" sz="3200" dirty="0" err="1">
                <a:latin typeface="+mn-lt"/>
              </a:rPr>
              <a:t>children</a:t>
            </a:r>
            <a:r>
              <a:rPr lang="pl-PL" sz="3200" dirty="0">
                <a:latin typeface="+mn-lt"/>
              </a:rPr>
              <a:t> in </a:t>
            </a:r>
            <a:r>
              <a:rPr lang="pl-PL" sz="3200" dirty="0" err="1">
                <a:latin typeface="+mn-lt"/>
              </a:rPr>
              <a:t>six</a:t>
            </a:r>
            <a:r>
              <a:rPr lang="pl-PL" sz="3200" dirty="0">
                <a:latin typeface="+mn-lt"/>
              </a:rPr>
              <a:t> </a:t>
            </a:r>
            <a:r>
              <a:rPr lang="pl-PL" sz="3200" dirty="0" err="1">
                <a:latin typeface="+mn-lt"/>
              </a:rPr>
              <a:t>countries</a:t>
            </a:r>
            <a:endParaRPr lang="en-US" sz="3200" dirty="0"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E11531-DE1F-41D1-A9D3-4CEDA20FC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5646"/>
            <a:ext cx="9144000" cy="1655762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Anna Kurowska &amp; </a:t>
            </a:r>
            <a:r>
              <a:rPr lang="pl-PL" dirty="0" err="1"/>
              <a:t>Ilyar</a:t>
            </a:r>
            <a:r>
              <a:rPr lang="pl-PL" dirty="0"/>
              <a:t> </a:t>
            </a:r>
            <a:r>
              <a:rPr lang="pl-PL" dirty="0" err="1"/>
              <a:t>Heydari</a:t>
            </a:r>
            <a:r>
              <a:rPr lang="pl-PL" dirty="0"/>
              <a:t> </a:t>
            </a:r>
            <a:r>
              <a:rPr lang="pl-PL" dirty="0" err="1"/>
              <a:t>Barardehi</a:t>
            </a:r>
            <a:endParaRPr lang="en-US" dirty="0"/>
          </a:p>
          <a:p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3DEAAEA-7B09-48FB-83B9-8BF9A6167B53}"/>
              </a:ext>
            </a:extLst>
          </p:cNvPr>
          <p:cNvSpPr txBox="1"/>
          <p:nvPr/>
        </p:nvSpPr>
        <p:spPr>
          <a:xfrm>
            <a:off x="401142" y="6201541"/>
            <a:ext cx="11790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ILNP&amp;R </a:t>
            </a:r>
            <a:r>
              <a:rPr lang="pl-PL" i="1" dirty="0" err="1">
                <a:solidFill>
                  <a:schemeClr val="bg1">
                    <a:lumMod val="65000"/>
                  </a:schemeClr>
                </a:solidFill>
              </a:rPr>
              <a:t>Annual</a:t>
            </a: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 Meeting, New York, 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21-22 </a:t>
            </a:r>
            <a:r>
              <a:rPr lang="pl-PL" dirty="0" err="1">
                <a:solidFill>
                  <a:schemeClr val="bg1">
                    <a:lumMod val="65000"/>
                  </a:schemeClr>
                </a:solidFill>
              </a:rPr>
              <a:t>June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 2022 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4DBD707-1CBF-4474-9D0C-C126EAD1F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2" y="458672"/>
            <a:ext cx="4247321" cy="36933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8276546-4AC6-4A94-8264-F05D6E3EA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07" y="280596"/>
            <a:ext cx="2127665" cy="78010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623107E-975E-479E-9A2F-E55A495843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86" y="399572"/>
            <a:ext cx="500920" cy="542154"/>
          </a:xfrm>
          <a:prstGeom prst="rect">
            <a:avLst/>
          </a:prstGeom>
        </p:spPr>
      </p:pic>
      <p:pic>
        <p:nvPicPr>
          <p:cNvPr id="9" name="Obraz 8" descr="Obraz zawierający tekst, clipart&#10;&#10;Opis wygenerowany automatycznie">
            <a:extLst>
              <a:ext uri="{FF2B5EF4-FFF2-40B4-BE49-F238E27FC236}">
                <a16:creationId xmlns:a16="http://schemas.microsoft.com/office/drawing/2014/main" id="{12387314-54BF-4ABA-BF66-C4E372EBE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00" y="445711"/>
            <a:ext cx="2500083" cy="462978"/>
          </a:xfrm>
          <a:prstGeom prst="rect">
            <a:avLst/>
          </a:prstGeom>
        </p:spPr>
      </p:pic>
      <p:pic>
        <p:nvPicPr>
          <p:cNvPr id="1028" name="Picture 4" descr="Familydemic">
            <a:extLst>
              <a:ext uri="{FF2B5EF4-FFF2-40B4-BE49-F238E27FC236}">
                <a16:creationId xmlns:a16="http://schemas.microsoft.com/office/drawing/2014/main" id="{3A855929-0A2F-4FAA-8FD7-FB3AFB40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64" y="4771065"/>
            <a:ext cx="2752034" cy="5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20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Time out of </a:t>
            </a:r>
            <a:r>
              <a:rPr lang="pl-PL" sz="4000" b="1" dirty="0" err="1">
                <a:cs typeface="Arial" panose="020B0604020202020204" pitchFamily="34" charset="0"/>
              </a:rPr>
              <a:t>school</a:t>
            </a:r>
            <a:r>
              <a:rPr lang="pl-PL" sz="4000" b="1" dirty="0">
                <a:cs typeface="Arial" panose="020B0604020202020204" pitchFamily="34" charset="0"/>
              </a:rPr>
              <a:t> </a:t>
            </a:r>
            <a:r>
              <a:rPr lang="pl-PL" sz="4000" dirty="0">
                <a:cs typeface="Arial" panose="020B0604020202020204" pitchFamily="34" charset="0"/>
              </a:rPr>
              <a:t>– </a:t>
            </a:r>
            <a:r>
              <a:rPr lang="pl-PL" sz="4000" dirty="0" err="1">
                <a:cs typeface="Arial" panose="020B0604020202020204" pitchFamily="34" charset="0"/>
              </a:rPr>
              <a:t>other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reasons</a:t>
            </a:r>
            <a:endParaRPr lang="pl-PL" sz="4000" dirty="0"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1B5281AA-FCB5-A02A-5527-5A0F27F1D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3" y="1766619"/>
            <a:ext cx="5698946" cy="41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A1966897-AF1C-8577-567D-06B2B9159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21" y="1638300"/>
            <a:ext cx="5875390" cy="4274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73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4B9F0B1C-7156-1E69-5EE5-31D5A8FA8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07" y="1370124"/>
            <a:ext cx="7450021" cy="54201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Patterns</a:t>
            </a:r>
            <a:r>
              <a:rPr lang="pl-PL" sz="4000" dirty="0">
                <a:cs typeface="Arial" panose="020B0604020202020204" pitchFamily="34" charset="0"/>
              </a:rPr>
              <a:t> of </a:t>
            </a:r>
            <a:r>
              <a:rPr lang="pl-PL" sz="4000" dirty="0" err="1">
                <a:cs typeface="Arial" panose="020B0604020202020204" pitchFamily="34" charset="0"/>
              </a:rPr>
              <a:t>leave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use</a:t>
            </a:r>
            <a:r>
              <a:rPr lang="pl-PL" sz="4000" dirty="0">
                <a:cs typeface="Arial" panose="020B0604020202020204" pitchFamily="34" charset="0"/>
              </a:rPr>
              <a:t> – </a:t>
            </a:r>
            <a:r>
              <a:rPr lang="pl-PL" sz="4000" dirty="0" err="1">
                <a:cs typeface="Arial" panose="020B0604020202020204" pitchFamily="34" charset="0"/>
              </a:rPr>
              <a:t>mothers</a:t>
            </a:r>
            <a:r>
              <a:rPr lang="pl-PL" sz="4000" dirty="0">
                <a:cs typeface="Arial" panose="020B0604020202020204" pitchFamily="34" charset="0"/>
              </a:rPr>
              <a:t> &amp; </a:t>
            </a:r>
            <a:r>
              <a:rPr lang="pl-PL" sz="4000" dirty="0" err="1">
                <a:cs typeface="Arial" panose="020B0604020202020204" pitchFamily="34" charset="0"/>
              </a:rPr>
              <a:t>child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under</a:t>
            </a:r>
            <a:r>
              <a:rPr lang="pl-PL" sz="4000" dirty="0">
                <a:cs typeface="Arial" panose="020B0604020202020204" pitchFamily="34" charset="0"/>
              </a:rPr>
              <a:t> 3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13C8598B-D3AE-8084-CCFE-4A701C514677}"/>
              </a:ext>
            </a:extLst>
          </p:cNvPr>
          <p:cNvSpPr/>
          <p:nvPr/>
        </p:nvSpPr>
        <p:spPr>
          <a:xfrm rot="16200000">
            <a:off x="3519238" y="2737183"/>
            <a:ext cx="2767265" cy="1383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summer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7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Patterns</a:t>
            </a:r>
            <a:r>
              <a:rPr lang="pl-PL" sz="4000" dirty="0">
                <a:cs typeface="Arial" panose="020B0604020202020204" pitchFamily="34" charset="0"/>
              </a:rPr>
              <a:t> of </a:t>
            </a:r>
            <a:r>
              <a:rPr lang="pl-PL" sz="4000" dirty="0" err="1">
                <a:cs typeface="Arial" panose="020B0604020202020204" pitchFamily="34" charset="0"/>
              </a:rPr>
              <a:t>leave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use</a:t>
            </a:r>
            <a:r>
              <a:rPr lang="pl-PL" sz="4000" dirty="0">
                <a:cs typeface="Arial" panose="020B0604020202020204" pitchFamily="34" charset="0"/>
              </a:rPr>
              <a:t> – </a:t>
            </a:r>
            <a:r>
              <a:rPr lang="pl-PL" sz="4000" dirty="0" err="1">
                <a:cs typeface="Arial" panose="020B0604020202020204" pitchFamily="34" charset="0"/>
              </a:rPr>
              <a:t>fathers</a:t>
            </a:r>
            <a:r>
              <a:rPr lang="pl-PL" sz="4000" dirty="0">
                <a:cs typeface="Arial" panose="020B0604020202020204" pitchFamily="34" charset="0"/>
              </a:rPr>
              <a:t> &amp; </a:t>
            </a:r>
            <a:r>
              <a:rPr lang="pl-PL" sz="4000" dirty="0" err="1">
                <a:cs typeface="Arial" panose="020B0604020202020204" pitchFamily="34" charset="0"/>
              </a:rPr>
              <a:t>child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under</a:t>
            </a:r>
            <a:r>
              <a:rPr lang="pl-PL" sz="4000" dirty="0">
                <a:cs typeface="Arial" panose="020B0604020202020204" pitchFamily="34" charset="0"/>
              </a:rPr>
              <a:t> 3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B8CA77FF-4901-9E76-B4C7-696F596B5778}"/>
              </a:ext>
            </a:extLst>
          </p:cNvPr>
          <p:cNvSpPr/>
          <p:nvPr/>
        </p:nvSpPr>
        <p:spPr>
          <a:xfrm rot="16200000">
            <a:off x="3773214" y="2882879"/>
            <a:ext cx="2652629" cy="120687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summer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3C3CCE3A-D95A-8137-0C60-371CAE213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93" y="1323439"/>
            <a:ext cx="7607000" cy="55345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0D6A3B12-58FC-E94E-925B-13A6A2EC4963}"/>
              </a:ext>
            </a:extLst>
          </p:cNvPr>
          <p:cNvSpPr/>
          <p:nvPr/>
        </p:nvSpPr>
        <p:spPr>
          <a:xfrm rot="16200000">
            <a:off x="3519238" y="2737183"/>
            <a:ext cx="2767265" cy="1383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summer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1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>
            <a:extLst>
              <a:ext uri="{FF2B5EF4-FFF2-40B4-BE49-F238E27FC236}">
                <a16:creationId xmlns:a16="http://schemas.microsoft.com/office/drawing/2014/main" id="{FC2B21C7-5492-3550-FD2F-3FCE332A2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65" y="1323438"/>
            <a:ext cx="7606527" cy="5534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Patterns</a:t>
            </a:r>
            <a:r>
              <a:rPr lang="pl-PL" sz="4000" dirty="0">
                <a:cs typeface="Arial" panose="020B0604020202020204" pitchFamily="34" charset="0"/>
              </a:rPr>
              <a:t> of </a:t>
            </a:r>
            <a:r>
              <a:rPr lang="pl-PL" sz="4000" dirty="0" err="1">
                <a:cs typeface="Arial" panose="020B0604020202020204" pitchFamily="34" charset="0"/>
              </a:rPr>
              <a:t>leave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use</a:t>
            </a:r>
            <a:r>
              <a:rPr lang="pl-PL" sz="4000" dirty="0">
                <a:cs typeface="Arial" panose="020B0604020202020204" pitchFamily="34" charset="0"/>
              </a:rPr>
              <a:t> – </a:t>
            </a:r>
            <a:r>
              <a:rPr lang="pl-PL" sz="4000" dirty="0" err="1">
                <a:cs typeface="Arial" panose="020B0604020202020204" pitchFamily="34" charset="0"/>
              </a:rPr>
              <a:t>mothers</a:t>
            </a:r>
            <a:r>
              <a:rPr lang="pl-PL" sz="4000" dirty="0">
                <a:cs typeface="Arial" panose="020B0604020202020204" pitchFamily="34" charset="0"/>
              </a:rPr>
              <a:t> &amp; </a:t>
            </a:r>
            <a:r>
              <a:rPr lang="pl-PL" sz="4000" dirty="0" err="1">
                <a:cs typeface="Arial" panose="020B0604020202020204" pitchFamily="34" charset="0"/>
              </a:rPr>
              <a:t>child</a:t>
            </a:r>
            <a:r>
              <a:rPr lang="pl-PL" sz="4000" dirty="0">
                <a:cs typeface="Arial" panose="020B0604020202020204" pitchFamily="34" charset="0"/>
              </a:rPr>
              <a:t> 3-5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E4C9C65-3125-D7D8-6354-E4A6DBBA2AFD}"/>
              </a:ext>
            </a:extLst>
          </p:cNvPr>
          <p:cNvSpPr/>
          <p:nvPr/>
        </p:nvSpPr>
        <p:spPr>
          <a:xfrm rot="16200000">
            <a:off x="3519238" y="2737183"/>
            <a:ext cx="2767265" cy="1383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summer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1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>
            <a:extLst>
              <a:ext uri="{FF2B5EF4-FFF2-40B4-BE49-F238E27FC236}">
                <a16:creationId xmlns:a16="http://schemas.microsoft.com/office/drawing/2014/main" id="{771EE99B-E091-13FB-29B2-AA8C1B2C6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20" y="1323439"/>
            <a:ext cx="7561372" cy="5501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Patterns</a:t>
            </a:r>
            <a:r>
              <a:rPr lang="pl-PL" sz="4000" dirty="0">
                <a:cs typeface="Arial" panose="020B0604020202020204" pitchFamily="34" charset="0"/>
              </a:rPr>
              <a:t> of </a:t>
            </a:r>
            <a:r>
              <a:rPr lang="pl-PL" sz="4000" dirty="0" err="1">
                <a:cs typeface="Arial" panose="020B0604020202020204" pitchFamily="34" charset="0"/>
              </a:rPr>
              <a:t>leave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use</a:t>
            </a:r>
            <a:r>
              <a:rPr lang="pl-PL" sz="4000" dirty="0">
                <a:cs typeface="Arial" panose="020B0604020202020204" pitchFamily="34" charset="0"/>
              </a:rPr>
              <a:t> – </a:t>
            </a:r>
            <a:r>
              <a:rPr lang="pl-PL" sz="4000" dirty="0" err="1">
                <a:cs typeface="Arial" panose="020B0604020202020204" pitchFamily="34" charset="0"/>
              </a:rPr>
              <a:t>fathers</a:t>
            </a:r>
            <a:r>
              <a:rPr lang="pl-PL" sz="4000" dirty="0">
                <a:cs typeface="Arial" panose="020B0604020202020204" pitchFamily="34" charset="0"/>
              </a:rPr>
              <a:t> &amp; </a:t>
            </a:r>
            <a:r>
              <a:rPr lang="pl-PL" sz="4000" dirty="0" err="1">
                <a:cs typeface="Arial" panose="020B0604020202020204" pitchFamily="34" charset="0"/>
              </a:rPr>
              <a:t>child</a:t>
            </a:r>
            <a:r>
              <a:rPr lang="pl-PL" sz="4000" dirty="0">
                <a:cs typeface="Arial" panose="020B0604020202020204" pitchFamily="34" charset="0"/>
              </a:rPr>
              <a:t> 3-5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51B167F3-806A-058A-775E-D936D6F3BE6A}"/>
              </a:ext>
            </a:extLst>
          </p:cNvPr>
          <p:cNvSpPr/>
          <p:nvPr/>
        </p:nvSpPr>
        <p:spPr>
          <a:xfrm rot="16200000">
            <a:off x="3519238" y="2737183"/>
            <a:ext cx="2767265" cy="1383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summer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6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Patterns</a:t>
            </a:r>
            <a:r>
              <a:rPr lang="pl-PL" sz="4000" dirty="0">
                <a:cs typeface="Arial" panose="020B0604020202020204" pitchFamily="34" charset="0"/>
              </a:rPr>
              <a:t> of </a:t>
            </a:r>
            <a:r>
              <a:rPr lang="pl-PL" sz="4000" dirty="0" err="1">
                <a:cs typeface="Arial" panose="020B0604020202020204" pitchFamily="34" charset="0"/>
              </a:rPr>
              <a:t>leave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use</a:t>
            </a:r>
            <a:r>
              <a:rPr lang="pl-PL" sz="4000" dirty="0">
                <a:cs typeface="Arial" panose="020B0604020202020204" pitchFamily="34" charset="0"/>
              </a:rPr>
              <a:t> – </a:t>
            </a:r>
            <a:r>
              <a:rPr lang="pl-PL" sz="4000" dirty="0" err="1">
                <a:cs typeface="Arial" panose="020B0604020202020204" pitchFamily="34" charset="0"/>
              </a:rPr>
              <a:t>mothers</a:t>
            </a:r>
            <a:r>
              <a:rPr lang="pl-PL" sz="4000" dirty="0">
                <a:cs typeface="Arial" panose="020B0604020202020204" pitchFamily="34" charset="0"/>
              </a:rPr>
              <a:t> &amp; </a:t>
            </a:r>
            <a:r>
              <a:rPr lang="pl-PL" sz="4000" dirty="0" err="1">
                <a:cs typeface="Arial" panose="020B0604020202020204" pitchFamily="34" charset="0"/>
              </a:rPr>
              <a:t>child</a:t>
            </a:r>
            <a:r>
              <a:rPr lang="pl-PL" sz="4000" dirty="0">
                <a:cs typeface="Arial" panose="020B0604020202020204" pitchFamily="34" charset="0"/>
              </a:rPr>
              <a:t> 6-11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E35F2CF5-BA80-FB0B-C291-2357F1379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71" y="1323439"/>
            <a:ext cx="7525273" cy="54752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4855D277-2B1D-F103-33E1-77BD009A6A23}"/>
              </a:ext>
            </a:extLst>
          </p:cNvPr>
          <p:cNvSpPr/>
          <p:nvPr/>
        </p:nvSpPr>
        <p:spPr>
          <a:xfrm rot="16200000">
            <a:off x="3519238" y="2737183"/>
            <a:ext cx="2767265" cy="1383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summer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1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>
            <a:extLst>
              <a:ext uri="{FF2B5EF4-FFF2-40B4-BE49-F238E27FC236}">
                <a16:creationId xmlns:a16="http://schemas.microsoft.com/office/drawing/2014/main" id="{49559F83-4A85-F960-83BE-A387A1394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67" y="1387475"/>
            <a:ext cx="7330694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Patterns</a:t>
            </a:r>
            <a:r>
              <a:rPr lang="pl-PL" sz="4000" dirty="0">
                <a:cs typeface="Arial" panose="020B0604020202020204" pitchFamily="34" charset="0"/>
              </a:rPr>
              <a:t> of </a:t>
            </a:r>
            <a:r>
              <a:rPr lang="pl-PL" sz="4000" dirty="0" err="1">
                <a:cs typeface="Arial" panose="020B0604020202020204" pitchFamily="34" charset="0"/>
              </a:rPr>
              <a:t>leave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use</a:t>
            </a:r>
            <a:r>
              <a:rPr lang="pl-PL" sz="4000" dirty="0">
                <a:cs typeface="Arial" panose="020B0604020202020204" pitchFamily="34" charset="0"/>
              </a:rPr>
              <a:t> – </a:t>
            </a:r>
            <a:r>
              <a:rPr lang="pl-PL" sz="4000" dirty="0" err="1">
                <a:cs typeface="Arial" panose="020B0604020202020204" pitchFamily="34" charset="0"/>
              </a:rPr>
              <a:t>fathers</a:t>
            </a:r>
            <a:r>
              <a:rPr lang="pl-PL" sz="4000" dirty="0">
                <a:cs typeface="Arial" panose="020B0604020202020204" pitchFamily="34" charset="0"/>
              </a:rPr>
              <a:t> &amp; </a:t>
            </a:r>
            <a:r>
              <a:rPr lang="pl-PL" sz="4000" dirty="0" err="1">
                <a:cs typeface="Arial" panose="020B0604020202020204" pitchFamily="34" charset="0"/>
              </a:rPr>
              <a:t>child</a:t>
            </a:r>
            <a:r>
              <a:rPr lang="pl-PL" sz="4000" dirty="0">
                <a:cs typeface="Arial" panose="020B0604020202020204" pitchFamily="34" charset="0"/>
              </a:rPr>
              <a:t> 6-11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0DA6030F-8990-75BD-C627-1D3DA45F5B9B}"/>
              </a:ext>
            </a:extLst>
          </p:cNvPr>
          <p:cNvSpPr/>
          <p:nvPr/>
        </p:nvSpPr>
        <p:spPr>
          <a:xfrm rot="16200000">
            <a:off x="3519238" y="2737183"/>
            <a:ext cx="2767265" cy="1383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summer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72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l-PL" sz="4000" dirty="0">
              <a:cs typeface="Arial" panose="020B0604020202020204" pitchFamily="34" charset="0"/>
            </a:endParaRP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Changes</a:t>
            </a:r>
            <a:r>
              <a:rPr lang="pl-PL" sz="4000" dirty="0">
                <a:cs typeface="Arial" panose="020B0604020202020204" pitchFamily="34" charset="0"/>
              </a:rPr>
              <a:t> to </a:t>
            </a:r>
            <a:r>
              <a:rPr lang="pl-PL" sz="4000" dirty="0" err="1">
                <a:cs typeface="Arial" panose="020B0604020202020204" pitchFamily="34" charset="0"/>
              </a:rPr>
              <a:t>parental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leaves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due</a:t>
            </a:r>
            <a:r>
              <a:rPr lang="pl-PL" sz="4000" dirty="0">
                <a:cs typeface="Arial" panose="020B0604020202020204" pitchFamily="34" charset="0"/>
              </a:rPr>
              <a:t> to </a:t>
            </a:r>
            <a:r>
              <a:rPr lang="pl-PL" sz="4000" dirty="0" err="1">
                <a:cs typeface="Arial" panose="020B0604020202020204" pitchFamily="34" charset="0"/>
              </a:rPr>
              <a:t>pandemic</a:t>
            </a:r>
            <a:endParaRPr lang="pl-PL" sz="4000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08CF8D04-25F2-617D-1DAF-CED96099D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23439"/>
            <a:ext cx="7109492" cy="51726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nak plus 1">
            <a:extLst>
              <a:ext uri="{FF2B5EF4-FFF2-40B4-BE49-F238E27FC236}">
                <a16:creationId xmlns:a16="http://schemas.microsoft.com/office/drawing/2014/main" id="{B9F2B3DD-F46F-2B98-C725-57B0433F2C4A}"/>
              </a:ext>
            </a:extLst>
          </p:cNvPr>
          <p:cNvSpPr/>
          <p:nvPr/>
        </p:nvSpPr>
        <p:spPr>
          <a:xfrm>
            <a:off x="2144000" y="2411927"/>
            <a:ext cx="274583" cy="36512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nak plus 8">
            <a:extLst>
              <a:ext uri="{FF2B5EF4-FFF2-40B4-BE49-F238E27FC236}">
                <a16:creationId xmlns:a16="http://schemas.microsoft.com/office/drawing/2014/main" id="{5F18F7F3-C75E-06EF-E262-A99F9D1E1B01}"/>
              </a:ext>
            </a:extLst>
          </p:cNvPr>
          <p:cNvSpPr/>
          <p:nvPr/>
        </p:nvSpPr>
        <p:spPr>
          <a:xfrm>
            <a:off x="1116067" y="2540515"/>
            <a:ext cx="274583" cy="36512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nak plus 9">
            <a:extLst>
              <a:ext uri="{FF2B5EF4-FFF2-40B4-BE49-F238E27FC236}">
                <a16:creationId xmlns:a16="http://schemas.microsoft.com/office/drawing/2014/main" id="{5F222422-9ACB-0839-F471-52D6F3A01750}"/>
              </a:ext>
            </a:extLst>
          </p:cNvPr>
          <p:cNvSpPr/>
          <p:nvPr/>
        </p:nvSpPr>
        <p:spPr>
          <a:xfrm>
            <a:off x="3219558" y="2568018"/>
            <a:ext cx="274583" cy="36512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nak plus 10">
            <a:extLst>
              <a:ext uri="{FF2B5EF4-FFF2-40B4-BE49-F238E27FC236}">
                <a16:creationId xmlns:a16="http://schemas.microsoft.com/office/drawing/2014/main" id="{9E859E73-15AE-EC48-3C10-CE3ADC8399D4}"/>
              </a:ext>
            </a:extLst>
          </p:cNvPr>
          <p:cNvSpPr/>
          <p:nvPr/>
        </p:nvSpPr>
        <p:spPr>
          <a:xfrm>
            <a:off x="4247491" y="2591831"/>
            <a:ext cx="274583" cy="36512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nak plus 11">
            <a:extLst>
              <a:ext uri="{FF2B5EF4-FFF2-40B4-BE49-F238E27FC236}">
                <a16:creationId xmlns:a16="http://schemas.microsoft.com/office/drawing/2014/main" id="{C3D081F5-730E-D73D-D958-F43505E7074F}"/>
              </a:ext>
            </a:extLst>
          </p:cNvPr>
          <p:cNvSpPr/>
          <p:nvPr/>
        </p:nvSpPr>
        <p:spPr>
          <a:xfrm>
            <a:off x="5323049" y="2464315"/>
            <a:ext cx="274583" cy="36512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nak plus 12">
            <a:extLst>
              <a:ext uri="{FF2B5EF4-FFF2-40B4-BE49-F238E27FC236}">
                <a16:creationId xmlns:a16="http://schemas.microsoft.com/office/drawing/2014/main" id="{BA1F000C-4DE5-358F-5539-E19342E32E9D}"/>
              </a:ext>
            </a:extLst>
          </p:cNvPr>
          <p:cNvSpPr/>
          <p:nvPr/>
        </p:nvSpPr>
        <p:spPr>
          <a:xfrm>
            <a:off x="6350982" y="2363746"/>
            <a:ext cx="274583" cy="36512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nak plus 13">
            <a:extLst>
              <a:ext uri="{FF2B5EF4-FFF2-40B4-BE49-F238E27FC236}">
                <a16:creationId xmlns:a16="http://schemas.microsoft.com/office/drawing/2014/main" id="{FFF43ED2-780D-CF37-99A9-0457EBC27052}"/>
              </a:ext>
            </a:extLst>
          </p:cNvPr>
          <p:cNvSpPr/>
          <p:nvPr/>
        </p:nvSpPr>
        <p:spPr>
          <a:xfrm>
            <a:off x="1116067" y="4751346"/>
            <a:ext cx="274583" cy="36512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nak plus 14">
            <a:extLst>
              <a:ext uri="{FF2B5EF4-FFF2-40B4-BE49-F238E27FC236}">
                <a16:creationId xmlns:a16="http://schemas.microsoft.com/office/drawing/2014/main" id="{FCC569BE-D6DB-673A-568F-0B9A4D582648}"/>
              </a:ext>
            </a:extLst>
          </p:cNvPr>
          <p:cNvSpPr/>
          <p:nvPr/>
        </p:nvSpPr>
        <p:spPr>
          <a:xfrm>
            <a:off x="2144000" y="4833896"/>
            <a:ext cx="274583" cy="36512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nak plus 15">
            <a:extLst>
              <a:ext uri="{FF2B5EF4-FFF2-40B4-BE49-F238E27FC236}">
                <a16:creationId xmlns:a16="http://schemas.microsoft.com/office/drawing/2014/main" id="{043C34FF-9DD2-6DAB-8A73-7507366466F6}"/>
              </a:ext>
            </a:extLst>
          </p:cNvPr>
          <p:cNvSpPr/>
          <p:nvPr/>
        </p:nvSpPr>
        <p:spPr>
          <a:xfrm>
            <a:off x="3219557" y="4938631"/>
            <a:ext cx="274583" cy="36512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nak plus 16">
            <a:extLst>
              <a:ext uri="{FF2B5EF4-FFF2-40B4-BE49-F238E27FC236}">
                <a16:creationId xmlns:a16="http://schemas.microsoft.com/office/drawing/2014/main" id="{FFEAC565-6063-23D7-78E7-13CDFE1C2A02}"/>
              </a:ext>
            </a:extLst>
          </p:cNvPr>
          <p:cNvSpPr/>
          <p:nvPr/>
        </p:nvSpPr>
        <p:spPr>
          <a:xfrm>
            <a:off x="4247491" y="4678240"/>
            <a:ext cx="274583" cy="36512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nak plus 17">
            <a:extLst>
              <a:ext uri="{FF2B5EF4-FFF2-40B4-BE49-F238E27FC236}">
                <a16:creationId xmlns:a16="http://schemas.microsoft.com/office/drawing/2014/main" id="{A7A57AC3-3DE5-1980-24DA-B7C8CD2D096D}"/>
              </a:ext>
            </a:extLst>
          </p:cNvPr>
          <p:cNvSpPr/>
          <p:nvPr/>
        </p:nvSpPr>
        <p:spPr>
          <a:xfrm>
            <a:off x="5323049" y="4785172"/>
            <a:ext cx="274583" cy="36512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nak plus 18">
            <a:extLst>
              <a:ext uri="{FF2B5EF4-FFF2-40B4-BE49-F238E27FC236}">
                <a16:creationId xmlns:a16="http://schemas.microsoft.com/office/drawing/2014/main" id="{0F6CEC12-B974-37CE-74F9-7341EF7AACBC}"/>
              </a:ext>
            </a:extLst>
          </p:cNvPr>
          <p:cNvSpPr/>
          <p:nvPr/>
        </p:nvSpPr>
        <p:spPr>
          <a:xfrm>
            <a:off x="6350982" y="4890925"/>
            <a:ext cx="274583" cy="36512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nak minus 19">
            <a:extLst>
              <a:ext uri="{FF2B5EF4-FFF2-40B4-BE49-F238E27FC236}">
                <a16:creationId xmlns:a16="http://schemas.microsoft.com/office/drawing/2014/main" id="{DBC84DBF-C3BB-22DB-0172-064362C9BD2A}"/>
              </a:ext>
            </a:extLst>
          </p:cNvPr>
          <p:cNvSpPr/>
          <p:nvPr/>
        </p:nvSpPr>
        <p:spPr>
          <a:xfrm>
            <a:off x="6747198" y="5257645"/>
            <a:ext cx="199703" cy="345384"/>
          </a:xfrm>
          <a:prstGeom prst="mathMinus">
            <a:avLst/>
          </a:prstGeom>
          <a:solidFill>
            <a:srgbClr val="EA731A"/>
          </a:solidFill>
          <a:ln>
            <a:solidFill>
              <a:srgbClr val="EA7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nak minus 20">
            <a:extLst>
              <a:ext uri="{FF2B5EF4-FFF2-40B4-BE49-F238E27FC236}">
                <a16:creationId xmlns:a16="http://schemas.microsoft.com/office/drawing/2014/main" id="{ADE7C7E7-8E8B-5C59-D151-F737BCC675F8}"/>
              </a:ext>
            </a:extLst>
          </p:cNvPr>
          <p:cNvSpPr/>
          <p:nvPr/>
        </p:nvSpPr>
        <p:spPr>
          <a:xfrm>
            <a:off x="5722732" y="5430337"/>
            <a:ext cx="199703" cy="345384"/>
          </a:xfrm>
          <a:prstGeom prst="mathMinus">
            <a:avLst/>
          </a:prstGeom>
          <a:solidFill>
            <a:srgbClr val="EA731A"/>
          </a:solidFill>
          <a:ln>
            <a:solidFill>
              <a:srgbClr val="EA7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nak minus 21">
            <a:extLst>
              <a:ext uri="{FF2B5EF4-FFF2-40B4-BE49-F238E27FC236}">
                <a16:creationId xmlns:a16="http://schemas.microsoft.com/office/drawing/2014/main" id="{969F4FDF-1115-A3BE-6C6B-B12CFFDB7077}"/>
              </a:ext>
            </a:extLst>
          </p:cNvPr>
          <p:cNvSpPr/>
          <p:nvPr/>
        </p:nvSpPr>
        <p:spPr>
          <a:xfrm>
            <a:off x="4624602" y="5257645"/>
            <a:ext cx="199703" cy="345384"/>
          </a:xfrm>
          <a:prstGeom prst="mathMinus">
            <a:avLst/>
          </a:prstGeom>
          <a:solidFill>
            <a:srgbClr val="EA731A"/>
          </a:solidFill>
          <a:ln>
            <a:solidFill>
              <a:srgbClr val="EA7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nak minus 22">
            <a:extLst>
              <a:ext uri="{FF2B5EF4-FFF2-40B4-BE49-F238E27FC236}">
                <a16:creationId xmlns:a16="http://schemas.microsoft.com/office/drawing/2014/main" id="{2A672EFA-84AB-96D1-673F-6DFAD5A56179}"/>
              </a:ext>
            </a:extLst>
          </p:cNvPr>
          <p:cNvSpPr/>
          <p:nvPr/>
        </p:nvSpPr>
        <p:spPr>
          <a:xfrm>
            <a:off x="3626323" y="5486245"/>
            <a:ext cx="199703" cy="345384"/>
          </a:xfrm>
          <a:prstGeom prst="mathMinus">
            <a:avLst/>
          </a:prstGeom>
          <a:solidFill>
            <a:srgbClr val="EA731A"/>
          </a:solidFill>
          <a:ln>
            <a:solidFill>
              <a:srgbClr val="EA7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nak minus 23">
            <a:extLst>
              <a:ext uri="{FF2B5EF4-FFF2-40B4-BE49-F238E27FC236}">
                <a16:creationId xmlns:a16="http://schemas.microsoft.com/office/drawing/2014/main" id="{88EAFF33-ADD6-9039-DEE4-CD30311160B5}"/>
              </a:ext>
            </a:extLst>
          </p:cNvPr>
          <p:cNvSpPr/>
          <p:nvPr/>
        </p:nvSpPr>
        <p:spPr>
          <a:xfrm>
            <a:off x="2528193" y="5361869"/>
            <a:ext cx="199703" cy="345384"/>
          </a:xfrm>
          <a:prstGeom prst="mathMinus">
            <a:avLst/>
          </a:prstGeom>
          <a:solidFill>
            <a:srgbClr val="EA731A"/>
          </a:solidFill>
          <a:ln>
            <a:solidFill>
              <a:srgbClr val="EA7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nak minus 24">
            <a:extLst>
              <a:ext uri="{FF2B5EF4-FFF2-40B4-BE49-F238E27FC236}">
                <a16:creationId xmlns:a16="http://schemas.microsoft.com/office/drawing/2014/main" id="{4C54BDE5-3EDF-4228-E0AD-1879835616F0}"/>
              </a:ext>
            </a:extLst>
          </p:cNvPr>
          <p:cNvSpPr/>
          <p:nvPr/>
        </p:nvSpPr>
        <p:spPr>
          <a:xfrm>
            <a:off x="1507963" y="5406531"/>
            <a:ext cx="199703" cy="345384"/>
          </a:xfrm>
          <a:prstGeom prst="mathMinus">
            <a:avLst/>
          </a:prstGeom>
          <a:solidFill>
            <a:srgbClr val="EA731A"/>
          </a:solidFill>
          <a:ln>
            <a:solidFill>
              <a:srgbClr val="EA7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nak minus 25">
            <a:extLst>
              <a:ext uri="{FF2B5EF4-FFF2-40B4-BE49-F238E27FC236}">
                <a16:creationId xmlns:a16="http://schemas.microsoft.com/office/drawing/2014/main" id="{52063FEB-54DC-A8ED-CD57-F788DC49A0DE}"/>
              </a:ext>
            </a:extLst>
          </p:cNvPr>
          <p:cNvSpPr/>
          <p:nvPr/>
        </p:nvSpPr>
        <p:spPr>
          <a:xfrm>
            <a:off x="1507963" y="3214779"/>
            <a:ext cx="199703" cy="345384"/>
          </a:xfrm>
          <a:prstGeom prst="mathMinus">
            <a:avLst/>
          </a:prstGeom>
          <a:solidFill>
            <a:srgbClr val="EA731A"/>
          </a:solidFill>
          <a:ln>
            <a:solidFill>
              <a:srgbClr val="EA7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nak minus 26">
            <a:extLst>
              <a:ext uri="{FF2B5EF4-FFF2-40B4-BE49-F238E27FC236}">
                <a16:creationId xmlns:a16="http://schemas.microsoft.com/office/drawing/2014/main" id="{B74B58CA-7744-37F2-8B02-9FD9165F84A2}"/>
              </a:ext>
            </a:extLst>
          </p:cNvPr>
          <p:cNvSpPr/>
          <p:nvPr/>
        </p:nvSpPr>
        <p:spPr>
          <a:xfrm>
            <a:off x="2528193" y="3492832"/>
            <a:ext cx="199703" cy="134662"/>
          </a:xfrm>
          <a:prstGeom prst="mathMinus">
            <a:avLst/>
          </a:prstGeom>
          <a:solidFill>
            <a:srgbClr val="EA731A"/>
          </a:solidFill>
          <a:ln>
            <a:solidFill>
              <a:srgbClr val="EA7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nak minus 27">
            <a:extLst>
              <a:ext uri="{FF2B5EF4-FFF2-40B4-BE49-F238E27FC236}">
                <a16:creationId xmlns:a16="http://schemas.microsoft.com/office/drawing/2014/main" id="{EA4212FA-9189-5C2E-BACD-98F95E8A5C33}"/>
              </a:ext>
            </a:extLst>
          </p:cNvPr>
          <p:cNvSpPr/>
          <p:nvPr/>
        </p:nvSpPr>
        <p:spPr>
          <a:xfrm>
            <a:off x="3626322" y="3256308"/>
            <a:ext cx="199703" cy="345384"/>
          </a:xfrm>
          <a:prstGeom prst="mathMinus">
            <a:avLst/>
          </a:prstGeom>
          <a:solidFill>
            <a:srgbClr val="EA731A"/>
          </a:solidFill>
          <a:ln>
            <a:solidFill>
              <a:srgbClr val="EA7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nak minus 28">
            <a:extLst>
              <a:ext uri="{FF2B5EF4-FFF2-40B4-BE49-F238E27FC236}">
                <a16:creationId xmlns:a16="http://schemas.microsoft.com/office/drawing/2014/main" id="{D2D5BC6E-B05F-6FF4-5E83-4B72304D8125}"/>
              </a:ext>
            </a:extLst>
          </p:cNvPr>
          <p:cNvSpPr/>
          <p:nvPr/>
        </p:nvSpPr>
        <p:spPr>
          <a:xfrm>
            <a:off x="4646552" y="3204196"/>
            <a:ext cx="199703" cy="345384"/>
          </a:xfrm>
          <a:prstGeom prst="mathMinus">
            <a:avLst/>
          </a:prstGeom>
          <a:solidFill>
            <a:srgbClr val="EA731A"/>
          </a:solidFill>
          <a:ln>
            <a:solidFill>
              <a:srgbClr val="EA7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nak minus 29">
            <a:extLst>
              <a:ext uri="{FF2B5EF4-FFF2-40B4-BE49-F238E27FC236}">
                <a16:creationId xmlns:a16="http://schemas.microsoft.com/office/drawing/2014/main" id="{810B5BF5-0EDD-0098-5509-54BFCF81E5F3}"/>
              </a:ext>
            </a:extLst>
          </p:cNvPr>
          <p:cNvSpPr/>
          <p:nvPr/>
        </p:nvSpPr>
        <p:spPr>
          <a:xfrm>
            <a:off x="5722731" y="3364081"/>
            <a:ext cx="199703" cy="345384"/>
          </a:xfrm>
          <a:prstGeom prst="mathMinus">
            <a:avLst/>
          </a:prstGeom>
          <a:solidFill>
            <a:srgbClr val="EA731A"/>
          </a:solidFill>
          <a:ln>
            <a:solidFill>
              <a:srgbClr val="EA7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nak minus 30">
            <a:extLst>
              <a:ext uri="{FF2B5EF4-FFF2-40B4-BE49-F238E27FC236}">
                <a16:creationId xmlns:a16="http://schemas.microsoft.com/office/drawing/2014/main" id="{3718FC5B-9C88-D6BB-ABFC-B8500A2D46EC}"/>
              </a:ext>
            </a:extLst>
          </p:cNvPr>
          <p:cNvSpPr/>
          <p:nvPr/>
        </p:nvSpPr>
        <p:spPr>
          <a:xfrm>
            <a:off x="6742961" y="3364081"/>
            <a:ext cx="199703" cy="345384"/>
          </a:xfrm>
          <a:prstGeom prst="mathMinus">
            <a:avLst/>
          </a:prstGeom>
          <a:solidFill>
            <a:srgbClr val="EA731A"/>
          </a:solidFill>
          <a:ln>
            <a:solidFill>
              <a:srgbClr val="EA7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907032F9-81BF-3CA8-27FC-CE1AD5FE27BF}"/>
              </a:ext>
            </a:extLst>
          </p:cNvPr>
          <p:cNvSpPr/>
          <p:nvPr/>
        </p:nvSpPr>
        <p:spPr>
          <a:xfrm>
            <a:off x="7385717" y="1660437"/>
            <a:ext cx="610675" cy="366310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A89ACB0-6849-02AC-2DD3-A9A568C73EF4}"/>
              </a:ext>
            </a:extLst>
          </p:cNvPr>
          <p:cNvSpPr txBox="1"/>
          <p:nvPr/>
        </p:nvSpPr>
        <p:spPr>
          <a:xfrm>
            <a:off x="8146130" y="1521251"/>
            <a:ext cx="36449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/>
              <a:t>Logistic</a:t>
            </a:r>
            <a:r>
              <a:rPr lang="pl-PL" sz="1600" b="1" dirty="0"/>
              <a:t> </a:t>
            </a:r>
            <a:r>
              <a:rPr lang="pl-PL" sz="1600" b="1" dirty="0" err="1"/>
              <a:t>regression</a:t>
            </a:r>
            <a:r>
              <a:rPr lang="pl-PL" sz="1600" b="1" dirty="0"/>
              <a:t>: </a:t>
            </a:r>
          </a:p>
          <a:p>
            <a:r>
              <a:rPr lang="pl-PL" sz="1600" dirty="0"/>
              <a:t>1 –</a:t>
            </a:r>
            <a:r>
              <a:rPr lang="pl-PL" sz="1600" dirty="0" err="1"/>
              <a:t>positive</a:t>
            </a:r>
            <a:r>
              <a:rPr lang="pl-PL" sz="1600" dirty="0"/>
              <a:t> </a:t>
            </a:r>
            <a:r>
              <a:rPr lang="pl-PL" sz="1600" dirty="0" err="1"/>
              <a:t>change</a:t>
            </a:r>
            <a:r>
              <a:rPr lang="pl-PL" sz="1600" dirty="0"/>
              <a:t> to </a:t>
            </a:r>
            <a:r>
              <a:rPr lang="pl-PL" sz="1600" dirty="0" err="1"/>
              <a:t>parental</a:t>
            </a:r>
            <a:r>
              <a:rPr lang="pl-PL" sz="1600" dirty="0"/>
              <a:t> </a:t>
            </a:r>
            <a:r>
              <a:rPr lang="pl-PL" sz="1600" dirty="0" err="1"/>
              <a:t>leave</a:t>
            </a:r>
            <a:r>
              <a:rPr lang="pl-PL" sz="1600" dirty="0"/>
              <a:t> </a:t>
            </a:r>
            <a:r>
              <a:rPr lang="pl-PL" sz="1600" dirty="0" err="1"/>
              <a:t>plans</a:t>
            </a:r>
            <a:r>
              <a:rPr lang="pl-PL" sz="1600" dirty="0"/>
              <a:t>; </a:t>
            </a:r>
          </a:p>
          <a:p>
            <a:r>
              <a:rPr lang="pl-PL" sz="1600" dirty="0"/>
              <a:t>0 - </a:t>
            </a:r>
            <a:r>
              <a:rPr lang="pl-PL" sz="1600" dirty="0" err="1"/>
              <a:t>otherwise</a:t>
            </a:r>
            <a:endParaRPr lang="pl-PL" sz="1600" dirty="0"/>
          </a:p>
          <a:p>
            <a:endParaRPr lang="pl-PL" sz="1600" dirty="0"/>
          </a:p>
          <a:p>
            <a:r>
              <a:rPr lang="pl-PL" sz="1600" b="1" dirty="0" err="1"/>
              <a:t>Main</a:t>
            </a:r>
            <a:r>
              <a:rPr lang="pl-PL" sz="1600" b="1" dirty="0"/>
              <a:t> </a:t>
            </a:r>
            <a:r>
              <a:rPr lang="pl-PL" sz="1600" b="1" dirty="0" err="1"/>
              <a:t>explanatory</a:t>
            </a:r>
            <a:r>
              <a:rPr lang="pl-PL" sz="1600" b="1" dirty="0"/>
              <a:t> </a:t>
            </a:r>
            <a:r>
              <a:rPr lang="pl-PL" sz="1600" b="1" dirty="0" err="1"/>
              <a:t>variables</a:t>
            </a:r>
            <a:r>
              <a:rPr lang="pl-PL" sz="1600" b="1" dirty="0"/>
              <a:t>:</a:t>
            </a:r>
          </a:p>
          <a:p>
            <a:endParaRPr lang="pl-PL" sz="1600" b="1" dirty="0"/>
          </a:p>
          <a:p>
            <a:r>
              <a:rPr lang="pl-PL" sz="1600" dirty="0" err="1"/>
              <a:t>Chstay</a:t>
            </a:r>
            <a:r>
              <a:rPr lang="pl-PL" sz="1600" dirty="0"/>
              <a:t> – 1 </a:t>
            </a:r>
            <a:r>
              <a:rPr lang="pl-PL" sz="1600" dirty="0" err="1"/>
              <a:t>if</a:t>
            </a:r>
            <a:r>
              <a:rPr lang="pl-PL" sz="1600" dirty="0"/>
              <a:t> a </a:t>
            </a:r>
            <a:r>
              <a:rPr lang="pl-PL" sz="1600" dirty="0" err="1"/>
              <a:t>child</a:t>
            </a:r>
            <a:r>
              <a:rPr lang="pl-PL" sz="1600" dirty="0"/>
              <a:t> </a:t>
            </a:r>
            <a:r>
              <a:rPr lang="pl-PL" sz="1600" dirty="0" err="1"/>
              <a:t>under</a:t>
            </a:r>
            <a:r>
              <a:rPr lang="pl-PL" sz="1600" dirty="0"/>
              <a:t> 7 was out of </a:t>
            </a:r>
            <a:r>
              <a:rPr lang="pl-PL" sz="1600" dirty="0" err="1"/>
              <a:t>childcare</a:t>
            </a:r>
            <a:r>
              <a:rPr lang="pl-PL" sz="1600" dirty="0"/>
              <a:t> for </a:t>
            </a:r>
            <a:r>
              <a:rPr lang="pl-PL" sz="1600" dirty="0" err="1"/>
              <a:t>some</a:t>
            </a:r>
            <a:r>
              <a:rPr lang="pl-PL" sz="1600" dirty="0"/>
              <a:t> period; </a:t>
            </a:r>
          </a:p>
          <a:p>
            <a:r>
              <a:rPr lang="pl-PL" sz="1600" dirty="0" err="1"/>
              <a:t>Schstay</a:t>
            </a:r>
            <a:r>
              <a:rPr lang="pl-PL" sz="1600" dirty="0"/>
              <a:t> –  1 </a:t>
            </a:r>
            <a:r>
              <a:rPr lang="pl-PL" sz="1600" dirty="0" err="1"/>
              <a:t>if</a:t>
            </a:r>
            <a:r>
              <a:rPr lang="pl-PL" sz="1600" dirty="0"/>
              <a:t> a </a:t>
            </a:r>
            <a:r>
              <a:rPr lang="pl-PL" sz="1600" dirty="0" err="1"/>
              <a:t>child</a:t>
            </a:r>
            <a:r>
              <a:rPr lang="pl-PL" sz="1600" dirty="0"/>
              <a:t> 7+ was out of </a:t>
            </a:r>
            <a:r>
              <a:rPr lang="pl-PL" sz="1600" dirty="0" err="1"/>
              <a:t>school</a:t>
            </a:r>
            <a:endParaRPr lang="pl-PL" sz="1600" dirty="0"/>
          </a:p>
          <a:p>
            <a:endParaRPr lang="pl-PL" sz="1600" dirty="0"/>
          </a:p>
          <a:p>
            <a:r>
              <a:rPr lang="pl-PL" sz="1600" b="1" dirty="0" err="1"/>
              <a:t>Interactions</a:t>
            </a:r>
            <a:r>
              <a:rPr lang="pl-PL" sz="1600" b="1" dirty="0"/>
              <a:t> :</a:t>
            </a:r>
          </a:p>
          <a:p>
            <a:r>
              <a:rPr lang="pl-PL" sz="1600" dirty="0" err="1"/>
              <a:t>Chstay</a:t>
            </a:r>
            <a:r>
              <a:rPr lang="pl-PL" sz="1600" dirty="0"/>
              <a:t>* </a:t>
            </a:r>
            <a:r>
              <a:rPr lang="pl-PL" sz="1600" dirty="0" err="1"/>
              <a:t>gender</a:t>
            </a:r>
            <a:endParaRPr lang="pl-PL" sz="1600" dirty="0"/>
          </a:p>
          <a:p>
            <a:r>
              <a:rPr lang="pl-PL" sz="1600" dirty="0" err="1"/>
              <a:t>Chstay</a:t>
            </a:r>
            <a:r>
              <a:rPr lang="pl-PL" sz="1600" dirty="0"/>
              <a:t>*</a:t>
            </a:r>
            <a:r>
              <a:rPr lang="pl-PL" sz="1600" dirty="0" err="1"/>
              <a:t>newborn</a:t>
            </a:r>
            <a:endParaRPr lang="pl-PL" sz="1600" dirty="0"/>
          </a:p>
          <a:p>
            <a:r>
              <a:rPr lang="pl-PL" sz="1600" dirty="0" err="1"/>
              <a:t>Chstay</a:t>
            </a:r>
            <a:r>
              <a:rPr lang="pl-PL" sz="1600" dirty="0"/>
              <a:t>*</a:t>
            </a:r>
            <a:r>
              <a:rPr lang="pl-PL" sz="1600" dirty="0" err="1"/>
              <a:t>schstay</a:t>
            </a:r>
            <a:endParaRPr lang="pl-PL" sz="1600" dirty="0"/>
          </a:p>
          <a:p>
            <a:r>
              <a:rPr lang="pl-PL" sz="1600" dirty="0" err="1"/>
              <a:t>Chstay</a:t>
            </a:r>
            <a:r>
              <a:rPr lang="pl-PL" sz="1600" dirty="0"/>
              <a:t>*country</a:t>
            </a:r>
          </a:p>
          <a:p>
            <a:endParaRPr lang="pl-PL" sz="1600" dirty="0"/>
          </a:p>
          <a:p>
            <a:r>
              <a:rPr lang="pl-PL" sz="1600" b="1" dirty="0" err="1"/>
              <a:t>Other</a:t>
            </a:r>
            <a:r>
              <a:rPr lang="pl-PL" sz="1600" b="1" dirty="0"/>
              <a:t> controls: </a:t>
            </a:r>
            <a:r>
              <a:rPr lang="pl-PL" sz="1600" dirty="0" err="1"/>
              <a:t>edu</a:t>
            </a:r>
            <a:r>
              <a:rPr lang="pl-PL" sz="1600" dirty="0"/>
              <a:t>, </a:t>
            </a:r>
            <a:r>
              <a:rPr lang="pl-PL" sz="1600" dirty="0" err="1"/>
              <a:t>age</a:t>
            </a:r>
            <a:r>
              <a:rPr lang="pl-PL" sz="1600" dirty="0"/>
              <a:t>, </a:t>
            </a:r>
            <a:r>
              <a:rPr lang="pl-PL" sz="1600" dirty="0" err="1"/>
              <a:t>number</a:t>
            </a:r>
            <a:r>
              <a:rPr lang="pl-PL" sz="1600" dirty="0"/>
              <a:t> of </a:t>
            </a:r>
            <a:r>
              <a:rPr lang="pl-PL" sz="1600" dirty="0" err="1"/>
              <a:t>children</a:t>
            </a:r>
            <a:r>
              <a:rPr lang="pl-PL" sz="1600" dirty="0"/>
              <a:t>, </a:t>
            </a:r>
            <a:r>
              <a:rPr lang="pl-PL" sz="1600" dirty="0" err="1"/>
              <a:t>rel</a:t>
            </a:r>
            <a:r>
              <a:rPr lang="pl-PL" sz="1600" dirty="0"/>
              <a:t> status,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l-PL" sz="4000" dirty="0">
              <a:cs typeface="Arial" panose="020B0604020202020204" pitchFamily="34" charset="0"/>
            </a:endParaRP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Impact</a:t>
            </a:r>
            <a:r>
              <a:rPr lang="pl-PL" sz="4000" dirty="0">
                <a:cs typeface="Arial" panose="020B0604020202020204" pitchFamily="34" charset="0"/>
              </a:rPr>
              <a:t> of a </a:t>
            </a:r>
            <a:r>
              <a:rPr lang="pl-PL" sz="4000" dirty="0" err="1">
                <a:cs typeface="Arial" panose="020B0604020202020204" pitchFamily="34" charset="0"/>
              </a:rPr>
              <a:t>child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at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home</a:t>
            </a:r>
            <a:r>
              <a:rPr lang="pl-PL" sz="4000" dirty="0">
                <a:cs typeface="Arial" panose="020B0604020202020204" pitchFamily="34" charset="0"/>
              </a:rPr>
              <a:t> on </a:t>
            </a:r>
            <a:r>
              <a:rPr lang="pl-PL" sz="4000" dirty="0" err="1">
                <a:cs typeface="Arial" panose="020B0604020202020204" pitchFamily="34" charset="0"/>
              </a:rPr>
              <a:t>change</a:t>
            </a:r>
            <a:r>
              <a:rPr lang="pl-PL" sz="4000" dirty="0">
                <a:cs typeface="Arial" panose="020B0604020202020204" pitchFamily="34" charset="0"/>
              </a:rPr>
              <a:t> to </a:t>
            </a:r>
            <a:r>
              <a:rPr lang="pl-PL" sz="4000" dirty="0" err="1">
                <a:cs typeface="Arial" panose="020B0604020202020204" pitchFamily="34" charset="0"/>
              </a:rPr>
              <a:t>parental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leave</a:t>
            </a:r>
            <a:endParaRPr lang="pl-PL" sz="4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836E4D3-1100-2935-8762-30DBA427F832}"/>
              </a:ext>
            </a:extLst>
          </p:cNvPr>
          <p:cNvSpPr txBox="1"/>
          <p:nvPr/>
        </p:nvSpPr>
        <p:spPr>
          <a:xfrm>
            <a:off x="6839942" y="1323439"/>
            <a:ext cx="53520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  <a:p>
            <a:r>
              <a:rPr lang="pl-PL" b="1" dirty="0" err="1"/>
              <a:t>Results</a:t>
            </a:r>
            <a:r>
              <a:rPr lang="pl-PL" b="1" dirty="0"/>
              <a:t>:</a:t>
            </a:r>
          </a:p>
          <a:p>
            <a:endParaRPr lang="pl-PL" dirty="0"/>
          </a:p>
          <a:p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matter</a:t>
            </a:r>
            <a:endParaRPr lang="pl-PL" dirty="0"/>
          </a:p>
          <a:p>
            <a:endParaRPr lang="pl-PL" dirty="0"/>
          </a:p>
          <a:p>
            <a:r>
              <a:rPr lang="pl-PL" dirty="0"/>
              <a:t>Child &lt;7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home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b="1" dirty="0" err="1">
                <a:sym typeface="Wingdings" panose="05000000000000000000" pitchFamily="2" charset="2"/>
              </a:rPr>
              <a:t>higher</a:t>
            </a:r>
            <a:r>
              <a:rPr lang="pl-PL" b="1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probability</a:t>
            </a:r>
            <a:r>
              <a:rPr lang="pl-PL" dirty="0">
                <a:sym typeface="Wingdings" panose="05000000000000000000" pitchFamily="2" charset="2"/>
              </a:rPr>
              <a:t> of </a:t>
            </a:r>
            <a:r>
              <a:rPr lang="pl-PL" dirty="0" err="1">
                <a:sym typeface="Wingdings" panose="05000000000000000000" pitchFamily="2" charset="2"/>
              </a:rPr>
              <a:t>parental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leave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use</a:t>
            </a:r>
            <a:r>
              <a:rPr lang="pl-PL" dirty="0">
                <a:sym typeface="Wingdings" panose="05000000000000000000" pitchFamily="2" charset="2"/>
              </a:rPr>
              <a:t>/</a:t>
            </a:r>
            <a:r>
              <a:rPr lang="pl-PL" dirty="0" err="1">
                <a:sym typeface="Wingdings" panose="05000000000000000000" pitchFamily="2" charset="2"/>
              </a:rPr>
              <a:t>extension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due</a:t>
            </a:r>
            <a:r>
              <a:rPr lang="pl-PL" dirty="0">
                <a:sym typeface="Wingdings" panose="05000000000000000000" pitchFamily="2" charset="2"/>
              </a:rPr>
              <a:t> to covid </a:t>
            </a:r>
          </a:p>
          <a:p>
            <a:r>
              <a:rPr lang="pl-PL" i="1" dirty="0">
                <a:sym typeface="Wingdings" panose="05000000000000000000" pitchFamily="2" charset="2"/>
              </a:rPr>
              <a:t>but ….</a:t>
            </a:r>
          </a:p>
          <a:p>
            <a:endParaRPr lang="pl-PL" i="1" dirty="0">
              <a:sym typeface="Wingdings" panose="05000000000000000000" pitchFamily="2" charset="2"/>
            </a:endParaRPr>
          </a:p>
          <a:p>
            <a:r>
              <a:rPr lang="pl-PL" i="1" dirty="0">
                <a:sym typeface="Wingdings" panose="05000000000000000000" pitchFamily="2" charset="2"/>
              </a:rPr>
              <a:t>… </a:t>
            </a:r>
            <a:r>
              <a:rPr lang="pl-PL" i="1" dirty="0" err="1">
                <a:sym typeface="Wingdings" panose="05000000000000000000" pitchFamily="2" charset="2"/>
              </a:rPr>
              <a:t>if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b="1" i="1" dirty="0" err="1">
                <a:sym typeface="Wingdings" panose="05000000000000000000" pitchFamily="2" charset="2"/>
              </a:rPr>
              <a:t>together</a:t>
            </a:r>
            <a:r>
              <a:rPr lang="pl-PL" i="1" dirty="0">
                <a:sym typeface="Wingdings" panose="05000000000000000000" pitchFamily="2" charset="2"/>
              </a:rPr>
              <a:t> with </a:t>
            </a:r>
            <a:r>
              <a:rPr lang="pl-PL" b="1" i="1" dirty="0" err="1">
                <a:sym typeface="Wingdings" panose="05000000000000000000" pitchFamily="2" charset="2"/>
              </a:rPr>
              <a:t>newborn</a:t>
            </a:r>
            <a:r>
              <a:rPr lang="pl-PL" i="1" dirty="0">
                <a:sym typeface="Wingdings" panose="05000000000000000000" pitchFamily="2" charset="2"/>
              </a:rPr>
              <a:t> </a:t>
            </a:r>
            <a:r>
              <a:rPr lang="pl-PL" b="1" i="1" dirty="0" err="1">
                <a:sym typeface="Wingdings" panose="05000000000000000000" pitchFamily="2" charset="2"/>
              </a:rPr>
              <a:t>lower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than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if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without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it</a:t>
            </a:r>
            <a:endParaRPr lang="pl-PL" i="1" dirty="0">
              <a:sym typeface="Wingdings" panose="05000000000000000000" pitchFamily="2" charset="2"/>
            </a:endParaRPr>
          </a:p>
          <a:p>
            <a:endParaRPr lang="pl-PL" i="1" dirty="0">
              <a:sym typeface="Wingdings" panose="05000000000000000000" pitchFamily="2" charset="2"/>
            </a:endParaRPr>
          </a:p>
          <a:p>
            <a:r>
              <a:rPr lang="pl-PL" i="1" dirty="0">
                <a:sym typeface="Wingdings" panose="05000000000000000000" pitchFamily="2" charset="2"/>
              </a:rPr>
              <a:t>… </a:t>
            </a:r>
            <a:r>
              <a:rPr lang="pl-PL" i="1" dirty="0" err="1">
                <a:sym typeface="Wingdings" panose="05000000000000000000" pitchFamily="2" charset="2"/>
              </a:rPr>
              <a:t>if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b="1" i="1" dirty="0" err="1">
                <a:sym typeface="Wingdings" panose="05000000000000000000" pitchFamily="2" charset="2"/>
              </a:rPr>
              <a:t>togerther</a:t>
            </a:r>
            <a:r>
              <a:rPr lang="pl-PL" i="1" dirty="0">
                <a:sym typeface="Wingdings" panose="05000000000000000000" pitchFamily="2" charset="2"/>
              </a:rPr>
              <a:t> with </a:t>
            </a:r>
            <a:r>
              <a:rPr lang="pl-PL" b="1" i="1" dirty="0" err="1">
                <a:sym typeface="Wingdings" panose="05000000000000000000" pitchFamily="2" charset="2"/>
              </a:rPr>
              <a:t>child</a:t>
            </a:r>
            <a:r>
              <a:rPr lang="pl-PL" b="1" i="1" dirty="0">
                <a:sym typeface="Wingdings" panose="05000000000000000000" pitchFamily="2" charset="2"/>
              </a:rPr>
              <a:t> 7+</a:t>
            </a:r>
            <a:r>
              <a:rPr lang="pl-PL" i="1" dirty="0">
                <a:sym typeface="Wingdings" panose="05000000000000000000" pitchFamily="2" charset="2"/>
              </a:rPr>
              <a:t> </a:t>
            </a:r>
            <a:r>
              <a:rPr lang="pl-PL" b="1" i="1" dirty="0" err="1">
                <a:sym typeface="Wingdings" panose="05000000000000000000" pitchFamily="2" charset="2"/>
              </a:rPr>
              <a:t>higher</a:t>
            </a:r>
            <a:r>
              <a:rPr lang="pl-PL" b="1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than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if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without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it</a:t>
            </a:r>
            <a:endParaRPr lang="pl-PL" i="1" dirty="0">
              <a:sym typeface="Wingdings" panose="05000000000000000000" pitchFamily="2" charset="2"/>
            </a:endParaRPr>
          </a:p>
          <a:p>
            <a:endParaRPr lang="pl-PL" i="1" dirty="0">
              <a:sym typeface="Wingdings" panose="05000000000000000000" pitchFamily="2" charset="2"/>
            </a:endParaRPr>
          </a:p>
          <a:p>
            <a:r>
              <a:rPr lang="pl-PL" i="1" dirty="0">
                <a:sym typeface="Wingdings" panose="05000000000000000000" pitchFamily="2" charset="2"/>
              </a:rPr>
              <a:t>… </a:t>
            </a:r>
            <a:r>
              <a:rPr lang="pl-PL" i="1" dirty="0" err="1">
                <a:sym typeface="Wingdings" panose="05000000000000000000" pitchFamily="2" charset="2"/>
              </a:rPr>
              <a:t>if</a:t>
            </a:r>
            <a:r>
              <a:rPr lang="pl-PL" i="1" dirty="0">
                <a:sym typeface="Wingdings" panose="05000000000000000000" pitchFamily="2" charset="2"/>
              </a:rPr>
              <a:t> in </a:t>
            </a:r>
            <a:r>
              <a:rPr lang="pl-PL" b="1" i="1" dirty="0">
                <a:sym typeface="Wingdings" panose="05000000000000000000" pitchFamily="2" charset="2"/>
              </a:rPr>
              <a:t>IT </a:t>
            </a:r>
            <a:r>
              <a:rPr lang="pl-PL" b="1" i="1" dirty="0" err="1">
                <a:sym typeface="Wingdings" panose="05000000000000000000" pitchFamily="2" charset="2"/>
              </a:rPr>
              <a:t>or</a:t>
            </a:r>
            <a:r>
              <a:rPr lang="pl-PL" b="1" i="1" dirty="0">
                <a:sym typeface="Wingdings" panose="05000000000000000000" pitchFamily="2" charset="2"/>
              </a:rPr>
              <a:t> US </a:t>
            </a:r>
            <a:r>
              <a:rPr lang="pl-PL" i="1" dirty="0">
                <a:sym typeface="Wingdings" panose="05000000000000000000" pitchFamily="2" charset="2"/>
              </a:rPr>
              <a:t> </a:t>
            </a:r>
            <a:r>
              <a:rPr lang="pl-PL" b="1" i="1" dirty="0" err="1">
                <a:sym typeface="Wingdings" panose="05000000000000000000" pitchFamily="2" charset="2"/>
              </a:rPr>
              <a:t>lower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then</a:t>
            </a:r>
            <a:r>
              <a:rPr lang="pl-PL" i="1" dirty="0">
                <a:sym typeface="Wingdings" panose="05000000000000000000" pitchFamily="2" charset="2"/>
              </a:rPr>
              <a:t> in CA</a:t>
            </a:r>
          </a:p>
          <a:p>
            <a:endParaRPr lang="pl-PL" i="1" dirty="0">
              <a:sym typeface="Wingdings" panose="05000000000000000000" pitchFamily="2" charset="2"/>
            </a:endParaRPr>
          </a:p>
          <a:p>
            <a:r>
              <a:rPr lang="pl-PL" i="1" dirty="0">
                <a:sym typeface="Wingdings" panose="05000000000000000000" pitchFamily="2" charset="2"/>
              </a:rPr>
              <a:t>…</a:t>
            </a:r>
            <a:r>
              <a:rPr lang="pl-PL" i="1" dirty="0" err="1">
                <a:sym typeface="Wingdings" panose="05000000000000000000" pitchFamily="2" charset="2"/>
              </a:rPr>
              <a:t>if</a:t>
            </a:r>
            <a:r>
              <a:rPr lang="pl-PL" i="1" dirty="0">
                <a:sym typeface="Wingdings" panose="05000000000000000000" pitchFamily="2" charset="2"/>
              </a:rPr>
              <a:t> in </a:t>
            </a:r>
            <a:r>
              <a:rPr lang="pl-PL" b="1" i="1" dirty="0">
                <a:sym typeface="Wingdings" panose="05000000000000000000" pitchFamily="2" charset="2"/>
              </a:rPr>
              <a:t>DE </a:t>
            </a:r>
            <a:r>
              <a:rPr lang="pl-PL" b="1" i="1" dirty="0" err="1">
                <a:sym typeface="Wingdings" panose="05000000000000000000" pitchFamily="2" charset="2"/>
              </a:rPr>
              <a:t>or</a:t>
            </a:r>
            <a:r>
              <a:rPr lang="pl-PL" b="1" i="1" dirty="0">
                <a:sym typeface="Wingdings" panose="05000000000000000000" pitchFamily="2" charset="2"/>
              </a:rPr>
              <a:t> SE </a:t>
            </a:r>
            <a:r>
              <a:rPr lang="pl-PL" i="1" dirty="0">
                <a:sym typeface="Wingdings" panose="05000000000000000000" pitchFamily="2" charset="2"/>
              </a:rPr>
              <a:t> </a:t>
            </a:r>
            <a:r>
              <a:rPr lang="pl-PL" b="1" i="1" dirty="0" err="1">
                <a:sym typeface="Wingdings" panose="05000000000000000000" pitchFamily="2" charset="2"/>
              </a:rPr>
              <a:t>higher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than</a:t>
            </a:r>
            <a:r>
              <a:rPr lang="pl-PL" i="1" dirty="0">
                <a:sym typeface="Wingdings" panose="05000000000000000000" pitchFamily="2" charset="2"/>
              </a:rPr>
              <a:t> in CA</a:t>
            </a:r>
          </a:p>
          <a:p>
            <a:endParaRPr lang="pl-PL" i="1" dirty="0">
              <a:sym typeface="Wingdings" panose="05000000000000000000" pitchFamily="2" charset="2"/>
            </a:endParaRPr>
          </a:p>
          <a:p>
            <a:endParaRPr lang="pl-PL" dirty="0">
              <a:sym typeface="Wingdings" panose="05000000000000000000" pitchFamily="2" charset="2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13C03128-0584-E13C-EF73-E67586751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42" y="1375926"/>
            <a:ext cx="6465066" cy="54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2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l-PL" sz="4000" dirty="0">
              <a:cs typeface="Arial" panose="020B0604020202020204" pitchFamily="34" charset="0"/>
            </a:endParaRP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Impact</a:t>
            </a:r>
            <a:r>
              <a:rPr lang="pl-PL" sz="4000" dirty="0">
                <a:cs typeface="Arial" panose="020B0604020202020204" pitchFamily="34" charset="0"/>
              </a:rPr>
              <a:t> of a </a:t>
            </a:r>
            <a:r>
              <a:rPr lang="pl-PL" sz="4000" dirty="0" err="1">
                <a:cs typeface="Arial" panose="020B0604020202020204" pitchFamily="34" charset="0"/>
              </a:rPr>
              <a:t>child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at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home</a:t>
            </a:r>
            <a:r>
              <a:rPr lang="pl-PL" sz="4000" dirty="0">
                <a:cs typeface="Arial" panose="020B0604020202020204" pitchFamily="34" charset="0"/>
              </a:rPr>
              <a:t> on </a:t>
            </a:r>
            <a:r>
              <a:rPr lang="pl-PL" sz="4000" dirty="0" err="1">
                <a:cs typeface="Arial" panose="020B0604020202020204" pitchFamily="34" charset="0"/>
              </a:rPr>
              <a:t>change</a:t>
            </a:r>
            <a:r>
              <a:rPr lang="pl-PL" sz="4000" dirty="0">
                <a:cs typeface="Arial" panose="020B0604020202020204" pitchFamily="34" charset="0"/>
              </a:rPr>
              <a:t> to </a:t>
            </a:r>
            <a:r>
              <a:rPr lang="pl-PL" sz="4000" dirty="0" err="1">
                <a:cs typeface="Arial" panose="020B0604020202020204" pitchFamily="34" charset="0"/>
              </a:rPr>
              <a:t>parental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leave</a:t>
            </a:r>
            <a:endParaRPr lang="pl-PL" sz="4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FE8D9D22-3901-2144-9A35-5BC00C969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43" y="2038252"/>
            <a:ext cx="6436657" cy="4683223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BE331D3-A49D-795D-4CE2-EAE15DA20728}"/>
              </a:ext>
            </a:extLst>
          </p:cNvPr>
          <p:cNvSpPr txBox="1"/>
          <p:nvPr/>
        </p:nvSpPr>
        <p:spPr>
          <a:xfrm>
            <a:off x="6839942" y="1323439"/>
            <a:ext cx="53520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  <a:p>
            <a:r>
              <a:rPr lang="pl-PL" b="1" dirty="0" err="1"/>
              <a:t>Results</a:t>
            </a:r>
            <a:r>
              <a:rPr lang="pl-PL" b="1" dirty="0"/>
              <a:t>: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Child &lt;7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home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b="1" dirty="0" err="1">
                <a:sym typeface="Wingdings" panose="05000000000000000000" pitchFamily="2" charset="2"/>
              </a:rPr>
              <a:t>higher</a:t>
            </a:r>
            <a:r>
              <a:rPr lang="pl-PL" b="1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odds</a:t>
            </a:r>
            <a:r>
              <a:rPr lang="pl-PL" dirty="0">
                <a:sym typeface="Wingdings" panose="05000000000000000000" pitchFamily="2" charset="2"/>
              </a:rPr>
              <a:t> of </a:t>
            </a:r>
            <a:r>
              <a:rPr lang="pl-PL" dirty="0" err="1">
                <a:sym typeface="Wingdings" panose="05000000000000000000" pitchFamily="2" charset="2"/>
              </a:rPr>
              <a:t>parental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leave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use</a:t>
            </a:r>
            <a:r>
              <a:rPr lang="pl-PL" dirty="0">
                <a:sym typeface="Wingdings" panose="05000000000000000000" pitchFamily="2" charset="2"/>
              </a:rPr>
              <a:t>/</a:t>
            </a:r>
            <a:r>
              <a:rPr lang="pl-PL" dirty="0" err="1">
                <a:sym typeface="Wingdings" panose="05000000000000000000" pitchFamily="2" charset="2"/>
              </a:rPr>
              <a:t>extension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due</a:t>
            </a:r>
            <a:r>
              <a:rPr lang="pl-PL" dirty="0">
                <a:sym typeface="Wingdings" panose="05000000000000000000" pitchFamily="2" charset="2"/>
              </a:rPr>
              <a:t> to covid </a:t>
            </a:r>
          </a:p>
          <a:p>
            <a:endParaRPr lang="pl-PL" i="1" dirty="0">
              <a:sym typeface="Wingdings" panose="05000000000000000000" pitchFamily="2" charset="2"/>
            </a:endParaRPr>
          </a:p>
          <a:p>
            <a:endParaRPr lang="pl-PL" i="1" dirty="0">
              <a:sym typeface="Wingdings" panose="05000000000000000000" pitchFamily="2" charset="2"/>
            </a:endParaRPr>
          </a:p>
          <a:p>
            <a:r>
              <a:rPr lang="pl-PL" i="1" dirty="0">
                <a:sym typeface="Wingdings" panose="05000000000000000000" pitchFamily="2" charset="2"/>
              </a:rPr>
              <a:t>but ….</a:t>
            </a:r>
          </a:p>
          <a:p>
            <a:r>
              <a:rPr lang="pl-PL" i="1" dirty="0">
                <a:sym typeface="Wingdings" panose="05000000000000000000" pitchFamily="2" charset="2"/>
              </a:rPr>
              <a:t>… </a:t>
            </a:r>
            <a:r>
              <a:rPr lang="pl-PL" i="1" dirty="0" err="1">
                <a:sym typeface="Wingdings" panose="05000000000000000000" pitchFamily="2" charset="2"/>
              </a:rPr>
              <a:t>if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b="1" i="1" dirty="0" err="1">
                <a:sym typeface="Wingdings" panose="05000000000000000000" pitchFamily="2" charset="2"/>
              </a:rPr>
              <a:t>together</a:t>
            </a:r>
            <a:r>
              <a:rPr lang="pl-PL" i="1" dirty="0">
                <a:sym typeface="Wingdings" panose="05000000000000000000" pitchFamily="2" charset="2"/>
              </a:rPr>
              <a:t> with </a:t>
            </a:r>
            <a:r>
              <a:rPr lang="pl-PL" b="1" i="1" dirty="0" err="1">
                <a:sym typeface="Wingdings" panose="05000000000000000000" pitchFamily="2" charset="2"/>
              </a:rPr>
              <a:t>newborn</a:t>
            </a:r>
            <a:r>
              <a:rPr lang="pl-PL" i="1" dirty="0">
                <a:sym typeface="Wingdings" panose="05000000000000000000" pitchFamily="2" charset="2"/>
              </a:rPr>
              <a:t> </a:t>
            </a:r>
            <a:r>
              <a:rPr lang="pl-PL" b="1" i="1" dirty="0" err="1">
                <a:sym typeface="Wingdings" panose="05000000000000000000" pitchFamily="2" charset="2"/>
              </a:rPr>
              <a:t>lower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than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if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without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it</a:t>
            </a:r>
            <a:endParaRPr lang="pl-PL" i="1" dirty="0">
              <a:sym typeface="Wingdings" panose="05000000000000000000" pitchFamily="2" charset="2"/>
            </a:endParaRPr>
          </a:p>
          <a:p>
            <a:r>
              <a:rPr lang="pl-PL" i="1" dirty="0">
                <a:sym typeface="Wingdings" panose="05000000000000000000" pitchFamily="2" charset="2"/>
              </a:rPr>
              <a:t>… </a:t>
            </a:r>
            <a:r>
              <a:rPr lang="pl-PL" i="1" dirty="0" err="1">
                <a:sym typeface="Wingdings" panose="05000000000000000000" pitchFamily="2" charset="2"/>
              </a:rPr>
              <a:t>if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b="1" i="1" dirty="0" err="1">
                <a:sym typeface="Wingdings" panose="05000000000000000000" pitchFamily="2" charset="2"/>
              </a:rPr>
              <a:t>togerther</a:t>
            </a:r>
            <a:r>
              <a:rPr lang="pl-PL" i="1" dirty="0">
                <a:sym typeface="Wingdings" panose="05000000000000000000" pitchFamily="2" charset="2"/>
              </a:rPr>
              <a:t> with </a:t>
            </a:r>
            <a:r>
              <a:rPr lang="pl-PL" b="1" i="1" dirty="0" err="1">
                <a:sym typeface="Wingdings" panose="05000000000000000000" pitchFamily="2" charset="2"/>
              </a:rPr>
              <a:t>child</a:t>
            </a:r>
            <a:r>
              <a:rPr lang="pl-PL" b="1" i="1" dirty="0">
                <a:sym typeface="Wingdings" panose="05000000000000000000" pitchFamily="2" charset="2"/>
              </a:rPr>
              <a:t> 7+</a:t>
            </a:r>
            <a:r>
              <a:rPr lang="pl-PL" i="1" dirty="0">
                <a:sym typeface="Wingdings" panose="05000000000000000000" pitchFamily="2" charset="2"/>
              </a:rPr>
              <a:t> </a:t>
            </a:r>
            <a:r>
              <a:rPr lang="pl-PL" b="1" i="1" dirty="0" err="1">
                <a:sym typeface="Wingdings" panose="05000000000000000000" pitchFamily="2" charset="2"/>
              </a:rPr>
              <a:t>higher</a:t>
            </a:r>
            <a:r>
              <a:rPr lang="pl-PL" b="1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than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if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without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it</a:t>
            </a:r>
            <a:endParaRPr lang="pl-PL" i="1" dirty="0">
              <a:sym typeface="Wingdings" panose="05000000000000000000" pitchFamily="2" charset="2"/>
            </a:endParaRPr>
          </a:p>
          <a:p>
            <a:endParaRPr lang="pl-PL" i="1" dirty="0">
              <a:sym typeface="Wingdings" panose="05000000000000000000" pitchFamily="2" charset="2"/>
            </a:endParaRPr>
          </a:p>
          <a:p>
            <a:endParaRPr lang="pl-PL" i="1" dirty="0">
              <a:sym typeface="Wingdings" panose="05000000000000000000" pitchFamily="2" charset="2"/>
            </a:endParaRPr>
          </a:p>
          <a:p>
            <a:r>
              <a:rPr lang="pl-PL" i="1" dirty="0">
                <a:sym typeface="Wingdings" panose="05000000000000000000" pitchFamily="2" charset="2"/>
              </a:rPr>
              <a:t>… </a:t>
            </a:r>
            <a:r>
              <a:rPr lang="pl-PL" i="1" dirty="0" err="1">
                <a:sym typeface="Wingdings" panose="05000000000000000000" pitchFamily="2" charset="2"/>
              </a:rPr>
              <a:t>if</a:t>
            </a:r>
            <a:r>
              <a:rPr lang="pl-PL" i="1" dirty="0">
                <a:sym typeface="Wingdings" panose="05000000000000000000" pitchFamily="2" charset="2"/>
              </a:rPr>
              <a:t> in </a:t>
            </a:r>
            <a:r>
              <a:rPr lang="pl-PL" b="1" i="1" dirty="0">
                <a:sym typeface="Wingdings" panose="05000000000000000000" pitchFamily="2" charset="2"/>
              </a:rPr>
              <a:t>IT </a:t>
            </a:r>
            <a:r>
              <a:rPr lang="pl-PL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or</a:t>
            </a:r>
            <a:r>
              <a:rPr lang="pl-PL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US </a:t>
            </a:r>
            <a:r>
              <a:rPr lang="pl-PL" i="1" dirty="0">
                <a:sym typeface="Wingdings" panose="05000000000000000000" pitchFamily="2" charset="2"/>
              </a:rPr>
              <a:t> </a:t>
            </a:r>
            <a:r>
              <a:rPr lang="pl-PL" b="1" i="1" dirty="0" err="1">
                <a:sym typeface="Wingdings" panose="05000000000000000000" pitchFamily="2" charset="2"/>
              </a:rPr>
              <a:t>lower</a:t>
            </a:r>
            <a:r>
              <a:rPr lang="pl-PL" i="1" dirty="0">
                <a:sym typeface="Wingdings" panose="05000000000000000000" pitchFamily="2" charset="2"/>
              </a:rPr>
              <a:t> </a:t>
            </a:r>
            <a:r>
              <a:rPr lang="pl-PL" i="1" dirty="0" err="1">
                <a:sym typeface="Wingdings" panose="05000000000000000000" pitchFamily="2" charset="2"/>
              </a:rPr>
              <a:t>then</a:t>
            </a:r>
            <a:r>
              <a:rPr lang="pl-PL" i="1" dirty="0">
                <a:sym typeface="Wingdings" panose="05000000000000000000" pitchFamily="2" charset="2"/>
              </a:rPr>
              <a:t> in CA</a:t>
            </a:r>
          </a:p>
          <a:p>
            <a:endParaRPr lang="pl-PL" i="1" dirty="0">
              <a:sym typeface="Wingdings" panose="05000000000000000000" pitchFamily="2" charset="2"/>
            </a:endParaRPr>
          </a:p>
          <a:p>
            <a:r>
              <a:rPr lang="pl-PL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  <a:r>
              <a:rPr lang="pl-PL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if</a:t>
            </a:r>
            <a:r>
              <a:rPr lang="pl-PL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in DE </a:t>
            </a:r>
            <a:r>
              <a:rPr lang="pl-PL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or</a:t>
            </a:r>
            <a:r>
              <a:rPr lang="pl-PL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SE  </a:t>
            </a:r>
            <a:r>
              <a:rPr lang="pl-PL" b="1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higher</a:t>
            </a:r>
            <a:r>
              <a:rPr lang="pl-PL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l-PL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than</a:t>
            </a:r>
            <a:r>
              <a:rPr lang="pl-PL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in CA</a:t>
            </a:r>
          </a:p>
          <a:p>
            <a:endParaRPr lang="pl-PL" i="1" dirty="0">
              <a:sym typeface="Wingdings" panose="05000000000000000000" pitchFamily="2" charset="2"/>
            </a:endParaRPr>
          </a:p>
          <a:p>
            <a:endParaRPr lang="pl-P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954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Introduction</a:t>
            </a:r>
            <a:endParaRPr lang="pl-PL" sz="4000" dirty="0"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EF6A14A9-AB90-73F9-552D-E1270D5A19F9}"/>
              </a:ext>
            </a:extLst>
          </p:cNvPr>
          <p:cNvSpPr/>
          <p:nvPr/>
        </p:nvSpPr>
        <p:spPr>
          <a:xfrm>
            <a:off x="551793" y="1497645"/>
            <a:ext cx="11114690" cy="74435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Familydemic</a:t>
            </a:r>
            <a:r>
              <a:rPr lang="pl-PL" sz="28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project</a:t>
            </a:r>
            <a:endParaRPr lang="pl-PL" sz="2800" b="1" dirty="0">
              <a:solidFill>
                <a:srgbClr val="FFC000"/>
              </a:solidFill>
              <a:ea typeface="Arial" panose="020B0604020202020204" pitchFamily="34" charset="0"/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974F22ED-18DF-C001-132C-A36F6A86C279}"/>
              </a:ext>
            </a:extLst>
          </p:cNvPr>
          <p:cNvSpPr/>
          <p:nvPr/>
        </p:nvSpPr>
        <p:spPr>
          <a:xfrm>
            <a:off x="3578998" y="2375528"/>
            <a:ext cx="2825677" cy="8346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Six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countries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CA, DE, IT, PL, SE &amp; US</a:t>
            </a:r>
            <a:endParaRPr lang="en-US" sz="2000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0D2B987B-F427-2565-A37D-F699F73499E6}"/>
              </a:ext>
            </a:extLst>
          </p:cNvPr>
          <p:cNvSpPr/>
          <p:nvPr/>
        </p:nvSpPr>
        <p:spPr>
          <a:xfrm>
            <a:off x="583879" y="2346024"/>
            <a:ext cx="1415465" cy="8346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Online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survey</a:t>
            </a:r>
            <a:endParaRPr lang="en-US" sz="2000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301E0D16-A438-A563-6E5F-8EA840CD9828}"/>
              </a:ext>
            </a:extLst>
          </p:cNvPr>
          <p:cNvSpPr/>
          <p:nvPr/>
        </p:nvSpPr>
        <p:spPr>
          <a:xfrm>
            <a:off x="2121072" y="2375529"/>
            <a:ext cx="1336198" cy="8346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6-9 2021</a:t>
            </a:r>
            <a:endParaRPr lang="en-US" sz="2000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0252A7C3-4E7F-5D4C-D579-2FCD8664EC7E}"/>
              </a:ext>
            </a:extLst>
          </p:cNvPr>
          <p:cNvSpPr/>
          <p:nvPr/>
        </p:nvSpPr>
        <p:spPr>
          <a:xfrm>
            <a:off x="8620405" y="2355437"/>
            <a:ext cx="3025372" cy="8346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2000-10 000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responsents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by country</a:t>
            </a:r>
            <a:endParaRPr lang="en-US" sz="2000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A70C2A89-14D1-A47E-E2A8-F86747D3F575}"/>
              </a:ext>
            </a:extLst>
          </p:cNvPr>
          <p:cNvSpPr/>
          <p:nvPr/>
        </p:nvSpPr>
        <p:spPr>
          <a:xfrm>
            <a:off x="6461953" y="2367602"/>
            <a:ext cx="2101174" cy="8346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Representative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samples</a:t>
            </a:r>
            <a:endParaRPr lang="en-US" sz="2000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D5048048-5E90-FA93-9923-D8384BE36830}"/>
              </a:ext>
            </a:extLst>
          </p:cNvPr>
          <p:cNvSpPr/>
          <p:nvPr/>
        </p:nvSpPr>
        <p:spPr>
          <a:xfrm>
            <a:off x="551793" y="3401320"/>
            <a:ext cx="11061898" cy="8346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Syrvey</a:t>
            </a:r>
            <a:r>
              <a:rPr lang="pl-PL" sz="2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 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A. Kurowska (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lead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) &amp; A.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Doucet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A-Z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Duvander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C.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Engeman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S. Fuller, S.G.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Gabel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 R.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Guetto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G. Kaufman, A. Matysiak, R.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Petts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T.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Reimer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D. Vignoli</a:t>
            </a:r>
            <a:endParaRPr lang="en-US" sz="2000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695868DA-54E6-46D2-D31F-76F8F10FC3DE}"/>
              </a:ext>
            </a:extLst>
          </p:cNvPr>
          <p:cNvSpPr/>
          <p:nvPr/>
        </p:nvSpPr>
        <p:spPr>
          <a:xfrm>
            <a:off x="578189" y="5485139"/>
            <a:ext cx="11061898" cy="102519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Harmonization</a:t>
            </a:r>
            <a:r>
              <a:rPr lang="pl-PL" sz="2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of the data (in </a:t>
            </a:r>
            <a:r>
              <a:rPr lang="pl-PL" sz="2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progress</a:t>
            </a:r>
            <a:r>
              <a:rPr lang="pl-PL" sz="2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):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Tsegachew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Degu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Ilyar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Heydari</a:t>
            </a:r>
            <a:r>
              <a:rPr lang="pl-PL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pl-PL" sz="2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Barardehi</a:t>
            </a:r>
            <a:endParaRPr lang="en-US" sz="2000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BE0A777-E6F3-3AE8-9F6B-8293ED0FB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27" y="4320738"/>
            <a:ext cx="1017386" cy="101738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BBBA6EA-C925-D203-E3DA-79CC33466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68" y="4320738"/>
            <a:ext cx="1017386" cy="101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E47F991-55DF-FB08-0548-9504AAC7E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51" y="4320739"/>
            <a:ext cx="1017386" cy="101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008C459-97D4-C7BE-8131-D2F930CD0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45" y="4320739"/>
            <a:ext cx="1017387" cy="101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25C81F44-10F3-B7F4-29B2-3B522F4B3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42" y="4314045"/>
            <a:ext cx="1017386" cy="102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FD6BB6A8-DC97-278C-13F5-50C2268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74" y="4320342"/>
            <a:ext cx="1017386" cy="10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E8789A9-CDCE-B27D-BC13-2CA99CD9AE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1543" y="4320738"/>
            <a:ext cx="1017386" cy="102218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64F7015-368D-AEEB-137D-6615522F85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7113" y="4313173"/>
            <a:ext cx="1017386" cy="103204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19DB4B3C-A2C5-5FA6-AC7E-3E7F69978A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5871" y="4313847"/>
            <a:ext cx="1017386" cy="1029071"/>
          </a:xfrm>
          <a:prstGeom prst="rect">
            <a:avLst/>
          </a:prstGeom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C401DA6-5B57-2405-A2C0-3E82F9E6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571" y="4312931"/>
            <a:ext cx="1017386" cy="10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2FDD9507-A2CD-9D9C-ECBF-706C3C14B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111" y="4327832"/>
            <a:ext cx="1017386" cy="10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A957BA7A-B78D-0C93-9985-8ED60E294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29" y="4327834"/>
            <a:ext cx="1017386" cy="10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84F03EDA-DC3F-3003-4A05-573132E6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408" y="5479486"/>
            <a:ext cx="762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B117A87F-4422-A268-C479-62E3EA6CC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160" y="5478793"/>
            <a:ext cx="762575" cy="101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20</a:t>
            </a:fld>
            <a:endParaRPr lang="en-US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A8427BB-0251-44EF-BEA7-B3AB6C574422}"/>
              </a:ext>
            </a:extLst>
          </p:cNvPr>
          <p:cNvSpPr txBox="1"/>
          <p:nvPr/>
        </p:nvSpPr>
        <p:spPr>
          <a:xfrm>
            <a:off x="2753736" y="2036963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342C64"/>
                </a:solidFill>
                <a:effectLst/>
                <a:latin typeface="Arial" panose="020B0604020202020204" pitchFamily="34" charset="0"/>
              </a:rPr>
              <a:t>THANK YOU</a:t>
            </a:r>
            <a:r>
              <a:rPr lang="pl-PL" sz="2800" b="1" i="0" u="none" strike="noStrike" dirty="0">
                <a:solidFill>
                  <a:srgbClr val="342C64"/>
                </a:solidFill>
                <a:effectLst/>
                <a:latin typeface="Arial" panose="020B0604020202020204" pitchFamily="34" charset="0"/>
              </a:rPr>
              <a:t>!</a:t>
            </a:r>
            <a:endParaRPr lang="en-GB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GB" sz="2800" b="0" dirty="0">
                <a:effectLst/>
              </a:rPr>
            </a:br>
            <a:r>
              <a:rPr lang="en-GB" sz="2800" b="1" i="0" u="none" strike="noStrike" dirty="0">
                <a:solidFill>
                  <a:srgbClr val="342C64"/>
                </a:solidFill>
                <a:effectLst/>
                <a:latin typeface="Arial" panose="020B0604020202020204" pitchFamily="34" charset="0"/>
              </a:rPr>
              <a:t>contact: </a:t>
            </a:r>
            <a:r>
              <a:rPr lang="pl-PL" sz="2800" b="1" i="0" u="none" strike="noStrike" dirty="0">
                <a:solidFill>
                  <a:srgbClr val="A454A3"/>
                </a:solidFill>
                <a:effectLst/>
                <a:latin typeface="Arial" panose="020B0604020202020204" pitchFamily="34" charset="0"/>
              </a:rPr>
              <a:t>a.kurowska@uw.edu.pl</a:t>
            </a:r>
            <a:endParaRPr lang="en-GB" sz="2800" b="0" dirty="0"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pic>
        <p:nvPicPr>
          <p:cNvPr id="10" name="Picture 2" descr="Familydemic">
            <a:extLst>
              <a:ext uri="{FF2B5EF4-FFF2-40B4-BE49-F238E27FC236}">
                <a16:creationId xmlns:a16="http://schemas.microsoft.com/office/drawing/2014/main" id="{A89400C8-225C-4AED-80E1-0278B754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06" y="3553227"/>
            <a:ext cx="5198660" cy="96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LabFam">
            <a:extLst>
              <a:ext uri="{FF2B5EF4-FFF2-40B4-BE49-F238E27FC236}">
                <a16:creationId xmlns:a16="http://schemas.microsoft.com/office/drawing/2014/main" id="{3D482288-108A-4656-A940-212FE33D04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522514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LabFam">
            <a:extLst>
              <a:ext uri="{FF2B5EF4-FFF2-40B4-BE49-F238E27FC236}">
                <a16:creationId xmlns:a16="http://schemas.microsoft.com/office/drawing/2014/main" id="{25809F28-55CE-4D27-BEF4-B7B0D72C8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4234543" cy="42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042E247-E069-9F2E-ECD1-EAAE0A24BDFD}"/>
              </a:ext>
            </a:extLst>
          </p:cNvPr>
          <p:cNvSpPr txBox="1"/>
          <p:nvPr/>
        </p:nvSpPr>
        <p:spPr>
          <a:xfrm>
            <a:off x="2413000" y="5346971"/>
            <a:ext cx="8724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 err="1">
                <a:solidFill>
                  <a:srgbClr val="002060"/>
                </a:solidFill>
              </a:rPr>
              <a:t>Visit</a:t>
            </a:r>
            <a:r>
              <a:rPr lang="pl-PL" sz="3200" b="1" dirty="0">
                <a:solidFill>
                  <a:srgbClr val="002060"/>
                </a:solidFill>
              </a:rPr>
              <a:t>: </a:t>
            </a:r>
            <a:r>
              <a:rPr lang="en-US" sz="3200" dirty="0">
                <a:solidFill>
                  <a:srgbClr val="002060"/>
                </a:solidFill>
              </a:rPr>
              <a:t>https://familydemic.wnpism.uw.edu.pl/</a:t>
            </a:r>
          </a:p>
        </p:txBody>
      </p:sp>
    </p:spTree>
    <p:extLst>
      <p:ext uri="{BB962C8B-B14F-4D97-AF65-F5344CB8AC3E}">
        <p14:creationId xmlns:p14="http://schemas.microsoft.com/office/powerpoint/2010/main" val="253993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Use</a:t>
            </a:r>
            <a:r>
              <a:rPr lang="pl-PL" sz="4000" dirty="0">
                <a:cs typeface="Arial" panose="020B0604020202020204" pitchFamily="34" charset="0"/>
              </a:rPr>
              <a:t> of </a:t>
            </a:r>
            <a:r>
              <a:rPr lang="pl-PL" sz="4000" dirty="0" err="1">
                <a:cs typeface="Arial" panose="020B0604020202020204" pitchFamily="34" charset="0"/>
              </a:rPr>
              <a:t>parental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leave</a:t>
            </a:r>
            <a:r>
              <a:rPr lang="pl-PL" sz="4000" dirty="0">
                <a:cs typeface="Arial" panose="020B0604020202020204" pitchFamily="34" charset="0"/>
              </a:rPr>
              <a:t> by </a:t>
            </a:r>
            <a:r>
              <a:rPr lang="pl-PL" sz="4000" dirty="0" err="1">
                <a:cs typeface="Arial" panose="020B0604020202020204" pitchFamily="34" charset="0"/>
              </a:rPr>
              <a:t>parents</a:t>
            </a:r>
            <a:r>
              <a:rPr lang="pl-PL" sz="4000" dirty="0">
                <a:cs typeface="Arial" panose="020B0604020202020204" pitchFamily="34" charset="0"/>
              </a:rPr>
              <a:t> of (non) </a:t>
            </a:r>
            <a:r>
              <a:rPr lang="pl-PL" sz="4000" dirty="0" err="1">
                <a:cs typeface="Arial" panose="020B0604020202020204" pitchFamily="34" charset="0"/>
              </a:rPr>
              <a:t>newborns</a:t>
            </a:r>
            <a:endParaRPr lang="pl-PL" sz="4000" dirty="0"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B00FBD78-7B62-A7EC-B62A-4E4A480B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8" y="2006835"/>
            <a:ext cx="5393690" cy="39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29AC39F5-CBD5-FC35-AB16-9678B42F4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13" y="2093195"/>
            <a:ext cx="5156200" cy="3751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3C3BB10-3CDC-0D51-3256-7ABE6847AD22}"/>
              </a:ext>
            </a:extLst>
          </p:cNvPr>
          <p:cNvSpPr txBox="1"/>
          <p:nvPr/>
        </p:nvSpPr>
        <p:spPr>
          <a:xfrm>
            <a:off x="7713233" y="158137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Without</a:t>
            </a:r>
            <a:r>
              <a:rPr lang="pl-PL" dirty="0"/>
              <a:t> a </a:t>
            </a:r>
            <a:r>
              <a:rPr lang="pl-PL" dirty="0" err="1"/>
              <a:t>newborn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0B6709B-56E6-2E68-728B-338142DF3A76}"/>
              </a:ext>
            </a:extLst>
          </p:cNvPr>
          <p:cNvSpPr txBox="1"/>
          <p:nvPr/>
        </p:nvSpPr>
        <p:spPr>
          <a:xfrm>
            <a:off x="2293172" y="1536201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With </a:t>
            </a:r>
            <a:r>
              <a:rPr lang="pl-PL" dirty="0"/>
              <a:t>a </a:t>
            </a:r>
            <a:r>
              <a:rPr lang="pl-PL" dirty="0" err="1"/>
              <a:t>newborn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0891647-D696-ADA4-2160-66AA0AEBAD69}"/>
              </a:ext>
            </a:extLst>
          </p:cNvPr>
          <p:cNvSpPr/>
          <p:nvPr/>
        </p:nvSpPr>
        <p:spPr>
          <a:xfrm>
            <a:off x="1332365" y="2954867"/>
            <a:ext cx="177779" cy="758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6A7ACEA-AE3F-7AEA-543A-952113C67E0E}"/>
              </a:ext>
            </a:extLst>
          </p:cNvPr>
          <p:cNvSpPr/>
          <p:nvPr/>
        </p:nvSpPr>
        <p:spPr>
          <a:xfrm>
            <a:off x="2115393" y="3318164"/>
            <a:ext cx="177779" cy="39485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A2215244-19FB-5EC9-7D29-FF80C2693CD4}"/>
              </a:ext>
            </a:extLst>
          </p:cNvPr>
          <p:cNvSpPr/>
          <p:nvPr/>
        </p:nvSpPr>
        <p:spPr>
          <a:xfrm>
            <a:off x="2927594" y="2775811"/>
            <a:ext cx="177779" cy="9372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8E618154-1E7D-9D56-7A70-BB007E5C59B8}"/>
              </a:ext>
            </a:extLst>
          </p:cNvPr>
          <p:cNvSpPr/>
          <p:nvPr/>
        </p:nvSpPr>
        <p:spPr>
          <a:xfrm>
            <a:off x="3710622" y="3464560"/>
            <a:ext cx="177779" cy="248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4478A5F5-A920-6E4B-A3EE-462FE1995D56}"/>
              </a:ext>
            </a:extLst>
          </p:cNvPr>
          <p:cNvSpPr/>
          <p:nvPr/>
        </p:nvSpPr>
        <p:spPr>
          <a:xfrm>
            <a:off x="4238234" y="3027680"/>
            <a:ext cx="177779" cy="6853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D8841EC1-AEE4-089C-4A14-5DF3FADA0718}"/>
              </a:ext>
            </a:extLst>
          </p:cNvPr>
          <p:cNvSpPr/>
          <p:nvPr/>
        </p:nvSpPr>
        <p:spPr>
          <a:xfrm>
            <a:off x="5305742" y="3500120"/>
            <a:ext cx="177779" cy="20789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393BD367-5E08-A496-7642-7CD62FCAB839}"/>
              </a:ext>
            </a:extLst>
          </p:cNvPr>
          <p:cNvSpPr/>
          <p:nvPr/>
        </p:nvSpPr>
        <p:spPr>
          <a:xfrm>
            <a:off x="1332365" y="4831079"/>
            <a:ext cx="177779" cy="5481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DEE27CB3-73DD-64C9-AE6F-EFC417B9E7EA}"/>
              </a:ext>
            </a:extLst>
          </p:cNvPr>
          <p:cNvSpPr/>
          <p:nvPr/>
        </p:nvSpPr>
        <p:spPr>
          <a:xfrm>
            <a:off x="2927593" y="4658359"/>
            <a:ext cx="177779" cy="7208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1FA00D18-7E31-9CDC-33E5-B7AB1571015A}"/>
              </a:ext>
            </a:extLst>
          </p:cNvPr>
          <p:cNvSpPr/>
          <p:nvPr/>
        </p:nvSpPr>
        <p:spPr>
          <a:xfrm>
            <a:off x="4522821" y="4790439"/>
            <a:ext cx="177779" cy="5888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D153F3AA-C304-54FE-5970-FCC4024CD5D1}"/>
              </a:ext>
            </a:extLst>
          </p:cNvPr>
          <p:cNvSpPr/>
          <p:nvPr/>
        </p:nvSpPr>
        <p:spPr>
          <a:xfrm>
            <a:off x="2115393" y="5105169"/>
            <a:ext cx="177779" cy="2740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068D4FEA-5720-DA9D-1587-C4FE4840C584}"/>
              </a:ext>
            </a:extLst>
          </p:cNvPr>
          <p:cNvSpPr/>
          <p:nvPr/>
        </p:nvSpPr>
        <p:spPr>
          <a:xfrm>
            <a:off x="3710621" y="4881762"/>
            <a:ext cx="177779" cy="49749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F05D7793-18C4-7F1A-5FCF-D12ABDD7E1A1}"/>
              </a:ext>
            </a:extLst>
          </p:cNvPr>
          <p:cNvSpPr/>
          <p:nvPr/>
        </p:nvSpPr>
        <p:spPr>
          <a:xfrm>
            <a:off x="5305741" y="5084848"/>
            <a:ext cx="177779" cy="29440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39221FE4-B566-3A30-E078-C1A1FBF08EF7}"/>
              </a:ext>
            </a:extLst>
          </p:cNvPr>
          <p:cNvSpPr/>
          <p:nvPr/>
        </p:nvSpPr>
        <p:spPr>
          <a:xfrm>
            <a:off x="6815138" y="3011976"/>
            <a:ext cx="168445" cy="7167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4D8C578E-D296-9180-CBA3-2B8EE7B3F48D}"/>
              </a:ext>
            </a:extLst>
          </p:cNvPr>
          <p:cNvSpPr/>
          <p:nvPr/>
        </p:nvSpPr>
        <p:spPr>
          <a:xfrm>
            <a:off x="7540778" y="3396172"/>
            <a:ext cx="177779" cy="33254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0A93B459-2078-1ACB-AAC0-EEBAF87F6019}"/>
              </a:ext>
            </a:extLst>
          </p:cNvPr>
          <p:cNvSpPr/>
          <p:nvPr/>
        </p:nvSpPr>
        <p:spPr>
          <a:xfrm>
            <a:off x="8321284" y="3408296"/>
            <a:ext cx="177779" cy="3204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2864D8FE-BFA5-A5A0-65AC-6E419EDD0ACE}"/>
              </a:ext>
            </a:extLst>
          </p:cNvPr>
          <p:cNvSpPr/>
          <p:nvPr/>
        </p:nvSpPr>
        <p:spPr>
          <a:xfrm>
            <a:off x="9086628" y="3588790"/>
            <a:ext cx="143098" cy="1399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0070DA2D-0746-3F10-EB2A-2A6D7B1C9CAA}"/>
              </a:ext>
            </a:extLst>
          </p:cNvPr>
          <p:cNvSpPr/>
          <p:nvPr/>
        </p:nvSpPr>
        <p:spPr>
          <a:xfrm>
            <a:off x="9859381" y="3235960"/>
            <a:ext cx="168445" cy="4720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28F99AE1-1B65-7D8B-B9CB-F44025935F37}"/>
              </a:ext>
            </a:extLst>
          </p:cNvPr>
          <p:cNvSpPr/>
          <p:nvPr/>
        </p:nvSpPr>
        <p:spPr>
          <a:xfrm>
            <a:off x="10615391" y="3280726"/>
            <a:ext cx="143098" cy="44799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5A9F7031-4C11-7C8D-DC65-FC3C635D1D82}"/>
              </a:ext>
            </a:extLst>
          </p:cNvPr>
          <p:cNvSpPr/>
          <p:nvPr/>
        </p:nvSpPr>
        <p:spPr>
          <a:xfrm>
            <a:off x="10615391" y="4790439"/>
            <a:ext cx="143098" cy="5184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B212BC9C-5D29-FC5D-987F-EF464557D97E}"/>
              </a:ext>
            </a:extLst>
          </p:cNvPr>
          <p:cNvSpPr/>
          <p:nvPr/>
        </p:nvSpPr>
        <p:spPr>
          <a:xfrm>
            <a:off x="9859381" y="4850780"/>
            <a:ext cx="168445" cy="4720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0FED486E-BD9B-9218-F744-3434CFAFB26A}"/>
              </a:ext>
            </a:extLst>
          </p:cNvPr>
          <p:cNvSpPr/>
          <p:nvPr/>
        </p:nvSpPr>
        <p:spPr>
          <a:xfrm>
            <a:off x="9086628" y="4976813"/>
            <a:ext cx="168444" cy="3320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964AE3A5-352F-C928-DC9A-6BF67319FDBC}"/>
              </a:ext>
            </a:extLst>
          </p:cNvPr>
          <p:cNvSpPr/>
          <p:nvPr/>
        </p:nvSpPr>
        <p:spPr>
          <a:xfrm>
            <a:off x="8337268" y="4988844"/>
            <a:ext cx="168445" cy="3320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25971E77-9C25-0A55-C6E0-F75870FC07D0}"/>
              </a:ext>
            </a:extLst>
          </p:cNvPr>
          <p:cNvSpPr/>
          <p:nvPr/>
        </p:nvSpPr>
        <p:spPr>
          <a:xfrm>
            <a:off x="7545445" y="5148263"/>
            <a:ext cx="167788" cy="172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727FD1EA-1EF8-17E3-E740-46EF79D387C3}"/>
              </a:ext>
            </a:extLst>
          </p:cNvPr>
          <p:cNvSpPr/>
          <p:nvPr/>
        </p:nvSpPr>
        <p:spPr>
          <a:xfrm>
            <a:off x="6802354" y="5053264"/>
            <a:ext cx="178596" cy="2676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62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Duration</a:t>
            </a:r>
            <a:r>
              <a:rPr lang="pl-PL" sz="4000" dirty="0">
                <a:cs typeface="Arial" panose="020B0604020202020204" pitchFamily="34" charset="0"/>
              </a:rPr>
              <a:t> of </a:t>
            </a:r>
            <a:r>
              <a:rPr lang="pl-PL" sz="4000" dirty="0" err="1">
                <a:cs typeface="Arial" panose="020B0604020202020204" pitchFamily="34" charset="0"/>
              </a:rPr>
              <a:t>leave</a:t>
            </a:r>
            <a:r>
              <a:rPr lang="pl-PL" sz="4000" dirty="0">
                <a:cs typeface="Arial" panose="020B0604020202020204" pitchFamily="34" charset="0"/>
              </a:rPr>
              <a:t> by </a:t>
            </a:r>
            <a:r>
              <a:rPr lang="pl-PL" sz="4000" dirty="0" err="1">
                <a:cs typeface="Arial" panose="020B0604020202020204" pitchFamily="34" charset="0"/>
              </a:rPr>
              <a:t>gender</a:t>
            </a:r>
            <a:r>
              <a:rPr lang="pl-PL" sz="4000" dirty="0">
                <a:cs typeface="Arial" panose="020B0604020202020204" pitchFamily="34" charset="0"/>
              </a:rPr>
              <a:t> and </a:t>
            </a:r>
            <a:r>
              <a:rPr lang="pl-PL" sz="4000" dirty="0" err="1">
                <a:cs typeface="Arial" panose="020B0604020202020204" pitchFamily="34" charset="0"/>
              </a:rPr>
              <a:t>age</a:t>
            </a:r>
            <a:r>
              <a:rPr lang="pl-PL" sz="4000" dirty="0">
                <a:cs typeface="Arial" panose="020B0604020202020204" pitchFamily="34" charset="0"/>
              </a:rPr>
              <a:t> of </a:t>
            </a:r>
            <a:r>
              <a:rPr lang="pl-PL" sz="4000" dirty="0" err="1">
                <a:cs typeface="Arial" panose="020B0604020202020204" pitchFamily="34" charset="0"/>
              </a:rPr>
              <a:t>youngest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child</a:t>
            </a:r>
            <a:endParaRPr lang="pl-PL" sz="4000" dirty="0"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AC9CD91F-35C2-99D3-F5AA-A7A302EF4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5" y="1881872"/>
            <a:ext cx="5381625" cy="391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49E17AD2-1E59-01AE-BB06-1BBFF8F1C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12" y="1982837"/>
            <a:ext cx="5243195" cy="3815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36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-32657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Today’s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presentation</a:t>
            </a:r>
            <a:r>
              <a:rPr lang="pl-PL" sz="4000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F8FEECF-16B0-43F0-86D2-ED5E5CF1F09B}"/>
              </a:ext>
            </a:extLst>
          </p:cNvPr>
          <p:cNvSpPr txBox="1"/>
          <p:nvPr/>
        </p:nvSpPr>
        <p:spPr>
          <a:xfrm>
            <a:off x="303486" y="1967587"/>
            <a:ext cx="11518400" cy="380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indent="-34290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Preliminary descriptive findings  for planned paper</a:t>
            </a:r>
            <a:endParaRPr lang="pl-PL" sz="2800" b="0" i="0" u="none" strike="noStrike" dirty="0">
              <a:solidFill>
                <a:srgbClr val="342C64"/>
              </a:solidFill>
              <a:effectLst/>
              <a:cs typeface="Leelawadee" panose="020B0502040204020203" pitchFamily="34" charset="-34"/>
            </a:endParaRPr>
          </a:p>
          <a:p>
            <a:pPr marL="469900" indent="-34290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Leave use as a strategy to cope with the Covid-19 pandemic by parents of dependent children</a:t>
            </a:r>
          </a:p>
          <a:p>
            <a:pPr marL="469900" indent="-34290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rgbClr val="342C64"/>
                </a:solidFill>
                <a:cs typeface="Leelawadee" panose="020B0502040204020203" pitchFamily="34" charset="-34"/>
              </a:rPr>
              <a:t>Planned</a:t>
            </a:r>
            <a:r>
              <a:rPr lang="pl-PL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 </a:t>
            </a:r>
            <a:r>
              <a:rPr lang="pl-PL" sz="2800" b="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cooperatio</a:t>
            </a:r>
            <a:r>
              <a:rPr lang="pl-PL" sz="2800" dirty="0" err="1">
                <a:solidFill>
                  <a:srgbClr val="342C64"/>
                </a:solidFill>
                <a:cs typeface="Leelawadee" panose="020B0502040204020203" pitchFamily="34" charset="-34"/>
              </a:rPr>
              <a:t>n</a:t>
            </a:r>
            <a:r>
              <a:rPr lang="pl-PL" sz="2800" dirty="0">
                <a:solidFill>
                  <a:srgbClr val="342C64"/>
                </a:solidFill>
                <a:cs typeface="Leelawadee" panose="020B0502040204020203" pitchFamily="34" charset="-34"/>
              </a:rPr>
              <a:t> </a:t>
            </a:r>
            <a:r>
              <a:rPr lang="pl-PL" sz="2800" dirty="0" err="1">
                <a:solidFill>
                  <a:srgbClr val="342C64"/>
                </a:solidFill>
                <a:cs typeface="Leelawadee" panose="020B0502040204020203" pitchFamily="34" charset="-34"/>
              </a:rPr>
              <a:t>also</a:t>
            </a:r>
            <a:r>
              <a:rPr lang="pl-PL" sz="2800" dirty="0">
                <a:solidFill>
                  <a:srgbClr val="342C64"/>
                </a:solidFill>
                <a:cs typeface="Leelawadee" panose="020B0502040204020203" pitchFamily="34" charset="-34"/>
              </a:rPr>
              <a:t> with: </a:t>
            </a:r>
            <a:r>
              <a:rPr lang="pl-PL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Andrea </a:t>
            </a:r>
            <a:r>
              <a:rPr lang="pl-PL" sz="2800" b="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Doucet</a:t>
            </a:r>
            <a:r>
              <a:rPr lang="pl-PL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, Ann-Zofie </a:t>
            </a:r>
            <a:r>
              <a:rPr lang="pl-PL" sz="2800" b="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Duvander</a:t>
            </a:r>
            <a:r>
              <a:rPr lang="pl-PL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, </a:t>
            </a:r>
            <a:r>
              <a:rPr lang="pl-PL" sz="2800" b="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Cassandra</a:t>
            </a:r>
            <a:r>
              <a:rPr lang="pl-PL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 </a:t>
            </a:r>
            <a:r>
              <a:rPr lang="pl-PL" sz="2800" b="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Engeman</a:t>
            </a:r>
            <a:r>
              <a:rPr lang="pl-PL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, Sylvia Fuller,  Shirley </a:t>
            </a:r>
            <a:r>
              <a:rPr lang="pl-PL" sz="2800" b="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Gatenio</a:t>
            </a:r>
            <a:r>
              <a:rPr lang="pl-PL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 </a:t>
            </a:r>
            <a:r>
              <a:rPr lang="pl-PL" sz="2800" b="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Gabel</a:t>
            </a:r>
            <a:r>
              <a:rPr lang="pl-PL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, </a:t>
            </a:r>
            <a:r>
              <a:rPr lang="pl-PL" sz="2800" b="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Raffaelle</a:t>
            </a:r>
            <a:r>
              <a:rPr lang="pl-PL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 </a:t>
            </a:r>
            <a:r>
              <a:rPr lang="pl-PL" sz="2800" b="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Guetto</a:t>
            </a:r>
            <a:r>
              <a:rPr lang="pl-PL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, </a:t>
            </a:r>
            <a:r>
              <a:rPr lang="pl-PL" sz="2800" b="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Gayle</a:t>
            </a:r>
            <a:r>
              <a:rPr lang="pl-PL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 Kaufman, Eleonora </a:t>
            </a:r>
            <a:r>
              <a:rPr lang="pl-PL" sz="2800" b="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Miaci</a:t>
            </a:r>
            <a:r>
              <a:rPr lang="pl-PL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, Richard </a:t>
            </a:r>
            <a:r>
              <a:rPr lang="pl-PL" sz="2800" b="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Petts</a:t>
            </a:r>
            <a:r>
              <a:rPr lang="pl-PL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 &amp; </a:t>
            </a:r>
            <a:r>
              <a:rPr lang="pl-PL" sz="2800" b="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Thordis</a:t>
            </a:r>
            <a:r>
              <a:rPr lang="pl-PL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 </a:t>
            </a:r>
            <a:r>
              <a:rPr lang="pl-PL" sz="2800" b="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Reimer</a:t>
            </a:r>
            <a:r>
              <a:rPr lang="pl-PL" sz="2800" b="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 </a:t>
            </a:r>
          </a:p>
          <a:p>
            <a:pPr marL="469900" indent="-34290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000" b="0" i="0" u="none" strike="noStrike" dirty="0">
              <a:solidFill>
                <a:srgbClr val="342C64"/>
              </a:solidFill>
              <a:effectLst/>
              <a:cs typeface="Leelawadee" panose="020B0502040204020203" pitchFamily="34" charset="-34"/>
            </a:endParaRPr>
          </a:p>
          <a:p>
            <a:pPr marL="127000" rtl="0" fontAlgn="base">
              <a:spcBef>
                <a:spcPts val="1000"/>
              </a:spcBef>
              <a:spcAft>
                <a:spcPts val="0"/>
              </a:spcAft>
            </a:pPr>
            <a:endParaRPr lang="en-US" sz="2000" b="0" i="0" u="none" strike="noStrike" dirty="0">
              <a:solidFill>
                <a:srgbClr val="342C64"/>
              </a:solidFill>
              <a:effectLst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60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Motivation</a:t>
            </a:r>
            <a:r>
              <a:rPr lang="pl-PL" sz="4000" dirty="0">
                <a:cs typeface="Arial" panose="020B0604020202020204" pitchFamily="34" charset="0"/>
              </a:rPr>
              <a:t> &amp; </a:t>
            </a:r>
            <a:r>
              <a:rPr lang="pl-PL" sz="4000" dirty="0" err="1">
                <a:cs typeface="Arial" panose="020B0604020202020204" pitchFamily="34" charset="0"/>
              </a:rPr>
              <a:t>aims</a:t>
            </a:r>
            <a:r>
              <a:rPr lang="pl-PL" sz="4000" dirty="0">
                <a:cs typeface="Arial" panose="020B0604020202020204" pitchFamily="34" charset="0"/>
              </a:rPr>
              <a:t> of </a:t>
            </a:r>
            <a:r>
              <a:rPr lang="pl-PL" sz="4000" dirty="0" err="1">
                <a:cs typeface="Arial" panose="020B0604020202020204" pitchFamily="34" charset="0"/>
              </a:rPr>
              <a:t>preliminary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analyses</a:t>
            </a:r>
            <a:endParaRPr lang="pl-PL" sz="4000" dirty="0"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87B9402-55FD-E925-61B0-FFF743C4A063}"/>
              </a:ext>
            </a:extLst>
          </p:cNvPr>
          <p:cNvSpPr txBox="1"/>
          <p:nvPr/>
        </p:nvSpPr>
        <p:spPr>
          <a:xfrm>
            <a:off x="336800" y="1729060"/>
            <a:ext cx="11518400" cy="4221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indent="-34290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342C64"/>
                </a:solidFill>
                <a:cs typeface="Leelawadee" panose="020B0502040204020203" pitchFamily="34" charset="-34"/>
              </a:rPr>
              <a:t>Covid-19 </a:t>
            </a:r>
            <a:r>
              <a:rPr lang="pl-PL" sz="2200" b="1" dirty="0" err="1">
                <a:solidFill>
                  <a:srgbClr val="342C64"/>
                </a:solidFill>
                <a:cs typeface="Leelawadee" panose="020B0502040204020203" pitchFamily="34" charset="-34"/>
              </a:rPr>
              <a:t>pandemic</a:t>
            </a:r>
            <a:r>
              <a:rPr lang="pl-PL" sz="2200" b="1" dirty="0">
                <a:solidFill>
                  <a:srgbClr val="342C64"/>
                </a:solidFill>
                <a:cs typeface="Leelawadee" panose="020B0502040204020203" pitchFamily="34" charset="-34"/>
              </a:rPr>
              <a:t> </a:t>
            </a:r>
            <a:r>
              <a:rPr lang="pl-PL" sz="2200" dirty="0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  </a:t>
            </a:r>
            <a:r>
              <a:rPr lang="pl-PL" sz="2200" dirty="0" err="1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childcare</a:t>
            </a:r>
            <a:r>
              <a:rPr lang="pl-PL" sz="2200" dirty="0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 &amp; </a:t>
            </a:r>
            <a:r>
              <a:rPr lang="pl-PL" sz="2200" dirty="0" err="1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school</a:t>
            </a:r>
            <a:r>
              <a:rPr lang="pl-PL" sz="2200" dirty="0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 </a:t>
            </a:r>
            <a:r>
              <a:rPr lang="pl-PL" sz="2200" dirty="0" err="1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closures</a:t>
            </a:r>
            <a:r>
              <a:rPr lang="pl-PL" sz="2200" dirty="0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, online &amp; </a:t>
            </a:r>
            <a:r>
              <a:rPr lang="pl-PL" sz="2200" dirty="0" err="1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hybrid</a:t>
            </a:r>
            <a:r>
              <a:rPr lang="pl-PL" sz="2200" dirty="0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 learning + </a:t>
            </a:r>
            <a:r>
              <a:rPr lang="pl-PL" sz="2200" dirty="0" err="1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risk</a:t>
            </a:r>
            <a:r>
              <a:rPr lang="pl-PL" sz="2200" dirty="0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 of </a:t>
            </a:r>
            <a:r>
              <a:rPr lang="pl-PL" sz="2200" dirty="0" err="1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infection</a:t>
            </a:r>
            <a:endParaRPr lang="pl-PL" sz="2200" b="0" i="0" u="none" strike="noStrike" dirty="0">
              <a:solidFill>
                <a:srgbClr val="342C64"/>
              </a:solidFill>
              <a:effectLst/>
              <a:cs typeface="Leelawadee" panose="020B0502040204020203" pitchFamily="34" charset="-34"/>
            </a:endParaRPr>
          </a:p>
          <a:p>
            <a:pPr marL="469900" indent="-34290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1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Parents</a:t>
            </a:r>
            <a:r>
              <a:rPr lang="pl-PL" sz="2200" b="1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 </a:t>
            </a:r>
            <a:r>
              <a:rPr lang="pl-PL" sz="2200" b="1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faced</a:t>
            </a:r>
            <a:r>
              <a:rPr lang="pl-PL" sz="2200" b="1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 </a:t>
            </a:r>
            <a:r>
              <a:rPr lang="pl-PL" sz="2200" b="1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increase</a:t>
            </a:r>
            <a:r>
              <a:rPr lang="pl-PL" sz="2200" b="1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 </a:t>
            </a:r>
            <a:r>
              <a:rPr lang="pl-PL" sz="2200" b="1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childcare</a:t>
            </a:r>
            <a:r>
              <a:rPr lang="pl-PL" sz="2200" b="1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 </a:t>
            </a:r>
            <a:r>
              <a:rPr lang="pl-PL" sz="2200" b="1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needs</a:t>
            </a:r>
            <a:r>
              <a:rPr lang="pl-PL" sz="2200" b="1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</a:rPr>
              <a:t> </a:t>
            </a:r>
            <a:r>
              <a:rPr lang="pl-PL" sz="2200" b="1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  <a:sym typeface="Wingdings" panose="05000000000000000000" pitchFamily="2" charset="2"/>
              </a:rPr>
              <a:t> </a:t>
            </a:r>
            <a:r>
              <a:rPr lang="pl-PL" sz="220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  <a:sym typeface="Wingdings" panose="05000000000000000000" pitchFamily="2" charset="2"/>
              </a:rPr>
              <a:t>adopted</a:t>
            </a:r>
            <a:r>
              <a:rPr lang="pl-PL" sz="220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  <a:sym typeface="Wingdings" panose="05000000000000000000" pitchFamily="2" charset="2"/>
              </a:rPr>
              <a:t> </a:t>
            </a:r>
            <a:r>
              <a:rPr lang="pl-PL" sz="220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  <a:sym typeface="Wingdings" panose="05000000000000000000" pitchFamily="2" charset="2"/>
              </a:rPr>
              <a:t>some</a:t>
            </a:r>
            <a:r>
              <a:rPr lang="pl-PL" sz="2200" i="0" u="none" strike="noStrike" dirty="0">
                <a:solidFill>
                  <a:srgbClr val="342C64"/>
                </a:solidFill>
                <a:effectLst/>
                <a:cs typeface="Leelawadee" panose="020B0502040204020203" pitchFamily="34" charset="-34"/>
                <a:sym typeface="Wingdings" panose="05000000000000000000" pitchFamily="2" charset="2"/>
              </a:rPr>
              <a:t> </a:t>
            </a:r>
            <a:r>
              <a:rPr lang="pl-PL" sz="2200" i="0" u="none" strike="noStrike" dirty="0" err="1">
                <a:solidFill>
                  <a:srgbClr val="342C64"/>
                </a:solidFill>
                <a:effectLst/>
                <a:cs typeface="Leelawadee" panose="020B0502040204020203" pitchFamily="34" charset="-34"/>
                <a:sym typeface="Wingdings" panose="05000000000000000000" pitchFamily="2" charset="2"/>
              </a:rPr>
              <a:t>strategies</a:t>
            </a:r>
            <a:endParaRPr lang="pl-PL" sz="2200" i="0" u="none" strike="noStrike" dirty="0">
              <a:solidFill>
                <a:srgbClr val="342C64"/>
              </a:solidFill>
              <a:effectLst/>
              <a:cs typeface="Leelawadee" panose="020B0502040204020203" pitchFamily="34" charset="-34"/>
              <a:sym typeface="Wingdings" panose="05000000000000000000" pitchFamily="2" charset="2"/>
            </a:endParaRPr>
          </a:p>
          <a:p>
            <a:pPr marL="469900" indent="-34290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RQ: </a:t>
            </a:r>
            <a:r>
              <a:rPr lang="pl-PL" sz="2200" b="1" dirty="0" err="1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Have</a:t>
            </a:r>
            <a:r>
              <a:rPr lang="pl-PL" sz="2200" b="1" dirty="0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 </a:t>
            </a:r>
            <a:r>
              <a:rPr lang="pl-PL" sz="2200" b="1" dirty="0" err="1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they</a:t>
            </a:r>
            <a:r>
              <a:rPr lang="pl-PL" sz="2200" b="1" dirty="0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 </a:t>
            </a:r>
            <a:r>
              <a:rPr lang="pl-PL" sz="2200" b="1" dirty="0" err="1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used</a:t>
            </a:r>
            <a:r>
              <a:rPr lang="pl-PL" sz="2200" b="1" dirty="0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 (</a:t>
            </a:r>
            <a:r>
              <a:rPr lang="pl-PL" sz="2200" b="1" dirty="0" err="1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parental</a:t>
            </a:r>
            <a:r>
              <a:rPr lang="pl-PL" sz="2200" b="1" dirty="0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) </a:t>
            </a:r>
            <a:r>
              <a:rPr lang="pl-PL" sz="2200" b="1" dirty="0" err="1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leaves</a:t>
            </a:r>
            <a:r>
              <a:rPr lang="pl-PL" sz="2200" b="1" dirty="0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 as a </a:t>
            </a:r>
            <a:r>
              <a:rPr lang="pl-PL" sz="2200" b="1" dirty="0" err="1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coping</a:t>
            </a:r>
            <a:r>
              <a:rPr lang="pl-PL" sz="2200" b="1" dirty="0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 </a:t>
            </a:r>
            <a:r>
              <a:rPr lang="pl-PL" sz="2200" b="1" dirty="0" err="1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strategy</a:t>
            </a:r>
            <a:r>
              <a:rPr lang="pl-PL" sz="2200" b="1" dirty="0">
                <a:solidFill>
                  <a:srgbClr val="342C64"/>
                </a:solidFill>
                <a:cs typeface="Leelawadee" panose="020B0502040204020203" pitchFamily="34" charset="-34"/>
                <a:sym typeface="Wingdings" panose="05000000000000000000" pitchFamily="2" charset="2"/>
              </a:rPr>
              <a:t>?</a:t>
            </a:r>
          </a:p>
          <a:p>
            <a:pPr marL="469900" indent="-34290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1" i="0" u="none" strike="noStrike" dirty="0">
                <a:solidFill>
                  <a:srgbClr val="EA731A"/>
                </a:solidFill>
                <a:effectLst/>
                <a:cs typeface="Leelawadee" panose="020B0502040204020203" pitchFamily="34" charset="-34"/>
                <a:sym typeface="Wingdings" panose="05000000000000000000" pitchFamily="2" charset="2"/>
              </a:rPr>
              <a:t>Preliminary </a:t>
            </a:r>
            <a:r>
              <a:rPr lang="pl-PL" sz="2200" b="1" i="0" u="none" strike="noStrike" dirty="0" err="1">
                <a:solidFill>
                  <a:srgbClr val="EA731A"/>
                </a:solidFill>
                <a:effectLst/>
                <a:cs typeface="Leelawadee" panose="020B0502040204020203" pitchFamily="34" charset="-34"/>
                <a:sym typeface="Wingdings" panose="05000000000000000000" pitchFamily="2" charset="2"/>
              </a:rPr>
              <a:t>analyses</a:t>
            </a:r>
            <a:r>
              <a:rPr lang="pl-PL" sz="2200" b="1" i="0" u="none" strike="noStrike" dirty="0">
                <a:solidFill>
                  <a:srgbClr val="EA731A"/>
                </a:solidFill>
                <a:effectLst/>
                <a:cs typeface="Leelawadee" panose="020B0502040204020203" pitchFamily="34" charset="-34"/>
                <a:sym typeface="Wingdings" panose="05000000000000000000" pitchFamily="2" charset="2"/>
              </a:rPr>
              <a:t>:</a:t>
            </a:r>
          </a:p>
          <a:p>
            <a:pPr marL="127000" rtl="0" fontAlgn="base">
              <a:spcBef>
                <a:spcPts val="1000"/>
              </a:spcBef>
              <a:spcAft>
                <a:spcPts val="0"/>
              </a:spcAft>
            </a:pPr>
            <a:r>
              <a:rPr lang="pl-PL" sz="2200" dirty="0">
                <a:solidFill>
                  <a:srgbClr val="002060"/>
                </a:solidFill>
              </a:rPr>
              <a:t>	</a:t>
            </a:r>
            <a:r>
              <a:rPr lang="pl-PL" sz="2000" b="1" dirty="0">
                <a:solidFill>
                  <a:srgbClr val="002060"/>
                </a:solidFill>
              </a:rPr>
              <a:t>How </a:t>
            </a:r>
            <a:r>
              <a:rPr lang="pl-PL" sz="2000" b="1" dirty="0" err="1">
                <a:solidFill>
                  <a:srgbClr val="002060"/>
                </a:solidFill>
              </a:rPr>
              <a:t>often</a:t>
            </a:r>
            <a:r>
              <a:rPr lang="pl-PL" sz="2000" dirty="0">
                <a:solidFill>
                  <a:srgbClr val="002060"/>
                </a:solidFill>
              </a:rPr>
              <a:t>, for </a:t>
            </a:r>
            <a:r>
              <a:rPr lang="pl-PL" sz="2000" b="1" dirty="0" err="1">
                <a:solidFill>
                  <a:srgbClr val="002060"/>
                </a:solidFill>
              </a:rPr>
              <a:t>how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err="1">
                <a:solidFill>
                  <a:srgbClr val="002060"/>
                </a:solidFill>
              </a:rPr>
              <a:t>long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dirty="0">
                <a:solidFill>
                  <a:srgbClr val="002060"/>
                </a:solidFill>
              </a:rPr>
              <a:t>and for </a:t>
            </a:r>
            <a:r>
              <a:rPr lang="pl-PL" sz="2000" b="1" dirty="0" err="1">
                <a:solidFill>
                  <a:srgbClr val="002060"/>
                </a:solidFill>
              </a:rPr>
              <a:t>what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err="1">
                <a:solidFill>
                  <a:srgbClr val="002060"/>
                </a:solidFill>
              </a:rPr>
              <a:t>reasons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dirty="0" err="1">
                <a:solidFill>
                  <a:srgbClr val="002060"/>
                </a:solidFill>
              </a:rPr>
              <a:t>kids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err="1">
                <a:solidFill>
                  <a:srgbClr val="002060"/>
                </a:solidFill>
              </a:rPr>
              <a:t>stayed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err="1">
                <a:solidFill>
                  <a:srgbClr val="002060"/>
                </a:solidFill>
              </a:rPr>
              <a:t>at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err="1">
                <a:solidFill>
                  <a:srgbClr val="002060"/>
                </a:solidFill>
              </a:rPr>
              <a:t>home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err="1">
                <a:solidFill>
                  <a:srgbClr val="002060"/>
                </a:solidFill>
              </a:rPr>
              <a:t>during</a:t>
            </a:r>
            <a:r>
              <a:rPr lang="pl-PL" sz="2000" dirty="0">
                <a:solidFill>
                  <a:srgbClr val="002060"/>
                </a:solidFill>
              </a:rPr>
              <a:t> the </a:t>
            </a:r>
            <a:r>
              <a:rPr lang="pl-PL" sz="2000" dirty="0" err="1">
                <a:solidFill>
                  <a:srgbClr val="002060"/>
                </a:solidFill>
              </a:rPr>
              <a:t>pandemic</a:t>
            </a:r>
            <a:r>
              <a:rPr lang="pl-PL" sz="2000" dirty="0">
                <a:solidFill>
                  <a:srgbClr val="002060"/>
                </a:solidFill>
              </a:rPr>
              <a:t>?</a:t>
            </a:r>
          </a:p>
          <a:p>
            <a:pPr marL="127000" rtl="0" fontAlgn="base">
              <a:spcBef>
                <a:spcPts val="1000"/>
              </a:spcBef>
              <a:spcAft>
                <a:spcPts val="0"/>
              </a:spcAft>
            </a:pPr>
            <a:r>
              <a:rPr lang="pl-PL" sz="2000" dirty="0">
                <a:solidFill>
                  <a:srgbClr val="002060"/>
                </a:solidFill>
              </a:rPr>
              <a:t>     	</a:t>
            </a:r>
            <a:r>
              <a:rPr lang="pl-PL" sz="2000" dirty="0" err="1">
                <a:solidFill>
                  <a:srgbClr val="002060"/>
                </a:solidFill>
              </a:rPr>
              <a:t>What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err="1">
                <a:solidFill>
                  <a:srgbClr val="002060"/>
                </a:solidFill>
              </a:rPr>
              <a:t>were</a:t>
            </a:r>
            <a:r>
              <a:rPr lang="pl-PL" sz="2000" dirty="0">
                <a:solidFill>
                  <a:srgbClr val="002060"/>
                </a:solidFill>
              </a:rPr>
              <a:t> the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patterns of leave use </a:t>
            </a:r>
            <a:r>
              <a:rPr lang="en-US" sz="2000" dirty="0">
                <a:solidFill>
                  <a:srgbClr val="002060"/>
                </a:solidFill>
              </a:rPr>
              <a:t>across </a:t>
            </a:r>
            <a:r>
              <a:rPr lang="en-US" sz="2000" b="1" dirty="0">
                <a:solidFill>
                  <a:srgbClr val="002060"/>
                </a:solidFill>
              </a:rPr>
              <a:t>countries</a:t>
            </a:r>
            <a:r>
              <a:rPr lang="pl-PL" sz="2000" dirty="0">
                <a:solidFill>
                  <a:srgbClr val="002060"/>
                </a:solidFill>
              </a:rPr>
              <a:t>, </a:t>
            </a:r>
            <a:r>
              <a:rPr lang="pl-PL" sz="2000" b="1" dirty="0" err="1">
                <a:solidFill>
                  <a:srgbClr val="002060"/>
                </a:solidFill>
              </a:rPr>
              <a:t>genders</a:t>
            </a:r>
            <a:r>
              <a:rPr lang="pl-PL" sz="2000" dirty="0">
                <a:solidFill>
                  <a:srgbClr val="002060"/>
                </a:solidFill>
              </a:rPr>
              <a:t> and </a:t>
            </a:r>
            <a:r>
              <a:rPr lang="pl-PL" sz="2000" b="1" dirty="0" err="1">
                <a:solidFill>
                  <a:srgbClr val="002060"/>
                </a:solidFill>
              </a:rPr>
              <a:t>age</a:t>
            </a:r>
            <a:r>
              <a:rPr lang="pl-PL" sz="2000" b="1" dirty="0">
                <a:solidFill>
                  <a:srgbClr val="002060"/>
                </a:solidFill>
              </a:rPr>
              <a:t> of the </a:t>
            </a:r>
            <a:r>
              <a:rPr lang="pl-PL" sz="2000" b="1" dirty="0" err="1">
                <a:solidFill>
                  <a:srgbClr val="002060"/>
                </a:solidFill>
              </a:rPr>
              <a:t>youngest</a:t>
            </a:r>
            <a:r>
              <a:rPr lang="pl-PL" sz="2000" b="1" dirty="0">
                <a:solidFill>
                  <a:srgbClr val="002060"/>
                </a:solidFill>
              </a:rPr>
              <a:t> 	</a:t>
            </a:r>
            <a:r>
              <a:rPr lang="pl-PL" sz="2000" b="1" dirty="0" err="1">
                <a:solidFill>
                  <a:srgbClr val="002060"/>
                </a:solidFill>
              </a:rPr>
              <a:t>child</a:t>
            </a:r>
            <a:r>
              <a:rPr lang="pl-PL" sz="2000" dirty="0">
                <a:solidFill>
                  <a:srgbClr val="002060"/>
                </a:solidFill>
              </a:rPr>
              <a:t>  </a:t>
            </a:r>
            <a:r>
              <a:rPr lang="pl-PL" sz="2000" dirty="0" err="1">
                <a:solidFill>
                  <a:srgbClr val="002060"/>
                </a:solidFill>
              </a:rPr>
              <a:t>over</a:t>
            </a:r>
            <a:r>
              <a:rPr lang="pl-PL" sz="2000" dirty="0">
                <a:solidFill>
                  <a:srgbClr val="002060"/>
                </a:solidFill>
              </a:rPr>
              <a:t>    	the 15 </a:t>
            </a:r>
            <a:r>
              <a:rPr lang="pl-PL" sz="2000" dirty="0" err="1">
                <a:solidFill>
                  <a:srgbClr val="002060"/>
                </a:solidFill>
              </a:rPr>
              <a:t>months</a:t>
            </a:r>
            <a:r>
              <a:rPr lang="pl-PL" sz="2000" dirty="0">
                <a:solidFill>
                  <a:srgbClr val="002060"/>
                </a:solidFill>
              </a:rPr>
              <a:t> of the </a:t>
            </a:r>
            <a:r>
              <a:rPr lang="pl-PL" sz="2000" dirty="0" err="1">
                <a:solidFill>
                  <a:srgbClr val="002060"/>
                </a:solidFill>
              </a:rPr>
              <a:t>pandemic</a:t>
            </a:r>
            <a:r>
              <a:rPr lang="pl-PL" sz="2000" dirty="0">
                <a:solidFill>
                  <a:srgbClr val="002060"/>
                </a:solidFill>
              </a:rPr>
              <a:t> (March 2020-May 2021)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</a:p>
          <a:p>
            <a:pPr marL="127000" rtl="0" fontAlgn="base">
              <a:spcBef>
                <a:spcPts val="1000"/>
              </a:spcBef>
              <a:spcAft>
                <a:spcPts val="0"/>
              </a:spcAft>
            </a:pPr>
            <a:r>
              <a:rPr lang="pl-PL" sz="2000" dirty="0">
                <a:solidFill>
                  <a:srgbClr val="002060"/>
                </a:solidFill>
              </a:rPr>
              <a:t>	</a:t>
            </a:r>
            <a:r>
              <a:rPr lang="pl-PL" sz="2000" dirty="0" err="1">
                <a:solidFill>
                  <a:srgbClr val="002060"/>
                </a:solidFill>
              </a:rPr>
              <a:t>Have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err="1">
                <a:solidFill>
                  <a:srgbClr val="002060"/>
                </a:solidFill>
              </a:rPr>
              <a:t>parents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err="1">
                <a:solidFill>
                  <a:srgbClr val="002060"/>
                </a:solidFill>
              </a:rPr>
              <a:t>made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b="1" dirty="0" err="1">
                <a:solidFill>
                  <a:srgbClr val="002060"/>
                </a:solidFill>
              </a:rPr>
              <a:t>changes</a:t>
            </a:r>
            <a:r>
              <a:rPr lang="pl-PL" sz="2000" b="1" dirty="0">
                <a:solidFill>
                  <a:srgbClr val="002060"/>
                </a:solidFill>
              </a:rPr>
              <a:t> to </a:t>
            </a:r>
            <a:r>
              <a:rPr lang="pl-PL" sz="2000" dirty="0" err="1">
                <a:solidFill>
                  <a:srgbClr val="002060"/>
                </a:solidFill>
              </a:rPr>
              <a:t>their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b="1" dirty="0" err="1">
                <a:solidFill>
                  <a:srgbClr val="002060"/>
                </a:solidFill>
              </a:rPr>
              <a:t>parental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err="1">
                <a:solidFill>
                  <a:srgbClr val="002060"/>
                </a:solidFill>
              </a:rPr>
              <a:t>leaves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dirty="0" err="1">
                <a:solidFill>
                  <a:srgbClr val="002060"/>
                </a:solidFill>
              </a:rPr>
              <a:t>plans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err="1">
                <a:solidFill>
                  <a:srgbClr val="002060"/>
                </a:solidFill>
              </a:rPr>
              <a:t>due</a:t>
            </a:r>
            <a:r>
              <a:rPr lang="pl-PL" sz="2000" dirty="0">
                <a:solidFill>
                  <a:srgbClr val="002060"/>
                </a:solidFill>
              </a:rPr>
              <a:t> to the </a:t>
            </a:r>
            <a:r>
              <a:rPr lang="pl-PL" sz="2000" dirty="0" err="1">
                <a:solidFill>
                  <a:srgbClr val="002060"/>
                </a:solidFill>
              </a:rPr>
              <a:t>pandemic</a:t>
            </a:r>
            <a:r>
              <a:rPr lang="pl-PL" sz="2000" dirty="0">
                <a:solidFill>
                  <a:srgbClr val="002060"/>
                </a:solidFill>
              </a:rPr>
              <a:t>? </a:t>
            </a:r>
          </a:p>
          <a:p>
            <a:pPr marL="127000" fontAlgn="base">
              <a:spcBef>
                <a:spcPts val="1000"/>
              </a:spcBef>
            </a:pPr>
            <a:r>
              <a:rPr lang="pl-PL" sz="2000" dirty="0">
                <a:solidFill>
                  <a:srgbClr val="002060"/>
                </a:solidFill>
              </a:rPr>
              <a:t>	Was the </a:t>
            </a:r>
            <a:r>
              <a:rPr lang="pl-PL" sz="2000" b="1" dirty="0" err="1">
                <a:solidFill>
                  <a:srgbClr val="EA731A"/>
                </a:solidFill>
              </a:rPr>
              <a:t>time</a:t>
            </a:r>
            <a:r>
              <a:rPr lang="pl-PL" sz="2000" b="1" dirty="0">
                <a:solidFill>
                  <a:srgbClr val="EA731A"/>
                </a:solidFill>
              </a:rPr>
              <a:t> the </a:t>
            </a:r>
            <a:r>
              <a:rPr lang="pl-PL" sz="2000" b="1" dirty="0" err="1">
                <a:solidFill>
                  <a:srgbClr val="EA731A"/>
                </a:solidFill>
              </a:rPr>
              <a:t>child</a:t>
            </a:r>
            <a:r>
              <a:rPr lang="pl-PL" sz="2000" b="1" dirty="0">
                <a:solidFill>
                  <a:srgbClr val="EA731A"/>
                </a:solidFill>
              </a:rPr>
              <a:t> was out of </a:t>
            </a:r>
            <a:r>
              <a:rPr lang="pl-PL" sz="2000" dirty="0" err="1">
                <a:solidFill>
                  <a:srgbClr val="002060"/>
                </a:solidFill>
              </a:rPr>
              <a:t>usual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err="1">
                <a:solidFill>
                  <a:srgbClr val="002060"/>
                </a:solidFill>
              </a:rPr>
              <a:t>childcare</a:t>
            </a:r>
            <a:r>
              <a:rPr lang="pl-PL" sz="2000" dirty="0">
                <a:solidFill>
                  <a:srgbClr val="002060"/>
                </a:solidFill>
              </a:rPr>
              <a:t>/</a:t>
            </a:r>
            <a:r>
              <a:rPr lang="pl-PL" sz="2000" dirty="0" err="1">
                <a:solidFill>
                  <a:srgbClr val="002060"/>
                </a:solidFill>
              </a:rPr>
              <a:t>school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err="1">
                <a:solidFill>
                  <a:srgbClr val="002060"/>
                </a:solidFill>
              </a:rPr>
              <a:t>arrangements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err="1">
                <a:solidFill>
                  <a:srgbClr val="002060"/>
                </a:solidFill>
              </a:rPr>
              <a:t>positively</a:t>
            </a:r>
            <a:r>
              <a:rPr lang="pl-PL" sz="2000" b="1" dirty="0">
                <a:solidFill>
                  <a:srgbClr val="EA731A"/>
                </a:solidFill>
              </a:rPr>
              <a:t> </a:t>
            </a:r>
            <a:r>
              <a:rPr lang="pl-PL" sz="2000" b="1" dirty="0" err="1">
                <a:solidFill>
                  <a:srgbClr val="EA731A"/>
                </a:solidFill>
              </a:rPr>
              <a:t>related</a:t>
            </a:r>
            <a:r>
              <a:rPr lang="pl-PL" sz="2000" b="1" dirty="0">
                <a:solidFill>
                  <a:srgbClr val="EA731A"/>
                </a:solidFill>
              </a:rPr>
              <a:t> to the 	</a:t>
            </a:r>
            <a:r>
              <a:rPr lang="pl-PL" sz="2000" b="1" u="sng" dirty="0" err="1">
                <a:solidFill>
                  <a:srgbClr val="EA731A"/>
                </a:solidFill>
              </a:rPr>
              <a:t>parental</a:t>
            </a:r>
            <a:r>
              <a:rPr lang="pl-PL" sz="2000" b="1" u="sng" dirty="0">
                <a:solidFill>
                  <a:srgbClr val="EA731A"/>
                </a:solidFill>
              </a:rPr>
              <a:t> </a:t>
            </a:r>
            <a:r>
              <a:rPr lang="pl-PL" sz="2000" b="1" u="sng" dirty="0" err="1">
                <a:solidFill>
                  <a:srgbClr val="EA731A"/>
                </a:solidFill>
              </a:rPr>
              <a:t>leave</a:t>
            </a:r>
            <a:r>
              <a:rPr lang="pl-PL" sz="2000" b="1" u="sng" dirty="0">
                <a:solidFill>
                  <a:srgbClr val="EA731A"/>
                </a:solidFill>
              </a:rPr>
              <a:t> </a:t>
            </a:r>
            <a:r>
              <a:rPr lang="pl-PL" sz="2000" b="1" dirty="0" err="1">
                <a:solidFill>
                  <a:srgbClr val="EA731A"/>
                </a:solidFill>
              </a:rPr>
              <a:t>use</a:t>
            </a:r>
            <a:r>
              <a:rPr lang="pl-PL" sz="2000" b="1" dirty="0">
                <a:solidFill>
                  <a:srgbClr val="EA731A"/>
                </a:solidFill>
              </a:rPr>
              <a:t> </a:t>
            </a:r>
            <a:r>
              <a:rPr lang="pl-PL" sz="2000" dirty="0" err="1">
                <a:solidFill>
                  <a:srgbClr val="002060"/>
                </a:solidFill>
              </a:rPr>
              <a:t>during</a:t>
            </a:r>
            <a:r>
              <a:rPr lang="pl-PL" sz="2000" dirty="0">
                <a:solidFill>
                  <a:srgbClr val="002060"/>
                </a:solidFill>
              </a:rPr>
              <a:t> the </a:t>
            </a:r>
            <a:r>
              <a:rPr lang="pl-PL" sz="2000" dirty="0" err="1">
                <a:solidFill>
                  <a:srgbClr val="002060"/>
                </a:solidFill>
              </a:rPr>
              <a:t>pandemic</a:t>
            </a:r>
            <a:r>
              <a:rPr lang="pl-PL" sz="20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55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Children</a:t>
            </a:r>
            <a:r>
              <a:rPr lang="pl-PL" sz="4000" dirty="0">
                <a:cs typeface="Arial" panose="020B0604020202020204" pitchFamily="34" charset="0"/>
              </a:rPr>
              <a:t> out of </a:t>
            </a:r>
            <a:r>
              <a:rPr lang="pl-PL" sz="4000" dirty="0" err="1">
                <a:cs typeface="Arial" panose="020B0604020202020204" pitchFamily="34" charset="0"/>
              </a:rPr>
              <a:t>usual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childcare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arrangements</a:t>
            </a:r>
            <a:endParaRPr lang="pl-PL" sz="4000" dirty="0"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28139AC-8973-B6A1-6B1D-D338425F7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72" y="1459964"/>
            <a:ext cx="7151720" cy="5203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79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</a:t>
            </a:r>
            <a:r>
              <a:rPr lang="pl-PL" sz="4000" dirty="0" err="1">
                <a:cs typeface="Arial" panose="020B0604020202020204" pitchFamily="34" charset="0"/>
              </a:rPr>
              <a:t>Children</a:t>
            </a:r>
            <a:r>
              <a:rPr lang="pl-PL" sz="4000" dirty="0">
                <a:cs typeface="Arial" panose="020B0604020202020204" pitchFamily="34" charset="0"/>
              </a:rPr>
              <a:t> out of </a:t>
            </a:r>
            <a:r>
              <a:rPr lang="pl-PL" sz="4000" dirty="0" err="1">
                <a:cs typeface="Arial" panose="020B0604020202020204" pitchFamily="34" charset="0"/>
              </a:rPr>
              <a:t>school</a:t>
            </a:r>
            <a:endParaRPr lang="pl-PL" sz="4000" dirty="0"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D159F6E-0D67-C1D7-4EE4-FC2290F80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98" y="1459964"/>
            <a:ext cx="7103694" cy="5168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17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</a:t>
            </a:r>
            <a:r>
              <a:rPr lang="pl-PL" sz="3600" dirty="0">
                <a:cs typeface="Arial" panose="020B0604020202020204" pitchFamily="34" charset="0"/>
              </a:rPr>
              <a:t>Time out of </a:t>
            </a:r>
            <a:r>
              <a:rPr lang="pl-PL" sz="3600" dirty="0" err="1">
                <a:cs typeface="Arial" panose="020B0604020202020204" pitchFamily="34" charset="0"/>
              </a:rPr>
              <a:t>usual</a:t>
            </a:r>
            <a:r>
              <a:rPr lang="pl-PL" sz="3600" dirty="0">
                <a:cs typeface="Arial" panose="020B0604020202020204" pitchFamily="34" charset="0"/>
              </a:rPr>
              <a:t> </a:t>
            </a:r>
            <a:r>
              <a:rPr lang="pl-PL" sz="3600" b="1" dirty="0" err="1">
                <a:cs typeface="Arial" panose="020B0604020202020204" pitchFamily="34" charset="0"/>
              </a:rPr>
              <a:t>childcare</a:t>
            </a:r>
            <a:r>
              <a:rPr lang="pl-PL" sz="3600" dirty="0">
                <a:cs typeface="Arial" panose="020B0604020202020204" pitchFamily="34" charset="0"/>
              </a:rPr>
              <a:t> </a:t>
            </a:r>
            <a:r>
              <a:rPr lang="pl-PL" sz="3600" dirty="0" err="1">
                <a:cs typeface="Arial" panose="020B0604020202020204" pitchFamily="34" charset="0"/>
              </a:rPr>
              <a:t>arrangements</a:t>
            </a:r>
            <a:r>
              <a:rPr lang="pl-PL" sz="3600" dirty="0">
                <a:cs typeface="Arial" panose="020B0604020202020204" pitchFamily="34" charset="0"/>
              </a:rPr>
              <a:t> (</a:t>
            </a:r>
            <a:r>
              <a:rPr lang="pl-PL" sz="3600" b="1" dirty="0" err="1">
                <a:cs typeface="Arial" panose="020B0604020202020204" pitchFamily="34" charset="0"/>
              </a:rPr>
              <a:t>unavailability</a:t>
            </a:r>
            <a:r>
              <a:rPr lang="pl-PL" sz="36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5F79276-5DA2-D3C2-C0DD-8056255D4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74" y="1374334"/>
            <a:ext cx="7164237" cy="521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68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Time out of </a:t>
            </a:r>
            <a:r>
              <a:rPr lang="pl-PL" sz="4000" b="1" dirty="0" err="1">
                <a:cs typeface="Arial" panose="020B0604020202020204" pitchFamily="34" charset="0"/>
              </a:rPr>
              <a:t>school</a:t>
            </a:r>
            <a:r>
              <a:rPr lang="pl-PL" sz="4000" b="1" dirty="0">
                <a:cs typeface="Arial" panose="020B0604020202020204" pitchFamily="34" charset="0"/>
              </a:rPr>
              <a:t> </a:t>
            </a:r>
            <a:r>
              <a:rPr lang="pl-PL" sz="4000" dirty="0">
                <a:cs typeface="Arial" panose="020B0604020202020204" pitchFamily="34" charset="0"/>
              </a:rPr>
              <a:t>(</a:t>
            </a:r>
            <a:r>
              <a:rPr lang="pl-PL" sz="4000" b="1" dirty="0" err="1">
                <a:cs typeface="Arial" panose="020B0604020202020204" pitchFamily="34" charset="0"/>
              </a:rPr>
              <a:t>unavailability</a:t>
            </a:r>
            <a:r>
              <a:rPr lang="pl-PL" sz="40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6A7DF3E-2C1D-40E5-4BF5-18695AF2E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20" y="1382706"/>
            <a:ext cx="7175677" cy="5221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98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AFBEF3D-02A2-4B95-B70F-48616817C196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000" dirty="0"/>
              <a:t>	</a:t>
            </a:r>
          </a:p>
          <a:p>
            <a:r>
              <a:rPr lang="pl-PL" sz="4000" dirty="0">
                <a:cs typeface="Arial" panose="020B0604020202020204" pitchFamily="34" charset="0"/>
              </a:rPr>
              <a:t>    Time out of </a:t>
            </a:r>
            <a:r>
              <a:rPr lang="pl-PL" sz="4000" dirty="0" err="1">
                <a:cs typeface="Arial" panose="020B0604020202020204" pitchFamily="34" charset="0"/>
              </a:rPr>
              <a:t>usual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b="1" dirty="0" err="1">
                <a:cs typeface="Arial" panose="020B0604020202020204" pitchFamily="34" charset="0"/>
              </a:rPr>
              <a:t>childcare</a:t>
            </a:r>
            <a:r>
              <a:rPr lang="pl-PL" sz="4000" dirty="0">
                <a:cs typeface="Arial" panose="020B0604020202020204" pitchFamily="34" charset="0"/>
              </a:rPr>
              <a:t> – </a:t>
            </a:r>
            <a:r>
              <a:rPr lang="pl-PL" sz="4000" dirty="0" err="1">
                <a:cs typeface="Arial" panose="020B0604020202020204" pitchFamily="34" charset="0"/>
              </a:rPr>
              <a:t>other</a:t>
            </a:r>
            <a:r>
              <a:rPr lang="pl-PL" sz="4000" dirty="0">
                <a:cs typeface="Arial" panose="020B0604020202020204" pitchFamily="34" charset="0"/>
              </a:rPr>
              <a:t> </a:t>
            </a:r>
            <a:r>
              <a:rPr lang="pl-PL" sz="4000" dirty="0" err="1">
                <a:cs typeface="Arial" panose="020B0604020202020204" pitchFamily="34" charset="0"/>
              </a:rPr>
              <a:t>reasons</a:t>
            </a:r>
            <a:endParaRPr lang="pl-PL" sz="4000" dirty="0"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BED348-8CA0-4FAE-8947-4ACC572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207C-6241-4363-859B-8C76ED21CDC9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2" descr="Familydemic">
            <a:extLst>
              <a:ext uri="{FF2B5EF4-FFF2-40B4-BE49-F238E27FC236}">
                <a16:creationId xmlns:a16="http://schemas.microsoft.com/office/drawing/2014/main" id="{C303B2BE-3664-4BBB-A58E-823E0FA2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2" y="136525"/>
            <a:ext cx="2547938" cy="4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D0CAD6E-18C2-6452-A89B-05D855D7E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8" y="1762955"/>
            <a:ext cx="5708683" cy="415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36305D07-7A67-C12D-8D72-4EE5E0C4E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10" y="1660334"/>
            <a:ext cx="5991522" cy="4359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4677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11339</TotalTime>
  <Words>871</Words>
  <Application>Microsoft Office PowerPoint</Application>
  <PresentationFormat>Panoramiczny</PresentationFormat>
  <Paragraphs>168</Paragraphs>
  <Slides>22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Motyw pakietu Office</vt:lpstr>
      <vt:lpstr>Leave use as a strategy to cope with the Covid-19 pandemic by parents of dependent children in six countries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access to home-based work  gained during Covid-19 pandemic and changes in fertility intentions among men and women</dc:title>
  <dc:creator>Anna Kurowska</dc:creator>
  <cp:lastModifiedBy>Anna Kurowska</cp:lastModifiedBy>
  <cp:revision>120</cp:revision>
  <cp:lastPrinted>2021-12-04T15:22:10Z</cp:lastPrinted>
  <dcterms:created xsi:type="dcterms:W3CDTF">2021-11-26T17:38:56Z</dcterms:created>
  <dcterms:modified xsi:type="dcterms:W3CDTF">2022-06-21T16:31:16Z</dcterms:modified>
</cp:coreProperties>
</file>