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4" r:id="rId8"/>
    <p:sldId id="265" r:id="rId9"/>
    <p:sldId id="266" r:id="rId10"/>
    <p:sldId id="267" r:id="rId11"/>
    <p:sldId id="268"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522CA-42E3-69DA-0196-BD27A3B8F09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0743484-686B-9649-063F-5606560A03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AE6CC1B6-D2C0-43AA-0749-C89FBBCB940F}"/>
              </a:ext>
            </a:extLst>
          </p:cNvPr>
          <p:cNvSpPr>
            <a:spLocks noGrp="1"/>
          </p:cNvSpPr>
          <p:nvPr>
            <p:ph type="dt" sz="half" idx="10"/>
          </p:nvPr>
        </p:nvSpPr>
        <p:spPr/>
        <p:txBody>
          <a:bodyPr/>
          <a:lstStyle/>
          <a:p>
            <a:fld id="{47D7AF85-E56C-BF44-AD0C-52E4F5C158EE}" type="datetimeFigureOut">
              <a:rPr lang="en-US" smtClean="0"/>
              <a:t>6/20/22</a:t>
            </a:fld>
            <a:endParaRPr lang="en-US"/>
          </a:p>
        </p:txBody>
      </p:sp>
      <p:sp>
        <p:nvSpPr>
          <p:cNvPr id="5" name="Footer Placeholder 4">
            <a:extLst>
              <a:ext uri="{FF2B5EF4-FFF2-40B4-BE49-F238E27FC236}">
                <a16:creationId xmlns:a16="http://schemas.microsoft.com/office/drawing/2014/main" id="{5303ECAB-7A9C-60B6-7177-85B93FBCF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EB2BAD-EEE0-C5B2-AD4D-071174A03668}"/>
              </a:ext>
            </a:extLst>
          </p:cNvPr>
          <p:cNvSpPr>
            <a:spLocks noGrp="1"/>
          </p:cNvSpPr>
          <p:nvPr>
            <p:ph type="sldNum" sz="quarter" idx="12"/>
          </p:nvPr>
        </p:nvSpPr>
        <p:spPr/>
        <p:txBody>
          <a:bodyPr/>
          <a:lstStyle/>
          <a:p>
            <a:fld id="{8922494B-2AED-6F45-90D5-F7BE7CA089C7}" type="slidenum">
              <a:rPr lang="en-US" smtClean="0"/>
              <a:t>‹#›</a:t>
            </a:fld>
            <a:endParaRPr lang="en-US"/>
          </a:p>
        </p:txBody>
      </p:sp>
    </p:spTree>
    <p:extLst>
      <p:ext uri="{BB962C8B-B14F-4D97-AF65-F5344CB8AC3E}">
        <p14:creationId xmlns:p14="http://schemas.microsoft.com/office/powerpoint/2010/main" val="285098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4D97E-34C2-6514-0CD7-B7F14F5282D8}"/>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318EB0D-A932-C2FB-F3DD-928E1E2F52F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821517F-D276-2C5A-4A33-9BBA5083A469}"/>
              </a:ext>
            </a:extLst>
          </p:cNvPr>
          <p:cNvSpPr>
            <a:spLocks noGrp="1"/>
          </p:cNvSpPr>
          <p:nvPr>
            <p:ph type="dt" sz="half" idx="10"/>
          </p:nvPr>
        </p:nvSpPr>
        <p:spPr/>
        <p:txBody>
          <a:bodyPr/>
          <a:lstStyle/>
          <a:p>
            <a:fld id="{47D7AF85-E56C-BF44-AD0C-52E4F5C158EE}" type="datetimeFigureOut">
              <a:rPr lang="en-US" smtClean="0"/>
              <a:t>6/20/22</a:t>
            </a:fld>
            <a:endParaRPr lang="en-US"/>
          </a:p>
        </p:txBody>
      </p:sp>
      <p:sp>
        <p:nvSpPr>
          <p:cNvPr id="5" name="Footer Placeholder 4">
            <a:extLst>
              <a:ext uri="{FF2B5EF4-FFF2-40B4-BE49-F238E27FC236}">
                <a16:creationId xmlns:a16="http://schemas.microsoft.com/office/drawing/2014/main" id="{E3F0E787-78DB-AB18-BC60-0D6C10A230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1C94F5-52EC-CF17-D63E-6FAB9E150D41}"/>
              </a:ext>
            </a:extLst>
          </p:cNvPr>
          <p:cNvSpPr>
            <a:spLocks noGrp="1"/>
          </p:cNvSpPr>
          <p:nvPr>
            <p:ph type="sldNum" sz="quarter" idx="12"/>
          </p:nvPr>
        </p:nvSpPr>
        <p:spPr/>
        <p:txBody>
          <a:bodyPr/>
          <a:lstStyle/>
          <a:p>
            <a:fld id="{8922494B-2AED-6F45-90D5-F7BE7CA089C7}" type="slidenum">
              <a:rPr lang="en-US" smtClean="0"/>
              <a:t>‹#›</a:t>
            </a:fld>
            <a:endParaRPr lang="en-US"/>
          </a:p>
        </p:txBody>
      </p:sp>
    </p:spTree>
    <p:extLst>
      <p:ext uri="{BB962C8B-B14F-4D97-AF65-F5344CB8AC3E}">
        <p14:creationId xmlns:p14="http://schemas.microsoft.com/office/powerpoint/2010/main" val="771189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A3DF8B-5764-ECB5-2EF2-4D46F24F7DC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D99201B-162E-68A4-FE27-E5B71BBE84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75EE833-9932-7613-9145-90133CCECC9E}"/>
              </a:ext>
            </a:extLst>
          </p:cNvPr>
          <p:cNvSpPr>
            <a:spLocks noGrp="1"/>
          </p:cNvSpPr>
          <p:nvPr>
            <p:ph type="dt" sz="half" idx="10"/>
          </p:nvPr>
        </p:nvSpPr>
        <p:spPr/>
        <p:txBody>
          <a:bodyPr/>
          <a:lstStyle/>
          <a:p>
            <a:fld id="{47D7AF85-E56C-BF44-AD0C-52E4F5C158EE}" type="datetimeFigureOut">
              <a:rPr lang="en-US" smtClean="0"/>
              <a:t>6/20/22</a:t>
            </a:fld>
            <a:endParaRPr lang="en-US"/>
          </a:p>
        </p:txBody>
      </p:sp>
      <p:sp>
        <p:nvSpPr>
          <p:cNvPr id="5" name="Footer Placeholder 4">
            <a:extLst>
              <a:ext uri="{FF2B5EF4-FFF2-40B4-BE49-F238E27FC236}">
                <a16:creationId xmlns:a16="http://schemas.microsoft.com/office/drawing/2014/main" id="{553727BC-C05F-827A-A9AA-8A15A92FC9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71E59F-EF9A-8076-9948-4795D16ABF9F}"/>
              </a:ext>
            </a:extLst>
          </p:cNvPr>
          <p:cNvSpPr>
            <a:spLocks noGrp="1"/>
          </p:cNvSpPr>
          <p:nvPr>
            <p:ph type="sldNum" sz="quarter" idx="12"/>
          </p:nvPr>
        </p:nvSpPr>
        <p:spPr/>
        <p:txBody>
          <a:bodyPr/>
          <a:lstStyle/>
          <a:p>
            <a:fld id="{8922494B-2AED-6F45-90D5-F7BE7CA089C7}" type="slidenum">
              <a:rPr lang="en-US" smtClean="0"/>
              <a:t>‹#›</a:t>
            </a:fld>
            <a:endParaRPr lang="en-US"/>
          </a:p>
        </p:txBody>
      </p:sp>
    </p:spTree>
    <p:extLst>
      <p:ext uri="{BB962C8B-B14F-4D97-AF65-F5344CB8AC3E}">
        <p14:creationId xmlns:p14="http://schemas.microsoft.com/office/powerpoint/2010/main" val="4293552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BCCD5-2ABA-D433-1531-AEB3DE862CC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C80CAB9-9E98-4F14-CDF7-3C63DCE59D2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A20D432-065E-FF98-A2FA-A3E93CF07FF4}"/>
              </a:ext>
            </a:extLst>
          </p:cNvPr>
          <p:cNvSpPr>
            <a:spLocks noGrp="1"/>
          </p:cNvSpPr>
          <p:nvPr>
            <p:ph type="dt" sz="half" idx="10"/>
          </p:nvPr>
        </p:nvSpPr>
        <p:spPr/>
        <p:txBody>
          <a:bodyPr/>
          <a:lstStyle/>
          <a:p>
            <a:fld id="{47D7AF85-E56C-BF44-AD0C-52E4F5C158EE}" type="datetimeFigureOut">
              <a:rPr lang="en-US" smtClean="0"/>
              <a:t>6/20/22</a:t>
            </a:fld>
            <a:endParaRPr lang="en-US"/>
          </a:p>
        </p:txBody>
      </p:sp>
      <p:sp>
        <p:nvSpPr>
          <p:cNvPr id="5" name="Footer Placeholder 4">
            <a:extLst>
              <a:ext uri="{FF2B5EF4-FFF2-40B4-BE49-F238E27FC236}">
                <a16:creationId xmlns:a16="http://schemas.microsoft.com/office/drawing/2014/main" id="{846E15B7-CE41-8AA5-E2CB-C73B02FDA5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0A5B95-1BE4-3666-B88E-8C850C1CD2FD}"/>
              </a:ext>
            </a:extLst>
          </p:cNvPr>
          <p:cNvSpPr>
            <a:spLocks noGrp="1"/>
          </p:cNvSpPr>
          <p:nvPr>
            <p:ph type="sldNum" sz="quarter" idx="12"/>
          </p:nvPr>
        </p:nvSpPr>
        <p:spPr/>
        <p:txBody>
          <a:bodyPr/>
          <a:lstStyle/>
          <a:p>
            <a:fld id="{8922494B-2AED-6F45-90D5-F7BE7CA089C7}" type="slidenum">
              <a:rPr lang="en-US" smtClean="0"/>
              <a:t>‹#›</a:t>
            </a:fld>
            <a:endParaRPr lang="en-US"/>
          </a:p>
        </p:txBody>
      </p:sp>
    </p:spTree>
    <p:extLst>
      <p:ext uri="{BB962C8B-B14F-4D97-AF65-F5344CB8AC3E}">
        <p14:creationId xmlns:p14="http://schemas.microsoft.com/office/powerpoint/2010/main" val="2442974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DCFD4-4B3D-AE10-4D57-DAE7E547140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59E89EF-6A71-ABDC-491A-83CE4AD2B7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3CEED4A-E580-FA12-9391-B8C1ADDF2B75}"/>
              </a:ext>
            </a:extLst>
          </p:cNvPr>
          <p:cNvSpPr>
            <a:spLocks noGrp="1"/>
          </p:cNvSpPr>
          <p:nvPr>
            <p:ph type="dt" sz="half" idx="10"/>
          </p:nvPr>
        </p:nvSpPr>
        <p:spPr/>
        <p:txBody>
          <a:bodyPr/>
          <a:lstStyle/>
          <a:p>
            <a:fld id="{47D7AF85-E56C-BF44-AD0C-52E4F5C158EE}" type="datetimeFigureOut">
              <a:rPr lang="en-US" smtClean="0"/>
              <a:t>6/20/22</a:t>
            </a:fld>
            <a:endParaRPr lang="en-US"/>
          </a:p>
        </p:txBody>
      </p:sp>
      <p:sp>
        <p:nvSpPr>
          <p:cNvPr id="5" name="Footer Placeholder 4">
            <a:extLst>
              <a:ext uri="{FF2B5EF4-FFF2-40B4-BE49-F238E27FC236}">
                <a16:creationId xmlns:a16="http://schemas.microsoft.com/office/drawing/2014/main" id="{8618060D-8CFC-E964-0220-7885C8694B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203DB5-4E96-25B7-76D4-725A8DFA71D1}"/>
              </a:ext>
            </a:extLst>
          </p:cNvPr>
          <p:cNvSpPr>
            <a:spLocks noGrp="1"/>
          </p:cNvSpPr>
          <p:nvPr>
            <p:ph type="sldNum" sz="quarter" idx="12"/>
          </p:nvPr>
        </p:nvSpPr>
        <p:spPr/>
        <p:txBody>
          <a:bodyPr/>
          <a:lstStyle/>
          <a:p>
            <a:fld id="{8922494B-2AED-6F45-90D5-F7BE7CA089C7}" type="slidenum">
              <a:rPr lang="en-US" smtClean="0"/>
              <a:t>‹#›</a:t>
            </a:fld>
            <a:endParaRPr lang="en-US"/>
          </a:p>
        </p:txBody>
      </p:sp>
    </p:spTree>
    <p:extLst>
      <p:ext uri="{BB962C8B-B14F-4D97-AF65-F5344CB8AC3E}">
        <p14:creationId xmlns:p14="http://schemas.microsoft.com/office/powerpoint/2010/main" val="1348774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11B0-513A-8145-50F4-F5CE9FA4B5F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8D5EA92-1A80-B652-98E9-3F4269DCD8C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8942ED66-C702-979A-4DF8-84524F60144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6EEA530-3AF9-2838-38D0-4EE36C859EE1}"/>
              </a:ext>
            </a:extLst>
          </p:cNvPr>
          <p:cNvSpPr>
            <a:spLocks noGrp="1"/>
          </p:cNvSpPr>
          <p:nvPr>
            <p:ph type="dt" sz="half" idx="10"/>
          </p:nvPr>
        </p:nvSpPr>
        <p:spPr/>
        <p:txBody>
          <a:bodyPr/>
          <a:lstStyle/>
          <a:p>
            <a:fld id="{47D7AF85-E56C-BF44-AD0C-52E4F5C158EE}" type="datetimeFigureOut">
              <a:rPr lang="en-US" smtClean="0"/>
              <a:t>6/20/22</a:t>
            </a:fld>
            <a:endParaRPr lang="en-US"/>
          </a:p>
        </p:txBody>
      </p:sp>
      <p:sp>
        <p:nvSpPr>
          <p:cNvPr id="6" name="Footer Placeholder 5">
            <a:extLst>
              <a:ext uri="{FF2B5EF4-FFF2-40B4-BE49-F238E27FC236}">
                <a16:creationId xmlns:a16="http://schemas.microsoft.com/office/drawing/2014/main" id="{13925B6C-E3B5-9CD2-85C2-ABB9CE2CB2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3F6768-0D2C-0DDE-E66C-A41468400EE7}"/>
              </a:ext>
            </a:extLst>
          </p:cNvPr>
          <p:cNvSpPr>
            <a:spLocks noGrp="1"/>
          </p:cNvSpPr>
          <p:nvPr>
            <p:ph type="sldNum" sz="quarter" idx="12"/>
          </p:nvPr>
        </p:nvSpPr>
        <p:spPr/>
        <p:txBody>
          <a:bodyPr/>
          <a:lstStyle/>
          <a:p>
            <a:fld id="{8922494B-2AED-6F45-90D5-F7BE7CA089C7}" type="slidenum">
              <a:rPr lang="en-US" smtClean="0"/>
              <a:t>‹#›</a:t>
            </a:fld>
            <a:endParaRPr lang="en-US"/>
          </a:p>
        </p:txBody>
      </p:sp>
    </p:spTree>
    <p:extLst>
      <p:ext uri="{BB962C8B-B14F-4D97-AF65-F5344CB8AC3E}">
        <p14:creationId xmlns:p14="http://schemas.microsoft.com/office/powerpoint/2010/main" val="2127560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430A7-029F-0CC5-F1D2-D20504941EE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4250CB6-FC9D-56D5-DB1F-1F0BAE9335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55D3BCA-3EE7-631A-FF6E-63DBEE70F0A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82882DB-ACAA-FF9D-B74A-7E7F48A78C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3605F3C-210D-1876-A581-E2BEC81A880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8CF00A8-105D-4A87-DC59-2F5CA3CB20DA}"/>
              </a:ext>
            </a:extLst>
          </p:cNvPr>
          <p:cNvSpPr>
            <a:spLocks noGrp="1"/>
          </p:cNvSpPr>
          <p:nvPr>
            <p:ph type="dt" sz="half" idx="10"/>
          </p:nvPr>
        </p:nvSpPr>
        <p:spPr/>
        <p:txBody>
          <a:bodyPr/>
          <a:lstStyle/>
          <a:p>
            <a:fld id="{47D7AF85-E56C-BF44-AD0C-52E4F5C158EE}" type="datetimeFigureOut">
              <a:rPr lang="en-US" smtClean="0"/>
              <a:t>6/20/22</a:t>
            </a:fld>
            <a:endParaRPr lang="en-US"/>
          </a:p>
        </p:txBody>
      </p:sp>
      <p:sp>
        <p:nvSpPr>
          <p:cNvPr id="8" name="Footer Placeholder 7">
            <a:extLst>
              <a:ext uri="{FF2B5EF4-FFF2-40B4-BE49-F238E27FC236}">
                <a16:creationId xmlns:a16="http://schemas.microsoft.com/office/drawing/2014/main" id="{64E333F2-382F-FF29-0058-33A36FF76F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FFC84FB-8808-4C7B-A2FC-71E0D3F0CDB3}"/>
              </a:ext>
            </a:extLst>
          </p:cNvPr>
          <p:cNvSpPr>
            <a:spLocks noGrp="1"/>
          </p:cNvSpPr>
          <p:nvPr>
            <p:ph type="sldNum" sz="quarter" idx="12"/>
          </p:nvPr>
        </p:nvSpPr>
        <p:spPr/>
        <p:txBody>
          <a:bodyPr/>
          <a:lstStyle/>
          <a:p>
            <a:fld id="{8922494B-2AED-6F45-90D5-F7BE7CA089C7}" type="slidenum">
              <a:rPr lang="en-US" smtClean="0"/>
              <a:t>‹#›</a:t>
            </a:fld>
            <a:endParaRPr lang="en-US"/>
          </a:p>
        </p:txBody>
      </p:sp>
    </p:spTree>
    <p:extLst>
      <p:ext uri="{BB962C8B-B14F-4D97-AF65-F5344CB8AC3E}">
        <p14:creationId xmlns:p14="http://schemas.microsoft.com/office/powerpoint/2010/main" val="2199584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DD238-177B-2754-9FB0-86013FCC68F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6E7F1F0-A908-E051-A7EE-7A3CF838D630}"/>
              </a:ext>
            </a:extLst>
          </p:cNvPr>
          <p:cNvSpPr>
            <a:spLocks noGrp="1"/>
          </p:cNvSpPr>
          <p:nvPr>
            <p:ph type="dt" sz="half" idx="10"/>
          </p:nvPr>
        </p:nvSpPr>
        <p:spPr/>
        <p:txBody>
          <a:bodyPr/>
          <a:lstStyle/>
          <a:p>
            <a:fld id="{47D7AF85-E56C-BF44-AD0C-52E4F5C158EE}" type="datetimeFigureOut">
              <a:rPr lang="en-US" smtClean="0"/>
              <a:t>6/20/22</a:t>
            </a:fld>
            <a:endParaRPr lang="en-US"/>
          </a:p>
        </p:txBody>
      </p:sp>
      <p:sp>
        <p:nvSpPr>
          <p:cNvPr id="4" name="Footer Placeholder 3">
            <a:extLst>
              <a:ext uri="{FF2B5EF4-FFF2-40B4-BE49-F238E27FC236}">
                <a16:creationId xmlns:a16="http://schemas.microsoft.com/office/drawing/2014/main" id="{487C311C-0959-A964-6DC1-C7739C06FEF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AE26C1-5088-5940-1A83-0D25E30ABABD}"/>
              </a:ext>
            </a:extLst>
          </p:cNvPr>
          <p:cNvSpPr>
            <a:spLocks noGrp="1"/>
          </p:cNvSpPr>
          <p:nvPr>
            <p:ph type="sldNum" sz="quarter" idx="12"/>
          </p:nvPr>
        </p:nvSpPr>
        <p:spPr/>
        <p:txBody>
          <a:bodyPr/>
          <a:lstStyle/>
          <a:p>
            <a:fld id="{8922494B-2AED-6F45-90D5-F7BE7CA089C7}" type="slidenum">
              <a:rPr lang="en-US" smtClean="0"/>
              <a:t>‹#›</a:t>
            </a:fld>
            <a:endParaRPr lang="en-US"/>
          </a:p>
        </p:txBody>
      </p:sp>
    </p:spTree>
    <p:extLst>
      <p:ext uri="{BB962C8B-B14F-4D97-AF65-F5344CB8AC3E}">
        <p14:creationId xmlns:p14="http://schemas.microsoft.com/office/powerpoint/2010/main" val="2560628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C41D6B-C48E-5470-5BAA-09D1E5B91FD7}"/>
              </a:ext>
            </a:extLst>
          </p:cNvPr>
          <p:cNvSpPr>
            <a:spLocks noGrp="1"/>
          </p:cNvSpPr>
          <p:nvPr>
            <p:ph type="dt" sz="half" idx="10"/>
          </p:nvPr>
        </p:nvSpPr>
        <p:spPr/>
        <p:txBody>
          <a:bodyPr/>
          <a:lstStyle/>
          <a:p>
            <a:fld id="{47D7AF85-E56C-BF44-AD0C-52E4F5C158EE}" type="datetimeFigureOut">
              <a:rPr lang="en-US" smtClean="0"/>
              <a:t>6/20/22</a:t>
            </a:fld>
            <a:endParaRPr lang="en-US"/>
          </a:p>
        </p:txBody>
      </p:sp>
      <p:sp>
        <p:nvSpPr>
          <p:cNvPr id="3" name="Footer Placeholder 2">
            <a:extLst>
              <a:ext uri="{FF2B5EF4-FFF2-40B4-BE49-F238E27FC236}">
                <a16:creationId xmlns:a16="http://schemas.microsoft.com/office/drawing/2014/main" id="{C0229A5E-347B-C0E7-4AD0-8D204C3DB9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F3B6EEB-F8B7-A1C3-0227-5BFD8413716C}"/>
              </a:ext>
            </a:extLst>
          </p:cNvPr>
          <p:cNvSpPr>
            <a:spLocks noGrp="1"/>
          </p:cNvSpPr>
          <p:nvPr>
            <p:ph type="sldNum" sz="quarter" idx="12"/>
          </p:nvPr>
        </p:nvSpPr>
        <p:spPr/>
        <p:txBody>
          <a:bodyPr/>
          <a:lstStyle/>
          <a:p>
            <a:fld id="{8922494B-2AED-6F45-90D5-F7BE7CA089C7}" type="slidenum">
              <a:rPr lang="en-US" smtClean="0"/>
              <a:t>‹#›</a:t>
            </a:fld>
            <a:endParaRPr lang="en-US"/>
          </a:p>
        </p:txBody>
      </p:sp>
    </p:spTree>
    <p:extLst>
      <p:ext uri="{BB962C8B-B14F-4D97-AF65-F5344CB8AC3E}">
        <p14:creationId xmlns:p14="http://schemas.microsoft.com/office/powerpoint/2010/main" val="756224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0D38C-1FDE-8660-E731-00230E2B053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BC64FFC-8693-7370-13B0-210A4633F0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958A4FF5-ED13-04C9-C3A1-6EA0DDF612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34044CF-3E27-7FB2-7012-E57EB56115C4}"/>
              </a:ext>
            </a:extLst>
          </p:cNvPr>
          <p:cNvSpPr>
            <a:spLocks noGrp="1"/>
          </p:cNvSpPr>
          <p:nvPr>
            <p:ph type="dt" sz="half" idx="10"/>
          </p:nvPr>
        </p:nvSpPr>
        <p:spPr/>
        <p:txBody>
          <a:bodyPr/>
          <a:lstStyle/>
          <a:p>
            <a:fld id="{47D7AF85-E56C-BF44-AD0C-52E4F5C158EE}" type="datetimeFigureOut">
              <a:rPr lang="en-US" smtClean="0"/>
              <a:t>6/20/22</a:t>
            </a:fld>
            <a:endParaRPr lang="en-US"/>
          </a:p>
        </p:txBody>
      </p:sp>
      <p:sp>
        <p:nvSpPr>
          <p:cNvPr id="6" name="Footer Placeholder 5">
            <a:extLst>
              <a:ext uri="{FF2B5EF4-FFF2-40B4-BE49-F238E27FC236}">
                <a16:creationId xmlns:a16="http://schemas.microsoft.com/office/drawing/2014/main" id="{3FABD40E-8489-FEB6-2263-8B6FD27317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EC86B3-6724-C57F-5537-BF839244FDAD}"/>
              </a:ext>
            </a:extLst>
          </p:cNvPr>
          <p:cNvSpPr>
            <a:spLocks noGrp="1"/>
          </p:cNvSpPr>
          <p:nvPr>
            <p:ph type="sldNum" sz="quarter" idx="12"/>
          </p:nvPr>
        </p:nvSpPr>
        <p:spPr/>
        <p:txBody>
          <a:bodyPr/>
          <a:lstStyle/>
          <a:p>
            <a:fld id="{8922494B-2AED-6F45-90D5-F7BE7CA089C7}" type="slidenum">
              <a:rPr lang="en-US" smtClean="0"/>
              <a:t>‹#›</a:t>
            </a:fld>
            <a:endParaRPr lang="en-US"/>
          </a:p>
        </p:txBody>
      </p:sp>
    </p:spTree>
    <p:extLst>
      <p:ext uri="{BB962C8B-B14F-4D97-AF65-F5344CB8AC3E}">
        <p14:creationId xmlns:p14="http://schemas.microsoft.com/office/powerpoint/2010/main" val="3119918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417D9-23DE-B839-50BC-B7F39B66C9A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2BD437F-8A99-B1FF-8ACA-7091DB0F1A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75EF00-1860-94F9-F96C-131F8926E8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273E86F-8C17-08FA-EE0D-B4CCB1F6211D}"/>
              </a:ext>
            </a:extLst>
          </p:cNvPr>
          <p:cNvSpPr>
            <a:spLocks noGrp="1"/>
          </p:cNvSpPr>
          <p:nvPr>
            <p:ph type="dt" sz="half" idx="10"/>
          </p:nvPr>
        </p:nvSpPr>
        <p:spPr/>
        <p:txBody>
          <a:bodyPr/>
          <a:lstStyle/>
          <a:p>
            <a:fld id="{47D7AF85-E56C-BF44-AD0C-52E4F5C158EE}" type="datetimeFigureOut">
              <a:rPr lang="en-US" smtClean="0"/>
              <a:t>6/20/22</a:t>
            </a:fld>
            <a:endParaRPr lang="en-US"/>
          </a:p>
        </p:txBody>
      </p:sp>
      <p:sp>
        <p:nvSpPr>
          <p:cNvPr id="6" name="Footer Placeholder 5">
            <a:extLst>
              <a:ext uri="{FF2B5EF4-FFF2-40B4-BE49-F238E27FC236}">
                <a16:creationId xmlns:a16="http://schemas.microsoft.com/office/drawing/2014/main" id="{18C02B23-BDEF-CCE8-480D-7A404A6525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F15290-C81F-0664-1CF1-D4F21B474E73}"/>
              </a:ext>
            </a:extLst>
          </p:cNvPr>
          <p:cNvSpPr>
            <a:spLocks noGrp="1"/>
          </p:cNvSpPr>
          <p:nvPr>
            <p:ph type="sldNum" sz="quarter" idx="12"/>
          </p:nvPr>
        </p:nvSpPr>
        <p:spPr/>
        <p:txBody>
          <a:bodyPr/>
          <a:lstStyle/>
          <a:p>
            <a:fld id="{8922494B-2AED-6F45-90D5-F7BE7CA089C7}" type="slidenum">
              <a:rPr lang="en-US" smtClean="0"/>
              <a:t>‹#›</a:t>
            </a:fld>
            <a:endParaRPr lang="en-US"/>
          </a:p>
        </p:txBody>
      </p:sp>
    </p:spTree>
    <p:extLst>
      <p:ext uri="{BB962C8B-B14F-4D97-AF65-F5344CB8AC3E}">
        <p14:creationId xmlns:p14="http://schemas.microsoft.com/office/powerpoint/2010/main" val="1098161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7D0CCC-3206-D707-093E-447BEB9647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E02438D-4EFC-CEE4-9B75-E6C6EAE4F9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2B888AB-16BE-7F04-BCB9-5592260A32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D7AF85-E56C-BF44-AD0C-52E4F5C158EE}" type="datetimeFigureOut">
              <a:rPr lang="en-US" smtClean="0"/>
              <a:t>6/20/22</a:t>
            </a:fld>
            <a:endParaRPr lang="en-US"/>
          </a:p>
        </p:txBody>
      </p:sp>
      <p:sp>
        <p:nvSpPr>
          <p:cNvPr id="5" name="Footer Placeholder 4">
            <a:extLst>
              <a:ext uri="{FF2B5EF4-FFF2-40B4-BE49-F238E27FC236}">
                <a16:creationId xmlns:a16="http://schemas.microsoft.com/office/drawing/2014/main" id="{CA4FC1DF-4574-1B72-F505-B3B4182D3E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F3699B1-ED8B-5B2E-C154-05E7C05ABF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22494B-2AED-6F45-90D5-F7BE7CA089C7}" type="slidenum">
              <a:rPr lang="en-US" smtClean="0"/>
              <a:t>‹#›</a:t>
            </a:fld>
            <a:endParaRPr lang="en-US"/>
          </a:p>
        </p:txBody>
      </p:sp>
    </p:spTree>
    <p:extLst>
      <p:ext uri="{BB962C8B-B14F-4D97-AF65-F5344CB8AC3E}">
        <p14:creationId xmlns:p14="http://schemas.microsoft.com/office/powerpoint/2010/main" val="2353802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DD6345-994F-0ED3-DA10-50BC6EC330C5}"/>
              </a:ext>
            </a:extLst>
          </p:cNvPr>
          <p:cNvSpPr>
            <a:spLocks noGrp="1"/>
          </p:cNvSpPr>
          <p:nvPr>
            <p:ph type="ctrTitle"/>
          </p:nvPr>
        </p:nvSpPr>
        <p:spPr>
          <a:xfrm>
            <a:off x="838199" y="1093788"/>
            <a:ext cx="10506455" cy="2967208"/>
          </a:xfrm>
        </p:spPr>
        <p:txBody>
          <a:bodyPr>
            <a:normAutofit/>
          </a:bodyPr>
          <a:lstStyle/>
          <a:p>
            <a:pPr algn="l"/>
            <a:r>
              <a:rPr lang="en-US" sz="5000"/>
              <a:t>Access to parenting leaves for recent immigrants: a cross-national view of policy architecture in Europ</a:t>
            </a:r>
            <a:r>
              <a:rPr lang="en-GB" sz="5000"/>
              <a:t>e</a:t>
            </a:r>
            <a:endParaRPr lang="en-US" sz="5000"/>
          </a:p>
        </p:txBody>
      </p:sp>
      <p:sp>
        <p:nvSpPr>
          <p:cNvPr id="3" name="Subtitle 2">
            <a:extLst>
              <a:ext uri="{FF2B5EF4-FFF2-40B4-BE49-F238E27FC236}">
                <a16:creationId xmlns:a16="http://schemas.microsoft.com/office/drawing/2014/main" id="{C799A9B3-53BC-B7F5-8011-7B943B635AA3}"/>
              </a:ext>
            </a:extLst>
          </p:cNvPr>
          <p:cNvSpPr>
            <a:spLocks noGrp="1"/>
          </p:cNvSpPr>
          <p:nvPr>
            <p:ph type="subTitle" idx="1"/>
          </p:nvPr>
        </p:nvSpPr>
        <p:spPr>
          <a:xfrm>
            <a:off x="7400924" y="4619624"/>
            <a:ext cx="3946779" cy="1038225"/>
          </a:xfrm>
        </p:spPr>
        <p:txBody>
          <a:bodyPr>
            <a:normAutofit/>
          </a:bodyPr>
          <a:lstStyle/>
          <a:p>
            <a:pPr algn="r"/>
            <a:r>
              <a:rPr lang="en-GB" dirty="0"/>
              <a:t>Ann-Zofie Duvander</a:t>
            </a:r>
          </a:p>
          <a:p>
            <a:pPr algn="r"/>
            <a:r>
              <a:rPr lang="en-GB" dirty="0"/>
              <a:t>Alison Koslowski </a:t>
            </a:r>
            <a:endParaRPr lang="en-US" dirty="0"/>
          </a:p>
        </p:txBody>
      </p:sp>
      <p:sp>
        <p:nvSpPr>
          <p:cNvPr id="10" name="Rectangle 9">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2" name="Rectangle 11">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7295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9D0CB9F-C7BA-3438-E765-57E7D4273BF6}"/>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Parenting leave entitlement components for mixed systems</a:t>
            </a:r>
            <a:r>
              <a:rPr lang="en-GB" dirty="0"/>
              <a:t>: Sweden</a:t>
            </a:r>
            <a:endParaRPr lang="en-US" dirty="0"/>
          </a:p>
        </p:txBody>
      </p:sp>
      <p:graphicFrame>
        <p:nvGraphicFramePr>
          <p:cNvPr id="7" name="Table 10">
            <a:extLst>
              <a:ext uri="{FF2B5EF4-FFF2-40B4-BE49-F238E27FC236}">
                <a16:creationId xmlns:a16="http://schemas.microsoft.com/office/drawing/2014/main" id="{A609D8C6-BF6A-3EB9-C3E8-E0E6827B9116}"/>
              </a:ext>
            </a:extLst>
          </p:cNvPr>
          <p:cNvGraphicFramePr>
            <a:graphicFrameLocks noGrp="1"/>
          </p:cNvGraphicFramePr>
          <p:nvPr>
            <p:ph idx="1"/>
            <p:extLst>
              <p:ext uri="{D42A27DB-BD31-4B8C-83A1-F6EECF244321}">
                <p14:modId xmlns:p14="http://schemas.microsoft.com/office/powerpoint/2010/main" val="159066843"/>
              </p:ext>
            </p:extLst>
          </p:nvPr>
        </p:nvGraphicFramePr>
        <p:xfrm>
          <a:off x="838200" y="1825625"/>
          <a:ext cx="10515600" cy="237744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3071069764"/>
                    </a:ext>
                  </a:extLst>
                </a:gridCol>
                <a:gridCol w="2628900">
                  <a:extLst>
                    <a:ext uri="{9D8B030D-6E8A-4147-A177-3AD203B41FA5}">
                      <a16:colId xmlns:a16="http://schemas.microsoft.com/office/drawing/2014/main" val="3705068488"/>
                    </a:ext>
                  </a:extLst>
                </a:gridCol>
                <a:gridCol w="2628900">
                  <a:extLst>
                    <a:ext uri="{9D8B030D-6E8A-4147-A177-3AD203B41FA5}">
                      <a16:colId xmlns:a16="http://schemas.microsoft.com/office/drawing/2014/main" val="1035194513"/>
                    </a:ext>
                  </a:extLst>
                </a:gridCol>
                <a:gridCol w="2628900">
                  <a:extLst>
                    <a:ext uri="{9D8B030D-6E8A-4147-A177-3AD203B41FA5}">
                      <a16:colId xmlns:a16="http://schemas.microsoft.com/office/drawing/2014/main" val="3193296091"/>
                    </a:ext>
                  </a:extLst>
                </a:gridCol>
              </a:tblGrid>
              <a:tr h="370840">
                <a:tc>
                  <a:txBody>
                    <a:bodyPr/>
                    <a:lstStyle/>
                    <a:p>
                      <a:r>
                        <a:rPr lang="en-GB" sz="2400" dirty="0"/>
                        <a:t>Universal parenthood </a:t>
                      </a:r>
                      <a:endParaRPr lang="en-US" sz="2400" dirty="0"/>
                    </a:p>
                  </a:txBody>
                  <a:tcPr/>
                </a:tc>
                <a:tc>
                  <a:txBody>
                    <a:bodyPr/>
                    <a:lstStyle/>
                    <a:p>
                      <a:r>
                        <a:rPr lang="en-GB" sz="2400" dirty="0"/>
                        <a:t>Selective parenthood </a:t>
                      </a:r>
                      <a:endParaRPr lang="en-US" sz="2400" dirty="0"/>
                    </a:p>
                  </a:txBody>
                  <a:tcPr/>
                </a:tc>
                <a:tc>
                  <a:txBody>
                    <a:bodyPr/>
                    <a:lstStyle/>
                    <a:p>
                      <a:r>
                        <a:rPr lang="en-GB" sz="2400" dirty="0"/>
                        <a:t>Selective adult worker</a:t>
                      </a:r>
                      <a:endParaRPr lang="en-US" sz="2400" dirty="0"/>
                    </a:p>
                  </a:txBody>
                  <a:tcPr/>
                </a:tc>
                <a:tc>
                  <a:txBody>
                    <a:bodyPr/>
                    <a:lstStyle/>
                    <a:p>
                      <a:r>
                        <a:rPr lang="en-GB" sz="2400" dirty="0"/>
                        <a:t>Universal adult worker</a:t>
                      </a:r>
                      <a:endParaRPr lang="en-US" sz="2400" dirty="0"/>
                    </a:p>
                  </a:txBody>
                  <a:tcPr/>
                </a:tc>
                <a:extLst>
                  <a:ext uri="{0D108BD9-81ED-4DB2-BD59-A6C34878D82A}">
                    <a16:rowId xmlns:a16="http://schemas.microsoft.com/office/drawing/2014/main" val="2284701144"/>
                  </a:ext>
                </a:extLst>
              </a:tr>
              <a:tr h="370840">
                <a:tc>
                  <a:txBody>
                    <a:bodyPr/>
                    <a:lstStyle/>
                    <a:p>
                      <a:r>
                        <a:rPr lang="en-US" sz="2400" dirty="0"/>
                        <a:t>All resident </a:t>
                      </a:r>
                    </a:p>
                    <a:p>
                      <a:r>
                        <a:rPr lang="en-US" sz="2400" dirty="0"/>
                        <a:t>parents are</a:t>
                      </a:r>
                      <a:r>
                        <a:rPr lang="en-GB" sz="2400" dirty="0"/>
                        <a:t> eligible to leave and flat rate</a:t>
                      </a:r>
                      <a:endParaRPr lang="en-US" sz="2400" dirty="0"/>
                    </a:p>
                  </a:txBody>
                  <a:tcPr/>
                </a:tc>
                <a:tc>
                  <a:txBody>
                    <a:bodyPr/>
                    <a:lstStyle/>
                    <a:p>
                      <a:r>
                        <a:rPr lang="en-GB" sz="2400" dirty="0"/>
                        <a:t>No</a:t>
                      </a:r>
                      <a:endParaRPr lang="en-US" sz="2400" dirty="0"/>
                    </a:p>
                  </a:txBody>
                  <a:tcPr/>
                </a:tc>
                <a:tc>
                  <a:txBody>
                    <a:bodyPr/>
                    <a:lstStyle/>
                    <a:p>
                      <a:r>
                        <a:rPr lang="en-US" sz="2400" dirty="0"/>
                        <a:t>Earnings related </a:t>
                      </a:r>
                    </a:p>
                    <a:p>
                      <a:r>
                        <a:rPr lang="en-US" sz="2400" dirty="0"/>
                        <a:t>benefit and </a:t>
                      </a:r>
                    </a:p>
                    <a:p>
                      <a:r>
                        <a:rPr lang="en-US" sz="2400" dirty="0"/>
                        <a:t>reserved months</a:t>
                      </a:r>
                    </a:p>
                  </a:txBody>
                  <a:tcPr/>
                </a:tc>
                <a:tc>
                  <a:txBody>
                    <a:bodyPr/>
                    <a:lstStyle/>
                    <a:p>
                      <a:r>
                        <a:rPr lang="en-GB" sz="2400" dirty="0"/>
                        <a:t>No</a:t>
                      </a:r>
                      <a:endParaRPr lang="en-US" sz="2400" dirty="0"/>
                    </a:p>
                  </a:txBody>
                  <a:tcPr/>
                </a:tc>
                <a:extLst>
                  <a:ext uri="{0D108BD9-81ED-4DB2-BD59-A6C34878D82A}">
                    <a16:rowId xmlns:a16="http://schemas.microsoft.com/office/drawing/2014/main" val="3588087151"/>
                  </a:ext>
                </a:extLst>
              </a:tr>
            </a:tbl>
          </a:graphicData>
        </a:graphic>
      </p:graphicFrame>
    </p:spTree>
    <p:extLst>
      <p:ext uri="{BB962C8B-B14F-4D97-AF65-F5344CB8AC3E}">
        <p14:creationId xmlns:p14="http://schemas.microsoft.com/office/powerpoint/2010/main" val="3233465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4A3D92B-37D4-756C-D0E5-4651146A9013}"/>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Parenting leave entitlement components for mixed systems</a:t>
            </a:r>
            <a:r>
              <a:rPr lang="en-GB" dirty="0"/>
              <a:t>: United Kingdom</a:t>
            </a:r>
            <a:endParaRPr lang="en-US" dirty="0"/>
          </a:p>
        </p:txBody>
      </p:sp>
      <p:graphicFrame>
        <p:nvGraphicFramePr>
          <p:cNvPr id="7" name="Table 10">
            <a:extLst>
              <a:ext uri="{FF2B5EF4-FFF2-40B4-BE49-F238E27FC236}">
                <a16:creationId xmlns:a16="http://schemas.microsoft.com/office/drawing/2014/main" id="{BCEF1A32-DC30-D608-63CC-9F9AC0C9FE23}"/>
              </a:ext>
            </a:extLst>
          </p:cNvPr>
          <p:cNvGraphicFramePr>
            <a:graphicFrameLocks noGrp="1"/>
          </p:cNvGraphicFramePr>
          <p:nvPr>
            <p:ph idx="1"/>
            <p:extLst>
              <p:ext uri="{D42A27DB-BD31-4B8C-83A1-F6EECF244321}">
                <p14:modId xmlns:p14="http://schemas.microsoft.com/office/powerpoint/2010/main" val="52117058"/>
              </p:ext>
            </p:extLst>
          </p:nvPr>
        </p:nvGraphicFramePr>
        <p:xfrm>
          <a:off x="838200" y="1825625"/>
          <a:ext cx="10515600" cy="34747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3071069764"/>
                    </a:ext>
                  </a:extLst>
                </a:gridCol>
                <a:gridCol w="2628900">
                  <a:extLst>
                    <a:ext uri="{9D8B030D-6E8A-4147-A177-3AD203B41FA5}">
                      <a16:colId xmlns:a16="http://schemas.microsoft.com/office/drawing/2014/main" val="3705068488"/>
                    </a:ext>
                  </a:extLst>
                </a:gridCol>
                <a:gridCol w="2628900">
                  <a:extLst>
                    <a:ext uri="{9D8B030D-6E8A-4147-A177-3AD203B41FA5}">
                      <a16:colId xmlns:a16="http://schemas.microsoft.com/office/drawing/2014/main" val="1035194513"/>
                    </a:ext>
                  </a:extLst>
                </a:gridCol>
                <a:gridCol w="2628900">
                  <a:extLst>
                    <a:ext uri="{9D8B030D-6E8A-4147-A177-3AD203B41FA5}">
                      <a16:colId xmlns:a16="http://schemas.microsoft.com/office/drawing/2014/main" val="3193296091"/>
                    </a:ext>
                  </a:extLst>
                </a:gridCol>
              </a:tblGrid>
              <a:tr h="370840">
                <a:tc>
                  <a:txBody>
                    <a:bodyPr/>
                    <a:lstStyle/>
                    <a:p>
                      <a:r>
                        <a:rPr lang="en-GB" sz="2400" dirty="0"/>
                        <a:t>Universal parenthood </a:t>
                      </a:r>
                      <a:endParaRPr lang="en-US" sz="2400" dirty="0"/>
                    </a:p>
                  </a:txBody>
                  <a:tcPr/>
                </a:tc>
                <a:tc>
                  <a:txBody>
                    <a:bodyPr/>
                    <a:lstStyle/>
                    <a:p>
                      <a:r>
                        <a:rPr lang="en-GB" sz="2400" dirty="0"/>
                        <a:t>Selective parenthood </a:t>
                      </a:r>
                      <a:endParaRPr lang="en-US" sz="2400" dirty="0"/>
                    </a:p>
                  </a:txBody>
                  <a:tcPr/>
                </a:tc>
                <a:tc>
                  <a:txBody>
                    <a:bodyPr/>
                    <a:lstStyle/>
                    <a:p>
                      <a:r>
                        <a:rPr lang="en-GB" sz="2400" dirty="0"/>
                        <a:t>Selective adult worker</a:t>
                      </a:r>
                      <a:endParaRPr lang="en-US" sz="2400" dirty="0"/>
                    </a:p>
                  </a:txBody>
                  <a:tcPr/>
                </a:tc>
                <a:tc>
                  <a:txBody>
                    <a:bodyPr/>
                    <a:lstStyle/>
                    <a:p>
                      <a:r>
                        <a:rPr lang="en-GB" sz="2400" dirty="0"/>
                        <a:t>Universal adult worker</a:t>
                      </a:r>
                      <a:endParaRPr lang="en-US" sz="2400" dirty="0"/>
                    </a:p>
                  </a:txBody>
                  <a:tcPr/>
                </a:tc>
                <a:extLst>
                  <a:ext uri="{0D108BD9-81ED-4DB2-BD59-A6C34878D82A}">
                    <a16:rowId xmlns:a16="http://schemas.microsoft.com/office/drawing/2014/main" val="2284701144"/>
                  </a:ext>
                </a:extLst>
              </a:tr>
              <a:tr h="370840">
                <a:tc>
                  <a:txBody>
                    <a:bodyPr/>
                    <a:lstStyle/>
                    <a:p>
                      <a:r>
                        <a:rPr lang="en-GB" sz="2400" dirty="0"/>
                        <a:t>No</a:t>
                      </a:r>
                      <a:endParaRPr lang="en-US" sz="2400" dirty="0"/>
                    </a:p>
                    <a:p>
                      <a:endParaRPr lang="en-US" sz="2400" dirty="0"/>
                    </a:p>
                  </a:txBody>
                  <a:tcPr/>
                </a:tc>
                <a:tc>
                  <a:txBody>
                    <a:bodyPr/>
                    <a:lstStyle/>
                    <a:p>
                      <a:r>
                        <a:rPr lang="en-US" sz="2400" dirty="0"/>
                        <a:t>Means tested </a:t>
                      </a:r>
                    </a:p>
                    <a:p>
                      <a:r>
                        <a:rPr lang="en-US" sz="2400" dirty="0"/>
                        <a:t>family benefits </a:t>
                      </a:r>
                    </a:p>
                    <a:p>
                      <a:r>
                        <a:rPr lang="en-US" sz="2400" dirty="0"/>
                        <a:t>available</a:t>
                      </a:r>
                    </a:p>
                    <a:p>
                      <a:endParaRPr lang="en-US" sz="2400" dirty="0"/>
                    </a:p>
                  </a:txBody>
                  <a:tcPr/>
                </a:tc>
                <a:tc>
                  <a:txBody>
                    <a:bodyPr/>
                    <a:lstStyle/>
                    <a:p>
                      <a:r>
                        <a:rPr lang="en-US" sz="2400" dirty="0"/>
                        <a:t>Maternity leave </a:t>
                      </a:r>
                    </a:p>
                    <a:p>
                      <a:r>
                        <a:rPr lang="en-US" sz="2400" dirty="0"/>
                        <a:t>(include </a:t>
                      </a:r>
                    </a:p>
                    <a:p>
                      <a:r>
                        <a:rPr lang="en-US" sz="2400" dirty="0"/>
                        <a:t>transferable </a:t>
                      </a:r>
                    </a:p>
                    <a:p>
                      <a:r>
                        <a:rPr lang="en-US" sz="2400" dirty="0"/>
                        <a:t>maternity leave), </a:t>
                      </a:r>
                    </a:p>
                    <a:p>
                      <a:r>
                        <a:rPr lang="en-US" sz="2400" dirty="0"/>
                        <a:t>paternity leave, </a:t>
                      </a:r>
                    </a:p>
                    <a:p>
                      <a:r>
                        <a:rPr lang="en-US" sz="2400" dirty="0"/>
                        <a:t>parental leave</a:t>
                      </a:r>
                      <a:r>
                        <a:rPr lang="en-GB" sz="2400" dirty="0"/>
                        <a:t> (unpaid)</a:t>
                      </a:r>
                      <a:endParaRPr lang="en-US" sz="2400" dirty="0"/>
                    </a:p>
                  </a:txBody>
                  <a:tcPr/>
                </a:tc>
                <a:tc>
                  <a:txBody>
                    <a:bodyPr/>
                    <a:lstStyle/>
                    <a:p>
                      <a:r>
                        <a:rPr lang="en-GB" sz="2400" dirty="0"/>
                        <a:t>No</a:t>
                      </a:r>
                      <a:endParaRPr lang="en-US" sz="2400" dirty="0"/>
                    </a:p>
                  </a:txBody>
                  <a:tcPr/>
                </a:tc>
                <a:extLst>
                  <a:ext uri="{0D108BD9-81ED-4DB2-BD59-A6C34878D82A}">
                    <a16:rowId xmlns:a16="http://schemas.microsoft.com/office/drawing/2014/main" val="3588087151"/>
                  </a:ext>
                </a:extLst>
              </a:tr>
            </a:tbl>
          </a:graphicData>
        </a:graphic>
      </p:graphicFrame>
    </p:spTree>
    <p:extLst>
      <p:ext uri="{BB962C8B-B14F-4D97-AF65-F5344CB8AC3E}">
        <p14:creationId xmlns:p14="http://schemas.microsoft.com/office/powerpoint/2010/main" val="2110875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93787-8E5A-C490-A9D4-29B694EC6978}"/>
              </a:ext>
            </a:extLst>
          </p:cNvPr>
          <p:cNvSpPr>
            <a:spLocks noGrp="1"/>
          </p:cNvSpPr>
          <p:nvPr>
            <p:ph type="title"/>
          </p:nvPr>
        </p:nvSpPr>
        <p:spPr/>
        <p:txBody>
          <a:bodyPr/>
          <a:lstStyle/>
          <a:p>
            <a:r>
              <a:rPr lang="en-GB" dirty="0"/>
              <a:t>Summary</a:t>
            </a:r>
            <a:endParaRPr lang="en-US" dirty="0"/>
          </a:p>
        </p:txBody>
      </p:sp>
      <p:sp>
        <p:nvSpPr>
          <p:cNvPr id="3" name="Content Placeholder 2">
            <a:extLst>
              <a:ext uri="{FF2B5EF4-FFF2-40B4-BE49-F238E27FC236}">
                <a16:creationId xmlns:a16="http://schemas.microsoft.com/office/drawing/2014/main" id="{05E30215-7C7A-671C-5421-241EEC562108}"/>
              </a:ext>
            </a:extLst>
          </p:cNvPr>
          <p:cNvSpPr>
            <a:spLocks noGrp="1"/>
          </p:cNvSpPr>
          <p:nvPr>
            <p:ph idx="1"/>
          </p:nvPr>
        </p:nvSpPr>
        <p:spPr/>
        <p:txBody>
          <a:bodyPr/>
          <a:lstStyle/>
          <a:p>
            <a:r>
              <a:rPr lang="en-US" dirty="0"/>
              <a:t>Patchy benefits for recently arrived immigrants</a:t>
            </a:r>
          </a:p>
          <a:p>
            <a:r>
              <a:rPr lang="en-US" dirty="0"/>
              <a:t>Concepts around employed-based categories </a:t>
            </a:r>
            <a:r>
              <a:rPr lang="en-GB" dirty="0"/>
              <a:t>problematic </a:t>
            </a:r>
            <a:endParaRPr lang="en-US" dirty="0"/>
          </a:p>
          <a:p>
            <a:r>
              <a:rPr lang="en-US" dirty="0"/>
              <a:t>For selective parenthood entitlements, we see gendered rights, fall-back to maternalism</a:t>
            </a:r>
          </a:p>
          <a:p>
            <a:r>
              <a:rPr lang="en-US" dirty="0"/>
              <a:t>Top-ups exaggerate differences between in and outsiders</a:t>
            </a:r>
            <a:endParaRPr lang="en-GB" dirty="0"/>
          </a:p>
          <a:p>
            <a:r>
              <a:rPr lang="en-GB" dirty="0"/>
              <a:t>Focusing</a:t>
            </a:r>
            <a:r>
              <a:rPr lang="en-US" dirty="0"/>
              <a:t> on recently arrived parents we </a:t>
            </a:r>
            <a:r>
              <a:rPr lang="en-GB" dirty="0"/>
              <a:t>s</a:t>
            </a:r>
            <a:r>
              <a:rPr lang="en-US" dirty="0" err="1"/>
              <a:t>ee</a:t>
            </a:r>
            <a:r>
              <a:rPr lang="en-US" dirty="0"/>
              <a:t> the challenges of universality </a:t>
            </a:r>
            <a:endParaRPr lang="en-GB" dirty="0"/>
          </a:p>
          <a:p>
            <a:r>
              <a:rPr lang="en-GB" dirty="0"/>
              <a:t>How should we conceptualise right to care and be cared for whilst retaining use of leave as a gender equality policy instrument</a:t>
            </a:r>
            <a:endParaRPr lang="en-US" dirty="0"/>
          </a:p>
        </p:txBody>
      </p:sp>
    </p:spTree>
    <p:extLst>
      <p:ext uri="{BB962C8B-B14F-4D97-AF65-F5344CB8AC3E}">
        <p14:creationId xmlns:p14="http://schemas.microsoft.com/office/powerpoint/2010/main" val="3014392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DBC3C-657C-AE18-2F1F-9D6EBC72A57A}"/>
              </a:ext>
            </a:extLst>
          </p:cNvPr>
          <p:cNvSpPr>
            <a:spLocks noGrp="1"/>
          </p:cNvSpPr>
          <p:nvPr>
            <p:ph type="title"/>
          </p:nvPr>
        </p:nvSpPr>
        <p:spPr/>
        <p:txBody>
          <a:bodyPr/>
          <a:lstStyle/>
          <a:p>
            <a:r>
              <a:rPr lang="en-GB" dirty="0"/>
              <a:t>Motivations</a:t>
            </a:r>
            <a:endParaRPr lang="en-US" dirty="0"/>
          </a:p>
        </p:txBody>
      </p:sp>
      <p:sp>
        <p:nvSpPr>
          <p:cNvPr id="3" name="Content Placeholder 2">
            <a:extLst>
              <a:ext uri="{FF2B5EF4-FFF2-40B4-BE49-F238E27FC236}">
                <a16:creationId xmlns:a16="http://schemas.microsoft.com/office/drawing/2014/main" id="{D58AB0B9-6240-7540-4E7F-0E7D21BDE7F9}"/>
              </a:ext>
            </a:extLst>
          </p:cNvPr>
          <p:cNvSpPr>
            <a:spLocks noGrp="1"/>
          </p:cNvSpPr>
          <p:nvPr>
            <p:ph idx="1"/>
          </p:nvPr>
        </p:nvSpPr>
        <p:spPr>
          <a:xfrm>
            <a:off x="838200" y="1690688"/>
            <a:ext cx="10515600" cy="4351338"/>
          </a:xfrm>
        </p:spPr>
        <p:txBody>
          <a:bodyPr>
            <a:normAutofit/>
          </a:bodyPr>
          <a:lstStyle/>
          <a:p>
            <a:r>
              <a:rPr lang="en-GB" dirty="0"/>
              <a:t>To </a:t>
            </a:r>
            <a:r>
              <a:rPr lang="en-US" dirty="0"/>
              <a:t>focus on the</a:t>
            </a:r>
            <a:r>
              <a:rPr lang="en-GB" dirty="0"/>
              <a:t> parenting leave</a:t>
            </a:r>
            <a:r>
              <a:rPr lang="en-US" dirty="0"/>
              <a:t> policy arrangements for newly arrived immigrants who may be in a space of in between, without completely having left an old situation or fully arrived in a new situation. </a:t>
            </a:r>
            <a:endParaRPr lang="en-GB" dirty="0"/>
          </a:p>
          <a:p>
            <a:r>
              <a:rPr lang="en-US" dirty="0"/>
              <a:t>We explore whether the usual </a:t>
            </a:r>
            <a:r>
              <a:rPr lang="en-US" dirty="0" err="1"/>
              <a:t>categorisations</a:t>
            </a:r>
            <a:r>
              <a:rPr lang="en-US" dirty="0"/>
              <a:t> used to determine eligibility and benefit level such as ‘employed’ or ‘unemployed’ might not yet be relevant to this group of parents, potentially leaving them at a relative disadvantage with other parents.</a:t>
            </a:r>
            <a:endParaRPr lang="en-GB" dirty="0"/>
          </a:p>
          <a:p>
            <a:r>
              <a:rPr lang="en-GB" dirty="0"/>
              <a:t>To consider the</a:t>
            </a:r>
            <a:r>
              <a:rPr lang="en-US" dirty="0"/>
              <a:t> least </a:t>
            </a:r>
            <a:r>
              <a:rPr lang="en-US" dirty="0" err="1"/>
              <a:t>favourable</a:t>
            </a:r>
            <a:r>
              <a:rPr lang="en-US" dirty="0"/>
              <a:t> parenting leave entitlements, which range from no provision at all to lower benefit levels as compared to other groups who </a:t>
            </a:r>
            <a:r>
              <a:rPr lang="en-US" dirty="0" err="1"/>
              <a:t>fulfil</a:t>
            </a:r>
            <a:r>
              <a:rPr lang="en-US" dirty="0"/>
              <a:t> certain eligibility criteria</a:t>
            </a:r>
            <a:r>
              <a:rPr lang="en-GB" dirty="0"/>
              <a:t>.</a:t>
            </a:r>
            <a:endParaRPr lang="en-US" dirty="0"/>
          </a:p>
        </p:txBody>
      </p:sp>
    </p:spTree>
    <p:extLst>
      <p:ext uri="{BB962C8B-B14F-4D97-AF65-F5344CB8AC3E}">
        <p14:creationId xmlns:p14="http://schemas.microsoft.com/office/powerpoint/2010/main" val="3059687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5F438-5208-4032-C0BC-147D22245C27}"/>
              </a:ext>
            </a:extLst>
          </p:cNvPr>
          <p:cNvSpPr>
            <a:spLocks noGrp="1"/>
          </p:cNvSpPr>
          <p:nvPr>
            <p:ph type="title"/>
          </p:nvPr>
        </p:nvSpPr>
        <p:spPr/>
        <p:txBody>
          <a:bodyPr/>
          <a:lstStyle/>
          <a:p>
            <a:r>
              <a:rPr lang="en-GB" dirty="0"/>
              <a:t>Aims</a:t>
            </a:r>
            <a:endParaRPr lang="en-US" dirty="0"/>
          </a:p>
        </p:txBody>
      </p:sp>
      <p:sp>
        <p:nvSpPr>
          <p:cNvPr id="3" name="Content Placeholder 2">
            <a:extLst>
              <a:ext uri="{FF2B5EF4-FFF2-40B4-BE49-F238E27FC236}">
                <a16:creationId xmlns:a16="http://schemas.microsoft.com/office/drawing/2014/main" id="{22CFB152-0B3C-89A1-8BBA-7DAD610DCE2E}"/>
              </a:ext>
            </a:extLst>
          </p:cNvPr>
          <p:cNvSpPr>
            <a:spLocks noGrp="1"/>
          </p:cNvSpPr>
          <p:nvPr>
            <p:ph idx="1"/>
          </p:nvPr>
        </p:nvSpPr>
        <p:spPr/>
        <p:txBody>
          <a:bodyPr/>
          <a:lstStyle/>
          <a:p>
            <a:pPr marL="0" indent="0">
              <a:buNone/>
            </a:pPr>
            <a:r>
              <a:rPr lang="en-US" dirty="0"/>
              <a:t>Question: Do parenting leave systems serve </a:t>
            </a:r>
            <a:r>
              <a:rPr lang="en-GB" dirty="0"/>
              <a:t>recently</a:t>
            </a:r>
            <a:r>
              <a:rPr lang="en-US" dirty="0"/>
              <a:t> arrived immigrants?</a:t>
            </a:r>
            <a:endParaRPr lang="en-GB" dirty="0"/>
          </a:p>
          <a:p>
            <a:pPr marL="0" indent="0">
              <a:buNone/>
            </a:pPr>
            <a:r>
              <a:rPr lang="en-US" dirty="0"/>
              <a:t>Aims: </a:t>
            </a:r>
            <a:endParaRPr lang="en-GB" dirty="0"/>
          </a:p>
          <a:p>
            <a:r>
              <a:rPr lang="en-US" dirty="0"/>
              <a:t> To show how parenting leaves in ’universal’ but mixed systems cover recently arrived immigrant </a:t>
            </a:r>
            <a:r>
              <a:rPr lang="en-GB" dirty="0"/>
              <a:t>parents</a:t>
            </a:r>
            <a:r>
              <a:rPr lang="en-US" dirty="0"/>
              <a:t> – or not</a:t>
            </a:r>
          </a:p>
          <a:p>
            <a:r>
              <a:rPr lang="en-US" dirty="0"/>
              <a:t> Create a framework so that the immigrant situation can be discussed in leave policy settings – and vice</a:t>
            </a:r>
            <a:r>
              <a:rPr lang="en-GB" dirty="0"/>
              <a:t> versa</a:t>
            </a:r>
            <a:endParaRPr lang="en-US" dirty="0"/>
          </a:p>
        </p:txBody>
      </p:sp>
    </p:spTree>
    <p:extLst>
      <p:ext uri="{BB962C8B-B14F-4D97-AF65-F5344CB8AC3E}">
        <p14:creationId xmlns:p14="http://schemas.microsoft.com/office/powerpoint/2010/main" val="2585358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31F90-80CE-BFCB-FB52-21FA47BD187E}"/>
              </a:ext>
            </a:extLst>
          </p:cNvPr>
          <p:cNvSpPr>
            <a:spLocks noGrp="1"/>
          </p:cNvSpPr>
          <p:nvPr>
            <p:ph type="title"/>
          </p:nvPr>
        </p:nvSpPr>
        <p:spPr/>
        <p:txBody>
          <a:bodyPr/>
          <a:lstStyle/>
          <a:p>
            <a:r>
              <a:rPr lang="en-GB" dirty="0"/>
              <a:t>Theoretical framing: the precarious situation outside the parenting leave safety net</a:t>
            </a:r>
            <a:endParaRPr lang="en-US" dirty="0"/>
          </a:p>
        </p:txBody>
      </p:sp>
      <p:sp>
        <p:nvSpPr>
          <p:cNvPr id="3" name="Content Placeholder 2">
            <a:extLst>
              <a:ext uri="{FF2B5EF4-FFF2-40B4-BE49-F238E27FC236}">
                <a16:creationId xmlns:a16="http://schemas.microsoft.com/office/drawing/2014/main" id="{C04A1EEE-8BB1-98C0-B42F-26F46B5AE719}"/>
              </a:ext>
            </a:extLst>
          </p:cNvPr>
          <p:cNvSpPr>
            <a:spLocks noGrp="1"/>
          </p:cNvSpPr>
          <p:nvPr>
            <p:ph idx="1"/>
          </p:nvPr>
        </p:nvSpPr>
        <p:spPr/>
        <p:txBody>
          <a:bodyPr>
            <a:normAutofit/>
          </a:bodyPr>
          <a:lstStyle/>
          <a:p>
            <a:r>
              <a:rPr lang="en-US" dirty="0"/>
              <a:t>Blum &amp; </a:t>
            </a:r>
            <a:r>
              <a:rPr lang="en-US" dirty="0" err="1"/>
              <a:t>Dobrotić</a:t>
            </a:r>
            <a:r>
              <a:rPr lang="en-US" dirty="0"/>
              <a:t> (2020) typology of parental</a:t>
            </a:r>
            <a:r>
              <a:rPr lang="en-GB" dirty="0"/>
              <a:t> l</a:t>
            </a:r>
            <a:r>
              <a:rPr lang="en-US" dirty="0"/>
              <a:t>eave entitlement ideal types indicates who is included, shows mixed systems in practice</a:t>
            </a:r>
            <a:endParaRPr lang="en-GB" dirty="0"/>
          </a:p>
          <a:p>
            <a:pPr lvl="1"/>
            <a:r>
              <a:rPr lang="en-US" dirty="0"/>
              <a:t>Universal parenthood/selective parenthood/universal adult-worker/selective adult-worker</a:t>
            </a:r>
          </a:p>
          <a:p>
            <a:r>
              <a:rPr lang="en-US" dirty="0"/>
              <a:t>Sainsbury (2019) policy regime types also shows differential access</a:t>
            </a:r>
          </a:p>
          <a:p>
            <a:r>
              <a:rPr lang="en-US" dirty="0"/>
              <a:t>Liminal spaces (e.g. Fisher et al. 2019) - of being in transition – falling in between systems</a:t>
            </a:r>
          </a:p>
        </p:txBody>
      </p:sp>
    </p:spTree>
    <p:extLst>
      <p:ext uri="{BB962C8B-B14F-4D97-AF65-F5344CB8AC3E}">
        <p14:creationId xmlns:p14="http://schemas.microsoft.com/office/powerpoint/2010/main" val="82307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418CF-26E9-E44E-19F7-DC4BBB6F4E07}"/>
              </a:ext>
            </a:extLst>
          </p:cNvPr>
          <p:cNvSpPr>
            <a:spLocks noGrp="1"/>
          </p:cNvSpPr>
          <p:nvPr>
            <p:ph type="title"/>
          </p:nvPr>
        </p:nvSpPr>
        <p:spPr/>
        <p:txBody>
          <a:bodyPr/>
          <a:lstStyle/>
          <a:p>
            <a:r>
              <a:rPr lang="en-US" dirty="0"/>
              <a:t>Data and methods: Can the specific situation of immigrant parents be measured?</a:t>
            </a:r>
          </a:p>
        </p:txBody>
      </p:sp>
      <p:sp>
        <p:nvSpPr>
          <p:cNvPr id="3" name="Content Placeholder 2">
            <a:extLst>
              <a:ext uri="{FF2B5EF4-FFF2-40B4-BE49-F238E27FC236}">
                <a16:creationId xmlns:a16="http://schemas.microsoft.com/office/drawing/2014/main" id="{BBCFE1C5-E906-ACE0-F459-A26F09506783}"/>
              </a:ext>
            </a:extLst>
          </p:cNvPr>
          <p:cNvSpPr>
            <a:spLocks noGrp="1"/>
          </p:cNvSpPr>
          <p:nvPr>
            <p:ph idx="1"/>
          </p:nvPr>
        </p:nvSpPr>
        <p:spPr/>
        <p:txBody>
          <a:bodyPr>
            <a:normAutofit fontScale="92500" lnSpcReduction="10000"/>
          </a:bodyPr>
          <a:lstStyle/>
          <a:p>
            <a:r>
              <a:rPr lang="en-US" dirty="0"/>
              <a:t>Sources: See individual country notes in Koslowski et al., 2021 – </a:t>
            </a:r>
            <a:r>
              <a:rPr lang="en-US" dirty="0" err="1"/>
              <a:t>Addabbo</a:t>
            </a:r>
            <a:r>
              <a:rPr lang="en-US" dirty="0"/>
              <a:t> et al. .Atkinson et al., Duvander &amp; Löfgren, </a:t>
            </a:r>
            <a:r>
              <a:rPr lang="en-US" dirty="0" err="1"/>
              <a:t>Fuselier</a:t>
            </a:r>
            <a:r>
              <a:rPr lang="en-US" dirty="0"/>
              <a:t> &amp; Mortelmans, </a:t>
            </a:r>
            <a:r>
              <a:rPr lang="en-US" dirty="0" err="1"/>
              <a:t>Meil</a:t>
            </a:r>
            <a:r>
              <a:rPr lang="en-US" dirty="0"/>
              <a:t> et al., </a:t>
            </a:r>
            <a:r>
              <a:rPr lang="en-US" dirty="0" err="1"/>
              <a:t>Reimer</a:t>
            </a:r>
            <a:r>
              <a:rPr lang="en-US" dirty="0"/>
              <a:t> et al..</a:t>
            </a:r>
          </a:p>
          <a:p>
            <a:r>
              <a:rPr lang="en-US" dirty="0"/>
              <a:t>We choose six European countries with a substantive foreign-born share of the population and also recent waves of immigration: Belgium, Germany, Italy, Spain, Sweden and the UK.</a:t>
            </a:r>
            <a:endParaRPr lang="en-GB" dirty="0"/>
          </a:p>
          <a:p>
            <a:r>
              <a:rPr lang="en-US" dirty="0"/>
              <a:t> In addition, the choice </a:t>
            </a:r>
            <a:r>
              <a:rPr lang="en-GB" dirty="0"/>
              <a:t>of</a:t>
            </a:r>
            <a:r>
              <a:rPr lang="en-US" dirty="0"/>
              <a:t> countries is motivated by these countries having mixed systems of parenting leave entitlement, which are set up in different ways to one another. </a:t>
            </a:r>
            <a:endParaRPr lang="en-GB" dirty="0"/>
          </a:p>
          <a:p>
            <a:r>
              <a:rPr lang="en-US" dirty="0"/>
              <a:t>By choosing these countries we aim to show the variation within Europe in policy design that exists today, and the variation of support that recent immigrants might be entitled to, using data from 2021</a:t>
            </a:r>
            <a:r>
              <a:rPr lang="en-GB" dirty="0"/>
              <a:t>.</a:t>
            </a:r>
            <a:endParaRPr lang="en-US" dirty="0"/>
          </a:p>
        </p:txBody>
      </p:sp>
    </p:spTree>
    <p:extLst>
      <p:ext uri="{BB962C8B-B14F-4D97-AF65-F5344CB8AC3E}">
        <p14:creationId xmlns:p14="http://schemas.microsoft.com/office/powerpoint/2010/main" val="3423481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CC210-4E15-DB89-9A0D-E44B0FD32934}"/>
              </a:ext>
            </a:extLst>
          </p:cNvPr>
          <p:cNvSpPr>
            <a:spLocks noGrp="1"/>
          </p:cNvSpPr>
          <p:nvPr>
            <p:ph type="title"/>
          </p:nvPr>
        </p:nvSpPr>
        <p:spPr/>
        <p:txBody>
          <a:bodyPr>
            <a:normAutofit/>
          </a:bodyPr>
          <a:lstStyle/>
          <a:p>
            <a:r>
              <a:rPr lang="en-US" dirty="0"/>
              <a:t>Parenting leave entitlement components for mixed systems</a:t>
            </a:r>
            <a:r>
              <a:rPr lang="en-GB" dirty="0"/>
              <a:t>: Belgium</a:t>
            </a:r>
            <a:endParaRPr lang="en-US" dirty="0"/>
          </a:p>
        </p:txBody>
      </p:sp>
      <p:graphicFrame>
        <p:nvGraphicFramePr>
          <p:cNvPr id="10" name="Table 10">
            <a:extLst>
              <a:ext uri="{FF2B5EF4-FFF2-40B4-BE49-F238E27FC236}">
                <a16:creationId xmlns:a16="http://schemas.microsoft.com/office/drawing/2014/main" id="{F179EB8E-F179-EF84-A92E-DE823677B0C6}"/>
              </a:ext>
            </a:extLst>
          </p:cNvPr>
          <p:cNvGraphicFramePr>
            <a:graphicFrameLocks noGrp="1"/>
          </p:cNvGraphicFramePr>
          <p:nvPr>
            <p:ph idx="1"/>
            <p:extLst>
              <p:ext uri="{D42A27DB-BD31-4B8C-83A1-F6EECF244321}">
                <p14:modId xmlns:p14="http://schemas.microsoft.com/office/powerpoint/2010/main" val="4035230221"/>
              </p:ext>
            </p:extLst>
          </p:nvPr>
        </p:nvGraphicFramePr>
        <p:xfrm>
          <a:off x="838200" y="1825625"/>
          <a:ext cx="10515600" cy="493776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3071069764"/>
                    </a:ext>
                  </a:extLst>
                </a:gridCol>
                <a:gridCol w="2628900">
                  <a:extLst>
                    <a:ext uri="{9D8B030D-6E8A-4147-A177-3AD203B41FA5}">
                      <a16:colId xmlns:a16="http://schemas.microsoft.com/office/drawing/2014/main" val="3705068488"/>
                    </a:ext>
                  </a:extLst>
                </a:gridCol>
                <a:gridCol w="2628900">
                  <a:extLst>
                    <a:ext uri="{9D8B030D-6E8A-4147-A177-3AD203B41FA5}">
                      <a16:colId xmlns:a16="http://schemas.microsoft.com/office/drawing/2014/main" val="1035194513"/>
                    </a:ext>
                  </a:extLst>
                </a:gridCol>
                <a:gridCol w="2628900">
                  <a:extLst>
                    <a:ext uri="{9D8B030D-6E8A-4147-A177-3AD203B41FA5}">
                      <a16:colId xmlns:a16="http://schemas.microsoft.com/office/drawing/2014/main" val="3193296091"/>
                    </a:ext>
                  </a:extLst>
                </a:gridCol>
              </a:tblGrid>
              <a:tr h="370840">
                <a:tc>
                  <a:txBody>
                    <a:bodyPr/>
                    <a:lstStyle/>
                    <a:p>
                      <a:r>
                        <a:rPr lang="en-GB" sz="2400" dirty="0"/>
                        <a:t>Universal parenthood </a:t>
                      </a:r>
                      <a:endParaRPr lang="en-US" sz="2400" dirty="0"/>
                    </a:p>
                  </a:txBody>
                  <a:tcPr/>
                </a:tc>
                <a:tc>
                  <a:txBody>
                    <a:bodyPr/>
                    <a:lstStyle/>
                    <a:p>
                      <a:r>
                        <a:rPr lang="en-GB" sz="2400" dirty="0"/>
                        <a:t>Selective parenthood </a:t>
                      </a:r>
                      <a:endParaRPr lang="en-US" sz="2400" dirty="0"/>
                    </a:p>
                  </a:txBody>
                  <a:tcPr/>
                </a:tc>
                <a:tc>
                  <a:txBody>
                    <a:bodyPr/>
                    <a:lstStyle/>
                    <a:p>
                      <a:r>
                        <a:rPr lang="en-GB" sz="2400" dirty="0"/>
                        <a:t>Selective adult worker</a:t>
                      </a:r>
                      <a:endParaRPr lang="en-US" sz="2400" dirty="0"/>
                    </a:p>
                  </a:txBody>
                  <a:tcPr/>
                </a:tc>
                <a:tc>
                  <a:txBody>
                    <a:bodyPr/>
                    <a:lstStyle/>
                    <a:p>
                      <a:r>
                        <a:rPr lang="en-GB" sz="2400" dirty="0"/>
                        <a:t>Universal adult worker</a:t>
                      </a:r>
                      <a:endParaRPr lang="en-US" sz="2400" dirty="0"/>
                    </a:p>
                  </a:txBody>
                  <a:tcPr/>
                </a:tc>
                <a:extLst>
                  <a:ext uri="{0D108BD9-81ED-4DB2-BD59-A6C34878D82A}">
                    <a16:rowId xmlns:a16="http://schemas.microsoft.com/office/drawing/2014/main" val="2284701144"/>
                  </a:ext>
                </a:extLst>
              </a:tr>
              <a:tr h="370840">
                <a:tc>
                  <a:txBody>
                    <a:bodyPr/>
                    <a:lstStyle/>
                    <a:p>
                      <a:r>
                        <a:rPr lang="en-US" sz="2400" dirty="0"/>
                        <a:t>All resident </a:t>
                      </a:r>
                    </a:p>
                    <a:p>
                      <a:r>
                        <a:rPr lang="en-US" sz="2400" dirty="0"/>
                        <a:t>mothers (one off </a:t>
                      </a:r>
                    </a:p>
                    <a:p>
                      <a:r>
                        <a:rPr lang="en-US" sz="2400" dirty="0"/>
                        <a:t>payment)</a:t>
                      </a:r>
                    </a:p>
                  </a:txBody>
                  <a:tcPr/>
                </a:tc>
                <a:tc>
                  <a:txBody>
                    <a:bodyPr/>
                    <a:lstStyle/>
                    <a:p>
                      <a:r>
                        <a:rPr lang="en-GB" sz="2400" dirty="0"/>
                        <a:t>No</a:t>
                      </a:r>
                      <a:endParaRPr lang="en-US" sz="2400" dirty="0"/>
                    </a:p>
                  </a:txBody>
                  <a:tcPr/>
                </a:tc>
                <a:tc>
                  <a:txBody>
                    <a:bodyPr/>
                    <a:lstStyle/>
                    <a:p>
                      <a:r>
                        <a:rPr lang="en-US" sz="2400" dirty="0"/>
                        <a:t>Maternity </a:t>
                      </a:r>
                    </a:p>
                    <a:p>
                      <a:r>
                        <a:rPr lang="en-US" sz="2400" dirty="0"/>
                        <a:t>entitlement more </a:t>
                      </a:r>
                    </a:p>
                    <a:p>
                      <a:r>
                        <a:rPr lang="en-US" sz="2400" dirty="0"/>
                        <a:t>extensive than </a:t>
                      </a:r>
                    </a:p>
                    <a:p>
                      <a:r>
                        <a:rPr lang="en-US" sz="2400" dirty="0"/>
                        <a:t>paternity (self</a:t>
                      </a:r>
                      <a:r>
                        <a:rPr lang="en-GB" sz="2400" dirty="0"/>
                        <a:t> </a:t>
                      </a:r>
                      <a:r>
                        <a:rPr lang="en-US" sz="2400" dirty="0"/>
                        <a:t>employed fathers </a:t>
                      </a:r>
                    </a:p>
                    <a:p>
                      <a:r>
                        <a:rPr lang="en-US" sz="2400" dirty="0"/>
                        <a:t>excluded).</a:t>
                      </a:r>
                    </a:p>
                    <a:p>
                      <a:r>
                        <a:rPr lang="en-US" sz="2400" dirty="0"/>
                        <a:t>Parental leave is </a:t>
                      </a:r>
                    </a:p>
                    <a:p>
                      <a:r>
                        <a:rPr lang="en-US" sz="2400" dirty="0" err="1"/>
                        <a:t>degendered</a:t>
                      </a:r>
                      <a:r>
                        <a:rPr lang="en-US" sz="2400" dirty="0"/>
                        <a:t> and </a:t>
                      </a:r>
                    </a:p>
                    <a:p>
                      <a:r>
                        <a:rPr lang="en-US" sz="2400" dirty="0"/>
                        <a:t>available to </a:t>
                      </a:r>
                    </a:p>
                    <a:p>
                      <a:r>
                        <a:rPr lang="en-US" sz="2400" dirty="0"/>
                        <a:t>employees only </a:t>
                      </a:r>
                    </a:p>
                    <a:p>
                      <a:r>
                        <a:rPr lang="en-US" sz="2400" dirty="0"/>
                        <a:t>after 12 months</a:t>
                      </a:r>
                    </a:p>
                  </a:txBody>
                  <a:tcPr/>
                </a:tc>
                <a:tc>
                  <a:txBody>
                    <a:bodyPr/>
                    <a:lstStyle/>
                    <a:p>
                      <a:r>
                        <a:rPr lang="en-GB" sz="2400" dirty="0"/>
                        <a:t>No</a:t>
                      </a:r>
                      <a:endParaRPr lang="en-US" sz="2400" dirty="0"/>
                    </a:p>
                  </a:txBody>
                  <a:tcPr/>
                </a:tc>
                <a:extLst>
                  <a:ext uri="{0D108BD9-81ED-4DB2-BD59-A6C34878D82A}">
                    <a16:rowId xmlns:a16="http://schemas.microsoft.com/office/drawing/2014/main" val="3588087151"/>
                  </a:ext>
                </a:extLst>
              </a:tr>
            </a:tbl>
          </a:graphicData>
        </a:graphic>
      </p:graphicFrame>
    </p:spTree>
    <p:extLst>
      <p:ext uri="{BB962C8B-B14F-4D97-AF65-F5344CB8AC3E}">
        <p14:creationId xmlns:p14="http://schemas.microsoft.com/office/powerpoint/2010/main" val="4122838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CADD21A-A7D6-E05C-DC3A-40A7EAC372D1}"/>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Parenting leave entitlement components for mixed systems</a:t>
            </a:r>
            <a:r>
              <a:rPr lang="en-GB" dirty="0"/>
              <a:t>: Germany</a:t>
            </a:r>
            <a:endParaRPr lang="en-US" dirty="0"/>
          </a:p>
        </p:txBody>
      </p:sp>
      <p:graphicFrame>
        <p:nvGraphicFramePr>
          <p:cNvPr id="9" name="Table 10">
            <a:extLst>
              <a:ext uri="{FF2B5EF4-FFF2-40B4-BE49-F238E27FC236}">
                <a16:creationId xmlns:a16="http://schemas.microsoft.com/office/drawing/2014/main" id="{81CFF3BC-B19C-6F1E-24E0-B6D466BEB4F1}"/>
              </a:ext>
            </a:extLst>
          </p:cNvPr>
          <p:cNvGraphicFramePr>
            <a:graphicFrameLocks noGrp="1"/>
          </p:cNvGraphicFramePr>
          <p:nvPr>
            <p:ph idx="1"/>
            <p:extLst>
              <p:ext uri="{D42A27DB-BD31-4B8C-83A1-F6EECF244321}">
                <p14:modId xmlns:p14="http://schemas.microsoft.com/office/powerpoint/2010/main" val="271346050"/>
              </p:ext>
            </p:extLst>
          </p:nvPr>
        </p:nvGraphicFramePr>
        <p:xfrm>
          <a:off x="838200" y="1825625"/>
          <a:ext cx="10515600" cy="384048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3071069764"/>
                    </a:ext>
                  </a:extLst>
                </a:gridCol>
                <a:gridCol w="2628900">
                  <a:extLst>
                    <a:ext uri="{9D8B030D-6E8A-4147-A177-3AD203B41FA5}">
                      <a16:colId xmlns:a16="http://schemas.microsoft.com/office/drawing/2014/main" val="3705068488"/>
                    </a:ext>
                  </a:extLst>
                </a:gridCol>
                <a:gridCol w="2628900">
                  <a:extLst>
                    <a:ext uri="{9D8B030D-6E8A-4147-A177-3AD203B41FA5}">
                      <a16:colId xmlns:a16="http://schemas.microsoft.com/office/drawing/2014/main" val="1035194513"/>
                    </a:ext>
                  </a:extLst>
                </a:gridCol>
                <a:gridCol w="2628900">
                  <a:extLst>
                    <a:ext uri="{9D8B030D-6E8A-4147-A177-3AD203B41FA5}">
                      <a16:colId xmlns:a16="http://schemas.microsoft.com/office/drawing/2014/main" val="3193296091"/>
                    </a:ext>
                  </a:extLst>
                </a:gridCol>
              </a:tblGrid>
              <a:tr h="370840">
                <a:tc>
                  <a:txBody>
                    <a:bodyPr/>
                    <a:lstStyle/>
                    <a:p>
                      <a:r>
                        <a:rPr lang="en-GB" sz="2400" dirty="0"/>
                        <a:t>Universal parenthood </a:t>
                      </a:r>
                      <a:endParaRPr lang="en-US" sz="2400" dirty="0"/>
                    </a:p>
                  </a:txBody>
                  <a:tcPr/>
                </a:tc>
                <a:tc>
                  <a:txBody>
                    <a:bodyPr/>
                    <a:lstStyle/>
                    <a:p>
                      <a:r>
                        <a:rPr lang="en-GB" sz="2400" dirty="0"/>
                        <a:t>Selective parenthood </a:t>
                      </a:r>
                      <a:endParaRPr lang="en-US" sz="2400" dirty="0"/>
                    </a:p>
                  </a:txBody>
                  <a:tcPr/>
                </a:tc>
                <a:tc>
                  <a:txBody>
                    <a:bodyPr/>
                    <a:lstStyle/>
                    <a:p>
                      <a:r>
                        <a:rPr lang="en-GB" sz="2400" dirty="0"/>
                        <a:t>Selective adult worker</a:t>
                      </a:r>
                      <a:endParaRPr lang="en-US" sz="2400" dirty="0"/>
                    </a:p>
                  </a:txBody>
                  <a:tcPr/>
                </a:tc>
                <a:tc>
                  <a:txBody>
                    <a:bodyPr/>
                    <a:lstStyle/>
                    <a:p>
                      <a:r>
                        <a:rPr lang="en-GB" sz="2400" dirty="0"/>
                        <a:t>Universal adult worker</a:t>
                      </a:r>
                      <a:endParaRPr lang="en-US" sz="2400" dirty="0"/>
                    </a:p>
                  </a:txBody>
                  <a:tcPr/>
                </a:tc>
                <a:extLst>
                  <a:ext uri="{0D108BD9-81ED-4DB2-BD59-A6C34878D82A}">
                    <a16:rowId xmlns:a16="http://schemas.microsoft.com/office/drawing/2014/main" val="2284701144"/>
                  </a:ext>
                </a:extLst>
              </a:tr>
              <a:tr h="370840">
                <a:tc>
                  <a:txBody>
                    <a:bodyPr/>
                    <a:lstStyle/>
                    <a:p>
                      <a:r>
                        <a:rPr lang="en-US" sz="2400" dirty="0"/>
                        <a:t>Parental leave –</a:t>
                      </a:r>
                    </a:p>
                    <a:p>
                      <a:r>
                        <a:rPr lang="en-US" sz="2400" dirty="0"/>
                        <a:t>lower rate </a:t>
                      </a:r>
                    </a:p>
                    <a:p>
                      <a:r>
                        <a:rPr lang="en-US" sz="2400" dirty="0"/>
                        <a:t>benefit</a:t>
                      </a:r>
                    </a:p>
                  </a:txBody>
                  <a:tcPr/>
                </a:tc>
                <a:tc>
                  <a:txBody>
                    <a:bodyPr/>
                    <a:lstStyle/>
                    <a:p>
                      <a:r>
                        <a:rPr lang="en-US" sz="2400" dirty="0"/>
                        <a:t>All resident </a:t>
                      </a:r>
                    </a:p>
                    <a:p>
                      <a:r>
                        <a:rPr lang="en-US" sz="2400" dirty="0"/>
                        <a:t>mothers have </a:t>
                      </a:r>
                    </a:p>
                    <a:p>
                      <a:r>
                        <a:rPr lang="en-US" sz="2400" dirty="0"/>
                        <a:t>access to </a:t>
                      </a:r>
                    </a:p>
                    <a:p>
                      <a:r>
                        <a:rPr lang="en-US" sz="2400" dirty="0"/>
                        <a:t>maternity leave </a:t>
                      </a:r>
                    </a:p>
                    <a:p>
                      <a:r>
                        <a:rPr lang="en-US" sz="2400" dirty="0"/>
                        <a:t>and benefit if not </a:t>
                      </a:r>
                    </a:p>
                    <a:p>
                      <a:r>
                        <a:rPr lang="en-US" sz="2400" dirty="0"/>
                        <a:t>eligible for </a:t>
                      </a:r>
                    </a:p>
                    <a:p>
                      <a:r>
                        <a:rPr lang="en-US" sz="2400" dirty="0"/>
                        <a:t>earnings related</a:t>
                      </a:r>
                      <a:r>
                        <a:rPr lang="en-GB" sz="2400" dirty="0"/>
                        <a:t> benefit</a:t>
                      </a:r>
                      <a:endParaRPr lang="en-US" sz="2400" dirty="0"/>
                    </a:p>
                  </a:txBody>
                  <a:tcPr/>
                </a:tc>
                <a:tc>
                  <a:txBody>
                    <a:bodyPr/>
                    <a:lstStyle/>
                    <a:p>
                      <a:r>
                        <a:rPr lang="en-GB" sz="2400" dirty="0"/>
                        <a:t>No</a:t>
                      </a:r>
                      <a:endParaRPr lang="en-US" sz="2400" dirty="0"/>
                    </a:p>
                  </a:txBody>
                  <a:tcPr/>
                </a:tc>
                <a:tc>
                  <a:txBody>
                    <a:bodyPr/>
                    <a:lstStyle/>
                    <a:p>
                      <a:r>
                        <a:rPr lang="en-US" sz="2400" dirty="0"/>
                        <a:t>Maternity leave </a:t>
                      </a:r>
                    </a:p>
                    <a:p>
                      <a:r>
                        <a:rPr lang="en-US" sz="2400" dirty="0"/>
                        <a:t>and parental leave </a:t>
                      </a:r>
                    </a:p>
                    <a:p>
                      <a:r>
                        <a:rPr lang="en-US" sz="2400" dirty="0"/>
                        <a:t>and earnings </a:t>
                      </a:r>
                    </a:p>
                    <a:p>
                      <a:r>
                        <a:rPr lang="en-US" sz="2400" dirty="0"/>
                        <a:t>related benefit</a:t>
                      </a:r>
                    </a:p>
                  </a:txBody>
                  <a:tcPr/>
                </a:tc>
                <a:extLst>
                  <a:ext uri="{0D108BD9-81ED-4DB2-BD59-A6C34878D82A}">
                    <a16:rowId xmlns:a16="http://schemas.microsoft.com/office/drawing/2014/main" val="3588087151"/>
                  </a:ext>
                </a:extLst>
              </a:tr>
            </a:tbl>
          </a:graphicData>
        </a:graphic>
      </p:graphicFrame>
    </p:spTree>
    <p:extLst>
      <p:ext uri="{BB962C8B-B14F-4D97-AF65-F5344CB8AC3E}">
        <p14:creationId xmlns:p14="http://schemas.microsoft.com/office/powerpoint/2010/main" val="673725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5971C2C-0E32-FEAC-D5E1-339FA62DCB54}"/>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Parenting leave entitlement components for mixed systems</a:t>
            </a:r>
            <a:r>
              <a:rPr lang="en-GB" dirty="0"/>
              <a:t>: Italy</a:t>
            </a:r>
            <a:endParaRPr lang="en-US" dirty="0"/>
          </a:p>
        </p:txBody>
      </p:sp>
      <p:graphicFrame>
        <p:nvGraphicFramePr>
          <p:cNvPr id="7" name="Table 10">
            <a:extLst>
              <a:ext uri="{FF2B5EF4-FFF2-40B4-BE49-F238E27FC236}">
                <a16:creationId xmlns:a16="http://schemas.microsoft.com/office/drawing/2014/main" id="{1F803546-5746-6C3A-4155-69BAA1722228}"/>
              </a:ext>
            </a:extLst>
          </p:cNvPr>
          <p:cNvGraphicFramePr>
            <a:graphicFrameLocks noGrp="1"/>
          </p:cNvGraphicFramePr>
          <p:nvPr>
            <p:ph idx="1"/>
            <p:extLst>
              <p:ext uri="{D42A27DB-BD31-4B8C-83A1-F6EECF244321}">
                <p14:modId xmlns:p14="http://schemas.microsoft.com/office/powerpoint/2010/main" val="3620561732"/>
              </p:ext>
            </p:extLst>
          </p:nvPr>
        </p:nvGraphicFramePr>
        <p:xfrm>
          <a:off x="838200" y="1825625"/>
          <a:ext cx="10515600" cy="34747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3071069764"/>
                    </a:ext>
                  </a:extLst>
                </a:gridCol>
                <a:gridCol w="2628900">
                  <a:extLst>
                    <a:ext uri="{9D8B030D-6E8A-4147-A177-3AD203B41FA5}">
                      <a16:colId xmlns:a16="http://schemas.microsoft.com/office/drawing/2014/main" val="3705068488"/>
                    </a:ext>
                  </a:extLst>
                </a:gridCol>
                <a:gridCol w="2628900">
                  <a:extLst>
                    <a:ext uri="{9D8B030D-6E8A-4147-A177-3AD203B41FA5}">
                      <a16:colId xmlns:a16="http://schemas.microsoft.com/office/drawing/2014/main" val="1035194513"/>
                    </a:ext>
                  </a:extLst>
                </a:gridCol>
                <a:gridCol w="2628900">
                  <a:extLst>
                    <a:ext uri="{9D8B030D-6E8A-4147-A177-3AD203B41FA5}">
                      <a16:colId xmlns:a16="http://schemas.microsoft.com/office/drawing/2014/main" val="3193296091"/>
                    </a:ext>
                  </a:extLst>
                </a:gridCol>
              </a:tblGrid>
              <a:tr h="370840">
                <a:tc>
                  <a:txBody>
                    <a:bodyPr/>
                    <a:lstStyle/>
                    <a:p>
                      <a:r>
                        <a:rPr lang="en-GB" sz="2400" dirty="0"/>
                        <a:t>Universal parenthood </a:t>
                      </a:r>
                      <a:endParaRPr lang="en-US" sz="2400" dirty="0"/>
                    </a:p>
                  </a:txBody>
                  <a:tcPr/>
                </a:tc>
                <a:tc>
                  <a:txBody>
                    <a:bodyPr/>
                    <a:lstStyle/>
                    <a:p>
                      <a:r>
                        <a:rPr lang="en-GB" sz="2400" dirty="0"/>
                        <a:t>Selective parenthood </a:t>
                      </a:r>
                      <a:endParaRPr lang="en-US" sz="2400" dirty="0"/>
                    </a:p>
                  </a:txBody>
                  <a:tcPr/>
                </a:tc>
                <a:tc>
                  <a:txBody>
                    <a:bodyPr/>
                    <a:lstStyle/>
                    <a:p>
                      <a:r>
                        <a:rPr lang="en-GB" sz="2400" dirty="0"/>
                        <a:t>Selective adult worker</a:t>
                      </a:r>
                      <a:endParaRPr lang="en-US" sz="2400" dirty="0"/>
                    </a:p>
                  </a:txBody>
                  <a:tcPr/>
                </a:tc>
                <a:tc>
                  <a:txBody>
                    <a:bodyPr/>
                    <a:lstStyle/>
                    <a:p>
                      <a:r>
                        <a:rPr lang="en-GB" sz="2400" dirty="0"/>
                        <a:t>Universal adult worker</a:t>
                      </a:r>
                      <a:endParaRPr lang="en-US" sz="2400" dirty="0"/>
                    </a:p>
                  </a:txBody>
                  <a:tcPr/>
                </a:tc>
                <a:extLst>
                  <a:ext uri="{0D108BD9-81ED-4DB2-BD59-A6C34878D82A}">
                    <a16:rowId xmlns:a16="http://schemas.microsoft.com/office/drawing/2014/main" val="2284701144"/>
                  </a:ext>
                </a:extLst>
              </a:tr>
              <a:tr h="370840">
                <a:tc>
                  <a:txBody>
                    <a:bodyPr/>
                    <a:lstStyle/>
                    <a:p>
                      <a:r>
                        <a:rPr lang="en-US" sz="2400" dirty="0"/>
                        <a:t>All resident </a:t>
                      </a:r>
                    </a:p>
                    <a:p>
                      <a:r>
                        <a:rPr lang="en-US" sz="2400" dirty="0"/>
                        <a:t>mothers (one off </a:t>
                      </a:r>
                    </a:p>
                    <a:p>
                      <a:r>
                        <a:rPr lang="en-US" sz="2400" dirty="0"/>
                        <a:t>payment)</a:t>
                      </a:r>
                    </a:p>
                  </a:txBody>
                  <a:tcPr/>
                </a:tc>
                <a:tc>
                  <a:txBody>
                    <a:bodyPr/>
                    <a:lstStyle/>
                    <a:p>
                      <a:r>
                        <a:rPr lang="en-US" sz="2400" dirty="0"/>
                        <a:t>Maternity </a:t>
                      </a:r>
                    </a:p>
                    <a:p>
                      <a:r>
                        <a:rPr lang="en-US" sz="2400" dirty="0"/>
                        <a:t>allowance for </a:t>
                      </a:r>
                    </a:p>
                    <a:p>
                      <a:r>
                        <a:rPr lang="en-US" sz="2400" dirty="0"/>
                        <a:t>unemployed </a:t>
                      </a:r>
                    </a:p>
                    <a:p>
                      <a:r>
                        <a:rPr lang="en-US" sz="2400" dirty="0"/>
                        <a:t>women</a:t>
                      </a:r>
                    </a:p>
                    <a:p>
                      <a:endParaRPr lang="en-US" sz="2400" dirty="0"/>
                    </a:p>
                  </a:txBody>
                  <a:tcPr/>
                </a:tc>
                <a:tc>
                  <a:txBody>
                    <a:bodyPr/>
                    <a:lstStyle/>
                    <a:p>
                      <a:r>
                        <a:rPr lang="en-GB" sz="2400" dirty="0"/>
                        <a:t>No</a:t>
                      </a:r>
                      <a:endParaRPr lang="en-US" sz="2400" dirty="0"/>
                    </a:p>
                  </a:txBody>
                  <a:tcPr/>
                </a:tc>
                <a:tc>
                  <a:txBody>
                    <a:bodyPr/>
                    <a:lstStyle/>
                    <a:p>
                      <a:r>
                        <a:rPr lang="en-US" sz="2400" dirty="0"/>
                        <a:t>Earnings related </a:t>
                      </a:r>
                    </a:p>
                    <a:p>
                      <a:r>
                        <a:rPr lang="en-US" sz="2400" dirty="0"/>
                        <a:t>maternity, </a:t>
                      </a:r>
                    </a:p>
                    <a:p>
                      <a:r>
                        <a:rPr lang="en-US" sz="2400" dirty="0"/>
                        <a:t>paternity, </a:t>
                      </a:r>
                    </a:p>
                    <a:p>
                      <a:r>
                        <a:rPr lang="en-US" sz="2400" dirty="0"/>
                        <a:t>parental leave </a:t>
                      </a:r>
                    </a:p>
                    <a:p>
                      <a:r>
                        <a:rPr lang="en-US" sz="2400" dirty="0"/>
                        <a:t>(social security </a:t>
                      </a:r>
                    </a:p>
                    <a:p>
                      <a:r>
                        <a:rPr lang="en-US" sz="2400" dirty="0"/>
                        <a:t>contributions </a:t>
                      </a:r>
                    </a:p>
                    <a:p>
                      <a:r>
                        <a:rPr lang="en-US" sz="2400" dirty="0"/>
                        <a:t>determine access</a:t>
                      </a:r>
                      <a:r>
                        <a:rPr lang="en-GB" sz="2400" dirty="0"/>
                        <a:t>)</a:t>
                      </a:r>
                      <a:endParaRPr lang="en-US" sz="2400" dirty="0"/>
                    </a:p>
                  </a:txBody>
                  <a:tcPr/>
                </a:tc>
                <a:extLst>
                  <a:ext uri="{0D108BD9-81ED-4DB2-BD59-A6C34878D82A}">
                    <a16:rowId xmlns:a16="http://schemas.microsoft.com/office/drawing/2014/main" val="3588087151"/>
                  </a:ext>
                </a:extLst>
              </a:tr>
            </a:tbl>
          </a:graphicData>
        </a:graphic>
      </p:graphicFrame>
    </p:spTree>
    <p:extLst>
      <p:ext uri="{BB962C8B-B14F-4D97-AF65-F5344CB8AC3E}">
        <p14:creationId xmlns:p14="http://schemas.microsoft.com/office/powerpoint/2010/main" val="1444074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2D003CC-97C0-E173-6F29-96B69CBAD880}"/>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Parenting leave entitlement components for mixed systems</a:t>
            </a:r>
            <a:r>
              <a:rPr lang="en-GB" dirty="0"/>
              <a:t>: Spain</a:t>
            </a:r>
            <a:endParaRPr lang="en-US" dirty="0"/>
          </a:p>
        </p:txBody>
      </p:sp>
      <p:graphicFrame>
        <p:nvGraphicFramePr>
          <p:cNvPr id="7" name="Table 10">
            <a:extLst>
              <a:ext uri="{FF2B5EF4-FFF2-40B4-BE49-F238E27FC236}">
                <a16:creationId xmlns:a16="http://schemas.microsoft.com/office/drawing/2014/main" id="{1281BEC2-602A-CC0E-72D2-5C26A04BA6E3}"/>
              </a:ext>
            </a:extLst>
          </p:cNvPr>
          <p:cNvGraphicFramePr>
            <a:graphicFrameLocks noGrp="1"/>
          </p:cNvGraphicFramePr>
          <p:nvPr>
            <p:ph idx="1"/>
            <p:extLst>
              <p:ext uri="{D42A27DB-BD31-4B8C-83A1-F6EECF244321}">
                <p14:modId xmlns:p14="http://schemas.microsoft.com/office/powerpoint/2010/main" val="2762195735"/>
              </p:ext>
            </p:extLst>
          </p:nvPr>
        </p:nvGraphicFramePr>
        <p:xfrm>
          <a:off x="838200" y="1825625"/>
          <a:ext cx="10515600" cy="274320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3071069764"/>
                    </a:ext>
                  </a:extLst>
                </a:gridCol>
                <a:gridCol w="2628900">
                  <a:extLst>
                    <a:ext uri="{9D8B030D-6E8A-4147-A177-3AD203B41FA5}">
                      <a16:colId xmlns:a16="http://schemas.microsoft.com/office/drawing/2014/main" val="3705068488"/>
                    </a:ext>
                  </a:extLst>
                </a:gridCol>
                <a:gridCol w="2628900">
                  <a:extLst>
                    <a:ext uri="{9D8B030D-6E8A-4147-A177-3AD203B41FA5}">
                      <a16:colId xmlns:a16="http://schemas.microsoft.com/office/drawing/2014/main" val="1035194513"/>
                    </a:ext>
                  </a:extLst>
                </a:gridCol>
                <a:gridCol w="2628900">
                  <a:extLst>
                    <a:ext uri="{9D8B030D-6E8A-4147-A177-3AD203B41FA5}">
                      <a16:colId xmlns:a16="http://schemas.microsoft.com/office/drawing/2014/main" val="3193296091"/>
                    </a:ext>
                  </a:extLst>
                </a:gridCol>
              </a:tblGrid>
              <a:tr h="370840">
                <a:tc>
                  <a:txBody>
                    <a:bodyPr/>
                    <a:lstStyle/>
                    <a:p>
                      <a:r>
                        <a:rPr lang="en-GB" sz="2400" dirty="0"/>
                        <a:t>Universal parenthood </a:t>
                      </a:r>
                      <a:endParaRPr lang="en-US" sz="2400" dirty="0"/>
                    </a:p>
                  </a:txBody>
                  <a:tcPr/>
                </a:tc>
                <a:tc>
                  <a:txBody>
                    <a:bodyPr/>
                    <a:lstStyle/>
                    <a:p>
                      <a:r>
                        <a:rPr lang="en-GB" sz="2400" dirty="0"/>
                        <a:t>Selective parenthood </a:t>
                      </a:r>
                      <a:endParaRPr lang="en-US" sz="2400" dirty="0"/>
                    </a:p>
                  </a:txBody>
                  <a:tcPr/>
                </a:tc>
                <a:tc>
                  <a:txBody>
                    <a:bodyPr/>
                    <a:lstStyle/>
                    <a:p>
                      <a:r>
                        <a:rPr lang="en-GB" sz="2400" dirty="0"/>
                        <a:t>Selective adult worker</a:t>
                      </a:r>
                      <a:endParaRPr lang="en-US" sz="2400" dirty="0"/>
                    </a:p>
                  </a:txBody>
                  <a:tcPr/>
                </a:tc>
                <a:tc>
                  <a:txBody>
                    <a:bodyPr/>
                    <a:lstStyle/>
                    <a:p>
                      <a:r>
                        <a:rPr lang="en-GB" sz="2400" dirty="0"/>
                        <a:t>Universal adult worker</a:t>
                      </a:r>
                      <a:endParaRPr lang="en-US" sz="2400" dirty="0"/>
                    </a:p>
                  </a:txBody>
                  <a:tcPr/>
                </a:tc>
                <a:extLst>
                  <a:ext uri="{0D108BD9-81ED-4DB2-BD59-A6C34878D82A}">
                    <a16:rowId xmlns:a16="http://schemas.microsoft.com/office/drawing/2014/main" val="2284701144"/>
                  </a:ext>
                </a:extLst>
              </a:tr>
              <a:tr h="370840">
                <a:tc>
                  <a:txBody>
                    <a:bodyPr/>
                    <a:lstStyle/>
                    <a:p>
                      <a:r>
                        <a:rPr lang="en-GB" sz="2400" dirty="0"/>
                        <a:t>No</a:t>
                      </a:r>
                      <a:endParaRPr lang="en-US" sz="2400" dirty="0"/>
                    </a:p>
                  </a:txBody>
                  <a:tcPr/>
                </a:tc>
                <a:tc>
                  <a:txBody>
                    <a:bodyPr/>
                    <a:lstStyle/>
                    <a:p>
                      <a:r>
                        <a:rPr lang="en-US" sz="2400" dirty="0"/>
                        <a:t>Non-contributory </a:t>
                      </a:r>
                    </a:p>
                    <a:p>
                      <a:r>
                        <a:rPr lang="en-US" sz="2400" dirty="0"/>
                        <a:t>means tested </a:t>
                      </a:r>
                    </a:p>
                    <a:p>
                      <a:r>
                        <a:rPr lang="en-US" sz="2400" dirty="0"/>
                        <a:t>family benefits </a:t>
                      </a:r>
                    </a:p>
                    <a:p>
                      <a:r>
                        <a:rPr lang="en-US" sz="2400" dirty="0"/>
                        <a:t>available</a:t>
                      </a:r>
                    </a:p>
                  </a:txBody>
                  <a:tcPr/>
                </a:tc>
                <a:tc>
                  <a:txBody>
                    <a:bodyPr/>
                    <a:lstStyle/>
                    <a:p>
                      <a:r>
                        <a:rPr lang="en-US" sz="2400" dirty="0"/>
                        <a:t>Birth leave </a:t>
                      </a:r>
                    </a:p>
                    <a:p>
                      <a:r>
                        <a:rPr lang="en-US" sz="2400" dirty="0"/>
                        <a:t>earnings related </a:t>
                      </a:r>
                    </a:p>
                    <a:p>
                      <a:r>
                        <a:rPr lang="en-US" sz="2400" dirty="0"/>
                        <a:t>payment</a:t>
                      </a:r>
                    </a:p>
                    <a:p>
                      <a:endParaRPr lang="en-US" sz="2400" dirty="0"/>
                    </a:p>
                  </a:txBody>
                  <a:tcPr/>
                </a:tc>
                <a:tc>
                  <a:txBody>
                    <a:bodyPr/>
                    <a:lstStyle/>
                    <a:p>
                      <a:r>
                        <a:rPr lang="en-US" sz="2400" dirty="0"/>
                        <a:t>Birth leave (flat </a:t>
                      </a:r>
                    </a:p>
                    <a:p>
                      <a:r>
                        <a:rPr lang="en-US" sz="2400" dirty="0"/>
                        <a:t>rate payment)</a:t>
                      </a:r>
                    </a:p>
                    <a:p>
                      <a:r>
                        <a:rPr lang="en-US" sz="2400" dirty="0"/>
                        <a:t>(social insurance </a:t>
                      </a:r>
                    </a:p>
                    <a:p>
                      <a:r>
                        <a:rPr lang="en-US" sz="2400" dirty="0"/>
                        <a:t>contributions </a:t>
                      </a:r>
                    </a:p>
                    <a:p>
                      <a:r>
                        <a:rPr lang="en-US" sz="2400" dirty="0"/>
                        <a:t>determine ac</a:t>
                      </a:r>
                      <a:r>
                        <a:rPr lang="en-GB" sz="2400" dirty="0"/>
                        <a:t>c</a:t>
                      </a:r>
                      <a:r>
                        <a:rPr lang="en-US" sz="2400" dirty="0"/>
                        <a:t>es</a:t>
                      </a:r>
                      <a:r>
                        <a:rPr lang="en-GB" sz="2400" dirty="0"/>
                        <a:t>s</a:t>
                      </a:r>
                      <a:endParaRPr lang="en-US" sz="2400" dirty="0"/>
                    </a:p>
                  </a:txBody>
                  <a:tcPr/>
                </a:tc>
                <a:extLst>
                  <a:ext uri="{0D108BD9-81ED-4DB2-BD59-A6C34878D82A}">
                    <a16:rowId xmlns:a16="http://schemas.microsoft.com/office/drawing/2014/main" val="3588087151"/>
                  </a:ext>
                </a:extLst>
              </a:tr>
            </a:tbl>
          </a:graphicData>
        </a:graphic>
      </p:graphicFrame>
    </p:spTree>
    <p:extLst>
      <p:ext uri="{BB962C8B-B14F-4D97-AF65-F5344CB8AC3E}">
        <p14:creationId xmlns:p14="http://schemas.microsoft.com/office/powerpoint/2010/main" val="3148536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Access to parenting leaves for recent immigrants: a cross-national view of policy architecture in Europe</vt:lpstr>
      <vt:lpstr>Motivations</vt:lpstr>
      <vt:lpstr>Aims</vt:lpstr>
      <vt:lpstr>Theoretical framing: the precarious situation outside the parenting leave safety net</vt:lpstr>
      <vt:lpstr>Data and methods: Can the specific situation of immigrant parents be measured?</vt:lpstr>
      <vt:lpstr>Parenting leave entitlement components for mixed systems: Belgium</vt:lpstr>
      <vt:lpstr>Parenting leave entitlement components for mixed systems: Germany</vt:lpstr>
      <vt:lpstr>Parenting leave entitlement components for mixed systems: Italy</vt:lpstr>
      <vt:lpstr>Parenting leave entitlement components for mixed systems: Spain</vt:lpstr>
      <vt:lpstr>Parenting leave entitlement components for mixed systems: Sweden</vt:lpstr>
      <vt:lpstr>Parenting leave entitlement components for mixed systems: United Kingdom</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 to parenting leaves for recent immigrants: a cross-national view of policy architecture in Europe</dc:title>
  <dc:creator>Koslowski, Alison</dc:creator>
  <cp:lastModifiedBy>Koslowski, Alison</cp:lastModifiedBy>
  <cp:revision>2</cp:revision>
  <dcterms:created xsi:type="dcterms:W3CDTF">2022-06-20T15:48:30Z</dcterms:created>
  <dcterms:modified xsi:type="dcterms:W3CDTF">2022-06-20T17:24:48Z</dcterms:modified>
</cp:coreProperties>
</file>