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6035" autoAdjust="0"/>
  </p:normalViewPr>
  <p:slideViewPr>
    <p:cSldViewPr snapToGrid="0">
      <p:cViewPr varScale="1">
        <p:scale>
          <a:sx n="90" d="100"/>
          <a:sy n="90" d="100"/>
        </p:scale>
        <p:origin x="233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18EE6-4479-B84F-B1CD-10FA81293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9A01A-2F40-6528-4A1E-CBEBF818F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C3471-E469-F774-7DEB-23389FF01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A6403-56B3-3819-15F2-5CE64CDB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95BFE-6064-3F0B-2DC4-8EF4A60F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7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FD899-1BD3-A014-9A6C-1CCF7D73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A3740-D9AD-6543-7ADA-3026840E9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C5695-0EA8-8235-C809-37558199C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C8213-599D-4260-517B-BF4D00C0C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E87D3-D98F-AEE0-614D-E7045429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49424D-9654-89CD-5ADB-E530DDDD2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AB871-CA48-3E7D-1E49-1BB70A523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08DBF-5F5D-E532-459B-9A46B488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19D97-8E6F-4D4C-03E2-16075941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D8081-EAA8-62A1-CB30-A527A8F2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0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6F90-B9A3-7706-14FD-4B6690DB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137DC-0231-09A2-9B11-737189EE0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AAC41-4535-DF03-018F-5659CC72B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9B39C-77E0-FF60-D25B-B6FEF5ED0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D0A13-D19E-FC50-84E1-25EBFC0B6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6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E19EB-81A2-4BE0-C624-B066E2DEC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5FDA9-CA16-E442-CA77-2EDDD1EF0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7B7E4-77A1-EB55-1855-F0EC174D7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B3CC6-0B2B-94EF-344A-A9FA0756F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00A95-5615-6A9A-E273-CAF7C6EAA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6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D1889-B870-57D8-47A3-3D74D98E2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492AD-B730-E703-E2B3-A86D3DDA85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0F0FD-A2AF-4E09-A3E2-08209196A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6EE785-5614-59A1-88CE-3D916406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5E28D-C0C6-DF93-3AF1-8FEA87A3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6E38C-08EB-807C-589F-F67F9A91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68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5FC55-907E-2BFF-3F71-51B979E1C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E1287-944B-9ED5-29D3-DE2D6328D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4E6F9-5890-566A-B654-68024DE63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BDFB2A-C014-8E23-07A5-A3F0D3E40E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3AC928-5FD2-0511-A636-4AF7F1D0A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1087E7-070F-7D8F-DC92-619C2EE85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FC1F9A-F36E-2A2B-C8D4-83EF7F60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B55BC1-0CEC-63F7-6637-7511ECD5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D8C0D-0316-95BE-B635-7DB73B92E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94977E-F4F7-3621-BB92-E5632034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92882B-A412-0955-81CA-70F3CFB4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871E8-1366-0076-5100-41266E0DA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1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4081C-DC40-3F95-E480-5564AD0C7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3AB611-E448-318F-5897-45C28D0EF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54363-EEF5-6DCD-A0A0-1ECD9ED78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23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9D4F-4995-5156-1FA3-344F251C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A74B7-0BF4-EF34-E0E5-D15432D9D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92FD5-46B2-8A4B-163B-A41B2B8B9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61CAA-3251-E421-5803-4E0431005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BC31B-001E-C5FE-CBEB-B486DE13E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EED40-15EF-D4F4-5F6C-0120B8F87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5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A3469-C4BA-FB28-838B-C4F5E1AF5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955D03-8780-2C54-BC1E-0FF5EADF6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B97C5-75CD-D59A-5E75-2B91E0C21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F78E5-9087-297E-0956-0362B53DE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1C533E-3C41-46DE-1BE2-9BCA85576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FF60A-5572-E8D3-265B-134F05B97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7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37CB8B-B47F-F980-90C7-B294EC781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5BE4A-5426-897A-3C59-C05E8D110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659BE-7101-6BEC-A6D2-D566B9C776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928CB-98BD-AA48-9CFA-3BCE05FEE90C}" type="datetimeFigureOut">
              <a:rPr lang="en-US" smtClean="0"/>
              <a:t>6/20/22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D3C29-94D0-1CDC-81A8-DF59CB8C2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CDE7F-0484-EFE9-7C84-B0E0EA7B6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D8B14-CB6D-C141-8113-4CDBFBBDE6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4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e-elgar.com/shop/gbp/research-handbook-on-leave-policy-9781800372207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53BB2CF9-D724-4031-A3C8-46C9654DD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9DAEB07-A1FC-48B8-9B97-85A3EAFEF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8712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CA9380-DDD6-9318-2D8C-CAF6C442F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1087627"/>
            <a:ext cx="11043458" cy="3338069"/>
          </a:xfrm>
        </p:spPr>
        <p:txBody>
          <a:bodyPr anchor="ctr">
            <a:normAutofit/>
          </a:bodyPr>
          <a:lstStyle/>
          <a:p>
            <a:pPr algn="l"/>
            <a:r>
              <a:rPr lang="en-GB" b="1" dirty="0">
                <a:latin typeface="+mn-lt"/>
              </a:rPr>
              <a:t>Leave policy design and inequalities: reconfiguring leave as a social right</a:t>
            </a:r>
            <a:endParaRPr lang="en-US" b="1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7EF6AF-9E6C-C0EF-1DB6-E0D18FC14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" y="5095701"/>
            <a:ext cx="11043458" cy="1197034"/>
          </a:xfrm>
        </p:spPr>
        <p:txBody>
          <a:bodyPr anchor="ctr">
            <a:normAutofit lnSpcReduction="10000"/>
          </a:bodyPr>
          <a:lstStyle/>
          <a:p>
            <a:pPr algn="l"/>
            <a:r>
              <a:rPr lang="en-GB" b="1" dirty="0"/>
              <a:t>Sonja Blum, Ivana Dobrotić, Alison Koslowski</a:t>
            </a:r>
          </a:p>
          <a:p>
            <a:pPr algn="l"/>
            <a:endParaRPr lang="en-GB" sz="2000" b="1" dirty="0"/>
          </a:p>
          <a:p>
            <a:pPr algn="l"/>
            <a:r>
              <a:rPr lang="en-GB" sz="2000" b="1" dirty="0"/>
              <a:t>June 22 2022, New York</a:t>
            </a:r>
            <a:endParaRPr lang="en-US" sz="2000" b="1" dirty="0"/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FFC558B0-E15A-4439-964A-E116796B9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677" y="2081322"/>
            <a:ext cx="239982" cy="1340860"/>
            <a:chOff x="51677" y="2081322"/>
            <a:chExt cx="239982" cy="1340860"/>
          </a:xfrm>
        </p:grpSpPr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6ED30F7C-0B80-4AF3-ABE5-6AB701D38A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6510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59">
              <a:extLst>
                <a:ext uri="{FF2B5EF4-FFF2-40B4-BE49-F238E27FC236}">
                  <a16:creationId xmlns:a16="http://schemas.microsoft.com/office/drawing/2014/main" id="{F22687A1-9733-486E-BD02-80578A0CE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65108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2">
              <a:extLst>
                <a:ext uri="{FF2B5EF4-FFF2-40B4-BE49-F238E27FC236}">
                  <a16:creationId xmlns:a16="http://schemas.microsoft.com/office/drawing/2014/main" id="{B01704A8-E938-423E-9FDB-9519D24E3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5089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59">
              <a:extLst>
                <a:ext uri="{FF2B5EF4-FFF2-40B4-BE49-F238E27FC236}">
                  <a16:creationId xmlns:a16="http://schemas.microsoft.com/office/drawing/2014/main" id="{191149B4-3CAD-451F-AB8D-1ED6D7D02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50896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">
              <a:extLst>
                <a:ext uri="{FF2B5EF4-FFF2-40B4-BE49-F238E27FC236}">
                  <a16:creationId xmlns:a16="http://schemas.microsoft.com/office/drawing/2014/main" id="{313271C8-C4C3-4B25-8E1F-11C0693A42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3668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59">
              <a:extLst>
                <a:ext uri="{FF2B5EF4-FFF2-40B4-BE49-F238E27FC236}">
                  <a16:creationId xmlns:a16="http://schemas.microsoft.com/office/drawing/2014/main" id="{3228CA6D-E75C-45B5-A1B7-5E02CAE02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36685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2">
              <a:extLst>
                <a:ext uri="{FF2B5EF4-FFF2-40B4-BE49-F238E27FC236}">
                  <a16:creationId xmlns:a16="http://schemas.microsoft.com/office/drawing/2014/main" id="{E3FDE651-896B-49A5-B70C-19B54EC13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2247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C409F776-BA43-44E6-A22A-151A5136F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22473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846CA88-493D-4BC4-BD12-834B9CEF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1129" y="208262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D61E728B-8EC3-4C84-9150-06F5E7222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624" y="208262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2">
              <a:extLst>
                <a:ext uri="{FF2B5EF4-FFF2-40B4-BE49-F238E27FC236}">
                  <a16:creationId xmlns:a16="http://schemas.microsoft.com/office/drawing/2014/main" id="{4AAABEAB-E36B-4A29-9602-8F1AF3020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33616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59">
              <a:extLst>
                <a:ext uri="{FF2B5EF4-FFF2-40B4-BE49-F238E27FC236}">
                  <a16:creationId xmlns:a16="http://schemas.microsoft.com/office/drawing/2014/main" id="{24F9C51E-864B-4E60-AF1D-E6A3098CA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336165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2">
              <a:extLst>
                <a:ext uri="{FF2B5EF4-FFF2-40B4-BE49-F238E27FC236}">
                  <a16:creationId xmlns:a16="http://schemas.microsoft.com/office/drawing/2014/main" id="{0665AB40-0B54-4F21-B422-1F5C0EC0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32195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59">
              <a:extLst>
                <a:ext uri="{FF2B5EF4-FFF2-40B4-BE49-F238E27FC236}">
                  <a16:creationId xmlns:a16="http://schemas.microsoft.com/office/drawing/2014/main" id="{D1B8FEAC-124D-4A04-8DC2-CD077ACE6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321953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2">
              <a:extLst>
                <a:ext uri="{FF2B5EF4-FFF2-40B4-BE49-F238E27FC236}">
                  <a16:creationId xmlns:a16="http://schemas.microsoft.com/office/drawing/2014/main" id="{87566BE2-5047-4786-BE92-E80643CF6C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30774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143C62C9-F75F-44C3-BFBE-1A3334146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307742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2">
              <a:extLst>
                <a:ext uri="{FF2B5EF4-FFF2-40B4-BE49-F238E27FC236}">
                  <a16:creationId xmlns:a16="http://schemas.microsoft.com/office/drawing/2014/main" id="{E4E1C4B8-2FA9-4AED-B66D-595405B15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29353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9">
              <a:extLst>
                <a:ext uri="{FF2B5EF4-FFF2-40B4-BE49-F238E27FC236}">
                  <a16:creationId xmlns:a16="http://schemas.microsoft.com/office/drawing/2014/main" id="{A494CA6A-0021-4D21-A5BF-05BE30B8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293530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2">
              <a:extLst>
                <a:ext uri="{FF2B5EF4-FFF2-40B4-BE49-F238E27FC236}">
                  <a16:creationId xmlns:a16="http://schemas.microsoft.com/office/drawing/2014/main" id="{AD5C6811-4EBA-49BA-AEA9-9A90CDC14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6879" y="27931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9">
              <a:extLst>
                <a:ext uri="{FF2B5EF4-FFF2-40B4-BE49-F238E27FC236}">
                  <a16:creationId xmlns:a16="http://schemas.microsoft.com/office/drawing/2014/main" id="{E9539E65-19A5-48E9-BCEA-DFA45E90F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0374" y="279319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Rectangle 33">
            <a:extLst>
              <a:ext uri="{FF2B5EF4-FFF2-40B4-BE49-F238E27FC236}">
                <a16:creationId xmlns:a16="http://schemas.microsoft.com/office/drawing/2014/main" id="{CF2C2511-1962-4C4B-BB77-3E0B893A8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B6D0981-29B9-1373-A4ED-F95DEA6DA6DC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201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AC454-0545-E2D6-F223-3C0178B0F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Reconfiguring leave as a social right</a:t>
            </a:r>
            <a:r>
              <a:rPr lang="hr-HR" b="1" dirty="0">
                <a:latin typeface="+mn-lt"/>
              </a:rPr>
              <a:t>?</a:t>
            </a:r>
            <a:endParaRPr lang="en-US" b="1" dirty="0">
              <a:latin typeface="+mn-lt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6E84C-5A50-A8E6-BC73-1687C7B52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7" y="2433562"/>
            <a:ext cx="11000233" cy="349431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Inequalities </a:t>
            </a:r>
            <a:r>
              <a:rPr lang="en-US" sz="2400" dirty="0"/>
              <a:t>are deeply embedded in leave policy design and also in their implementation</a:t>
            </a:r>
            <a:endParaRPr lang="en-GB" sz="24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Need to </a:t>
            </a:r>
            <a:r>
              <a:rPr lang="en-US" sz="2400" dirty="0"/>
              <a:t>focus on the </a:t>
            </a:r>
            <a:r>
              <a:rPr lang="en-US" sz="2400" dirty="0">
                <a:solidFill>
                  <a:srgbClr val="0070C0"/>
                </a:solidFill>
              </a:rPr>
              <a:t>‘right to receive care’, </a:t>
            </a:r>
            <a:r>
              <a:rPr lang="en-US" sz="2400" dirty="0"/>
              <a:t>taking into account the child’s perspective or the perspective of another person in need of care</a:t>
            </a:r>
            <a:endParaRPr lang="en-GB" sz="24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More</a:t>
            </a:r>
            <a:r>
              <a:rPr lang="en-US" sz="2400" dirty="0"/>
              <a:t> fundamental proposals have argued for the </a:t>
            </a:r>
            <a:r>
              <a:rPr lang="en-US" sz="2400" i="1" dirty="0">
                <a:solidFill>
                  <a:srgbClr val="0070C0"/>
                </a:solidFill>
              </a:rPr>
              <a:t>reconfiguration of leave as a social right</a:t>
            </a:r>
            <a:r>
              <a:rPr lang="en-GB" sz="2400" dirty="0"/>
              <a:t> (</a:t>
            </a:r>
            <a:r>
              <a:rPr lang="en-GB" sz="2400" dirty="0" err="1"/>
              <a:t>e.g</a:t>
            </a:r>
            <a:r>
              <a:rPr lang="en-US" sz="2400" dirty="0"/>
              <a:t>. Doucet 2021</a:t>
            </a:r>
            <a:r>
              <a:rPr lang="en-GB" sz="2400" dirty="0"/>
              <a:t>)</a:t>
            </a:r>
            <a:endParaRPr lang="en-US" sz="24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37EFAB4-3954-CA07-C7A6-6D6159424F90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98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196D8C-D72A-EB84-DA5C-4D1CE5AB9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Conclusions: a parenting leave research agenda for the next decade</a:t>
            </a:r>
            <a:endParaRPr lang="en-US" b="1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4B39-1727-72A6-52AD-5B9891A24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59" y="2509762"/>
            <a:ext cx="11000233" cy="349431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T</a:t>
            </a:r>
            <a:r>
              <a:rPr lang="en-US" sz="2400" dirty="0"/>
              <a:t>o deepen a more </a:t>
            </a:r>
            <a:r>
              <a:rPr lang="en-US" sz="2400" dirty="0">
                <a:solidFill>
                  <a:srgbClr val="0070C0"/>
                </a:solidFill>
              </a:rPr>
              <a:t>global perspective </a:t>
            </a:r>
            <a:r>
              <a:rPr lang="en-US" sz="2000" dirty="0"/>
              <a:t>(see Son &amp; </a:t>
            </a:r>
            <a:r>
              <a:rPr lang="en-US" sz="2000" dirty="0" err="1"/>
              <a:t>Böger</a:t>
            </a:r>
            <a:r>
              <a:rPr lang="en-US" sz="2000" dirty="0"/>
              <a:t>, 2021) </a:t>
            </a:r>
            <a:r>
              <a:rPr lang="en-US" sz="2400" dirty="0"/>
              <a:t>and analysis of non-Western cases</a:t>
            </a:r>
            <a:endParaRPr lang="en-GB" sz="24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Inequalities </a:t>
            </a:r>
            <a:r>
              <a:rPr lang="en-US" sz="2400" dirty="0"/>
              <a:t>and leave </a:t>
            </a:r>
            <a:r>
              <a:rPr lang="en-US" sz="2400" dirty="0">
                <a:solidFill>
                  <a:srgbClr val="0070C0"/>
                </a:solidFill>
              </a:rPr>
              <a:t>policy inclusiveness</a:t>
            </a:r>
            <a:endParaRPr lang="en-GB" sz="2400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We</a:t>
            </a:r>
            <a:r>
              <a:rPr lang="en-US" sz="2400" dirty="0"/>
              <a:t> should engage more with </a:t>
            </a:r>
            <a:r>
              <a:rPr lang="en-US" sz="2400" dirty="0">
                <a:solidFill>
                  <a:srgbClr val="0070C0"/>
                </a:solidFill>
              </a:rPr>
              <a:t>intersectional </a:t>
            </a:r>
            <a:r>
              <a:rPr lang="en-GB" sz="2400" dirty="0">
                <a:solidFill>
                  <a:srgbClr val="0070C0"/>
                </a:solidFill>
              </a:rPr>
              <a:t>inequalities</a:t>
            </a:r>
            <a:r>
              <a:rPr lang="hr-HR" sz="2400" dirty="0">
                <a:solidFill>
                  <a:srgbClr val="0070C0"/>
                </a:solidFill>
              </a:rPr>
              <a:t> </a:t>
            </a:r>
            <a:r>
              <a:rPr lang="hr-HR" sz="2000" dirty="0"/>
              <a:t>(</a:t>
            </a:r>
            <a:r>
              <a:rPr lang="hr-HR" sz="2000" dirty="0" err="1"/>
              <a:t>e.g</a:t>
            </a:r>
            <a:r>
              <a:rPr lang="hr-HR" sz="2000" dirty="0"/>
              <a:t>., Dobrotić, 2022 </a:t>
            </a:r>
            <a:r>
              <a:rPr lang="hr-HR" sz="2000" dirty="0" err="1"/>
              <a:t>in</a:t>
            </a:r>
            <a:r>
              <a:rPr lang="hr-HR" sz="2000" dirty="0"/>
              <a:t> JESP)</a:t>
            </a:r>
            <a:endParaRPr lang="en-GB" sz="20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Investigating </a:t>
            </a:r>
            <a:r>
              <a:rPr lang="en-US" sz="2400" dirty="0"/>
              <a:t>the </a:t>
            </a:r>
            <a:r>
              <a:rPr lang="en-US" sz="2400" dirty="0">
                <a:solidFill>
                  <a:srgbClr val="0070C0"/>
                </a:solidFill>
              </a:rPr>
              <a:t>politics of leave policies </a:t>
            </a:r>
            <a:r>
              <a:rPr lang="en-US" sz="2400" dirty="0"/>
              <a:t>and their explanatory facto</a:t>
            </a:r>
            <a:r>
              <a:rPr lang="en-GB" sz="2400" dirty="0" err="1"/>
              <a:t>rs</a:t>
            </a:r>
            <a:endParaRPr lang="en-GB" sz="24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>
                <a:solidFill>
                  <a:srgbClr val="0070C0"/>
                </a:solidFill>
              </a:rPr>
              <a:t>Child focus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FB33DB7-DF55-3059-4E4F-0FDA1129E816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5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A640D-7315-B86B-D5E1-7E6AB14D6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57" y="4457701"/>
            <a:ext cx="10831285" cy="4351338"/>
          </a:xfrm>
        </p:spPr>
        <p:txBody>
          <a:bodyPr/>
          <a:lstStyle/>
          <a:p>
            <a:r>
              <a:rPr lang="en-GB" b="1" dirty="0"/>
              <a:t>Out December 2022</a:t>
            </a:r>
          </a:p>
          <a:p>
            <a:r>
              <a:rPr lang="en-GB" dirty="0"/>
              <a:t>Flyer available! - </a:t>
            </a:r>
            <a:r>
              <a:rPr lang="en-GB" dirty="0">
                <a:hlinkClick r:id="rId2"/>
              </a:rPr>
              <a:t>https://www.e-elgar.com/shop/gbp/research-handbook-on-leave-policy-9781800372207.html</a:t>
            </a:r>
            <a:r>
              <a:rPr lang="en-GB" dirty="0"/>
              <a:t> </a:t>
            </a:r>
          </a:p>
          <a:p>
            <a:r>
              <a:rPr lang="en-GB" dirty="0"/>
              <a:t>Concluding chapter (chapter 28): What have we learned?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43A4A80-B007-4EAF-805D-53728B17E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735" y="353787"/>
            <a:ext cx="7378700" cy="37338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ECBA04F-79BE-F659-C351-84AC3036111E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/>
              <a:t>LP&amp;R Annual Seminar „</a:t>
            </a:r>
            <a:r>
              <a:rPr lang="en-GB" sz="1400" i="1"/>
              <a:t>Why does leave matter and for whom? Consequences and inequalities of leave policies</a:t>
            </a:r>
            <a:r>
              <a:rPr lang="en-GB" sz="1400"/>
              <a:t>”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505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06F9C7-DFEC-BFA4-F5E8-63C56F62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How inclusive are parenting leave rights?</a:t>
            </a:r>
            <a:endParaRPr lang="en-US" b="1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BD3C3-08F2-2797-81FA-3F31EC69B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7" y="2340429"/>
            <a:ext cx="11000233" cy="4272038"/>
          </a:xfrm>
        </p:spPr>
        <p:txBody>
          <a:bodyPr anchor="ctr">
            <a:normAutofit/>
          </a:bodyPr>
          <a:lstStyle/>
          <a:p>
            <a:r>
              <a:rPr lang="en-GB" sz="2400" dirty="0"/>
              <a:t>Inequalities forms a common thread through the handbook</a:t>
            </a:r>
          </a:p>
          <a:p>
            <a:r>
              <a:rPr lang="en-GB" sz="2400" dirty="0">
                <a:solidFill>
                  <a:srgbClr val="0070C0"/>
                </a:solidFill>
              </a:rPr>
              <a:t>Who is excluded due to not fulfilling eligibility criteria?</a:t>
            </a:r>
          </a:p>
          <a:p>
            <a:pPr lvl="1">
              <a:lnSpc>
                <a:spcPct val="100000"/>
              </a:lnSpc>
            </a:pPr>
            <a:r>
              <a:rPr lang="en-GB" sz="2200" dirty="0"/>
              <a:t>employment type or history, citizenship, other personal characteristics, household constellation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Recently, these – long-neglected – questions have been put centre stage in leave policy research </a:t>
            </a:r>
            <a:r>
              <a:rPr lang="en-GB" sz="1800" dirty="0"/>
              <a:t>(see, e.g., McKay et al., 2016; Dobrotić &amp; Blum,2019, 2020; O’Brien et al., 2020; Blum &amp; Dobrotić, 2021; Kurowska, 2021; Son &amp; </a:t>
            </a:r>
            <a:r>
              <a:rPr lang="en-GB" sz="1800" dirty="0" err="1"/>
              <a:t>Böger</a:t>
            </a:r>
            <a:r>
              <a:rPr lang="en-GB" sz="1800" dirty="0"/>
              <a:t>, 2021; Whitehouse &amp; </a:t>
            </a:r>
            <a:r>
              <a:rPr lang="en-GB" sz="1800" dirty="0" err="1"/>
              <a:t>Nakazato</a:t>
            </a:r>
            <a:r>
              <a:rPr lang="en-GB" sz="1800" dirty="0"/>
              <a:t>, 2021)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/>
              <a:t>Questions of eligibility and broader social inequalities in access to leave rights complement other, more longstanding foci on gender inequalities in leave policy research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5A3DF2-B239-29FE-D0BD-0F3388E94AF6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2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071853-5EC2-5BAD-3FF1-03D9D57C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Origins of leave policies</a:t>
            </a:r>
            <a:endParaRPr lang="en-US" b="1" dirty="0">
              <a:latin typeface="+mn-lt"/>
            </a:endParaRP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5FEE5-3413-4398-26C4-BCB91E06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407" y="1866409"/>
            <a:ext cx="11000233" cy="4256143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400" dirty="0"/>
              <a:t>A milestone for leave development set by the </a:t>
            </a:r>
            <a:r>
              <a:rPr lang="en-GB" sz="2400" i="1" dirty="0"/>
              <a:t>1919 Maternity Protection Convention by the International Labour Organisation (ILO) </a:t>
            </a:r>
            <a:r>
              <a:rPr lang="en-GB" sz="2400" dirty="0"/>
              <a:t>(O’Brien &amp; </a:t>
            </a:r>
            <a:r>
              <a:rPr lang="en-GB" sz="2400" dirty="0" err="1"/>
              <a:t>Uzunalioglu</a:t>
            </a:r>
            <a:r>
              <a:rPr lang="en-GB" sz="2400" dirty="0"/>
              <a:t>, Chapter 6</a:t>
            </a:r>
            <a:r>
              <a:rPr lang="hr-HR" sz="2400" dirty="0"/>
              <a:t>)</a:t>
            </a:r>
            <a:endParaRPr lang="en-GB" sz="24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400" dirty="0"/>
              <a:t>Focus on </a:t>
            </a:r>
            <a:r>
              <a:rPr lang="en-GB" sz="2400" dirty="0">
                <a:solidFill>
                  <a:srgbClr val="0070C0"/>
                </a:solidFill>
              </a:rPr>
              <a:t>fathers</a:t>
            </a:r>
            <a:r>
              <a:rPr lang="en-GB" sz="2400" dirty="0"/>
              <a:t>…dominant streams of research (</a:t>
            </a:r>
            <a:r>
              <a:rPr lang="en-GB" sz="2400" dirty="0" err="1"/>
              <a:t>Deven</a:t>
            </a:r>
            <a:r>
              <a:rPr lang="en-GB" sz="2400" dirty="0"/>
              <a:t> &amp; Moss, Chapter 2</a:t>
            </a:r>
            <a:r>
              <a:rPr lang="hr-HR" sz="2400" dirty="0"/>
              <a:t>)</a:t>
            </a:r>
            <a:endParaRPr lang="en-GB" sz="24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400" dirty="0"/>
              <a:t>Other leaves are called for ‘to cater for an increasingly diverse range of events in an </a:t>
            </a:r>
            <a:r>
              <a:rPr lang="en-GB" sz="2400" dirty="0">
                <a:solidFill>
                  <a:srgbClr val="0070C0"/>
                </a:solidFill>
              </a:rPr>
              <a:t>individual’s life course</a:t>
            </a:r>
            <a:r>
              <a:rPr lang="en-GB" sz="2400" dirty="0"/>
              <a:t>’ (Baird et al., Chapter 26</a:t>
            </a:r>
            <a:r>
              <a:rPr lang="hr-HR" sz="2400" dirty="0"/>
              <a:t>)</a:t>
            </a:r>
            <a:endParaRPr lang="en-GB" sz="24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2400" dirty="0"/>
              <a:t>Global variation </a:t>
            </a:r>
            <a:endParaRPr lang="en-US" sz="2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4BB5B04-737E-024C-3900-7C17A39B4F0C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11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9F873A-AF63-E64D-1608-ACC5E1AB9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Leave policy design and inequalities in eligibility </a:t>
            </a:r>
            <a:endParaRPr lang="en-US" b="1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1D6D8-292B-F07D-999E-4B6E41B6B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59" y="2416629"/>
            <a:ext cx="11000233" cy="3967238"/>
          </a:xfrm>
        </p:spPr>
        <p:txBody>
          <a:bodyPr anchor="ctr">
            <a:normAutofit/>
          </a:bodyPr>
          <a:lstStyle/>
          <a:p>
            <a:r>
              <a:rPr lang="en-US" sz="2200" dirty="0"/>
              <a:t>Leave policies are usually </a:t>
            </a:r>
            <a:r>
              <a:rPr lang="en-US" sz="2200" dirty="0">
                <a:solidFill>
                  <a:srgbClr val="0070C0"/>
                </a:solidFill>
              </a:rPr>
              <a:t>part of a country’s social security architecture</a:t>
            </a:r>
            <a:r>
              <a:rPr lang="en-US" sz="2200" dirty="0"/>
              <a:t>, and so where such architecture is minimal – or narrow in terms of its reach – inequalities in eligibility are at their greatest</a:t>
            </a:r>
            <a:endParaRPr lang="en-GB" sz="2200" dirty="0"/>
          </a:p>
          <a:p>
            <a:r>
              <a:rPr lang="en-GB" sz="2200" dirty="0"/>
              <a:t>Parenthood </a:t>
            </a:r>
            <a:r>
              <a:rPr lang="en-US" sz="2200" dirty="0"/>
              <a:t>as </a:t>
            </a:r>
            <a:r>
              <a:rPr lang="en-GB" sz="2200" dirty="0"/>
              <a:t>(</a:t>
            </a:r>
            <a:r>
              <a:rPr lang="en-US" sz="2200" dirty="0"/>
              <a:t>an old and/or new</a:t>
            </a:r>
            <a:r>
              <a:rPr lang="en-GB" sz="2200" dirty="0"/>
              <a:t>)</a:t>
            </a:r>
            <a:r>
              <a:rPr lang="en-US" sz="2200" dirty="0"/>
              <a:t> social risk</a:t>
            </a:r>
            <a:endParaRPr lang="en-GB" sz="2200" dirty="0"/>
          </a:p>
          <a:p>
            <a:r>
              <a:rPr lang="en-GB" sz="2200" dirty="0"/>
              <a:t>Social </a:t>
            </a:r>
            <a:r>
              <a:rPr lang="en-US" sz="2200" dirty="0"/>
              <a:t>rights may be available </a:t>
            </a:r>
            <a:r>
              <a:rPr lang="en-US" sz="2200" dirty="0">
                <a:solidFill>
                  <a:srgbClr val="0070C0"/>
                </a:solidFill>
              </a:rPr>
              <a:t>universally</a:t>
            </a:r>
            <a:r>
              <a:rPr lang="en-US" sz="2200" dirty="0"/>
              <a:t> for all affected by a specific social risk, or eligibility may be </a:t>
            </a:r>
            <a:r>
              <a:rPr lang="en-US" sz="2200" dirty="0">
                <a:solidFill>
                  <a:srgbClr val="0070C0"/>
                </a:solidFill>
              </a:rPr>
              <a:t>selective</a:t>
            </a:r>
            <a:r>
              <a:rPr lang="en-GB" sz="2200" dirty="0"/>
              <a:t>, restricted to certain groups (e.g., only employees) or conditions (e.g., excluding those with short-term contracts)’ </a:t>
            </a:r>
            <a:r>
              <a:rPr lang="en-GB" sz="2000" dirty="0"/>
              <a:t>(Blum &amp; Dobrotić, 2021, 223</a:t>
            </a:r>
            <a:r>
              <a:rPr lang="hr-HR" sz="2000" dirty="0"/>
              <a:t>)</a:t>
            </a:r>
            <a:endParaRPr lang="en-GB" sz="2000" dirty="0"/>
          </a:p>
          <a:p>
            <a:r>
              <a:rPr lang="en-GB" sz="2200" dirty="0"/>
              <a:t>The questions that come to the fore through the social-rights perspective and Dobrotić </a:t>
            </a:r>
            <a:r>
              <a:rPr lang="hr-HR" sz="2200" dirty="0"/>
              <a:t>&amp;</a:t>
            </a:r>
            <a:r>
              <a:rPr lang="en-GB" sz="2200" dirty="0"/>
              <a:t> Blum’s (2019, 2020) focus on </a:t>
            </a:r>
            <a:r>
              <a:rPr lang="en-GB" sz="2200" b="1" dirty="0">
                <a:solidFill>
                  <a:srgbClr val="0070C0"/>
                </a:solidFill>
              </a:rPr>
              <a:t>inclusiveness</a:t>
            </a:r>
            <a:r>
              <a:rPr lang="hr-HR" sz="2200" b="1" dirty="0">
                <a:solidFill>
                  <a:srgbClr val="0070C0"/>
                </a:solidFill>
              </a:rPr>
              <a:t>:</a:t>
            </a:r>
            <a:r>
              <a:rPr lang="en-GB" sz="2200" dirty="0"/>
              <a:t> who is granted access to leaves and leave benefits and under which conditions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64EB889-0035-9123-B381-8B7E52C2930A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95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78B8C5-728F-4D02-AA2F-2F3A0AA6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Gender</a:t>
            </a:r>
            <a:endParaRPr lang="en-US" b="1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87D8D-F03B-EBAA-421E-265A1D5CB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59" y="2221895"/>
            <a:ext cx="11000233" cy="4119638"/>
          </a:xfrm>
        </p:spPr>
        <p:txBody>
          <a:bodyPr anchor="ctr"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400" dirty="0"/>
              <a:t>Gender</a:t>
            </a:r>
            <a:r>
              <a:rPr lang="en-US" sz="2400" dirty="0"/>
              <a:t> inequalities and access to leave rights have by far received the most attention</a:t>
            </a:r>
            <a:endParaRPr lang="en-GB" sz="2400" dirty="0"/>
          </a:p>
          <a:p>
            <a:pPr>
              <a:spcAft>
                <a:spcPts val="1200"/>
              </a:spcAft>
            </a:pPr>
            <a:r>
              <a:rPr lang="en-US" sz="2400" dirty="0"/>
              <a:t>Issues of </a:t>
            </a:r>
            <a:r>
              <a:rPr lang="en-US" sz="2400" dirty="0">
                <a:solidFill>
                  <a:srgbClr val="0070C0"/>
                </a:solidFill>
              </a:rPr>
              <a:t>care and gender </a:t>
            </a:r>
            <a:r>
              <a:rPr lang="en-US" sz="2400" dirty="0"/>
              <a:t>have featured prominently in comparative family policy and welfare regime analysis since the 1990s</a:t>
            </a:r>
            <a:r>
              <a:rPr lang="en-GB" sz="2400" dirty="0"/>
              <a:t> </a:t>
            </a:r>
            <a:r>
              <a:rPr lang="en-US" sz="2000" dirty="0"/>
              <a:t>(see </a:t>
            </a:r>
            <a:r>
              <a:rPr lang="en-US" sz="2000" dirty="0" err="1"/>
              <a:t>Ciccia</a:t>
            </a:r>
            <a:r>
              <a:rPr lang="en-US" sz="2000" dirty="0"/>
              <a:t>, Chapter 3; Kurowska, Chapter 4</a:t>
            </a:r>
            <a:r>
              <a:rPr lang="en-GB" sz="2000" dirty="0"/>
              <a:t>)</a:t>
            </a:r>
          </a:p>
          <a:p>
            <a:pPr>
              <a:spcAft>
                <a:spcPts val="1200"/>
              </a:spcAft>
            </a:pPr>
            <a:r>
              <a:rPr lang="en-US" sz="2400" dirty="0" err="1"/>
              <a:t>Ciccia</a:t>
            </a:r>
            <a:r>
              <a:rPr lang="en-US" sz="2400" dirty="0"/>
              <a:t> (Chapter 3) concisely </a:t>
            </a:r>
            <a:r>
              <a:rPr lang="en-US" sz="2400" dirty="0" err="1"/>
              <a:t>summari</a:t>
            </a:r>
            <a:r>
              <a:rPr lang="hr-HR" sz="2400" dirty="0"/>
              <a:t>s</a:t>
            </a:r>
            <a:r>
              <a:rPr lang="en-US" sz="2400" dirty="0"/>
              <a:t>es the research history from a gender perspective, pointing out that we have witnessed </a:t>
            </a:r>
            <a:r>
              <a:rPr lang="en-US" sz="2400" b="1" dirty="0">
                <a:solidFill>
                  <a:srgbClr val="0070C0"/>
                </a:solidFill>
              </a:rPr>
              <a:t>a narrowing of the perspective </a:t>
            </a:r>
            <a:r>
              <a:rPr lang="en-US" sz="2400" dirty="0"/>
              <a:t>– from a </a:t>
            </a:r>
            <a:r>
              <a:rPr lang="en-US" sz="2400" dirty="0" err="1"/>
              <a:t>focu</a:t>
            </a:r>
            <a:r>
              <a:rPr lang="en-GB" sz="2400" dirty="0"/>
              <a:t>s </a:t>
            </a:r>
            <a:r>
              <a:rPr lang="en-US" sz="2400" dirty="0"/>
              <a:t>on care in the welfare state </a:t>
            </a:r>
            <a:r>
              <a:rPr lang="en-US" sz="2000" dirty="0"/>
              <a:t>(see, e.g., Lewis, 1992), </a:t>
            </a:r>
            <a:r>
              <a:rPr lang="en-US" sz="2400" dirty="0"/>
              <a:t>over childcare regimes and varieties of</a:t>
            </a:r>
            <a:r>
              <a:rPr lang="en-GB" sz="2400" dirty="0"/>
              <a:t> </a:t>
            </a:r>
            <a:r>
              <a:rPr lang="en-GB" sz="2400" dirty="0" err="1"/>
              <a:t>familialism</a:t>
            </a:r>
            <a:r>
              <a:rPr lang="en-GB" sz="2400" dirty="0"/>
              <a:t> </a:t>
            </a:r>
            <a:r>
              <a:rPr lang="en-GB" sz="2000" dirty="0"/>
              <a:t>(see, e.g., Leitner, 2003; </a:t>
            </a:r>
            <a:r>
              <a:rPr lang="en-GB" sz="2000" dirty="0" err="1"/>
              <a:t>Szelewa</a:t>
            </a:r>
            <a:r>
              <a:rPr lang="en-GB" sz="2000" dirty="0"/>
              <a:t> &amp; </a:t>
            </a:r>
            <a:r>
              <a:rPr lang="en-GB" sz="2000" dirty="0" err="1"/>
              <a:t>Polakowski</a:t>
            </a:r>
            <a:r>
              <a:rPr lang="en-GB" sz="2000" dirty="0"/>
              <a:t>, 2008), </a:t>
            </a:r>
            <a:r>
              <a:rPr lang="en-GB" sz="2400" dirty="0"/>
              <a:t>to the design of single policy instruments</a:t>
            </a:r>
            <a:endParaRPr lang="en-US" sz="22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535FBF8-A9B2-1165-7ED7-79AB6384626A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90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205A3B-C496-1280-34A3-23A409984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Household conditions</a:t>
            </a:r>
            <a:endParaRPr lang="en-US" b="1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BA8C2-8067-3B56-7E28-3BC8AA8DB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7" y="2425095"/>
            <a:ext cx="11000233" cy="395877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hr-HR" sz="2200" dirty="0"/>
              <a:t>F</a:t>
            </a:r>
            <a:r>
              <a:rPr lang="en-US" sz="2200" dirty="0" err="1"/>
              <a:t>amily</a:t>
            </a:r>
            <a:r>
              <a:rPr lang="en-US" sz="2200" dirty="0"/>
              <a:t> or household</a:t>
            </a:r>
            <a:r>
              <a:rPr lang="en-GB" sz="2200" dirty="0"/>
              <a:t> </a:t>
            </a:r>
            <a:r>
              <a:rPr lang="en-US" sz="2200" dirty="0"/>
              <a:t>related eligibility conditions </a:t>
            </a:r>
            <a:r>
              <a:rPr lang="en-US" sz="2000" dirty="0"/>
              <a:t>(O’Brien et al., 2020) </a:t>
            </a:r>
            <a:r>
              <a:rPr lang="en-US" sz="2200" dirty="0"/>
              <a:t>have received increasing attention</a:t>
            </a:r>
            <a:r>
              <a:rPr lang="hr-HR" sz="2200" dirty="0"/>
              <a:t>;</a:t>
            </a:r>
            <a:r>
              <a:rPr lang="en-US" sz="2200" dirty="0"/>
              <a:t> </a:t>
            </a:r>
            <a:r>
              <a:rPr lang="hr-HR" sz="2200" dirty="0"/>
              <a:t>t</a:t>
            </a:r>
            <a:r>
              <a:rPr lang="en-US" sz="2200" dirty="0"/>
              <a:t>he related categories which can influence inequalities in access to leave rights include, for example, LGBTIQ+ parents, single parents, separated parents, or adoptive parents</a:t>
            </a:r>
            <a:endParaRPr lang="en-GB" sz="22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200" dirty="0"/>
              <a:t>Kaufman et al. (Chapter 23) compares the availability of parenting leaves for same-sex parents in six countries, </a:t>
            </a:r>
            <a:r>
              <a:rPr lang="en-GB" sz="2200" dirty="0">
                <a:solidFill>
                  <a:srgbClr val="0070C0"/>
                </a:solidFill>
              </a:rPr>
              <a:t>illuminating differences</a:t>
            </a:r>
            <a:r>
              <a:rPr lang="en-US" sz="2200" dirty="0">
                <a:solidFill>
                  <a:srgbClr val="0070C0"/>
                </a:solidFill>
              </a:rPr>
              <a:t> according to the different routes to parenthood (giving birth, adoption, surrogacy) </a:t>
            </a:r>
            <a:endParaRPr lang="en-GB" sz="2200" dirty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200" dirty="0" err="1"/>
              <a:t>Jou</a:t>
            </a:r>
            <a:r>
              <a:rPr lang="en-US" sz="2200" dirty="0"/>
              <a:t> et al.’s (2020) study</a:t>
            </a:r>
            <a:r>
              <a:rPr lang="en-GB" sz="2200" dirty="0"/>
              <a:t> </a:t>
            </a:r>
            <a:r>
              <a:rPr lang="en-US" sz="2200" dirty="0"/>
              <a:t>comparing the duration of paid leave available to parents in single-mother, single-father and two-parent households in 34 OECD countries, again shows the </a:t>
            </a:r>
            <a:r>
              <a:rPr lang="en-US" sz="2200" dirty="0" err="1">
                <a:solidFill>
                  <a:srgbClr val="0070C0"/>
                </a:solidFill>
              </a:rPr>
              <a:t>unfavourable</a:t>
            </a:r>
            <a:r>
              <a:rPr lang="en-US" sz="2200" dirty="0">
                <a:solidFill>
                  <a:srgbClr val="0070C0"/>
                </a:solidFill>
              </a:rPr>
              <a:t> position of some </a:t>
            </a:r>
            <a:r>
              <a:rPr lang="en-GB" sz="2200" dirty="0">
                <a:solidFill>
                  <a:srgbClr val="0070C0"/>
                </a:solidFill>
              </a:rPr>
              <a:t>‘</a:t>
            </a:r>
            <a:r>
              <a:rPr lang="en-US" sz="2200" dirty="0">
                <a:solidFill>
                  <a:srgbClr val="0070C0"/>
                </a:solidFill>
              </a:rPr>
              <a:t>modern’ families </a:t>
            </a:r>
            <a:r>
              <a:rPr lang="en-US" sz="2200" dirty="0"/>
              <a:t>– compared to two-parent household</a:t>
            </a:r>
            <a:r>
              <a:rPr lang="en-GB" sz="2200" dirty="0"/>
              <a:t>s</a:t>
            </a:r>
            <a:endParaRPr lang="en-US" sz="22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5E2F7CE-06F7-6E7A-DD24-7D6138794088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087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5B79D-E3EC-BD3F-0242-0A1C80E9E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+mn-lt"/>
              </a:rPr>
              <a:t>Socio-economic conditions</a:t>
            </a:r>
            <a:endParaRPr lang="en-US" b="1" dirty="0">
              <a:latin typeface="+mn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13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14B64-9F29-DE30-027F-54FF3365E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59" y="2340429"/>
            <a:ext cx="11000233" cy="4094237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2400" dirty="0"/>
              <a:t>I</a:t>
            </a:r>
            <a:r>
              <a:rPr lang="en-US" sz="2400" dirty="0" err="1"/>
              <a:t>nvestigating</a:t>
            </a:r>
            <a:r>
              <a:rPr lang="en-US" sz="2400" dirty="0"/>
              <a:t> socioeconomic inequalities in access to leave rights is a relatively recent research line</a:t>
            </a:r>
            <a:r>
              <a:rPr lang="hr-HR" sz="2400" dirty="0"/>
              <a:t>;</a:t>
            </a:r>
            <a:r>
              <a:rPr lang="en-US" sz="2400" dirty="0"/>
              <a:t> </a:t>
            </a:r>
            <a:r>
              <a:rPr lang="hr-HR" sz="2400" dirty="0"/>
              <a:t>b</a:t>
            </a:r>
            <a:r>
              <a:rPr lang="en-US" sz="2400" dirty="0" err="1"/>
              <a:t>uilding</a:t>
            </a:r>
            <a:r>
              <a:rPr lang="en-US" sz="2400" dirty="0"/>
              <a:t> on work such as O’Brien (2009), pioneers were McKay, Mathieu </a:t>
            </a:r>
            <a:r>
              <a:rPr lang="hr-HR" sz="2400" dirty="0"/>
              <a:t>&amp;</a:t>
            </a:r>
            <a:r>
              <a:rPr lang="en-US" sz="2400" dirty="0"/>
              <a:t> Doucet (2016)</a:t>
            </a:r>
            <a:r>
              <a:rPr lang="hr-HR" sz="2400" dirty="0"/>
              <a:t>:</a:t>
            </a:r>
            <a:endParaRPr lang="en-GB" sz="2400" dirty="0"/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000" i="1" dirty="0"/>
              <a:t>“</a:t>
            </a:r>
            <a:r>
              <a:rPr lang="en-US" sz="2000" i="1" dirty="0"/>
              <a:t>Among workers, the question of which parents are included and excluded needs to consider </a:t>
            </a:r>
            <a:r>
              <a:rPr lang="en-US" sz="2000" i="1" dirty="0">
                <a:solidFill>
                  <a:srgbClr val="0070C0"/>
                </a:solidFill>
              </a:rPr>
              <a:t>age, gender, education, family composition, race (including new immigrants), indigenous parents, and employment status</a:t>
            </a:r>
            <a:r>
              <a:rPr lang="en-US" sz="2000" i="1" dirty="0"/>
              <a:t> (type of work arrangement, sector, tenure, permanency, wage earners versus self-employed</a:t>
            </a:r>
            <a:r>
              <a:rPr lang="en-GB" sz="2000" i="1" dirty="0"/>
              <a:t>)”</a:t>
            </a:r>
            <a:r>
              <a:rPr lang="en-US" sz="2000" i="1" dirty="0"/>
              <a:t>(ibid, 558).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Picking up on this call, Dobrotić </a:t>
            </a:r>
            <a:r>
              <a:rPr lang="hr-HR" sz="2400" dirty="0"/>
              <a:t>&amp;</a:t>
            </a:r>
            <a:r>
              <a:rPr lang="en-US" sz="2400" dirty="0"/>
              <a:t> Blum (2020) investigated shifts in statutory leave entitlements for 21 European countries</a:t>
            </a:r>
            <a:endParaRPr lang="en-GB" sz="2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FFDC24-6F47-A2EA-2917-27622BDFB97E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772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7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04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2A48C0-30CC-1828-E18C-B3597ECD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39117"/>
            <a:ext cx="11003280" cy="1619890"/>
          </a:xfrm>
        </p:spPr>
        <p:txBody>
          <a:bodyPr anchor="ctr">
            <a:normAutofit/>
          </a:bodyPr>
          <a:lstStyle/>
          <a:p>
            <a:r>
              <a:rPr lang="en-GB" b="1">
                <a:latin typeface="+mn-lt"/>
              </a:rPr>
              <a:t>Global perspectives </a:t>
            </a:r>
            <a:endParaRPr lang="en-US" b="1" dirty="0">
              <a:latin typeface="+mn-lt"/>
            </a:endParaRPr>
          </a:p>
        </p:txBody>
      </p:sp>
      <p:grpSp>
        <p:nvGrpSpPr>
          <p:cNvPr id="45" name="Group 11">
            <a:extLst>
              <a:ext uri="{FF2B5EF4-FFF2-40B4-BE49-F238E27FC236}">
                <a16:creationId xmlns:a16="http://schemas.microsoft.com/office/drawing/2014/main" id="{C57F67D8-2BFF-4661-AFAF-E2CE8B7DCE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484632"/>
            <a:ext cx="242107" cy="1340860"/>
            <a:chOff x="56167" y="484632"/>
            <a:chExt cx="242107" cy="1340860"/>
          </a:xfrm>
        </p:grpSpPr>
        <p:sp>
          <p:nvSpPr>
            <p:cNvPr id="46" name="Rectangle 2">
              <a:extLst>
                <a:ext uri="{FF2B5EF4-FFF2-40B4-BE49-F238E27FC236}">
                  <a16:creationId xmlns:a16="http://schemas.microsoft.com/office/drawing/2014/main" id="{4E1D4D71-728F-4B12-9CBF-3E5ABDA9B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59">
              <a:extLst>
                <a:ext uri="{FF2B5EF4-FFF2-40B4-BE49-F238E27FC236}">
                  <a16:creationId xmlns:a16="http://schemas.microsoft.com/office/drawing/2014/main" id="{3513D1C2-B9D1-43DC-8B39-AA4FF5AADB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0543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>
              <a:extLst>
                <a:ext uri="{FF2B5EF4-FFF2-40B4-BE49-F238E27FC236}">
                  <a16:creationId xmlns:a16="http://schemas.microsoft.com/office/drawing/2014/main" id="{26CB8B66-F1A8-4DE9-AA67-8A7469BD7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:a16="http://schemas.microsoft.com/office/drawing/2014/main" id="{1F72E235-B6DE-4EE7-B11D-3FBEF9DC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91227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BA8C164F-E124-4ECF-9FD9-35C1F8E27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0151D52D-979C-4B9F-A037-D9DC745367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77016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>
              <a:extLst>
                <a:ext uri="{FF2B5EF4-FFF2-40B4-BE49-F238E27FC236}">
                  <a16:creationId xmlns:a16="http://schemas.microsoft.com/office/drawing/2014/main" id="{EE8F116C-C879-4D3A-8F6D-A25B7125E2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59">
              <a:extLst>
                <a:ext uri="{FF2B5EF4-FFF2-40B4-BE49-F238E27FC236}">
                  <a16:creationId xmlns:a16="http://schemas.microsoft.com/office/drawing/2014/main" id="{6709DF44-7C20-4444-8862-A9203CBE6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62804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">
              <a:extLst>
                <a:ext uri="{FF2B5EF4-FFF2-40B4-BE49-F238E27FC236}">
                  <a16:creationId xmlns:a16="http://schemas.microsoft.com/office/drawing/2014/main" id="{4D6A9505-9408-4DC6-BD50-75A8C6949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419FC7F2-FF7B-464A-8956-817BAD265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8593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>
              <a:extLst>
                <a:ext uri="{FF2B5EF4-FFF2-40B4-BE49-F238E27FC236}">
                  <a16:creationId xmlns:a16="http://schemas.microsoft.com/office/drawing/2014/main" id="{C0E235C3-2297-4887-8CF9-78B61DA7D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741D2A4A-2FC3-46D1-94A7-C4BA4823B1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7649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2">
              <a:extLst>
                <a:ext uri="{FF2B5EF4-FFF2-40B4-BE49-F238E27FC236}">
                  <a16:creationId xmlns:a16="http://schemas.microsoft.com/office/drawing/2014/main" id="{2E7DFA72-3CFE-4FB2-A769-C3D65C30CC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FFB273F7-B602-4697-92DA-B9C0B70E3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6228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C76D34E0-BC86-46D8-920E-594A3C4B6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59">
              <a:extLst>
                <a:ext uri="{FF2B5EF4-FFF2-40B4-BE49-F238E27FC236}">
                  <a16:creationId xmlns:a16="http://schemas.microsoft.com/office/drawing/2014/main" id="{F17BC71C-4B64-4990-90FF-78123B720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4807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C807F90E-DB0C-4841-BFE0-9413759C2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F7E71EE5-0746-4E81-B154-BAC5FF867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3386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2">
              <a:extLst>
                <a:ext uri="{FF2B5EF4-FFF2-40B4-BE49-F238E27FC236}">
                  <a16:creationId xmlns:a16="http://schemas.microsoft.com/office/drawing/2014/main" id="{7FDDC085-25CA-4499-AAD9-DEA2035223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59">
              <a:extLst>
                <a:ext uri="{FF2B5EF4-FFF2-40B4-BE49-F238E27FC236}">
                  <a16:creationId xmlns:a16="http://schemas.microsoft.com/office/drawing/2014/main" id="{1303C688-1ED7-46BE-B0EC-4638C54941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11965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267A7-1220-A4B4-DBDC-51C529D9E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59" y="2442029"/>
            <a:ext cx="11000233" cy="349431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Th</a:t>
            </a:r>
            <a:r>
              <a:rPr lang="en-US" sz="2400" dirty="0"/>
              <a:t>e issue of ineligibility along socioeconomic or employment status is additionally accentuated in countries </a:t>
            </a:r>
            <a:r>
              <a:rPr lang="en-US" sz="2400" dirty="0" err="1"/>
              <a:t>characterised</a:t>
            </a:r>
            <a:r>
              <a:rPr lang="en-US" sz="2400" dirty="0"/>
              <a:t> by </a:t>
            </a:r>
            <a:r>
              <a:rPr lang="en-US" sz="2400" dirty="0">
                <a:solidFill>
                  <a:srgbClr val="0070C0"/>
                </a:solidFill>
              </a:rPr>
              <a:t>strong informal economies </a:t>
            </a:r>
            <a:r>
              <a:rPr lang="en-US" sz="2200" dirty="0"/>
              <a:t>(see </a:t>
            </a:r>
            <a:r>
              <a:rPr lang="en-US" sz="2200" dirty="0" err="1"/>
              <a:t>Marzonetto</a:t>
            </a:r>
            <a:r>
              <a:rPr lang="en-US" sz="2200" dirty="0"/>
              <a:t> &amp; Martinez-</a:t>
            </a:r>
            <a:r>
              <a:rPr lang="en-US" sz="2200" dirty="0" err="1"/>
              <a:t>Franzoni</a:t>
            </a:r>
            <a:r>
              <a:rPr lang="en-US" sz="2200" dirty="0"/>
              <a:t>, Chapter 21; Son, Chapter</a:t>
            </a:r>
            <a:r>
              <a:rPr lang="en-GB" sz="2200" dirty="0"/>
              <a:t> </a:t>
            </a:r>
            <a:r>
              <a:rPr lang="en-US" sz="2200" dirty="0"/>
              <a:t>22</a:t>
            </a:r>
            <a:r>
              <a:rPr lang="hr-HR" sz="2200" dirty="0"/>
              <a:t>)</a:t>
            </a:r>
            <a:endParaRPr lang="en-GB" sz="2200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2400" dirty="0"/>
              <a:t>When</a:t>
            </a:r>
            <a:r>
              <a:rPr lang="en-US" sz="2400" dirty="0"/>
              <a:t> extending the view beyond Western welfare states, the dimensions of unequal access are on the one hand the same as in the sections discussed before </a:t>
            </a:r>
            <a:r>
              <a:rPr lang="en-US" sz="2200" dirty="0"/>
              <a:t>(gender, household conditions, race/ethnicity, socioeconomic conditions), </a:t>
            </a:r>
            <a:r>
              <a:rPr lang="en-US" sz="2400" dirty="0"/>
              <a:t>yet they show </a:t>
            </a:r>
            <a:r>
              <a:rPr lang="en-US" sz="2400" dirty="0">
                <a:solidFill>
                  <a:srgbClr val="0070C0"/>
                </a:solidFill>
              </a:rPr>
              <a:t>new contexts and origins of unequal access</a:t>
            </a:r>
            <a:r>
              <a:rPr lang="en-US" sz="2400" dirty="0"/>
              <a:t> </a:t>
            </a:r>
            <a:r>
              <a:rPr lang="en-US" sz="2200" dirty="0"/>
              <a:t>(e.g., colonialism, the significance of lacking policy enforcement, </a:t>
            </a:r>
            <a:r>
              <a:rPr lang="en-GB" sz="2200" dirty="0"/>
              <a:t>or</a:t>
            </a:r>
            <a:r>
              <a:rPr lang="en-US" sz="2200" dirty="0"/>
              <a:t> the extent of informal </a:t>
            </a:r>
            <a:r>
              <a:rPr lang="en-US" sz="2200" dirty="0" err="1"/>
              <a:t>labour</a:t>
            </a:r>
            <a:r>
              <a:rPr lang="en-US" sz="2200" dirty="0"/>
              <a:t> going along with a lack of social rights)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0B87603-ABFB-5A60-86D6-781A4C6C6C08}"/>
              </a:ext>
            </a:extLst>
          </p:cNvPr>
          <p:cNvSpPr txBox="1"/>
          <p:nvPr/>
        </p:nvSpPr>
        <p:spPr>
          <a:xfrm>
            <a:off x="2082802" y="6500659"/>
            <a:ext cx="84666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>
                <a:solidFill>
                  <a:schemeClr val="bg1"/>
                </a:solidFill>
              </a:rPr>
              <a:t>LP&amp;R Annual Seminar „</a:t>
            </a:r>
            <a:r>
              <a:rPr lang="en-GB" sz="1400" i="1">
                <a:solidFill>
                  <a:schemeClr val="bg1"/>
                </a:solidFill>
              </a:rPr>
              <a:t>Why does leave matter and for whom? Consequences and inequalities of leave policies</a:t>
            </a:r>
            <a:r>
              <a:rPr lang="en-GB" sz="1400">
                <a:solidFill>
                  <a:schemeClr val="bg1"/>
                </a:solidFill>
              </a:rPr>
              <a:t>”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46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1278</Words>
  <Application>Microsoft Office PowerPoint</Application>
  <PresentationFormat>Widescreen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Leave policy design and inequalities: reconfiguring leave as a social right</vt:lpstr>
      <vt:lpstr>PowerPoint Presentation</vt:lpstr>
      <vt:lpstr>How inclusive are parenting leave rights?</vt:lpstr>
      <vt:lpstr>Origins of leave policies</vt:lpstr>
      <vt:lpstr>Leave policy design and inequalities in eligibility </vt:lpstr>
      <vt:lpstr>Gender</vt:lpstr>
      <vt:lpstr>Household conditions</vt:lpstr>
      <vt:lpstr>Socio-economic conditions</vt:lpstr>
      <vt:lpstr>Global perspectives </vt:lpstr>
      <vt:lpstr>Reconfiguring leave as a social right?</vt:lpstr>
      <vt:lpstr>Conclusions: a parenting leave research agenda for the next decade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Leave policy design and inequalities: reconfiguring leave as a social right</dc:title>
  <dc:creator>Koslowski, Alison</dc:creator>
  <cp:lastModifiedBy>Koslowski, Alison</cp:lastModifiedBy>
  <cp:revision>4</cp:revision>
  <dcterms:created xsi:type="dcterms:W3CDTF">2022-06-18T17:31:39Z</dcterms:created>
  <dcterms:modified xsi:type="dcterms:W3CDTF">2022-06-20T15:41:42Z</dcterms:modified>
</cp:coreProperties>
</file>