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73" r:id="rId2"/>
    <p:sldId id="258" r:id="rId3"/>
    <p:sldId id="271" r:id="rId4"/>
    <p:sldId id="266" r:id="rId5"/>
    <p:sldId id="260" r:id="rId6"/>
    <p:sldId id="261" r:id="rId7"/>
    <p:sldId id="262" r:id="rId8"/>
    <p:sldId id="272" r:id="rId9"/>
    <p:sldId id="269" r:id="rId10"/>
    <p:sldId id="270"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5" autoAdjust="0"/>
    <p:restoredTop sz="86871" autoAdjust="0"/>
  </p:normalViewPr>
  <p:slideViewPr>
    <p:cSldViewPr snapToGrid="0">
      <p:cViewPr varScale="1">
        <p:scale>
          <a:sx n="63" d="100"/>
          <a:sy n="63" d="100"/>
        </p:scale>
        <p:origin x="705" y="2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2E02B3-8CC8-4A59-BB16-DBCB0FDBD88C}" type="datetimeFigureOut">
              <a:rPr lang="es-ES" smtClean="0"/>
              <a:t>22/06/2022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159BF6-C162-42B5-B360-210C260A644C}" type="slidenum">
              <a:rPr lang="es-ES" smtClean="0"/>
              <a:t>‹Nº›</a:t>
            </a:fld>
            <a:endParaRPr lang="es-ES"/>
          </a:p>
        </p:txBody>
      </p:sp>
    </p:spTree>
    <p:extLst>
      <p:ext uri="{BB962C8B-B14F-4D97-AF65-F5344CB8AC3E}">
        <p14:creationId xmlns:p14="http://schemas.microsoft.com/office/powerpoint/2010/main" val="188351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59BF6-C162-42B5-B360-210C260A644C}" type="slidenum">
              <a:rPr kumimoji="0" lang="es-E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s-E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5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distinguish between the use of unpaid leaves on a full-time or part-time basis, as well as the duration of such leaves. It should be noted that part-time leave (i.e., the right to reduced working hours for parents caring for young children) is different from part-time jobs. Workers on part-time parental leave can apply for a return to full-time employment when they choose to do so, which part-time workers cannot do, and enjoy more labor rights (</a:t>
            </a:r>
            <a:r>
              <a:rPr lang="en-US" sz="1200" kern="1200" dirty="0" err="1">
                <a:solidFill>
                  <a:schemeClr val="tx1"/>
                </a:solidFill>
                <a:effectLst/>
                <a:latin typeface="+mn-lt"/>
                <a:ea typeface="+mn-ea"/>
                <a:cs typeface="+mn-cs"/>
              </a:rPr>
              <a:t>Férnandez</a:t>
            </a:r>
            <a:r>
              <a:rPr lang="en-US" sz="1200" kern="1200" dirty="0">
                <a:solidFill>
                  <a:schemeClr val="tx1"/>
                </a:solidFill>
                <a:effectLst/>
                <a:latin typeface="+mn-lt"/>
                <a:ea typeface="+mn-ea"/>
                <a:cs typeface="+mn-cs"/>
              </a:rPr>
              <a:t>-Kranz 2018). In the Spanish context, mothers can take unpaid parental leaves after the 16 weeks of paid maternity leave.</a:t>
            </a:r>
            <a:endParaRPr lang="es-ES" sz="1200" kern="1200" dirty="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5"/>
          </p:nvPr>
        </p:nvSpPr>
        <p:spPr/>
        <p:txBody>
          <a:bodyPr/>
          <a:lstStyle/>
          <a:p>
            <a:fld id="{B6159BF6-C162-42B5-B360-210C260A644C}" type="slidenum">
              <a:rPr lang="es-ES" smtClean="0"/>
              <a:t>2</a:t>
            </a:fld>
            <a:endParaRPr lang="es-ES"/>
          </a:p>
        </p:txBody>
      </p:sp>
    </p:spTree>
    <p:extLst>
      <p:ext uri="{BB962C8B-B14F-4D97-AF65-F5344CB8AC3E}">
        <p14:creationId xmlns:p14="http://schemas.microsoft.com/office/powerpoint/2010/main" val="3410521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In comparative perspective, the Spanish parental leave system is very generous in terms of time but not very protective in terms of economic resources beyond the first stage of the child's life. </a:t>
            </a:r>
          </a:p>
          <a:p>
            <a:endParaRPr lang="es-ES" dirty="0"/>
          </a:p>
        </p:txBody>
      </p:sp>
      <p:sp>
        <p:nvSpPr>
          <p:cNvPr id="4" name="Marcador de número de diapositiva 3"/>
          <p:cNvSpPr>
            <a:spLocks noGrp="1"/>
          </p:cNvSpPr>
          <p:nvPr>
            <p:ph type="sldNum" sz="quarter" idx="5"/>
          </p:nvPr>
        </p:nvSpPr>
        <p:spPr/>
        <p:txBody>
          <a:bodyPr/>
          <a:lstStyle/>
          <a:p>
            <a:fld id="{B6159BF6-C162-42B5-B360-210C260A644C}" type="slidenum">
              <a:rPr lang="es-ES" smtClean="0"/>
              <a:t>3</a:t>
            </a:fld>
            <a:endParaRPr lang="es-ES"/>
          </a:p>
        </p:txBody>
      </p:sp>
    </p:spTree>
    <p:extLst>
      <p:ext uri="{BB962C8B-B14F-4D97-AF65-F5344CB8AC3E}">
        <p14:creationId xmlns:p14="http://schemas.microsoft.com/office/powerpoint/2010/main" val="2183620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200" kern="1200" dirty="0">
                <a:solidFill>
                  <a:schemeClr val="tx1"/>
                </a:solidFill>
                <a:effectLst/>
                <a:latin typeface="+mn-lt"/>
                <a:ea typeface="+mn-ea"/>
                <a:cs typeface="+mn-cs"/>
              </a:rPr>
              <a:t>There are two main theories on the potential negative impact of using a parental leave on mothers’ wages: the deterioration of human capital, and the low commitment stigma (</a:t>
            </a:r>
            <a:r>
              <a:rPr lang="en-US" sz="1200" kern="1200" dirty="0" err="1">
                <a:solidFill>
                  <a:schemeClr val="tx1"/>
                </a:solidFill>
                <a:effectLst/>
                <a:latin typeface="+mn-lt"/>
                <a:ea typeface="+mn-ea"/>
                <a:cs typeface="+mn-cs"/>
              </a:rPr>
              <a:t>Evertsson</a:t>
            </a:r>
            <a:r>
              <a:rPr lang="en-US" sz="1200" kern="1200" dirty="0">
                <a:solidFill>
                  <a:schemeClr val="tx1"/>
                </a:solidFill>
                <a:effectLst/>
                <a:latin typeface="+mn-lt"/>
                <a:ea typeface="+mn-ea"/>
                <a:cs typeface="+mn-cs"/>
              </a:rPr>
              <a:t> 2016).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some sectors, employers can perceive motherhood as incompatible with skills deemed necessary for the job, as shown by Glass and Fodor (2018) in the case of finance. Human capital deterioration might be particularly acute for women taking long leaves as their work experience suffers, while existing knowledge and skills depreciate for the lack of use and adaptability to new technologies (</a:t>
            </a:r>
            <a:r>
              <a:rPr lang="en-US" sz="1200" kern="1200" dirty="0" err="1">
                <a:solidFill>
                  <a:schemeClr val="tx1"/>
                </a:solidFill>
                <a:effectLst/>
                <a:latin typeface="+mn-lt"/>
                <a:ea typeface="+mn-ea"/>
                <a:cs typeface="+mn-cs"/>
              </a:rPr>
              <a:t>Blau</a:t>
            </a:r>
            <a:r>
              <a:rPr lang="en-US" sz="1200" kern="1200" dirty="0">
                <a:solidFill>
                  <a:schemeClr val="tx1"/>
                </a:solidFill>
                <a:effectLst/>
                <a:latin typeface="+mn-lt"/>
                <a:ea typeface="+mn-ea"/>
                <a:cs typeface="+mn-cs"/>
              </a:rPr>
              <a:t> and Kahn 2016; </a:t>
            </a:r>
            <a:r>
              <a:rPr lang="en-US" sz="1200" kern="1200" dirty="0" err="1">
                <a:solidFill>
                  <a:schemeClr val="tx1"/>
                </a:solidFill>
                <a:effectLst/>
                <a:latin typeface="+mn-lt"/>
                <a:ea typeface="+mn-ea"/>
                <a:cs typeface="+mn-cs"/>
              </a:rPr>
              <a:t>Férnandez</a:t>
            </a:r>
            <a:r>
              <a:rPr lang="en-US" sz="1200" kern="1200" dirty="0">
                <a:solidFill>
                  <a:schemeClr val="tx1"/>
                </a:solidFill>
                <a:effectLst/>
                <a:latin typeface="+mn-lt"/>
                <a:ea typeface="+mn-ea"/>
                <a:cs typeface="+mn-cs"/>
              </a:rPr>
              <a:t>-Kranz et al. 2013; </a:t>
            </a:r>
            <a:r>
              <a:rPr lang="en-US" sz="1200" kern="1200" dirty="0" err="1">
                <a:solidFill>
                  <a:schemeClr val="tx1"/>
                </a:solidFill>
                <a:effectLst/>
                <a:latin typeface="+mn-lt"/>
                <a:ea typeface="+mn-ea"/>
                <a:cs typeface="+mn-cs"/>
              </a:rPr>
              <a:t>Fitzenberger</a:t>
            </a:r>
            <a:r>
              <a:rPr lang="en-US" sz="1200" kern="1200" dirty="0">
                <a:solidFill>
                  <a:schemeClr val="tx1"/>
                </a:solidFill>
                <a:effectLst/>
                <a:latin typeface="+mn-lt"/>
                <a:ea typeface="+mn-ea"/>
                <a:cs typeface="+mn-cs"/>
              </a:rPr>
              <a:t> et al. 2013; </a:t>
            </a:r>
            <a:r>
              <a:rPr lang="en-US" sz="1200" kern="1200" dirty="0" err="1">
                <a:solidFill>
                  <a:schemeClr val="tx1"/>
                </a:solidFill>
                <a:effectLst/>
                <a:latin typeface="+mn-lt"/>
                <a:ea typeface="+mn-ea"/>
                <a:cs typeface="+mn-cs"/>
              </a:rPr>
              <a:t>Kleven</a:t>
            </a:r>
            <a:r>
              <a:rPr lang="en-US" sz="1200" kern="1200" dirty="0">
                <a:solidFill>
                  <a:schemeClr val="tx1"/>
                </a:solidFill>
                <a:effectLst/>
                <a:latin typeface="+mn-lt"/>
                <a:ea typeface="+mn-ea"/>
                <a:cs typeface="+mn-cs"/>
              </a:rPr>
              <a:t> et al. 2019). If the career break is short, there is much more scope to make up for lost time in terms of training, and job prospects will not suffer to the same extent. Therefore, the motherhood penalty may be sensitive to the duration of the leave and the likelihood of catching up with productivity levels prior to maternity.</a:t>
            </a:r>
            <a:endParaRPr lang="es-ES" sz="1200" kern="1200" dirty="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5"/>
          </p:nvPr>
        </p:nvSpPr>
        <p:spPr/>
        <p:txBody>
          <a:bodyPr/>
          <a:lstStyle/>
          <a:p>
            <a:fld id="{B6159BF6-C162-42B5-B360-210C260A644C}" type="slidenum">
              <a:rPr lang="es-ES" smtClean="0"/>
              <a:t>4</a:t>
            </a:fld>
            <a:endParaRPr lang="es-ES"/>
          </a:p>
        </p:txBody>
      </p:sp>
    </p:spTree>
    <p:extLst>
      <p:ext uri="{BB962C8B-B14F-4D97-AF65-F5344CB8AC3E}">
        <p14:creationId xmlns:p14="http://schemas.microsoft.com/office/powerpoint/2010/main" val="955094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s-ES" sz="1200" dirty="0">
                <a:latin typeface="Georgia" panose="02040502050405020303" pitchFamily="18" charset="0"/>
              </a:rPr>
              <a:t>The</a:t>
            </a:r>
            <a:r>
              <a:rPr lang="en-US" altLang="es-ES" sz="1200" baseline="0" dirty="0">
                <a:latin typeface="Georgia" panose="02040502050405020303" pitchFamily="18" charset="0"/>
              </a:rPr>
              <a:t> source of information is the CSWL, which is an i</a:t>
            </a:r>
            <a:r>
              <a:rPr lang="en-US" altLang="es-ES" sz="1200" dirty="0">
                <a:latin typeface="Georgia" panose="02040502050405020303" pitchFamily="18" charset="0"/>
              </a:rPr>
              <a:t>ndividual and longitudinal register data, stems from 3 different sources: Spanish Social Security System, Municipal Register and Income Tax Register.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rPr>
              <a:t>It does not include a variable identifying the kinship relationship, so we exclude from</a:t>
            </a:r>
            <a:r>
              <a:rPr lang="en-US" baseline="0" dirty="0">
                <a:solidFill>
                  <a:prstClr val="black"/>
                </a:solidFill>
              </a:rPr>
              <a:t> the analysis </a:t>
            </a:r>
            <a:r>
              <a:rPr lang="en-US" dirty="0">
                <a:solidFill>
                  <a:prstClr val="black"/>
                </a:solidFill>
              </a:rPr>
              <a:t>those women who live with several adults and for whom it is not possible to establish the mother-child relationship.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rPr>
              <a:t>It does not allow the identification of periods of paid parental leave (maternity, paternity and breastfeeding). These spells are considered as periods with social security employment.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rPr>
              <a:t>It does not contain information on couples, nor on care values or preferences. So,</a:t>
            </a:r>
            <a:r>
              <a:rPr lang="en-US" baseline="0" dirty="0">
                <a:solidFill>
                  <a:prstClr val="black"/>
                </a:solidFill>
              </a:rPr>
              <a:t> that means w</a:t>
            </a:r>
            <a:r>
              <a:rPr lang="en-US" dirty="0">
                <a:solidFill>
                  <a:prstClr val="black"/>
                </a:solidFill>
              </a:rPr>
              <a:t>e cannot contribute to the literature on relative resources or on other equally interesting lines of research on gendered social norms. </a:t>
            </a:r>
          </a:p>
          <a:p>
            <a:endParaRPr lang="es-ES" dirty="0"/>
          </a:p>
        </p:txBody>
      </p:sp>
      <p:sp>
        <p:nvSpPr>
          <p:cNvPr id="4" name="Marcador de número de diapositiva 3"/>
          <p:cNvSpPr>
            <a:spLocks noGrp="1"/>
          </p:cNvSpPr>
          <p:nvPr>
            <p:ph type="sldNum" sz="quarter" idx="10"/>
          </p:nvPr>
        </p:nvSpPr>
        <p:spPr/>
        <p:txBody>
          <a:bodyPr/>
          <a:lstStyle/>
          <a:p>
            <a:fld id="{B6159BF6-C162-42B5-B360-210C260A644C}" type="slidenum">
              <a:rPr lang="es-ES" smtClean="0"/>
              <a:t>6</a:t>
            </a:fld>
            <a:endParaRPr lang="es-ES"/>
          </a:p>
        </p:txBody>
      </p:sp>
    </p:spTree>
    <p:extLst>
      <p:ext uri="{BB962C8B-B14F-4D97-AF65-F5344CB8AC3E}">
        <p14:creationId xmlns:p14="http://schemas.microsoft.com/office/powerpoint/2010/main" val="3521765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We have almost</a:t>
            </a:r>
            <a:r>
              <a:rPr lang="en-US" baseline="0" dirty="0"/>
              <a:t> </a:t>
            </a:r>
            <a:r>
              <a:rPr lang="en-US" dirty="0"/>
              <a:t>ten and a half million of monthly observations.</a:t>
            </a:r>
          </a:p>
          <a:p>
            <a:r>
              <a:rPr lang="en-US" dirty="0"/>
              <a:t>Our dependent</a:t>
            </a:r>
            <a:r>
              <a:rPr lang="en-US" baseline="0" dirty="0"/>
              <a:t> variable is the natural log of the contribution base to the Social Security System, which is a proxy of wage with a ceiling of </a:t>
            </a:r>
            <a:r>
              <a:rPr lang="es-ES" dirty="0">
                <a:solidFill>
                  <a:prstClr val="black"/>
                </a:solidFill>
              </a:rPr>
              <a:t>2.813,40 in</a:t>
            </a:r>
            <a:r>
              <a:rPr lang="es-ES" baseline="0" dirty="0">
                <a:solidFill>
                  <a:prstClr val="black"/>
                </a:solidFill>
              </a:rPr>
              <a:t> 2005 and</a:t>
            </a:r>
            <a:r>
              <a:rPr lang="es-ES" dirty="0">
                <a:solidFill>
                  <a:prstClr val="black"/>
                </a:solidFill>
              </a:rPr>
              <a:t> 3.262,50 in 2012.</a:t>
            </a:r>
            <a:endParaRPr lang="es-ES" dirty="0"/>
          </a:p>
        </p:txBody>
      </p:sp>
      <p:sp>
        <p:nvSpPr>
          <p:cNvPr id="4" name="Marcador de número de diapositiva 3"/>
          <p:cNvSpPr>
            <a:spLocks noGrp="1"/>
          </p:cNvSpPr>
          <p:nvPr>
            <p:ph type="sldNum" sz="quarter" idx="10"/>
          </p:nvPr>
        </p:nvSpPr>
        <p:spPr/>
        <p:txBody>
          <a:bodyPr/>
          <a:lstStyle/>
          <a:p>
            <a:fld id="{B6159BF6-C162-42B5-B360-210C260A644C}" type="slidenum">
              <a:rPr lang="es-ES" smtClean="0"/>
              <a:t>7</a:t>
            </a:fld>
            <a:endParaRPr lang="es-ES"/>
          </a:p>
        </p:txBody>
      </p:sp>
    </p:spTree>
    <p:extLst>
      <p:ext uri="{BB962C8B-B14F-4D97-AF65-F5344CB8AC3E}">
        <p14:creationId xmlns:p14="http://schemas.microsoft.com/office/powerpoint/2010/main" val="3525289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find a negative association between parity and wages. Our results show that, in Spain, the motherhood penalty depends on parity. However, taking parental leave penalizes mothers too. We find that both types of leave have a negative impact on women’s wage growth during the period, even though we control for experience in the labor market and other variables such as age, percentage of working hours, firm size, sector of activity, type of contract, period and the cumulative number of months in unemployment.  </a:t>
            </a:r>
            <a:endParaRPr lang="es-ES" dirty="0"/>
          </a:p>
        </p:txBody>
      </p:sp>
      <p:sp>
        <p:nvSpPr>
          <p:cNvPr id="4" name="Marcador de número de diapositiva 3"/>
          <p:cNvSpPr>
            <a:spLocks noGrp="1"/>
          </p:cNvSpPr>
          <p:nvPr>
            <p:ph type="sldNum" sz="quarter" idx="5"/>
          </p:nvPr>
        </p:nvSpPr>
        <p:spPr/>
        <p:txBody>
          <a:bodyPr/>
          <a:lstStyle/>
          <a:p>
            <a:fld id="{B6159BF6-C162-42B5-B360-210C260A644C}" type="slidenum">
              <a:rPr lang="es-ES" smtClean="0"/>
              <a:t>8</a:t>
            </a:fld>
            <a:endParaRPr lang="es-ES"/>
          </a:p>
        </p:txBody>
      </p:sp>
    </p:spTree>
    <p:extLst>
      <p:ext uri="{BB962C8B-B14F-4D97-AF65-F5344CB8AC3E}">
        <p14:creationId xmlns:p14="http://schemas.microsoft.com/office/powerpoint/2010/main" val="907531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sz="1200" kern="1200" dirty="0">
                <a:solidFill>
                  <a:schemeClr val="tx1"/>
                </a:solidFill>
                <a:effectLst/>
                <a:latin typeface="+mn-lt"/>
                <a:ea typeface="+mn-ea"/>
                <a:cs typeface="+mn-cs"/>
              </a:rPr>
              <a:t>Figure 2 presents the predicted values for parity and policy use using data from Model 2, and converting the coefficients into percentages to facilitate interpretation. One child is associated with a 4.3 percent decrease in the women’s monthly wages, two children with a 9.6 percent decrease and three or more children with a 13 percent decrease, compared to the years when they did not have children. Taking 1 year of part-time leave per child adds to this penalty, reaching 7.3 percent for women with one child, 14.4 percent for mothers of two children and 18.7 percent for mothers of three children. In the case of full-time leave, the penalty is steeper. Taking 1 year per child is associated with penalties of 14.2 percent, 24 percent and 26.7 percent, respectively. </a:t>
            </a:r>
            <a:endParaRPr lang="es-ES" dirty="0"/>
          </a:p>
        </p:txBody>
      </p:sp>
      <p:sp>
        <p:nvSpPr>
          <p:cNvPr id="4" name="Marcador de número de diapositiva 3"/>
          <p:cNvSpPr>
            <a:spLocks noGrp="1"/>
          </p:cNvSpPr>
          <p:nvPr>
            <p:ph type="sldNum" sz="quarter" idx="5"/>
          </p:nvPr>
        </p:nvSpPr>
        <p:spPr/>
        <p:txBody>
          <a:bodyPr/>
          <a:lstStyle/>
          <a:p>
            <a:fld id="{B6159BF6-C162-42B5-B360-210C260A644C}" type="slidenum">
              <a:rPr lang="es-ES" smtClean="0"/>
              <a:t>9</a:t>
            </a:fld>
            <a:endParaRPr lang="es-ES"/>
          </a:p>
        </p:txBody>
      </p:sp>
    </p:spTree>
    <p:extLst>
      <p:ext uri="{BB962C8B-B14F-4D97-AF65-F5344CB8AC3E}">
        <p14:creationId xmlns:p14="http://schemas.microsoft.com/office/powerpoint/2010/main" val="4265213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Parental </a:t>
            </a:r>
            <a:r>
              <a:rPr lang="es-ES" dirty="0" err="1"/>
              <a:t>leave</a:t>
            </a:r>
            <a:r>
              <a:rPr lang="es-ES" dirty="0"/>
              <a:t> </a:t>
            </a:r>
            <a:r>
              <a:rPr lang="es-ES" dirty="0" err="1"/>
              <a:t>helps</a:t>
            </a:r>
            <a:r>
              <a:rPr lang="es-ES" dirty="0"/>
              <a:t> </a:t>
            </a:r>
            <a:r>
              <a:rPr lang="es-ES" dirty="0" err="1"/>
              <a:t>women</a:t>
            </a:r>
            <a:r>
              <a:rPr lang="es-ES" dirty="0"/>
              <a:t> </a:t>
            </a:r>
            <a:r>
              <a:rPr lang="es-ES" dirty="0" err="1"/>
              <a:t>to</a:t>
            </a:r>
            <a:r>
              <a:rPr lang="es-ES" dirty="0"/>
              <a:t> </a:t>
            </a:r>
            <a:r>
              <a:rPr lang="es-ES" dirty="0" err="1"/>
              <a:t>stay</a:t>
            </a:r>
            <a:r>
              <a:rPr lang="es-ES" dirty="0"/>
              <a:t> in </a:t>
            </a:r>
            <a:r>
              <a:rPr lang="es-ES" dirty="0" err="1"/>
              <a:t>the</a:t>
            </a:r>
            <a:r>
              <a:rPr lang="es-ES" dirty="0"/>
              <a:t> labor </a:t>
            </a:r>
            <a:r>
              <a:rPr lang="es-ES" dirty="0" err="1"/>
              <a:t>market</a:t>
            </a:r>
            <a:r>
              <a:rPr lang="es-ES" dirty="0"/>
              <a:t>, </a:t>
            </a:r>
            <a:r>
              <a:rPr lang="es-ES" dirty="0" err="1"/>
              <a:t>but</a:t>
            </a:r>
            <a:r>
              <a:rPr lang="es-ES" dirty="0"/>
              <a:t> </a:t>
            </a:r>
            <a:r>
              <a:rPr lang="es-ES" dirty="0" err="1"/>
              <a:t>it</a:t>
            </a:r>
            <a:r>
              <a:rPr lang="es-ES" dirty="0"/>
              <a:t> comes at a </a:t>
            </a:r>
            <a:r>
              <a:rPr lang="es-ES" dirty="0" err="1"/>
              <a:t>cost</a:t>
            </a:r>
            <a:r>
              <a:rPr lang="es-ES" dirty="0"/>
              <a:t>, at </a:t>
            </a:r>
            <a:r>
              <a:rPr lang="es-ES" dirty="0" err="1"/>
              <a:t>least</a:t>
            </a:r>
            <a:r>
              <a:rPr lang="es-ES" dirty="0"/>
              <a:t> in </a:t>
            </a:r>
            <a:r>
              <a:rPr lang="es-ES" dirty="0" err="1"/>
              <a:t>Spain</a:t>
            </a:r>
            <a:r>
              <a:rPr lang="es-ES" dirty="0"/>
              <a:t>. </a:t>
            </a:r>
            <a:r>
              <a:rPr lang="es-ES" dirty="0" err="1"/>
              <a:t>We</a:t>
            </a:r>
            <a:r>
              <a:rPr lang="es-ES" dirty="0"/>
              <a:t> </a:t>
            </a:r>
            <a:r>
              <a:rPr lang="es-ES" dirty="0" err="1"/>
              <a:t>find</a:t>
            </a:r>
            <a:r>
              <a:rPr lang="es-ES" dirty="0"/>
              <a:t> </a:t>
            </a:r>
            <a:r>
              <a:rPr lang="es-ES" dirty="0" err="1"/>
              <a:t>that</a:t>
            </a:r>
            <a:r>
              <a:rPr lang="es-ES" dirty="0"/>
              <a:t> a </a:t>
            </a:r>
            <a:r>
              <a:rPr lang="es-ES" dirty="0" err="1"/>
              <a:t>given</a:t>
            </a:r>
            <a:r>
              <a:rPr lang="es-ES" dirty="0"/>
              <a:t> </a:t>
            </a:r>
            <a:r>
              <a:rPr lang="es-ES" dirty="0" err="1"/>
              <a:t>period</a:t>
            </a:r>
            <a:r>
              <a:rPr lang="es-ES" dirty="0"/>
              <a:t> </a:t>
            </a:r>
            <a:r>
              <a:rPr lang="es-ES" dirty="0" err="1"/>
              <a:t>of</a:t>
            </a:r>
            <a:r>
              <a:rPr lang="es-ES" dirty="0"/>
              <a:t> full-time parental </a:t>
            </a:r>
            <a:r>
              <a:rPr lang="es-ES" dirty="0" err="1"/>
              <a:t>leave</a:t>
            </a:r>
            <a:r>
              <a:rPr lang="es-ES" dirty="0"/>
              <a:t> </a:t>
            </a:r>
            <a:r>
              <a:rPr lang="es-ES" dirty="0" err="1"/>
              <a:t>entails</a:t>
            </a:r>
            <a:r>
              <a:rPr lang="es-ES" dirty="0"/>
              <a:t> a </a:t>
            </a:r>
            <a:r>
              <a:rPr lang="es-ES" dirty="0" err="1"/>
              <a:t>higher</a:t>
            </a:r>
            <a:r>
              <a:rPr lang="es-ES" dirty="0"/>
              <a:t> </a:t>
            </a:r>
            <a:r>
              <a:rPr lang="es-ES" dirty="0" err="1"/>
              <a:t>cost</a:t>
            </a:r>
            <a:r>
              <a:rPr lang="es-ES" dirty="0"/>
              <a:t> </a:t>
            </a:r>
            <a:r>
              <a:rPr lang="es-ES" dirty="0" err="1"/>
              <a:t>than</a:t>
            </a:r>
            <a:r>
              <a:rPr lang="es-ES" dirty="0"/>
              <a:t> </a:t>
            </a:r>
            <a:r>
              <a:rPr lang="es-ES" dirty="0" err="1"/>
              <a:t>the</a:t>
            </a:r>
            <a:r>
              <a:rPr lang="es-ES" dirty="0"/>
              <a:t> </a:t>
            </a:r>
            <a:r>
              <a:rPr lang="es-ES" dirty="0" err="1"/>
              <a:t>same</a:t>
            </a:r>
            <a:r>
              <a:rPr lang="es-ES" dirty="0"/>
              <a:t> </a:t>
            </a:r>
            <a:r>
              <a:rPr lang="es-ES" dirty="0" err="1"/>
              <a:t>period</a:t>
            </a:r>
            <a:r>
              <a:rPr lang="es-ES" dirty="0"/>
              <a:t> </a:t>
            </a:r>
            <a:r>
              <a:rPr lang="es-ES" dirty="0" err="1"/>
              <a:t>of</a:t>
            </a:r>
            <a:r>
              <a:rPr lang="es-ES" dirty="0"/>
              <a:t> </a:t>
            </a:r>
            <a:r>
              <a:rPr lang="es-ES" dirty="0" err="1"/>
              <a:t>part</a:t>
            </a:r>
            <a:r>
              <a:rPr lang="es-ES" dirty="0"/>
              <a:t>-time parental </a:t>
            </a:r>
            <a:r>
              <a:rPr lang="es-ES" dirty="0" err="1"/>
              <a:t>leave</a:t>
            </a:r>
            <a:r>
              <a:rPr lang="es-ES" dirty="0"/>
              <a:t>. </a:t>
            </a:r>
          </a:p>
          <a:p>
            <a:endParaRPr lang="es-ES" dirty="0"/>
          </a:p>
        </p:txBody>
      </p:sp>
      <p:sp>
        <p:nvSpPr>
          <p:cNvPr id="4" name="Marcador de número de diapositiva 3"/>
          <p:cNvSpPr>
            <a:spLocks noGrp="1"/>
          </p:cNvSpPr>
          <p:nvPr>
            <p:ph type="sldNum" sz="quarter" idx="5"/>
          </p:nvPr>
        </p:nvSpPr>
        <p:spPr/>
        <p:txBody>
          <a:bodyPr/>
          <a:lstStyle/>
          <a:p>
            <a:fld id="{B6159BF6-C162-42B5-B360-210C260A644C}" type="slidenum">
              <a:rPr lang="es-ES" smtClean="0"/>
              <a:t>10</a:t>
            </a:fld>
            <a:endParaRPr lang="es-ES"/>
          </a:p>
        </p:txBody>
      </p:sp>
    </p:spTree>
    <p:extLst>
      <p:ext uri="{BB962C8B-B14F-4D97-AF65-F5344CB8AC3E}">
        <p14:creationId xmlns:p14="http://schemas.microsoft.com/office/powerpoint/2010/main" val="2803549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rene.lapuerta@unavarra.es"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mailto:mjose.gonzalez@upf.edu" TargetMode="External"/><Relationship Id="rId4" Type="http://schemas.openxmlformats.org/officeDocument/2006/relationships/hyperlink" Target="mailto:marta.dominguezfolgueras@sciences-po.f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420C4F3E-6646-4C32-A9EF-DD8ECBCBE5A1}"/>
              </a:ext>
            </a:extLst>
          </p:cNvPr>
          <p:cNvSpPr txBox="1">
            <a:spLocks/>
          </p:cNvSpPr>
          <p:nvPr/>
        </p:nvSpPr>
        <p:spPr>
          <a:xfrm>
            <a:off x="1640156" y="631729"/>
            <a:ext cx="8911687" cy="2288424"/>
          </a:xfrm>
          <a:prstGeom prst="rect">
            <a:avLst/>
          </a:prstGeom>
        </p:spPr>
        <p:txBody>
          <a:bodyPr>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ES"/>
              <a:t>Do unpaid parental leave schemes hurt mothers’ wages? </a:t>
            </a:r>
            <a:br>
              <a:rPr lang="es-ES"/>
            </a:br>
            <a:r>
              <a:rPr lang="es-ES"/>
              <a:t>Evidence from Spain</a:t>
            </a:r>
            <a:br>
              <a:rPr lang="es-ES"/>
            </a:br>
            <a:endParaRPr lang="es-ES" dirty="0"/>
          </a:p>
        </p:txBody>
      </p:sp>
      <p:sp>
        <p:nvSpPr>
          <p:cNvPr id="9" name="Shape 117">
            <a:extLst>
              <a:ext uri="{FF2B5EF4-FFF2-40B4-BE49-F238E27FC236}">
                <a16:creationId xmlns:a16="http://schemas.microsoft.com/office/drawing/2014/main" id="{51590F8D-BB61-4522-B255-A54791B9449A}"/>
              </a:ext>
            </a:extLst>
          </p:cNvPr>
          <p:cNvSpPr txBox="1">
            <a:spLocks noChangeArrowheads="1"/>
          </p:cNvSpPr>
          <p:nvPr/>
        </p:nvSpPr>
        <p:spPr bwMode="auto">
          <a:xfrm>
            <a:off x="1781492" y="2828713"/>
            <a:ext cx="891540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marL="342900" indent="-34290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algn="l" defTabSz="457200" rtl="0" eaLnBrk="0" fontAlgn="base" latinLnBrk="0" hangingPunct="0">
              <a:spcBef>
                <a:spcPts val="700"/>
              </a:spcBef>
              <a:spcAft>
                <a:spcPct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algn="l" defTabSz="457200" rtl="0" eaLnBrk="0" fontAlgn="base" latinLnBrk="0" hangingPunct="0">
              <a:spcBef>
                <a:spcPts val="700"/>
              </a:spcBef>
              <a:spcAft>
                <a:spcPct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algn="l" defTabSz="457200" rtl="0" eaLnBrk="0" fontAlgn="base" latinLnBrk="0" hangingPunct="0">
              <a:spcBef>
                <a:spcPts val="700"/>
              </a:spcBef>
              <a:spcAft>
                <a:spcPct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algn="l" defTabSz="457200" rtl="0" eaLnBrk="0" fontAlgn="base" latinLnBrk="0" hangingPunct="0">
              <a:spcBef>
                <a:spcPts val="700"/>
              </a:spcBef>
              <a:spcAft>
                <a:spcPct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spcBef>
                <a:spcPct val="0"/>
              </a:spcBef>
              <a:buSzTx/>
              <a:buFontTx/>
              <a:buNone/>
            </a:pPr>
            <a:endParaRPr lang="es-ES" altLang="ca-ES" sz="1300" i="1">
              <a:solidFill>
                <a:srgbClr val="011480"/>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endParaRPr>
          </a:p>
          <a:p>
            <a:pPr algn="ctr">
              <a:spcBef>
                <a:spcPct val="0"/>
              </a:spcBef>
              <a:buSzTx/>
              <a:buFontTx/>
              <a:buNone/>
            </a:pPr>
            <a:r>
              <a:rPr lang="es-ES" altLang="ca-ES" sz="1300" b="1" i="1">
                <a:latin typeface="+mn-lt"/>
                <a:ea typeface="Georgia" panose="02040502050405020303" pitchFamily="18" charset="0"/>
                <a:cs typeface="Georgia" panose="02040502050405020303" pitchFamily="18" charset="0"/>
                <a:sym typeface="Georgia" panose="02040502050405020303" pitchFamily="18" charset="0"/>
              </a:rPr>
              <a:t>Irene Lapuerta Méndez</a:t>
            </a:r>
          </a:p>
          <a:p>
            <a:pPr algn="ctr">
              <a:spcBef>
                <a:spcPct val="0"/>
              </a:spcBef>
              <a:buSzTx/>
              <a:buFontTx/>
              <a:buNone/>
            </a:pPr>
            <a:r>
              <a:rPr lang="es-ES" altLang="ca-ES" sz="1300">
                <a:latin typeface="+mn-lt"/>
                <a:ea typeface="Georgia" panose="02040502050405020303" pitchFamily="18" charset="0"/>
                <a:cs typeface="Georgia" panose="02040502050405020303" pitchFamily="18" charset="0"/>
                <a:sym typeface="Georgia" panose="02040502050405020303" pitchFamily="18" charset="0"/>
              </a:rPr>
              <a:t>Universidad Pública de Navarra</a:t>
            </a:r>
          </a:p>
          <a:p>
            <a:pPr algn="ctr">
              <a:spcBef>
                <a:spcPct val="0"/>
              </a:spcBef>
              <a:buSzTx/>
              <a:buFontTx/>
              <a:buNone/>
            </a:pPr>
            <a:r>
              <a:rPr lang="es-ES" altLang="ca-ES" sz="1300">
                <a:latin typeface="+mn-lt"/>
                <a:ea typeface="Georgia" panose="02040502050405020303" pitchFamily="18" charset="0"/>
                <a:cs typeface="Georgia" panose="02040502050405020303" pitchFamily="18" charset="0"/>
                <a:sym typeface="Georgia" panose="02040502050405020303" pitchFamily="18" charset="0"/>
                <a:hlinkClick r:id="rId3"/>
              </a:rPr>
              <a:t>irene.lapuerta@unavarra.es</a:t>
            </a:r>
            <a:r>
              <a:rPr lang="es-ES" altLang="ca-ES" sz="1300">
                <a:latin typeface="+mn-lt"/>
                <a:ea typeface="Georgia" panose="02040502050405020303" pitchFamily="18" charset="0"/>
                <a:cs typeface="Georgia" panose="02040502050405020303" pitchFamily="18" charset="0"/>
                <a:sym typeface="Georgia" panose="02040502050405020303" pitchFamily="18" charset="0"/>
              </a:rPr>
              <a:t>  </a:t>
            </a:r>
          </a:p>
          <a:p>
            <a:pPr algn="ctr">
              <a:spcBef>
                <a:spcPct val="0"/>
              </a:spcBef>
              <a:buSzTx/>
              <a:buFontTx/>
              <a:buNone/>
            </a:pPr>
            <a:endParaRPr lang="es-ES" altLang="ca-ES" sz="1300">
              <a:latin typeface="+mn-lt"/>
              <a:ea typeface="Georgia" panose="02040502050405020303" pitchFamily="18" charset="0"/>
              <a:cs typeface="Georgia" panose="02040502050405020303" pitchFamily="18" charset="0"/>
              <a:sym typeface="Georgia" panose="02040502050405020303" pitchFamily="18" charset="0"/>
            </a:endParaRPr>
          </a:p>
          <a:p>
            <a:pPr algn="ctr">
              <a:spcBef>
                <a:spcPct val="0"/>
              </a:spcBef>
              <a:buSzTx/>
              <a:buFontTx/>
              <a:buNone/>
            </a:pPr>
            <a:r>
              <a:rPr lang="es-ES" altLang="ca-ES" sz="1300" i="1">
                <a:latin typeface="+mn-lt"/>
                <a:ea typeface="Georgia" panose="02040502050405020303" pitchFamily="18" charset="0"/>
                <a:cs typeface="Georgia" panose="02040502050405020303" pitchFamily="18" charset="0"/>
                <a:sym typeface="Georgia" panose="02040502050405020303" pitchFamily="18" charset="0"/>
              </a:rPr>
              <a:t>Marta Domínguez-Folgueras</a:t>
            </a:r>
          </a:p>
          <a:p>
            <a:pPr algn="ctr">
              <a:spcBef>
                <a:spcPct val="0"/>
              </a:spcBef>
              <a:buSzTx/>
              <a:buFontTx/>
              <a:buNone/>
            </a:pPr>
            <a:r>
              <a:rPr lang="es-ES" altLang="ca-ES" sz="1300">
                <a:latin typeface="+mn-lt"/>
                <a:ea typeface="Georgia" panose="02040502050405020303" pitchFamily="18" charset="0"/>
                <a:cs typeface="Georgia" panose="02040502050405020303" pitchFamily="18" charset="0"/>
                <a:sym typeface="Georgia" panose="02040502050405020303" pitchFamily="18" charset="0"/>
              </a:rPr>
              <a:t>Sciences Po</a:t>
            </a:r>
          </a:p>
          <a:p>
            <a:pPr algn="ctr">
              <a:spcBef>
                <a:spcPct val="0"/>
              </a:spcBef>
              <a:buSzTx/>
              <a:buFontTx/>
              <a:buNone/>
            </a:pPr>
            <a:r>
              <a:rPr lang="es-ES" altLang="ca-ES" sz="1300">
                <a:latin typeface="+mn-lt"/>
                <a:ea typeface="Georgia" panose="02040502050405020303" pitchFamily="18" charset="0"/>
                <a:cs typeface="Georgia" panose="02040502050405020303" pitchFamily="18" charset="0"/>
                <a:sym typeface="Georgia" panose="02040502050405020303" pitchFamily="18" charset="0"/>
                <a:hlinkClick r:id="rId4"/>
              </a:rPr>
              <a:t>marta.dominguezfolgueras@sciences-po.fr</a:t>
            </a:r>
            <a:r>
              <a:rPr lang="es-ES" altLang="ca-ES" sz="1300">
                <a:latin typeface="+mn-lt"/>
                <a:ea typeface="Georgia" panose="02040502050405020303" pitchFamily="18" charset="0"/>
                <a:cs typeface="Georgia" panose="02040502050405020303" pitchFamily="18" charset="0"/>
                <a:sym typeface="Georgia" panose="02040502050405020303" pitchFamily="18" charset="0"/>
              </a:rPr>
              <a:t>   </a:t>
            </a:r>
          </a:p>
          <a:p>
            <a:pPr algn="ctr">
              <a:spcBef>
                <a:spcPct val="0"/>
              </a:spcBef>
              <a:buSzTx/>
              <a:buFontTx/>
              <a:buNone/>
            </a:pPr>
            <a:endParaRPr lang="es-ES" altLang="ca-ES" sz="1300">
              <a:latin typeface="+mn-lt"/>
              <a:ea typeface="Georgia" panose="02040502050405020303" pitchFamily="18" charset="0"/>
              <a:cs typeface="Georgia" panose="02040502050405020303" pitchFamily="18" charset="0"/>
              <a:sym typeface="Georgia" panose="02040502050405020303" pitchFamily="18" charset="0"/>
            </a:endParaRPr>
          </a:p>
          <a:p>
            <a:pPr algn="ctr">
              <a:spcBef>
                <a:spcPct val="0"/>
              </a:spcBef>
              <a:buSzTx/>
              <a:buFontTx/>
              <a:buNone/>
            </a:pPr>
            <a:r>
              <a:rPr lang="es-ES" altLang="ca-ES" sz="1300" i="1">
                <a:latin typeface="+mn-lt"/>
                <a:ea typeface="Georgia" panose="02040502050405020303" pitchFamily="18" charset="0"/>
                <a:cs typeface="Georgia" panose="02040502050405020303" pitchFamily="18" charset="0"/>
                <a:sym typeface="Georgia" panose="02040502050405020303" pitchFamily="18" charset="0"/>
              </a:rPr>
              <a:t>M. José González </a:t>
            </a:r>
          </a:p>
          <a:p>
            <a:pPr algn="ctr">
              <a:spcBef>
                <a:spcPct val="0"/>
              </a:spcBef>
              <a:buSzTx/>
              <a:buFontTx/>
              <a:buNone/>
            </a:pPr>
            <a:r>
              <a:rPr lang="es-ES" altLang="ca-ES" sz="1300">
                <a:latin typeface="+mn-lt"/>
                <a:ea typeface="Georgia" panose="02040502050405020303" pitchFamily="18" charset="0"/>
                <a:cs typeface="Georgia" panose="02040502050405020303" pitchFamily="18" charset="0"/>
                <a:sym typeface="Georgia" panose="02040502050405020303" pitchFamily="18" charset="0"/>
              </a:rPr>
              <a:t>Universitat Pompeu Fabra</a:t>
            </a:r>
          </a:p>
          <a:p>
            <a:pPr algn="ctr">
              <a:spcBef>
                <a:spcPct val="0"/>
              </a:spcBef>
              <a:buSzTx/>
              <a:buFontTx/>
              <a:buNone/>
            </a:pPr>
            <a:r>
              <a:rPr lang="es-ES" altLang="ca-ES" sz="1300">
                <a:latin typeface="+mn-lt"/>
                <a:ea typeface="Georgia" panose="02040502050405020303" pitchFamily="18" charset="0"/>
                <a:cs typeface="Georgia" panose="02040502050405020303" pitchFamily="18" charset="0"/>
                <a:sym typeface="Georgia" panose="02040502050405020303" pitchFamily="18" charset="0"/>
                <a:hlinkClick r:id="rId5"/>
              </a:rPr>
              <a:t>mjose.gonzalez@upf.edu</a:t>
            </a:r>
            <a:r>
              <a:rPr lang="es-ES" altLang="ca-ES" sz="1300">
                <a:latin typeface="+mn-lt"/>
                <a:ea typeface="Georgia" panose="02040502050405020303" pitchFamily="18" charset="0"/>
                <a:cs typeface="Georgia" panose="02040502050405020303" pitchFamily="18" charset="0"/>
                <a:sym typeface="Georgia" panose="02040502050405020303" pitchFamily="18" charset="0"/>
              </a:rPr>
              <a:t> </a:t>
            </a:r>
          </a:p>
          <a:p>
            <a:pPr>
              <a:spcBef>
                <a:spcPct val="0"/>
              </a:spcBef>
              <a:buSzTx/>
              <a:buFontTx/>
              <a:buNone/>
            </a:pPr>
            <a:endParaRPr lang="es-ES" altLang="ca-ES" sz="1300" dirty="0">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endParaRPr>
          </a:p>
        </p:txBody>
      </p:sp>
      <p:sp>
        <p:nvSpPr>
          <p:cNvPr id="10" name="Shape 117">
            <a:extLst>
              <a:ext uri="{FF2B5EF4-FFF2-40B4-BE49-F238E27FC236}">
                <a16:creationId xmlns:a16="http://schemas.microsoft.com/office/drawing/2014/main" id="{2F549BBF-52E0-439D-AC63-0BA9117E33E2}"/>
              </a:ext>
            </a:extLst>
          </p:cNvPr>
          <p:cNvSpPr txBox="1">
            <a:spLocks noChangeArrowheads="1"/>
          </p:cNvSpPr>
          <p:nvPr/>
        </p:nvSpPr>
        <p:spPr bwMode="auto">
          <a:xfrm>
            <a:off x="2589212" y="5886806"/>
            <a:ext cx="8915400"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lIns="45719" tIns="45720" rIns="45719" bIns="45720" rtlCol="0">
            <a:spAutoFit/>
          </a:bodyPr>
          <a:lstStyle>
            <a:lvl1pPr marL="342900" indent="-34290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742950" indent="-28575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lgn="l" defTabSz="457200" rtl="0" eaLnBrk="1" latinLnBrk="0" hangingPunct="1">
              <a:spcBef>
                <a:spcPts val="700"/>
              </a:spcBef>
              <a:spcAft>
                <a:spcPts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algn="l" defTabSz="457200" rtl="0" eaLnBrk="0" fontAlgn="base" latinLnBrk="0" hangingPunct="0">
              <a:spcBef>
                <a:spcPts val="700"/>
              </a:spcBef>
              <a:spcAft>
                <a:spcPct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algn="l" defTabSz="457200" rtl="0" eaLnBrk="0" fontAlgn="base" latinLnBrk="0" hangingPunct="0">
              <a:spcBef>
                <a:spcPts val="700"/>
              </a:spcBef>
              <a:spcAft>
                <a:spcPct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algn="l" defTabSz="457200" rtl="0" eaLnBrk="0" fontAlgn="base" latinLnBrk="0" hangingPunct="0">
              <a:spcBef>
                <a:spcPts val="700"/>
              </a:spcBef>
              <a:spcAft>
                <a:spcPct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algn="l" defTabSz="457200" rtl="0" eaLnBrk="0" fontAlgn="base" latinLnBrk="0" hangingPunct="0">
              <a:spcBef>
                <a:spcPts val="700"/>
              </a:spcBef>
              <a:spcAft>
                <a:spcPct val="0"/>
              </a:spcAft>
              <a:buClr>
                <a:schemeClr val="accent1"/>
              </a:buClr>
              <a:buSzPct val="100000"/>
              <a:buFont typeface="Arial" panose="020B0604020202020204" pitchFamily="34" charset="0"/>
              <a:buChar char="»"/>
              <a:defRPr sz="32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spcBef>
                <a:spcPct val="0"/>
              </a:spcBef>
              <a:buSzTx/>
              <a:buFontTx/>
              <a:buNone/>
            </a:pPr>
            <a:endParaRPr lang="es-ES" altLang="ca-ES" sz="1300" i="1" dirty="0">
              <a:solidFill>
                <a:srgbClr val="011480"/>
              </a:solidFill>
              <a:latin typeface="Georgia" panose="02040502050405020303" pitchFamily="18" charset="0"/>
              <a:ea typeface="Georgia" panose="02040502050405020303" pitchFamily="18" charset="0"/>
              <a:cs typeface="Georgia" panose="02040502050405020303" pitchFamily="18" charset="0"/>
              <a:sym typeface="Georgia" panose="02040502050405020303" pitchFamily="18" charset="0"/>
            </a:endParaRPr>
          </a:p>
          <a:p>
            <a:pPr algn="r">
              <a:spcBef>
                <a:spcPct val="0"/>
              </a:spcBef>
              <a:buSzTx/>
              <a:buFontTx/>
              <a:buNone/>
            </a:pPr>
            <a:r>
              <a:rPr lang="es-ES" altLang="ca-ES" sz="1300" b="1" dirty="0">
                <a:latin typeface="+mn-lt"/>
                <a:ea typeface="Georgia" panose="02040502050405020303" pitchFamily="18" charset="0"/>
                <a:cs typeface="Georgia" panose="02040502050405020303" pitchFamily="18" charset="0"/>
                <a:sym typeface="Georgia" panose="02040502050405020303" pitchFamily="18" charset="0"/>
              </a:rPr>
              <a:t>International Network </a:t>
            </a:r>
            <a:r>
              <a:rPr lang="es-ES" altLang="ca-ES" sz="1300" b="1" dirty="0" err="1">
                <a:latin typeface="+mn-lt"/>
                <a:ea typeface="Georgia" panose="02040502050405020303" pitchFamily="18" charset="0"/>
                <a:cs typeface="Georgia" panose="02040502050405020303" pitchFamily="18" charset="0"/>
                <a:sym typeface="Georgia" panose="02040502050405020303" pitchFamily="18" charset="0"/>
              </a:rPr>
              <a:t>on</a:t>
            </a:r>
            <a:r>
              <a:rPr lang="es-ES" altLang="ca-ES" sz="1300" b="1" dirty="0">
                <a:latin typeface="+mn-lt"/>
                <a:ea typeface="Georgia" panose="02040502050405020303" pitchFamily="18" charset="0"/>
                <a:cs typeface="Georgia" panose="02040502050405020303" pitchFamily="18" charset="0"/>
                <a:sym typeface="Georgia" panose="02040502050405020303" pitchFamily="18" charset="0"/>
              </a:rPr>
              <a:t> </a:t>
            </a:r>
            <a:r>
              <a:rPr lang="es-ES" altLang="ca-ES" sz="1300" b="1" dirty="0" err="1">
                <a:latin typeface="+mn-lt"/>
                <a:ea typeface="Georgia" panose="02040502050405020303" pitchFamily="18" charset="0"/>
                <a:cs typeface="Georgia" panose="02040502050405020303" pitchFamily="18" charset="0"/>
                <a:sym typeface="Georgia" panose="02040502050405020303" pitchFamily="18" charset="0"/>
              </a:rPr>
              <a:t>Leave</a:t>
            </a:r>
            <a:r>
              <a:rPr lang="es-ES" altLang="ca-ES" sz="1300" b="1" dirty="0">
                <a:latin typeface="+mn-lt"/>
                <a:ea typeface="Georgia" panose="02040502050405020303" pitchFamily="18" charset="0"/>
                <a:cs typeface="Georgia" panose="02040502050405020303" pitchFamily="18" charset="0"/>
                <a:sym typeface="Georgia" panose="02040502050405020303" pitchFamily="18" charset="0"/>
              </a:rPr>
              <a:t> </a:t>
            </a:r>
            <a:r>
              <a:rPr lang="es-ES" altLang="ca-ES" sz="1300" b="1" dirty="0" err="1">
                <a:latin typeface="+mn-lt"/>
                <a:ea typeface="Georgia" panose="02040502050405020303" pitchFamily="18" charset="0"/>
                <a:cs typeface="Georgia" panose="02040502050405020303" pitchFamily="18" charset="0"/>
                <a:sym typeface="Georgia" panose="02040502050405020303" pitchFamily="18" charset="0"/>
              </a:rPr>
              <a:t>Policies</a:t>
            </a:r>
            <a:r>
              <a:rPr lang="es-ES" altLang="ca-ES" sz="1300" b="1" dirty="0">
                <a:latin typeface="+mn-lt"/>
                <a:ea typeface="Georgia" panose="02040502050405020303" pitchFamily="18" charset="0"/>
                <a:cs typeface="Georgia" panose="02040502050405020303" pitchFamily="18" charset="0"/>
                <a:sym typeface="Georgia" panose="02040502050405020303" pitchFamily="18" charset="0"/>
              </a:rPr>
              <a:t> &amp; </a:t>
            </a:r>
            <a:r>
              <a:rPr lang="es-ES" altLang="ca-ES" sz="1300" b="1" dirty="0" err="1">
                <a:latin typeface="+mn-lt"/>
                <a:ea typeface="Georgia" panose="02040502050405020303" pitchFamily="18" charset="0"/>
                <a:cs typeface="Georgia" panose="02040502050405020303" pitchFamily="18" charset="0"/>
                <a:sym typeface="Georgia" panose="02040502050405020303" pitchFamily="18" charset="0"/>
              </a:rPr>
              <a:t>Research</a:t>
            </a:r>
            <a:r>
              <a:rPr lang="es-ES" altLang="ca-ES" sz="1300" b="1" dirty="0">
                <a:latin typeface="+mn-lt"/>
                <a:ea typeface="Georgia" panose="02040502050405020303" pitchFamily="18" charset="0"/>
                <a:cs typeface="Georgia" panose="02040502050405020303" pitchFamily="18" charset="0"/>
                <a:sym typeface="Georgia" panose="02040502050405020303" pitchFamily="18" charset="0"/>
              </a:rPr>
              <a:t> </a:t>
            </a:r>
            <a:r>
              <a:rPr lang="es-ES" altLang="ca-ES" sz="1300" b="1" dirty="0" err="1">
                <a:latin typeface="+mn-lt"/>
                <a:ea typeface="Georgia" panose="02040502050405020303" pitchFamily="18" charset="0"/>
                <a:cs typeface="Georgia" panose="02040502050405020303" pitchFamily="18" charset="0"/>
                <a:sym typeface="Georgia" panose="02040502050405020303" pitchFamily="18" charset="0"/>
              </a:rPr>
              <a:t>Annual</a:t>
            </a:r>
            <a:r>
              <a:rPr lang="es-ES" altLang="ca-ES" sz="1300" b="1" dirty="0">
                <a:latin typeface="+mn-lt"/>
                <a:ea typeface="Georgia" panose="02040502050405020303" pitchFamily="18" charset="0"/>
                <a:cs typeface="Georgia" panose="02040502050405020303" pitchFamily="18" charset="0"/>
                <a:sym typeface="Georgia" panose="02040502050405020303" pitchFamily="18" charset="0"/>
              </a:rPr>
              <a:t> </a:t>
            </a:r>
            <a:r>
              <a:rPr lang="es-ES" altLang="ca-ES" sz="1300" b="1" dirty="0" err="1">
                <a:latin typeface="+mn-lt"/>
                <a:ea typeface="Georgia" panose="02040502050405020303" pitchFamily="18" charset="0"/>
                <a:cs typeface="Georgia" panose="02040502050405020303" pitchFamily="18" charset="0"/>
                <a:sym typeface="Georgia" panose="02040502050405020303" pitchFamily="18" charset="0"/>
              </a:rPr>
              <a:t>Semminar</a:t>
            </a:r>
            <a:endParaRPr lang="es-ES" altLang="ca-ES" sz="1300" b="1" dirty="0">
              <a:latin typeface="+mn-lt"/>
              <a:ea typeface="Georgia" panose="02040502050405020303" pitchFamily="18" charset="0"/>
              <a:cs typeface="Georgia" panose="02040502050405020303" pitchFamily="18" charset="0"/>
              <a:sym typeface="Georgia" panose="02040502050405020303" pitchFamily="18" charset="0"/>
            </a:endParaRPr>
          </a:p>
          <a:p>
            <a:pPr algn="r">
              <a:spcBef>
                <a:spcPct val="0"/>
              </a:spcBef>
              <a:buSzTx/>
              <a:buFontTx/>
              <a:buNone/>
            </a:pPr>
            <a:r>
              <a:rPr lang="es-ES" altLang="ca-ES" sz="1300" b="1" dirty="0">
                <a:latin typeface="+mn-lt"/>
                <a:ea typeface="Georgia" panose="02040502050405020303" pitchFamily="18" charset="0"/>
                <a:cs typeface="Georgia" panose="02040502050405020303" pitchFamily="18" charset="0"/>
                <a:sym typeface="Georgia" panose="02040502050405020303" pitchFamily="18" charset="0"/>
              </a:rPr>
              <a:t>New York, June 21-22, 2022</a:t>
            </a:r>
          </a:p>
        </p:txBody>
      </p:sp>
    </p:spTree>
    <p:extLst>
      <p:ext uri="{BB962C8B-B14F-4D97-AF65-F5344CB8AC3E}">
        <p14:creationId xmlns:p14="http://schemas.microsoft.com/office/powerpoint/2010/main" val="3905858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4" name="CuadroTexto 3"/>
          <p:cNvSpPr txBox="1"/>
          <p:nvPr/>
        </p:nvSpPr>
        <p:spPr>
          <a:xfrm>
            <a:off x="888023" y="582343"/>
            <a:ext cx="9324975" cy="584775"/>
          </a:xfrm>
          <a:prstGeom prst="rect">
            <a:avLst/>
          </a:prstGeom>
          <a:noFill/>
        </p:spPr>
        <p:txBody>
          <a:bodyPr wrap="square" rtlCol="0">
            <a:spAutoFit/>
          </a:bodyPr>
          <a:lstStyle/>
          <a:p>
            <a:r>
              <a:rPr lang="es-ES" sz="3200" dirty="0" err="1">
                <a:solidFill>
                  <a:srgbClr val="31B4E6">
                    <a:lumMod val="75000"/>
                  </a:srgbClr>
                </a:solidFill>
              </a:rPr>
              <a:t>Conclusions</a:t>
            </a:r>
            <a:r>
              <a:rPr lang="es-ES" sz="3200" dirty="0">
                <a:solidFill>
                  <a:srgbClr val="31B4E6">
                    <a:lumMod val="75000"/>
                  </a:srgbClr>
                </a:solidFill>
              </a:rPr>
              <a:t>: </a:t>
            </a:r>
          </a:p>
        </p:txBody>
      </p:sp>
      <p:sp>
        <p:nvSpPr>
          <p:cNvPr id="3" name="CuadroTexto 2">
            <a:extLst>
              <a:ext uri="{FF2B5EF4-FFF2-40B4-BE49-F238E27FC236}">
                <a16:creationId xmlns:a16="http://schemas.microsoft.com/office/drawing/2014/main" id="{E797EF1F-F239-4BAF-82B8-71B3D189E8B3}"/>
              </a:ext>
            </a:extLst>
          </p:cNvPr>
          <p:cNvSpPr txBox="1"/>
          <p:nvPr/>
        </p:nvSpPr>
        <p:spPr>
          <a:xfrm>
            <a:off x="1181686" y="1369255"/>
            <a:ext cx="10408333" cy="5632311"/>
          </a:xfrm>
          <a:prstGeom prst="rect">
            <a:avLst/>
          </a:prstGeom>
          <a:noFill/>
        </p:spPr>
        <p:txBody>
          <a:bodyPr wrap="square" rtlCol="0">
            <a:spAutoFit/>
          </a:bodyPr>
          <a:lstStyle/>
          <a:p>
            <a:pPr marL="285750" indent="-285750">
              <a:buFont typeface="Arial" panose="020B0604020202020204" pitchFamily="34" charset="0"/>
              <a:buChar char="•"/>
            </a:pPr>
            <a:r>
              <a:rPr lang="es-ES" b="1" dirty="0"/>
              <a:t>Parental</a:t>
            </a:r>
            <a:r>
              <a:rPr lang="es-ES" dirty="0"/>
              <a:t> </a:t>
            </a:r>
            <a:r>
              <a:rPr lang="es-ES" b="1" dirty="0" err="1"/>
              <a:t>leave</a:t>
            </a:r>
            <a:r>
              <a:rPr lang="es-ES" b="1" dirty="0"/>
              <a:t> </a:t>
            </a:r>
            <a:r>
              <a:rPr lang="es-ES" b="1" dirty="0" err="1"/>
              <a:t>helps</a:t>
            </a:r>
            <a:r>
              <a:rPr lang="es-ES" b="1" dirty="0"/>
              <a:t> </a:t>
            </a:r>
            <a:r>
              <a:rPr lang="es-ES" b="1" dirty="0" err="1"/>
              <a:t>women</a:t>
            </a:r>
            <a:r>
              <a:rPr lang="es-ES" b="1" dirty="0"/>
              <a:t> </a:t>
            </a:r>
            <a:r>
              <a:rPr lang="es-ES" b="1" dirty="0" err="1"/>
              <a:t>to</a:t>
            </a:r>
            <a:r>
              <a:rPr lang="es-ES" b="1" dirty="0"/>
              <a:t> </a:t>
            </a:r>
            <a:r>
              <a:rPr lang="es-ES" b="1" dirty="0" err="1"/>
              <a:t>stay</a:t>
            </a:r>
            <a:r>
              <a:rPr lang="es-ES" b="1" dirty="0"/>
              <a:t> in </a:t>
            </a:r>
            <a:r>
              <a:rPr lang="es-ES" b="1" dirty="0" err="1"/>
              <a:t>the</a:t>
            </a:r>
            <a:r>
              <a:rPr lang="es-ES" b="1" dirty="0"/>
              <a:t> labor </a:t>
            </a:r>
            <a:r>
              <a:rPr lang="es-ES" b="1" dirty="0" err="1"/>
              <a:t>market</a:t>
            </a:r>
            <a:r>
              <a:rPr lang="es-ES" b="1" dirty="0"/>
              <a:t>, </a:t>
            </a:r>
            <a:r>
              <a:rPr lang="es-ES" b="1" dirty="0" err="1"/>
              <a:t>but</a:t>
            </a:r>
            <a:r>
              <a:rPr lang="es-ES" b="1" dirty="0"/>
              <a:t> </a:t>
            </a:r>
            <a:r>
              <a:rPr lang="es-ES" b="1" dirty="0" err="1"/>
              <a:t>it</a:t>
            </a:r>
            <a:r>
              <a:rPr lang="es-ES" b="1" dirty="0"/>
              <a:t> comes at a </a:t>
            </a:r>
            <a:r>
              <a:rPr lang="es-ES" b="1" dirty="0" err="1"/>
              <a:t>cost</a:t>
            </a:r>
            <a:r>
              <a:rPr lang="es-ES" dirty="0"/>
              <a:t>: </a:t>
            </a:r>
            <a:r>
              <a:rPr lang="es-ES" dirty="0" err="1"/>
              <a:t>we</a:t>
            </a:r>
            <a:r>
              <a:rPr lang="es-ES" dirty="0"/>
              <a:t> </a:t>
            </a:r>
            <a:r>
              <a:rPr lang="es-ES" dirty="0" err="1"/>
              <a:t>find</a:t>
            </a:r>
            <a:r>
              <a:rPr lang="es-ES" dirty="0"/>
              <a:t> </a:t>
            </a:r>
            <a:r>
              <a:rPr lang="es-ES" dirty="0" err="1"/>
              <a:t>that</a:t>
            </a:r>
            <a:r>
              <a:rPr lang="es-ES" dirty="0"/>
              <a:t> f</a:t>
            </a:r>
            <a:r>
              <a:rPr lang="en-US" dirty="0"/>
              <a:t>or equal lengths of both types of leaves, full-time parental leave has a higher cost than part-time leave.</a:t>
            </a:r>
            <a:r>
              <a:rPr lang="es-ES" dirty="0"/>
              <a:t> </a:t>
            </a:r>
          </a:p>
          <a:p>
            <a:r>
              <a:rPr lang="es-ES" dirty="0"/>
              <a:t> </a:t>
            </a:r>
          </a:p>
          <a:p>
            <a:pPr marL="285750" indent="-285750">
              <a:buFont typeface="Arial" panose="020B0604020202020204" pitchFamily="34" charset="0"/>
              <a:buChar char="•"/>
            </a:pPr>
            <a:r>
              <a:rPr lang="es-ES" dirty="0" err="1"/>
              <a:t>However</a:t>
            </a:r>
            <a:r>
              <a:rPr lang="es-ES" dirty="0"/>
              <a:t>, </a:t>
            </a:r>
            <a:r>
              <a:rPr lang="es-ES" dirty="0" err="1"/>
              <a:t>this</a:t>
            </a:r>
            <a:r>
              <a:rPr lang="es-ES" dirty="0"/>
              <a:t> </a:t>
            </a:r>
            <a:r>
              <a:rPr lang="es-ES" dirty="0" err="1"/>
              <a:t>result</a:t>
            </a:r>
            <a:r>
              <a:rPr lang="es-ES" dirty="0"/>
              <a:t> </a:t>
            </a:r>
            <a:r>
              <a:rPr lang="es-ES" dirty="0" err="1"/>
              <a:t>must</a:t>
            </a:r>
            <a:r>
              <a:rPr lang="es-ES" dirty="0"/>
              <a:t> be </a:t>
            </a:r>
            <a:r>
              <a:rPr lang="es-ES" dirty="0" err="1"/>
              <a:t>interpreted</a:t>
            </a:r>
            <a:r>
              <a:rPr lang="es-ES" dirty="0"/>
              <a:t> </a:t>
            </a:r>
            <a:r>
              <a:rPr lang="es-ES" dirty="0" err="1"/>
              <a:t>with</a:t>
            </a:r>
            <a:r>
              <a:rPr lang="es-ES" dirty="0"/>
              <a:t> </a:t>
            </a:r>
            <a:r>
              <a:rPr lang="es-ES" b="1" dirty="0" err="1"/>
              <a:t>caution</a:t>
            </a:r>
            <a:r>
              <a:rPr lang="es-ES" dirty="0"/>
              <a:t>: </a:t>
            </a:r>
          </a:p>
          <a:p>
            <a:endParaRPr lang="es-ES" dirty="0"/>
          </a:p>
          <a:p>
            <a:pPr marL="1074738" indent="-358775">
              <a:buFont typeface="Wingdings" panose="05000000000000000000" pitchFamily="2" charset="2"/>
              <a:buChar char="ü"/>
            </a:pPr>
            <a:r>
              <a:rPr lang="es-ES" dirty="0" err="1"/>
              <a:t>Women</a:t>
            </a:r>
            <a:r>
              <a:rPr lang="es-ES" dirty="0"/>
              <a:t> </a:t>
            </a:r>
            <a:r>
              <a:rPr lang="es-ES" dirty="0" err="1"/>
              <a:t>take</a:t>
            </a:r>
            <a:r>
              <a:rPr lang="es-ES" dirty="0"/>
              <a:t> </a:t>
            </a:r>
            <a:r>
              <a:rPr lang="es-ES" dirty="0" err="1"/>
              <a:t>part</a:t>
            </a:r>
            <a:r>
              <a:rPr lang="es-ES" dirty="0"/>
              <a:t>-time </a:t>
            </a:r>
            <a:r>
              <a:rPr lang="es-ES" dirty="0" err="1"/>
              <a:t>leave</a:t>
            </a:r>
            <a:r>
              <a:rPr lang="es-ES" dirty="0"/>
              <a:t> </a:t>
            </a:r>
            <a:r>
              <a:rPr lang="es-ES" dirty="0" err="1"/>
              <a:t>for</a:t>
            </a:r>
            <a:r>
              <a:rPr lang="es-ES" dirty="0"/>
              <a:t> </a:t>
            </a:r>
            <a:r>
              <a:rPr lang="es-ES" dirty="0" err="1"/>
              <a:t>much</a:t>
            </a:r>
            <a:r>
              <a:rPr lang="es-ES" dirty="0"/>
              <a:t> </a:t>
            </a:r>
            <a:r>
              <a:rPr lang="es-ES" dirty="0" err="1"/>
              <a:t>longer</a:t>
            </a:r>
            <a:r>
              <a:rPr lang="es-ES" dirty="0"/>
              <a:t> </a:t>
            </a:r>
            <a:r>
              <a:rPr lang="es-ES" dirty="0" err="1"/>
              <a:t>periods</a:t>
            </a:r>
            <a:r>
              <a:rPr lang="es-ES" dirty="0"/>
              <a:t> tan full-time </a:t>
            </a:r>
            <a:r>
              <a:rPr lang="es-ES" dirty="0" err="1"/>
              <a:t>leave</a:t>
            </a:r>
            <a:r>
              <a:rPr lang="es-ES" dirty="0"/>
              <a:t>. So, </a:t>
            </a:r>
            <a:r>
              <a:rPr lang="es-ES" dirty="0" err="1"/>
              <a:t>there</a:t>
            </a:r>
            <a:r>
              <a:rPr lang="es-ES" dirty="0"/>
              <a:t> </a:t>
            </a:r>
            <a:r>
              <a:rPr lang="es-ES" dirty="0" err="1"/>
              <a:t>may</a:t>
            </a:r>
            <a:r>
              <a:rPr lang="es-ES" dirty="0"/>
              <a:t> be </a:t>
            </a:r>
            <a:r>
              <a:rPr lang="es-ES" dirty="0" err="1"/>
              <a:t>some</a:t>
            </a:r>
            <a:r>
              <a:rPr lang="es-ES" dirty="0"/>
              <a:t> </a:t>
            </a:r>
            <a:r>
              <a:rPr lang="es-ES" b="1" dirty="0"/>
              <a:t>catch-up </a:t>
            </a:r>
            <a:r>
              <a:rPr lang="es-ES" b="1" dirty="0" err="1"/>
              <a:t>effect</a:t>
            </a:r>
            <a:r>
              <a:rPr lang="es-ES" b="1" dirty="0"/>
              <a:t> </a:t>
            </a:r>
            <a:r>
              <a:rPr lang="es-ES" dirty="0" err="1"/>
              <a:t>that</a:t>
            </a:r>
            <a:r>
              <a:rPr lang="es-ES" dirty="0"/>
              <a:t> </a:t>
            </a:r>
            <a:r>
              <a:rPr lang="es-ES" dirty="0" err="1"/>
              <a:t>would</a:t>
            </a:r>
            <a:r>
              <a:rPr lang="es-ES" dirty="0"/>
              <a:t> </a:t>
            </a:r>
            <a:r>
              <a:rPr lang="es-ES" dirty="0" err="1"/>
              <a:t>make</a:t>
            </a:r>
            <a:r>
              <a:rPr lang="es-ES" dirty="0"/>
              <a:t> </a:t>
            </a:r>
            <a:r>
              <a:rPr lang="es-ES" dirty="0" err="1"/>
              <a:t>the</a:t>
            </a:r>
            <a:r>
              <a:rPr lang="es-ES" dirty="0"/>
              <a:t> </a:t>
            </a:r>
            <a:r>
              <a:rPr lang="es-ES" dirty="0" err="1"/>
              <a:t>penalties</a:t>
            </a:r>
            <a:r>
              <a:rPr lang="es-ES" dirty="0"/>
              <a:t> </a:t>
            </a:r>
            <a:r>
              <a:rPr lang="es-ES" dirty="0" err="1"/>
              <a:t>of</a:t>
            </a:r>
            <a:r>
              <a:rPr lang="es-ES" dirty="0"/>
              <a:t> </a:t>
            </a:r>
            <a:r>
              <a:rPr lang="es-ES" dirty="0" err="1"/>
              <a:t>both</a:t>
            </a:r>
            <a:r>
              <a:rPr lang="es-ES" dirty="0"/>
              <a:t> </a:t>
            </a:r>
            <a:r>
              <a:rPr lang="es-ES" dirty="0" err="1"/>
              <a:t>types</a:t>
            </a:r>
            <a:r>
              <a:rPr lang="es-ES" dirty="0"/>
              <a:t> </a:t>
            </a:r>
            <a:r>
              <a:rPr lang="es-ES" dirty="0" err="1"/>
              <a:t>of</a:t>
            </a:r>
            <a:r>
              <a:rPr lang="es-ES" dirty="0"/>
              <a:t> </a:t>
            </a:r>
            <a:r>
              <a:rPr lang="es-ES" dirty="0" err="1"/>
              <a:t>leaves</a:t>
            </a:r>
            <a:r>
              <a:rPr lang="es-ES" dirty="0"/>
              <a:t> similar in </a:t>
            </a:r>
            <a:r>
              <a:rPr lang="es-ES" dirty="0" err="1"/>
              <a:t>the</a:t>
            </a:r>
            <a:r>
              <a:rPr lang="es-ES" dirty="0"/>
              <a:t> </a:t>
            </a:r>
            <a:r>
              <a:rPr lang="es-ES" dirty="0" err="1"/>
              <a:t>long</a:t>
            </a:r>
            <a:r>
              <a:rPr lang="es-ES" dirty="0"/>
              <a:t> run. </a:t>
            </a:r>
          </a:p>
          <a:p>
            <a:pPr marL="1074738" indent="-358775">
              <a:buFont typeface="Wingdings" panose="05000000000000000000" pitchFamily="2" charset="2"/>
              <a:buChar char="ü"/>
            </a:pPr>
            <a:endParaRPr lang="es-ES" dirty="0"/>
          </a:p>
          <a:p>
            <a:pPr marL="1074738" indent="-358775">
              <a:buFont typeface="Wingdings" panose="05000000000000000000" pitchFamily="2" charset="2"/>
              <a:buChar char="ü"/>
            </a:pPr>
            <a:r>
              <a:rPr lang="es-ES" dirty="0" err="1"/>
              <a:t>We</a:t>
            </a:r>
            <a:r>
              <a:rPr lang="es-ES" dirty="0"/>
              <a:t> are </a:t>
            </a:r>
            <a:r>
              <a:rPr lang="es-ES" dirty="0" err="1"/>
              <a:t>measuring</a:t>
            </a:r>
            <a:r>
              <a:rPr lang="es-ES" dirty="0"/>
              <a:t> a </a:t>
            </a:r>
            <a:r>
              <a:rPr lang="es-ES" b="1" dirty="0"/>
              <a:t>short </a:t>
            </a:r>
            <a:r>
              <a:rPr lang="es-ES" b="1" dirty="0" err="1"/>
              <a:t>period</a:t>
            </a:r>
            <a:r>
              <a:rPr lang="es-ES" b="1" dirty="0"/>
              <a:t> </a:t>
            </a:r>
            <a:r>
              <a:rPr lang="es-ES" dirty="0"/>
              <a:t>(up </a:t>
            </a:r>
            <a:r>
              <a:rPr lang="es-ES" dirty="0" err="1"/>
              <a:t>to</a:t>
            </a:r>
            <a:r>
              <a:rPr lang="es-ES" dirty="0"/>
              <a:t> </a:t>
            </a:r>
            <a:r>
              <a:rPr lang="es-ES" dirty="0" err="1"/>
              <a:t>seven</a:t>
            </a:r>
            <a:r>
              <a:rPr lang="es-ES" dirty="0"/>
              <a:t> </a:t>
            </a:r>
            <a:r>
              <a:rPr lang="es-ES" dirty="0" err="1"/>
              <a:t>years</a:t>
            </a:r>
            <a:r>
              <a:rPr lang="es-ES" dirty="0"/>
              <a:t>). So, </a:t>
            </a:r>
            <a:r>
              <a:rPr lang="es-ES" dirty="0" err="1"/>
              <a:t>it</a:t>
            </a:r>
            <a:r>
              <a:rPr lang="es-ES" dirty="0"/>
              <a:t> </a:t>
            </a:r>
            <a:r>
              <a:rPr lang="es-ES" dirty="0" err="1"/>
              <a:t>may</a:t>
            </a:r>
            <a:r>
              <a:rPr lang="es-ES" dirty="0"/>
              <a:t> be </a:t>
            </a:r>
            <a:r>
              <a:rPr lang="es-ES" dirty="0" err="1"/>
              <a:t>the</a:t>
            </a:r>
            <a:r>
              <a:rPr lang="es-ES" dirty="0"/>
              <a:t> case </a:t>
            </a:r>
            <a:r>
              <a:rPr lang="es-ES" dirty="0" err="1"/>
              <a:t>that</a:t>
            </a:r>
            <a:r>
              <a:rPr lang="es-ES" dirty="0"/>
              <a:t> </a:t>
            </a:r>
            <a:r>
              <a:rPr lang="es-ES" dirty="0" err="1"/>
              <a:t>penalties</a:t>
            </a:r>
            <a:r>
              <a:rPr lang="es-ES" dirty="0"/>
              <a:t> cancel </a:t>
            </a:r>
            <a:r>
              <a:rPr lang="es-ES" dirty="0" err="1"/>
              <a:t>out</a:t>
            </a:r>
            <a:r>
              <a:rPr lang="es-ES" dirty="0"/>
              <a:t> </a:t>
            </a:r>
            <a:r>
              <a:rPr lang="es-ES" dirty="0" err="1"/>
              <a:t>later</a:t>
            </a:r>
            <a:r>
              <a:rPr lang="es-ES" dirty="0"/>
              <a:t> in </a:t>
            </a:r>
            <a:r>
              <a:rPr lang="es-ES" dirty="0" err="1"/>
              <a:t>the</a:t>
            </a:r>
            <a:r>
              <a:rPr lang="es-ES" dirty="0"/>
              <a:t> </a:t>
            </a:r>
            <a:r>
              <a:rPr lang="es-ES" dirty="0" err="1"/>
              <a:t>mothers</a:t>
            </a:r>
            <a:r>
              <a:rPr lang="es-ES" dirty="0"/>
              <a:t>’ </a:t>
            </a:r>
            <a:r>
              <a:rPr lang="es-ES" dirty="0" err="1"/>
              <a:t>carrer</a:t>
            </a:r>
            <a:r>
              <a:rPr lang="es-ES" dirty="0"/>
              <a:t>.  </a:t>
            </a:r>
            <a:r>
              <a:rPr lang="es-ES" dirty="0" err="1"/>
              <a:t>Some</a:t>
            </a:r>
            <a:r>
              <a:rPr lang="es-ES" dirty="0"/>
              <a:t> </a:t>
            </a:r>
            <a:r>
              <a:rPr lang="es-ES" dirty="0" err="1"/>
              <a:t>studies</a:t>
            </a:r>
            <a:r>
              <a:rPr lang="es-ES" dirty="0"/>
              <a:t> show </a:t>
            </a:r>
            <a:r>
              <a:rPr lang="es-ES" dirty="0" err="1"/>
              <a:t>that</a:t>
            </a:r>
            <a:r>
              <a:rPr lang="es-ES" dirty="0"/>
              <a:t> </a:t>
            </a:r>
            <a:r>
              <a:rPr lang="es-ES" dirty="0" err="1"/>
              <a:t>mothers</a:t>
            </a:r>
            <a:r>
              <a:rPr lang="es-ES" dirty="0"/>
              <a:t>  </a:t>
            </a:r>
            <a:r>
              <a:rPr lang="es-ES" dirty="0" err="1"/>
              <a:t>might</a:t>
            </a:r>
            <a:r>
              <a:rPr lang="es-ES" dirty="0"/>
              <a:t> </a:t>
            </a:r>
            <a:r>
              <a:rPr lang="es-ES" dirty="0" err="1"/>
              <a:t>develop</a:t>
            </a:r>
            <a:r>
              <a:rPr lang="es-ES" dirty="0"/>
              <a:t> </a:t>
            </a:r>
            <a:r>
              <a:rPr lang="es-ES" dirty="0" err="1"/>
              <a:t>strategies</a:t>
            </a:r>
            <a:r>
              <a:rPr lang="es-ES" dirty="0"/>
              <a:t> </a:t>
            </a:r>
            <a:r>
              <a:rPr lang="es-ES" dirty="0" err="1"/>
              <a:t>to</a:t>
            </a:r>
            <a:r>
              <a:rPr lang="es-ES" dirty="0"/>
              <a:t> </a:t>
            </a:r>
            <a:r>
              <a:rPr lang="es-ES" dirty="0" err="1"/>
              <a:t>compensate</a:t>
            </a:r>
            <a:r>
              <a:rPr lang="es-ES" dirty="0"/>
              <a:t> </a:t>
            </a:r>
            <a:r>
              <a:rPr lang="es-ES" dirty="0" err="1"/>
              <a:t>for</a:t>
            </a:r>
            <a:r>
              <a:rPr lang="es-ES" dirty="0"/>
              <a:t> </a:t>
            </a:r>
            <a:r>
              <a:rPr lang="es-ES" dirty="0" err="1"/>
              <a:t>the</a:t>
            </a:r>
            <a:r>
              <a:rPr lang="es-ES" dirty="0"/>
              <a:t> </a:t>
            </a:r>
            <a:r>
              <a:rPr lang="es-ES" dirty="0" err="1"/>
              <a:t>reduction</a:t>
            </a:r>
            <a:r>
              <a:rPr lang="es-ES" dirty="0"/>
              <a:t> in </a:t>
            </a:r>
            <a:r>
              <a:rPr lang="es-ES" dirty="0" err="1"/>
              <a:t>working</a:t>
            </a:r>
            <a:r>
              <a:rPr lang="es-ES" dirty="0"/>
              <a:t> </a:t>
            </a:r>
            <a:r>
              <a:rPr lang="es-ES" dirty="0" err="1"/>
              <a:t>hours</a:t>
            </a:r>
            <a:r>
              <a:rPr lang="es-ES" dirty="0"/>
              <a:t>, </a:t>
            </a:r>
            <a:r>
              <a:rPr lang="es-ES" dirty="0" err="1"/>
              <a:t>which</a:t>
            </a:r>
            <a:r>
              <a:rPr lang="es-ES" dirty="0"/>
              <a:t> </a:t>
            </a:r>
            <a:r>
              <a:rPr lang="es-ES" dirty="0" err="1"/>
              <a:t>may</a:t>
            </a:r>
            <a:r>
              <a:rPr lang="es-ES" dirty="0"/>
              <a:t>, in </a:t>
            </a:r>
            <a:r>
              <a:rPr lang="es-ES" dirty="0" err="1"/>
              <a:t>turn</a:t>
            </a:r>
            <a:r>
              <a:rPr lang="es-ES" dirty="0"/>
              <a:t>, reduce </a:t>
            </a:r>
            <a:r>
              <a:rPr lang="es-ES" dirty="0" err="1"/>
              <a:t>the</a:t>
            </a:r>
            <a:r>
              <a:rPr lang="es-ES" dirty="0"/>
              <a:t> </a:t>
            </a:r>
            <a:r>
              <a:rPr lang="es-ES" dirty="0" err="1"/>
              <a:t>penalty</a:t>
            </a:r>
            <a:r>
              <a:rPr lang="es-ES" dirty="0"/>
              <a:t> in </a:t>
            </a:r>
            <a:r>
              <a:rPr lang="es-ES" dirty="0" err="1"/>
              <a:t>the</a:t>
            </a:r>
            <a:r>
              <a:rPr lang="es-ES" dirty="0"/>
              <a:t> </a:t>
            </a:r>
            <a:r>
              <a:rPr lang="es-ES" dirty="0" err="1"/>
              <a:t>long</a:t>
            </a:r>
            <a:r>
              <a:rPr lang="es-ES" dirty="0"/>
              <a:t> </a:t>
            </a:r>
            <a:r>
              <a:rPr lang="es-ES" dirty="0" err="1"/>
              <a:t>term</a:t>
            </a:r>
            <a:r>
              <a:rPr lang="es-ES" dirty="0"/>
              <a:t> (Webber and Williams, 2008). </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b="1" dirty="0" err="1"/>
              <a:t>Policy</a:t>
            </a:r>
            <a:r>
              <a:rPr lang="es-ES" b="1" dirty="0"/>
              <a:t> </a:t>
            </a:r>
            <a:r>
              <a:rPr lang="es-ES" b="1" dirty="0" err="1"/>
              <a:t>implications</a:t>
            </a:r>
            <a:r>
              <a:rPr lang="es-ES" dirty="0"/>
              <a:t>: </a:t>
            </a:r>
            <a:r>
              <a:rPr lang="es-ES" dirty="0" err="1"/>
              <a:t>the</a:t>
            </a:r>
            <a:r>
              <a:rPr lang="es-ES" dirty="0"/>
              <a:t> </a:t>
            </a:r>
            <a:r>
              <a:rPr lang="es-ES" dirty="0" err="1"/>
              <a:t>reform</a:t>
            </a:r>
            <a:r>
              <a:rPr lang="es-ES" dirty="0"/>
              <a:t> </a:t>
            </a:r>
            <a:r>
              <a:rPr lang="es-ES" dirty="0" err="1"/>
              <a:t>implemented</a:t>
            </a:r>
            <a:r>
              <a:rPr lang="es-ES" dirty="0"/>
              <a:t>  in 2021 in </a:t>
            </a:r>
            <a:r>
              <a:rPr lang="es-ES" dirty="0" err="1"/>
              <a:t>Spain</a:t>
            </a:r>
            <a:r>
              <a:rPr lang="es-ES" dirty="0"/>
              <a:t> </a:t>
            </a:r>
            <a:r>
              <a:rPr lang="es-ES" dirty="0" err="1"/>
              <a:t>does</a:t>
            </a:r>
            <a:r>
              <a:rPr lang="es-ES" dirty="0"/>
              <a:t> </a:t>
            </a:r>
            <a:r>
              <a:rPr lang="es-ES" dirty="0" err="1"/>
              <a:t>not</a:t>
            </a:r>
            <a:r>
              <a:rPr lang="es-ES" dirty="0"/>
              <a:t> </a:t>
            </a:r>
            <a:r>
              <a:rPr lang="es-ES" dirty="0" err="1"/>
              <a:t>modify</a:t>
            </a:r>
            <a:r>
              <a:rPr lang="es-ES" dirty="0"/>
              <a:t> </a:t>
            </a:r>
            <a:r>
              <a:rPr lang="es-ES" dirty="0" err="1"/>
              <a:t>the</a:t>
            </a:r>
            <a:r>
              <a:rPr lang="es-ES" dirty="0"/>
              <a:t> </a:t>
            </a:r>
            <a:r>
              <a:rPr lang="es-ES" dirty="0" err="1"/>
              <a:t>unpaid</a:t>
            </a:r>
            <a:r>
              <a:rPr lang="es-ES" dirty="0"/>
              <a:t> </a:t>
            </a:r>
            <a:r>
              <a:rPr lang="es-ES" dirty="0" err="1"/>
              <a:t>leave</a:t>
            </a:r>
            <a:r>
              <a:rPr lang="es-ES" dirty="0"/>
              <a:t> </a:t>
            </a:r>
            <a:r>
              <a:rPr lang="es-ES" dirty="0" err="1"/>
              <a:t>policies</a:t>
            </a:r>
            <a:r>
              <a:rPr lang="es-ES" dirty="0"/>
              <a:t>. </a:t>
            </a:r>
            <a:r>
              <a:rPr lang="es-ES" dirty="0" err="1"/>
              <a:t>The</a:t>
            </a:r>
            <a:r>
              <a:rPr lang="es-ES" dirty="0"/>
              <a:t> positive </a:t>
            </a:r>
            <a:r>
              <a:rPr lang="es-ES" dirty="0" err="1"/>
              <a:t>effects</a:t>
            </a:r>
            <a:r>
              <a:rPr lang="es-ES" dirty="0"/>
              <a:t> </a:t>
            </a:r>
            <a:r>
              <a:rPr lang="es-ES" dirty="0" err="1"/>
              <a:t>that</a:t>
            </a:r>
            <a:r>
              <a:rPr lang="es-ES" dirty="0"/>
              <a:t> </a:t>
            </a:r>
            <a:r>
              <a:rPr lang="es-ES" dirty="0" err="1"/>
              <a:t>this</a:t>
            </a:r>
            <a:r>
              <a:rPr lang="es-ES" dirty="0"/>
              <a:t> </a:t>
            </a:r>
            <a:r>
              <a:rPr lang="es-ES" dirty="0" err="1"/>
              <a:t>reform</a:t>
            </a:r>
            <a:r>
              <a:rPr lang="es-ES" dirty="0"/>
              <a:t> </a:t>
            </a:r>
            <a:r>
              <a:rPr lang="es-ES" dirty="0" err="1"/>
              <a:t>might</a:t>
            </a:r>
            <a:r>
              <a:rPr lang="es-ES" dirty="0"/>
              <a:t> </a:t>
            </a:r>
            <a:r>
              <a:rPr lang="es-ES" dirty="0" err="1"/>
              <a:t>have</a:t>
            </a:r>
            <a:r>
              <a:rPr lang="es-ES" dirty="0"/>
              <a:t> </a:t>
            </a:r>
            <a:r>
              <a:rPr lang="es-ES" dirty="0" err="1"/>
              <a:t>on</a:t>
            </a:r>
            <a:r>
              <a:rPr lang="es-ES" dirty="0"/>
              <a:t> </a:t>
            </a:r>
            <a:r>
              <a:rPr lang="es-ES" dirty="0" err="1"/>
              <a:t>gender</a:t>
            </a:r>
            <a:r>
              <a:rPr lang="es-ES" dirty="0"/>
              <a:t> </a:t>
            </a:r>
            <a:r>
              <a:rPr lang="es-ES" dirty="0" err="1"/>
              <a:t>equality</a:t>
            </a:r>
            <a:r>
              <a:rPr lang="es-ES" dirty="0"/>
              <a:t> can be </a:t>
            </a:r>
            <a:r>
              <a:rPr lang="es-ES" dirty="0" err="1"/>
              <a:t>jeopardized</a:t>
            </a:r>
            <a:r>
              <a:rPr lang="es-ES" dirty="0"/>
              <a:t> </a:t>
            </a:r>
            <a:r>
              <a:rPr lang="es-ES" dirty="0" err="1"/>
              <a:t>by</a:t>
            </a:r>
            <a:r>
              <a:rPr lang="es-ES" dirty="0"/>
              <a:t> </a:t>
            </a:r>
            <a:r>
              <a:rPr lang="es-ES" dirty="0" err="1"/>
              <a:t>the</a:t>
            </a:r>
            <a:r>
              <a:rPr lang="es-ES" dirty="0"/>
              <a:t> </a:t>
            </a:r>
            <a:r>
              <a:rPr lang="es-ES" dirty="0" err="1"/>
              <a:t>negative</a:t>
            </a:r>
            <a:r>
              <a:rPr lang="es-ES" dirty="0"/>
              <a:t> </a:t>
            </a:r>
            <a:r>
              <a:rPr lang="es-ES" dirty="0" err="1"/>
              <a:t>impact</a:t>
            </a:r>
            <a:r>
              <a:rPr lang="es-ES" dirty="0"/>
              <a:t> </a:t>
            </a:r>
            <a:r>
              <a:rPr lang="es-ES" dirty="0" err="1"/>
              <a:t>of</a:t>
            </a:r>
            <a:r>
              <a:rPr lang="es-ES" dirty="0"/>
              <a:t> full- and </a:t>
            </a:r>
            <a:r>
              <a:rPr lang="es-ES" dirty="0" err="1"/>
              <a:t>part</a:t>
            </a:r>
            <a:r>
              <a:rPr lang="es-ES" dirty="0"/>
              <a:t>-time parental </a:t>
            </a:r>
            <a:r>
              <a:rPr lang="es-ES" dirty="0" err="1"/>
              <a:t>leaves</a:t>
            </a:r>
            <a:r>
              <a:rPr lang="es-ES" dirty="0"/>
              <a:t> </a:t>
            </a:r>
            <a:r>
              <a:rPr lang="es-ES" dirty="0" err="1"/>
              <a:t>on</a:t>
            </a:r>
            <a:r>
              <a:rPr lang="es-ES" dirty="0"/>
              <a:t> </a:t>
            </a:r>
            <a:r>
              <a:rPr lang="es-ES" dirty="0" err="1"/>
              <a:t>mothers</a:t>
            </a:r>
            <a:r>
              <a:rPr lang="es-ES" dirty="0"/>
              <a:t>’ </a:t>
            </a:r>
            <a:r>
              <a:rPr lang="es-ES" dirty="0" err="1"/>
              <a:t>wages</a:t>
            </a:r>
            <a:r>
              <a:rPr lang="es-ES" dirty="0"/>
              <a:t>. As a </a:t>
            </a:r>
            <a:r>
              <a:rPr lang="es-ES" dirty="0" err="1"/>
              <a:t>result</a:t>
            </a:r>
            <a:r>
              <a:rPr lang="es-ES" dirty="0"/>
              <a:t>, a revisión </a:t>
            </a:r>
            <a:r>
              <a:rPr lang="es-ES" dirty="0" err="1"/>
              <a:t>of</a:t>
            </a:r>
            <a:r>
              <a:rPr lang="es-ES" dirty="0"/>
              <a:t> </a:t>
            </a:r>
            <a:r>
              <a:rPr lang="es-ES" dirty="0" err="1"/>
              <a:t>the</a:t>
            </a:r>
            <a:r>
              <a:rPr lang="es-ES" dirty="0"/>
              <a:t> </a:t>
            </a:r>
            <a:r>
              <a:rPr lang="es-ES" dirty="0" err="1"/>
              <a:t>whole</a:t>
            </a:r>
            <a:r>
              <a:rPr lang="es-ES" dirty="0"/>
              <a:t> parental </a:t>
            </a:r>
            <a:r>
              <a:rPr lang="es-ES" dirty="0" err="1"/>
              <a:t>leave</a:t>
            </a:r>
            <a:r>
              <a:rPr lang="es-ES" dirty="0"/>
              <a:t> </a:t>
            </a:r>
            <a:r>
              <a:rPr lang="es-ES" dirty="0" err="1"/>
              <a:t>system</a:t>
            </a:r>
            <a:r>
              <a:rPr lang="es-ES" dirty="0"/>
              <a:t> </a:t>
            </a:r>
            <a:r>
              <a:rPr lang="es-ES" dirty="0" err="1"/>
              <a:t>is</a:t>
            </a:r>
            <a:r>
              <a:rPr lang="es-ES" dirty="0"/>
              <a:t> </a:t>
            </a:r>
            <a:r>
              <a:rPr lang="es-ES" dirty="0" err="1"/>
              <a:t>needed</a:t>
            </a:r>
            <a:r>
              <a:rPr lang="es-ES" dirty="0"/>
              <a:t>.</a:t>
            </a:r>
          </a:p>
          <a:p>
            <a:endParaRPr lang="es-ES" dirty="0"/>
          </a:p>
        </p:txBody>
      </p:sp>
    </p:spTree>
    <p:extLst>
      <p:ext uri="{BB962C8B-B14F-4D97-AF65-F5344CB8AC3E}">
        <p14:creationId xmlns:p14="http://schemas.microsoft.com/office/powerpoint/2010/main" val="171772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11412" y="3641540"/>
            <a:ext cx="8915399" cy="2880020"/>
          </a:xfrm>
        </p:spPr>
        <p:txBody>
          <a:bodyPr/>
          <a:lstStyle/>
          <a:p>
            <a:r>
              <a:rPr lang="es-ES" dirty="0" err="1"/>
              <a:t>Thank</a:t>
            </a:r>
            <a:r>
              <a:rPr lang="es-ES" dirty="0"/>
              <a:t> </a:t>
            </a:r>
            <a:r>
              <a:rPr lang="es-ES" dirty="0" err="1"/>
              <a:t>you</a:t>
            </a:r>
            <a:r>
              <a:rPr lang="es-ES" dirty="0"/>
              <a:t> </a:t>
            </a:r>
            <a:r>
              <a:rPr lang="es-ES" dirty="0" err="1"/>
              <a:t>very</a:t>
            </a:r>
            <a:r>
              <a:rPr lang="es-ES" dirty="0"/>
              <a:t> </a:t>
            </a:r>
            <a:r>
              <a:rPr lang="es-ES" dirty="0" err="1"/>
              <a:t>much</a:t>
            </a:r>
            <a:r>
              <a:rPr lang="es-ES" dirty="0"/>
              <a:t> </a:t>
            </a:r>
            <a:r>
              <a:rPr lang="es-ES" dirty="0" err="1"/>
              <a:t>for</a:t>
            </a:r>
            <a:r>
              <a:rPr lang="es-ES" dirty="0"/>
              <a:t> </a:t>
            </a:r>
            <a:r>
              <a:rPr lang="es-ES" dirty="0" err="1"/>
              <a:t>your</a:t>
            </a:r>
            <a:r>
              <a:rPr lang="es-ES" dirty="0"/>
              <a:t> </a:t>
            </a:r>
            <a:r>
              <a:rPr lang="es-ES" dirty="0" err="1"/>
              <a:t>attention</a:t>
            </a:r>
            <a:r>
              <a:rPr lang="es-ES" dirty="0"/>
              <a:t>!</a:t>
            </a:r>
          </a:p>
        </p:txBody>
      </p:sp>
    </p:spTree>
    <p:extLst>
      <p:ext uri="{BB962C8B-B14F-4D97-AF65-F5344CB8AC3E}">
        <p14:creationId xmlns:p14="http://schemas.microsoft.com/office/powerpoint/2010/main" val="824504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7" name="CuadroTexto 6"/>
          <p:cNvSpPr txBox="1"/>
          <p:nvPr/>
        </p:nvSpPr>
        <p:spPr>
          <a:xfrm>
            <a:off x="842434" y="226483"/>
            <a:ext cx="9324975" cy="584775"/>
          </a:xfrm>
          <a:prstGeom prst="rect">
            <a:avLst/>
          </a:prstGeom>
          <a:noFill/>
        </p:spPr>
        <p:txBody>
          <a:bodyPr wrap="square" rtlCol="0">
            <a:spAutoFit/>
          </a:bodyPr>
          <a:lstStyle/>
          <a:p>
            <a:r>
              <a:rPr lang="es-ES" sz="3200" dirty="0" err="1">
                <a:solidFill>
                  <a:srgbClr val="31B4E6">
                    <a:lumMod val="75000"/>
                  </a:srgbClr>
                </a:solidFill>
              </a:rPr>
              <a:t>Starting</a:t>
            </a:r>
            <a:r>
              <a:rPr lang="es-ES" sz="3200" dirty="0">
                <a:solidFill>
                  <a:srgbClr val="31B4E6">
                    <a:lumMod val="75000"/>
                  </a:srgbClr>
                </a:solidFill>
              </a:rPr>
              <a:t> </a:t>
            </a:r>
            <a:r>
              <a:rPr lang="es-ES" sz="3200" dirty="0" err="1">
                <a:solidFill>
                  <a:srgbClr val="31B4E6">
                    <a:lumMod val="75000"/>
                  </a:srgbClr>
                </a:solidFill>
              </a:rPr>
              <a:t>point</a:t>
            </a:r>
            <a:r>
              <a:rPr lang="es-ES" sz="3200" dirty="0">
                <a:solidFill>
                  <a:srgbClr val="31B4E6">
                    <a:lumMod val="75000"/>
                  </a:srgbClr>
                </a:solidFill>
              </a:rPr>
              <a:t>: </a:t>
            </a:r>
          </a:p>
        </p:txBody>
      </p:sp>
      <p:sp>
        <p:nvSpPr>
          <p:cNvPr id="6" name="CuadroTexto 5">
            <a:extLst>
              <a:ext uri="{FF2B5EF4-FFF2-40B4-BE49-F238E27FC236}">
                <a16:creationId xmlns:a16="http://schemas.microsoft.com/office/drawing/2014/main" id="{4D74DFEC-1D76-4888-B4E6-ED9EF269CD5E}"/>
              </a:ext>
            </a:extLst>
          </p:cNvPr>
          <p:cNvSpPr txBox="1"/>
          <p:nvPr/>
        </p:nvSpPr>
        <p:spPr>
          <a:xfrm>
            <a:off x="725833" y="1259175"/>
            <a:ext cx="10534035" cy="3477875"/>
          </a:xfrm>
          <a:prstGeom prst="rect">
            <a:avLst/>
          </a:prstGeom>
          <a:noFill/>
        </p:spPr>
        <p:txBody>
          <a:bodyPr wrap="square" rtlCol="0">
            <a:spAutoFit/>
          </a:bodyPr>
          <a:lstStyle/>
          <a:p>
            <a:pPr marL="285750" indent="-285750">
              <a:buFont typeface="Arial" panose="020B0604020202020204" pitchFamily="34" charset="0"/>
              <a:buChar char="•"/>
            </a:pPr>
            <a:r>
              <a:rPr lang="es-ES" sz="2000" i="1" dirty="0" err="1">
                <a:solidFill>
                  <a:prstClr val="black"/>
                </a:solidFill>
              </a:rPr>
              <a:t>Welfare</a:t>
            </a:r>
            <a:r>
              <a:rPr lang="es-ES" sz="2000" i="1" dirty="0">
                <a:solidFill>
                  <a:prstClr val="black"/>
                </a:solidFill>
              </a:rPr>
              <a:t> </a:t>
            </a:r>
            <a:r>
              <a:rPr lang="es-ES" sz="2000" i="1" dirty="0" err="1">
                <a:solidFill>
                  <a:prstClr val="black"/>
                </a:solidFill>
              </a:rPr>
              <a:t>states</a:t>
            </a:r>
            <a:r>
              <a:rPr lang="es-ES" sz="2000" i="1" dirty="0">
                <a:solidFill>
                  <a:prstClr val="black"/>
                </a:solidFill>
              </a:rPr>
              <a:t> </a:t>
            </a:r>
            <a:r>
              <a:rPr lang="es-ES" sz="2000" i="1" dirty="0" err="1">
                <a:solidFill>
                  <a:prstClr val="black"/>
                </a:solidFill>
              </a:rPr>
              <a:t>have</a:t>
            </a:r>
            <a:r>
              <a:rPr lang="es-ES" sz="2000" i="1" dirty="0">
                <a:solidFill>
                  <a:prstClr val="black"/>
                </a:solidFill>
              </a:rPr>
              <a:t> </a:t>
            </a:r>
            <a:r>
              <a:rPr lang="es-ES" sz="2000" i="1" dirty="0" err="1">
                <a:solidFill>
                  <a:prstClr val="black"/>
                </a:solidFill>
              </a:rPr>
              <a:t>developed</a:t>
            </a:r>
            <a:r>
              <a:rPr lang="es-ES" sz="2000" i="1" dirty="0">
                <a:solidFill>
                  <a:prstClr val="black"/>
                </a:solidFill>
              </a:rPr>
              <a:t> </a:t>
            </a:r>
            <a:r>
              <a:rPr lang="es-ES" sz="2000" i="1" dirty="0" err="1">
                <a:solidFill>
                  <a:prstClr val="black"/>
                </a:solidFill>
              </a:rPr>
              <a:t>diferent</a:t>
            </a:r>
            <a:r>
              <a:rPr lang="es-ES" sz="2000" i="1" dirty="0">
                <a:solidFill>
                  <a:prstClr val="black"/>
                </a:solidFill>
              </a:rPr>
              <a:t> </a:t>
            </a:r>
            <a:r>
              <a:rPr lang="es-ES" sz="2000" i="1" dirty="0" err="1">
                <a:solidFill>
                  <a:prstClr val="black"/>
                </a:solidFill>
              </a:rPr>
              <a:t>policies</a:t>
            </a:r>
            <a:r>
              <a:rPr lang="es-ES" sz="2000" i="1" dirty="0">
                <a:solidFill>
                  <a:prstClr val="black"/>
                </a:solidFill>
              </a:rPr>
              <a:t> </a:t>
            </a:r>
            <a:r>
              <a:rPr lang="es-ES" sz="2000" i="1" dirty="0" err="1">
                <a:solidFill>
                  <a:prstClr val="black"/>
                </a:solidFill>
              </a:rPr>
              <a:t>to</a:t>
            </a:r>
            <a:r>
              <a:rPr lang="es-ES" sz="2000" i="1" dirty="0">
                <a:solidFill>
                  <a:prstClr val="black"/>
                </a:solidFill>
              </a:rPr>
              <a:t> </a:t>
            </a:r>
            <a:r>
              <a:rPr lang="es-ES" sz="2000" i="1" dirty="0" err="1">
                <a:solidFill>
                  <a:prstClr val="black"/>
                </a:solidFill>
              </a:rPr>
              <a:t>protect</a:t>
            </a:r>
            <a:r>
              <a:rPr lang="es-ES" sz="2000" i="1" dirty="0">
                <a:solidFill>
                  <a:prstClr val="black"/>
                </a:solidFill>
              </a:rPr>
              <a:t> </a:t>
            </a:r>
            <a:r>
              <a:rPr lang="es-ES" sz="2000" i="1" dirty="0" err="1">
                <a:solidFill>
                  <a:prstClr val="black"/>
                </a:solidFill>
              </a:rPr>
              <a:t>women</a:t>
            </a:r>
            <a:r>
              <a:rPr lang="es-ES" sz="2000" i="1" dirty="0">
                <a:solidFill>
                  <a:prstClr val="black"/>
                </a:solidFill>
              </a:rPr>
              <a:t> in </a:t>
            </a:r>
            <a:r>
              <a:rPr lang="es-ES" sz="2000" i="1" dirty="0" err="1">
                <a:solidFill>
                  <a:prstClr val="black"/>
                </a:solidFill>
              </a:rPr>
              <a:t>the</a:t>
            </a:r>
            <a:r>
              <a:rPr lang="es-ES" sz="2000" i="1" dirty="0">
                <a:solidFill>
                  <a:prstClr val="black"/>
                </a:solidFill>
              </a:rPr>
              <a:t> labor </a:t>
            </a:r>
            <a:r>
              <a:rPr lang="es-ES" sz="2000" i="1" dirty="0" err="1">
                <a:solidFill>
                  <a:prstClr val="black"/>
                </a:solidFill>
              </a:rPr>
              <a:t>market</a:t>
            </a:r>
            <a:r>
              <a:rPr lang="es-ES" sz="2000" i="1" dirty="0">
                <a:solidFill>
                  <a:prstClr val="black"/>
                </a:solidFill>
              </a:rPr>
              <a:t> and </a:t>
            </a:r>
            <a:r>
              <a:rPr lang="es-ES" sz="2000" i="1" dirty="0" err="1">
                <a:solidFill>
                  <a:prstClr val="black"/>
                </a:solidFill>
              </a:rPr>
              <a:t>countries</a:t>
            </a:r>
            <a:r>
              <a:rPr lang="es-ES" sz="2000" i="1" dirty="0">
                <a:solidFill>
                  <a:prstClr val="black"/>
                </a:solidFill>
              </a:rPr>
              <a:t> </a:t>
            </a:r>
            <a:r>
              <a:rPr lang="es-ES" sz="2000" i="1" dirty="0" err="1">
                <a:solidFill>
                  <a:prstClr val="black"/>
                </a:solidFill>
              </a:rPr>
              <a:t>with</a:t>
            </a:r>
            <a:r>
              <a:rPr lang="es-ES" sz="2000" i="1" dirty="0">
                <a:solidFill>
                  <a:prstClr val="black"/>
                </a:solidFill>
              </a:rPr>
              <a:t> more </a:t>
            </a:r>
            <a:r>
              <a:rPr lang="es-ES" sz="2000" i="1" dirty="0" err="1">
                <a:solidFill>
                  <a:prstClr val="black"/>
                </a:solidFill>
              </a:rPr>
              <a:t>genorous</a:t>
            </a:r>
            <a:r>
              <a:rPr lang="es-ES" sz="2000" i="1" dirty="0">
                <a:solidFill>
                  <a:prstClr val="black"/>
                </a:solidFill>
              </a:rPr>
              <a:t> </a:t>
            </a:r>
            <a:r>
              <a:rPr lang="es-ES" sz="2000" i="1" dirty="0" err="1">
                <a:solidFill>
                  <a:prstClr val="black"/>
                </a:solidFill>
              </a:rPr>
              <a:t>family</a:t>
            </a:r>
            <a:r>
              <a:rPr lang="es-ES" sz="2000" i="1" dirty="0">
                <a:solidFill>
                  <a:prstClr val="black"/>
                </a:solidFill>
              </a:rPr>
              <a:t> </a:t>
            </a:r>
            <a:r>
              <a:rPr lang="es-ES" sz="2000" i="1" dirty="0" err="1">
                <a:solidFill>
                  <a:prstClr val="black"/>
                </a:solidFill>
              </a:rPr>
              <a:t>policies</a:t>
            </a:r>
            <a:r>
              <a:rPr lang="es-ES" sz="2000" i="1" dirty="0">
                <a:solidFill>
                  <a:prstClr val="black"/>
                </a:solidFill>
              </a:rPr>
              <a:t> </a:t>
            </a:r>
            <a:r>
              <a:rPr lang="es-ES" sz="2000" i="1" dirty="0" err="1">
                <a:solidFill>
                  <a:prstClr val="black"/>
                </a:solidFill>
              </a:rPr>
              <a:t>have</a:t>
            </a:r>
            <a:r>
              <a:rPr lang="es-ES" sz="2000" i="1" dirty="0">
                <a:solidFill>
                  <a:prstClr val="black"/>
                </a:solidFill>
              </a:rPr>
              <a:t> </a:t>
            </a:r>
            <a:r>
              <a:rPr lang="es-ES" sz="2000" i="1" dirty="0" err="1">
                <a:solidFill>
                  <a:prstClr val="black"/>
                </a:solidFill>
              </a:rPr>
              <a:t>smaller</a:t>
            </a:r>
            <a:r>
              <a:rPr lang="es-ES" sz="2000" i="1" dirty="0">
                <a:solidFill>
                  <a:prstClr val="black"/>
                </a:solidFill>
              </a:rPr>
              <a:t> </a:t>
            </a:r>
            <a:r>
              <a:rPr lang="es-ES" sz="2000" i="1" dirty="0" err="1">
                <a:solidFill>
                  <a:prstClr val="black"/>
                </a:solidFill>
              </a:rPr>
              <a:t>motherhood</a:t>
            </a:r>
            <a:r>
              <a:rPr lang="es-ES" sz="2000" i="1" dirty="0">
                <a:solidFill>
                  <a:prstClr val="black"/>
                </a:solidFill>
              </a:rPr>
              <a:t> </a:t>
            </a:r>
            <a:r>
              <a:rPr lang="es-ES" sz="2000" i="1" dirty="0" err="1">
                <a:solidFill>
                  <a:prstClr val="black"/>
                </a:solidFill>
              </a:rPr>
              <a:t>wage</a:t>
            </a:r>
            <a:r>
              <a:rPr lang="es-ES" sz="2000" i="1" dirty="0">
                <a:solidFill>
                  <a:prstClr val="black"/>
                </a:solidFill>
              </a:rPr>
              <a:t> gaps. </a:t>
            </a:r>
            <a:r>
              <a:rPr lang="en-US" sz="2000" i="1" dirty="0">
                <a:solidFill>
                  <a:prstClr val="black"/>
                </a:solidFill>
              </a:rPr>
              <a:t>However, </a:t>
            </a:r>
            <a:r>
              <a:rPr lang="en-US" sz="2000" b="1" i="1" dirty="0">
                <a:solidFill>
                  <a:prstClr val="black"/>
                </a:solidFill>
              </a:rPr>
              <a:t>the effects of family policies </a:t>
            </a:r>
            <a:r>
              <a:rPr lang="en-US" sz="2000" b="1" dirty="0">
                <a:solidFill>
                  <a:prstClr val="black"/>
                </a:solidFill>
              </a:rPr>
              <a:t>depend</a:t>
            </a:r>
            <a:r>
              <a:rPr lang="en-US" sz="2000" b="1" i="1" dirty="0">
                <a:solidFill>
                  <a:prstClr val="black"/>
                </a:solidFill>
              </a:rPr>
              <a:t> on </a:t>
            </a:r>
            <a:r>
              <a:rPr lang="en-US" sz="2000" i="1" dirty="0">
                <a:solidFill>
                  <a:prstClr val="black"/>
                </a:solidFill>
              </a:rPr>
              <a:t>the combination of the tools used and </a:t>
            </a:r>
            <a:r>
              <a:rPr lang="en-US" sz="2000" b="1" i="1" dirty="0">
                <a:solidFill>
                  <a:prstClr val="black"/>
                </a:solidFill>
              </a:rPr>
              <a:t>their design</a:t>
            </a:r>
            <a:r>
              <a:rPr lang="en-US" sz="2000" i="1" dirty="0">
                <a:solidFill>
                  <a:prstClr val="black"/>
                </a:solidFill>
              </a:rPr>
              <a:t>.</a:t>
            </a:r>
          </a:p>
          <a:p>
            <a:pPr marL="285750" indent="-285750">
              <a:buFont typeface="Arial" panose="020B0604020202020204" pitchFamily="34" charset="0"/>
              <a:buChar char="•"/>
            </a:pPr>
            <a:endParaRPr lang="en-US" sz="2000" i="1" dirty="0">
              <a:solidFill>
                <a:prstClr val="black"/>
              </a:solidFill>
            </a:endParaRPr>
          </a:p>
          <a:p>
            <a:pPr marL="285750" indent="-285750">
              <a:buFont typeface="Arial" panose="020B0604020202020204" pitchFamily="34" charset="0"/>
              <a:buChar char="•"/>
            </a:pPr>
            <a:r>
              <a:rPr lang="en-US" sz="2000" b="1" i="1" dirty="0">
                <a:solidFill>
                  <a:prstClr val="black"/>
                </a:solidFill>
              </a:rPr>
              <a:t>Parental leave policies can have </a:t>
            </a:r>
            <a:r>
              <a:rPr lang="en-US" sz="2000" i="1" dirty="0">
                <a:solidFill>
                  <a:prstClr val="black"/>
                </a:solidFill>
              </a:rPr>
              <a:t>a positive effect on gender equality because they encourage mothers’ employment and father involvement in childcare but they can have </a:t>
            </a:r>
            <a:r>
              <a:rPr lang="en-US" sz="2000" b="1" i="1" dirty="0">
                <a:solidFill>
                  <a:prstClr val="black"/>
                </a:solidFill>
              </a:rPr>
              <a:t>backfire effects </a:t>
            </a:r>
            <a:r>
              <a:rPr lang="en-US" sz="2000" i="1" dirty="0">
                <a:solidFill>
                  <a:prstClr val="black"/>
                </a:solidFill>
              </a:rPr>
              <a:t>on women’s </a:t>
            </a:r>
            <a:r>
              <a:rPr lang="en-US" sz="2000" i="1" dirty="0" err="1">
                <a:solidFill>
                  <a:prstClr val="black"/>
                </a:solidFill>
              </a:rPr>
              <a:t>labour</a:t>
            </a:r>
            <a:r>
              <a:rPr lang="en-US" sz="2000" i="1" dirty="0">
                <a:solidFill>
                  <a:prstClr val="black"/>
                </a:solidFill>
              </a:rPr>
              <a:t> market outcomes, </a:t>
            </a:r>
            <a:r>
              <a:rPr lang="en-US" sz="2000" b="1" i="1" dirty="0">
                <a:solidFill>
                  <a:prstClr val="black"/>
                </a:solidFill>
              </a:rPr>
              <a:t>especially when leave of absence are long</a:t>
            </a:r>
            <a:r>
              <a:rPr lang="en-US" sz="2000" i="1" dirty="0">
                <a:solidFill>
                  <a:prstClr val="black"/>
                </a:solidFill>
              </a:rPr>
              <a:t>. </a:t>
            </a:r>
          </a:p>
          <a:p>
            <a:pPr marL="285750" indent="-285750">
              <a:buFont typeface="Arial" panose="020B0604020202020204" pitchFamily="34" charset="0"/>
              <a:buChar char="•"/>
            </a:pPr>
            <a:endParaRPr lang="en-US" sz="2000" i="1" dirty="0">
              <a:solidFill>
                <a:prstClr val="black"/>
              </a:solidFill>
            </a:endParaRPr>
          </a:p>
          <a:p>
            <a:r>
              <a:rPr lang="en-US" sz="2000" i="1" dirty="0">
                <a:solidFill>
                  <a:prstClr val="black"/>
                </a:solidFill>
              </a:rPr>
              <a:t>		</a:t>
            </a:r>
            <a:endParaRPr lang="es-ES" sz="2000" dirty="0">
              <a:solidFill>
                <a:srgbClr val="31B4E6">
                  <a:lumMod val="75000"/>
                </a:srgbClr>
              </a:solidFill>
            </a:endParaRPr>
          </a:p>
        </p:txBody>
      </p:sp>
      <p:sp>
        <p:nvSpPr>
          <p:cNvPr id="3" name="Rectángulo 2">
            <a:extLst>
              <a:ext uri="{FF2B5EF4-FFF2-40B4-BE49-F238E27FC236}">
                <a16:creationId xmlns:a16="http://schemas.microsoft.com/office/drawing/2014/main" id="{1BE0774B-7E82-46F5-8949-C9BC183D2228}"/>
              </a:ext>
            </a:extLst>
          </p:cNvPr>
          <p:cNvSpPr/>
          <p:nvPr/>
        </p:nvSpPr>
        <p:spPr>
          <a:xfrm>
            <a:off x="2116366" y="4515873"/>
            <a:ext cx="7752968" cy="1938992"/>
          </a:xfrm>
          <a:prstGeom prst="rect">
            <a:avLst/>
          </a:prstGeom>
        </p:spPr>
        <p:txBody>
          <a:bodyPr wrap="square">
            <a:spAutoFit/>
          </a:bodyPr>
          <a:lstStyle/>
          <a:p>
            <a:pPr marL="342900" indent="-342900">
              <a:buFont typeface="Symbol" panose="05050102010706020507" pitchFamily="18" charset="2"/>
              <a:buChar char="Þ"/>
            </a:pPr>
            <a:r>
              <a:rPr lang="en-US" sz="2000" dirty="0">
                <a:solidFill>
                  <a:srgbClr val="31B4E6">
                    <a:lumMod val="75000"/>
                  </a:srgbClr>
                </a:solidFill>
              </a:rPr>
              <a:t>We contribute to this literature by:</a:t>
            </a:r>
          </a:p>
          <a:p>
            <a:pPr marL="898525" indent="-449263">
              <a:buFont typeface="Arial" panose="020B0604020202020204" pitchFamily="34" charset="0"/>
              <a:buChar char="•"/>
              <a:tabLst>
                <a:tab pos="898525" algn="l"/>
              </a:tabLst>
            </a:pPr>
            <a:r>
              <a:rPr lang="en-US" sz="2000" dirty="0">
                <a:solidFill>
                  <a:srgbClr val="31B4E6">
                    <a:lumMod val="75000"/>
                  </a:srgbClr>
                </a:solidFill>
              </a:rPr>
              <a:t>Exploring the </a:t>
            </a:r>
            <a:r>
              <a:rPr lang="en-US" sz="2000" b="1" dirty="0">
                <a:solidFill>
                  <a:srgbClr val="31B4E6">
                    <a:lumMod val="75000"/>
                  </a:srgbClr>
                </a:solidFill>
              </a:rPr>
              <a:t>effect of long-term and unpaid parental leave on mothers’ wages</a:t>
            </a:r>
            <a:r>
              <a:rPr lang="en-US" sz="2000" dirty="0">
                <a:solidFill>
                  <a:srgbClr val="31B4E6">
                    <a:lumMod val="75000"/>
                  </a:srgbClr>
                </a:solidFill>
              </a:rPr>
              <a:t>.</a:t>
            </a:r>
          </a:p>
          <a:p>
            <a:pPr marL="898525" indent="-449263">
              <a:buFont typeface="Arial" panose="020B0604020202020204" pitchFamily="34" charset="0"/>
              <a:buChar char="•"/>
              <a:tabLst>
                <a:tab pos="898525" algn="l"/>
              </a:tabLst>
            </a:pPr>
            <a:r>
              <a:rPr lang="en-US" sz="2000" dirty="0" err="1">
                <a:solidFill>
                  <a:srgbClr val="31B4E6">
                    <a:lumMod val="75000"/>
                  </a:srgbClr>
                </a:solidFill>
              </a:rPr>
              <a:t>Analysing</a:t>
            </a:r>
            <a:r>
              <a:rPr lang="en-US" sz="2000" dirty="0">
                <a:solidFill>
                  <a:srgbClr val="31B4E6">
                    <a:lumMod val="75000"/>
                  </a:srgbClr>
                </a:solidFill>
              </a:rPr>
              <a:t> a less  explored characteristic in their design: </a:t>
            </a:r>
            <a:r>
              <a:rPr lang="en-US" sz="2000" b="1" dirty="0">
                <a:solidFill>
                  <a:srgbClr val="31B4E6">
                    <a:lumMod val="75000"/>
                  </a:srgbClr>
                </a:solidFill>
              </a:rPr>
              <a:t>flexibility in their use</a:t>
            </a:r>
            <a:r>
              <a:rPr lang="en-US" sz="2000" dirty="0">
                <a:solidFill>
                  <a:srgbClr val="31B4E6">
                    <a:lumMod val="75000"/>
                  </a:srgbClr>
                </a:solidFill>
              </a:rPr>
              <a:t> (full-time vs. part-time parental leave).</a:t>
            </a:r>
            <a:endParaRPr lang="es-ES" dirty="0"/>
          </a:p>
        </p:txBody>
      </p:sp>
    </p:spTree>
    <p:extLst>
      <p:ext uri="{BB962C8B-B14F-4D97-AF65-F5344CB8AC3E}">
        <p14:creationId xmlns:p14="http://schemas.microsoft.com/office/powerpoint/2010/main" val="833961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4" name="CuadroTexto 3"/>
          <p:cNvSpPr txBox="1"/>
          <p:nvPr/>
        </p:nvSpPr>
        <p:spPr>
          <a:xfrm>
            <a:off x="1019175" y="361950"/>
            <a:ext cx="9696450" cy="1077218"/>
          </a:xfrm>
          <a:prstGeom prst="rect">
            <a:avLst/>
          </a:prstGeom>
          <a:noFill/>
        </p:spPr>
        <p:txBody>
          <a:bodyPr wrap="square" rtlCol="0">
            <a:spAutoFit/>
          </a:bodyPr>
          <a:lstStyle/>
          <a:p>
            <a:r>
              <a:rPr lang="es-ES" sz="3200" dirty="0" err="1">
                <a:solidFill>
                  <a:srgbClr val="31B4E6">
                    <a:lumMod val="75000"/>
                  </a:srgbClr>
                </a:solidFill>
              </a:rPr>
              <a:t>Mothers</a:t>
            </a:r>
            <a:r>
              <a:rPr lang="es-ES" sz="3200" dirty="0">
                <a:solidFill>
                  <a:srgbClr val="31B4E6">
                    <a:lumMod val="75000"/>
                  </a:srgbClr>
                </a:solidFill>
              </a:rPr>
              <a:t>’ </a:t>
            </a:r>
            <a:r>
              <a:rPr lang="es-ES" sz="3200" dirty="0" err="1">
                <a:solidFill>
                  <a:srgbClr val="31B4E6">
                    <a:lumMod val="75000"/>
                  </a:srgbClr>
                </a:solidFill>
              </a:rPr>
              <a:t>entitelments</a:t>
            </a:r>
            <a:r>
              <a:rPr lang="es-ES" sz="3200" dirty="0">
                <a:solidFill>
                  <a:srgbClr val="31B4E6">
                    <a:lumMod val="75000"/>
                  </a:srgbClr>
                </a:solidFill>
              </a:rPr>
              <a:t> to parental </a:t>
            </a:r>
            <a:r>
              <a:rPr lang="es-ES" sz="3200" dirty="0" err="1">
                <a:solidFill>
                  <a:srgbClr val="31B4E6">
                    <a:lumMod val="75000"/>
                  </a:srgbClr>
                </a:solidFill>
              </a:rPr>
              <a:t>leave</a:t>
            </a:r>
            <a:r>
              <a:rPr lang="es-ES" sz="3200" dirty="0">
                <a:solidFill>
                  <a:srgbClr val="31B4E6">
                    <a:lumMod val="75000"/>
                  </a:srgbClr>
                </a:solidFill>
              </a:rPr>
              <a:t> in </a:t>
            </a:r>
            <a:r>
              <a:rPr lang="es-ES" sz="3200" dirty="0" err="1">
                <a:solidFill>
                  <a:srgbClr val="31B4E6">
                    <a:lumMod val="75000"/>
                  </a:srgbClr>
                </a:solidFill>
              </a:rPr>
              <a:t>Spain</a:t>
            </a:r>
            <a:r>
              <a:rPr lang="es-ES" sz="3200" dirty="0">
                <a:solidFill>
                  <a:srgbClr val="31B4E6">
                    <a:lumMod val="75000"/>
                  </a:srgbClr>
                </a:solidFill>
              </a:rPr>
              <a:t> (2022): </a:t>
            </a:r>
          </a:p>
        </p:txBody>
      </p:sp>
      <p:graphicFrame>
        <p:nvGraphicFramePr>
          <p:cNvPr id="8" name="Tabla 7"/>
          <p:cNvGraphicFramePr>
            <a:graphicFrameLocks noGrp="1"/>
          </p:cNvGraphicFramePr>
          <p:nvPr>
            <p:extLst>
              <p:ext uri="{D42A27DB-BD31-4B8C-83A1-F6EECF244321}">
                <p14:modId xmlns:p14="http://schemas.microsoft.com/office/powerpoint/2010/main" val="4072341083"/>
              </p:ext>
            </p:extLst>
          </p:nvPr>
        </p:nvGraphicFramePr>
        <p:xfrm>
          <a:off x="1019175" y="1366202"/>
          <a:ext cx="10311764" cy="4854322"/>
        </p:xfrm>
        <a:graphic>
          <a:graphicData uri="http://schemas.openxmlformats.org/drawingml/2006/table">
            <a:tbl>
              <a:tblPr/>
              <a:tblGrid>
                <a:gridCol w="2905614">
                  <a:extLst>
                    <a:ext uri="{9D8B030D-6E8A-4147-A177-3AD203B41FA5}">
                      <a16:colId xmlns:a16="http://schemas.microsoft.com/office/drawing/2014/main" val="20000"/>
                    </a:ext>
                  </a:extLst>
                </a:gridCol>
                <a:gridCol w="3352311">
                  <a:extLst>
                    <a:ext uri="{9D8B030D-6E8A-4147-A177-3AD203B41FA5}">
                      <a16:colId xmlns:a16="http://schemas.microsoft.com/office/drawing/2014/main" val="20001"/>
                    </a:ext>
                  </a:extLst>
                </a:gridCol>
                <a:gridCol w="2122797">
                  <a:extLst>
                    <a:ext uri="{9D8B030D-6E8A-4147-A177-3AD203B41FA5}">
                      <a16:colId xmlns:a16="http://schemas.microsoft.com/office/drawing/2014/main" val="20002"/>
                    </a:ext>
                  </a:extLst>
                </a:gridCol>
                <a:gridCol w="1931042">
                  <a:extLst>
                    <a:ext uri="{9D8B030D-6E8A-4147-A177-3AD203B41FA5}">
                      <a16:colId xmlns:a16="http://schemas.microsoft.com/office/drawing/2014/main" val="20003"/>
                    </a:ext>
                  </a:extLst>
                </a:gridCol>
              </a:tblGrid>
              <a:tr h="507365">
                <a:tc>
                  <a:txBody>
                    <a:bodyPr/>
                    <a:lstStyle/>
                    <a:p>
                      <a:pPr fontAlgn="b">
                        <a:lnSpc>
                          <a:spcPct val="107000"/>
                        </a:lnSpc>
                        <a:spcAft>
                          <a:spcPts val="0"/>
                        </a:spcAft>
                      </a:pPr>
                      <a:r>
                        <a:rPr lang="es-ES" sz="1600" b="1"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Type</a:t>
                      </a:r>
                      <a:r>
                        <a:rPr lang="es-ES" sz="1600" b="1"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of </a:t>
                      </a:r>
                      <a:r>
                        <a:rPr lang="es-ES" sz="1600" b="1"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Leave</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ct val="107000"/>
                        </a:lnSpc>
                        <a:spcAft>
                          <a:spcPts val="0"/>
                        </a:spcAft>
                      </a:pPr>
                      <a:r>
                        <a:rPr lang="es-ES" sz="1600" b="1"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Eligibility</a:t>
                      </a:r>
                      <a:r>
                        <a:rPr lang="es-ES" sz="1600" b="1"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b="1"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requiremets</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ct val="107000"/>
                        </a:lnSpc>
                        <a:spcAft>
                          <a:spcPts val="0"/>
                        </a:spcAft>
                      </a:pPr>
                      <a:r>
                        <a:rPr lang="es-ES" sz="1600" b="1" kern="1200" dirty="0" err="1">
                          <a:solidFill>
                            <a:srgbClr val="000000"/>
                          </a:solidFill>
                          <a:effectLst/>
                          <a:latin typeface="Century Gothic" panose="020B0502020202020204" pitchFamily="34" charset="0"/>
                          <a:ea typeface="Calibri" panose="020F0502020204030204" pitchFamily="34" charset="0"/>
                          <a:cs typeface="Arial" panose="020B0604020202020204" pitchFamily="34" charset="0"/>
                        </a:rPr>
                        <a:t>Lenght</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lnSpc>
                          <a:spcPct val="107000"/>
                        </a:lnSpc>
                        <a:spcAft>
                          <a:spcPts val="0"/>
                        </a:spcAft>
                      </a:pPr>
                      <a:r>
                        <a:rPr lang="es-ES" sz="1600" b="1"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Retribución</a:t>
                      </a:r>
                      <a:endParaRPr lang="es-E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14095">
                <a:tc>
                  <a:txBody>
                    <a:bodyPr/>
                    <a:lstStyle/>
                    <a:p>
                      <a:pPr fontAlgn="b">
                        <a:lnSpc>
                          <a:spcPct val="107000"/>
                        </a:lnSpc>
                        <a:spcAft>
                          <a:spcPts val="0"/>
                        </a:spcAft>
                      </a:pPr>
                      <a:endParaRPr lang="es-ES" sz="1600" kern="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endParaRPr>
                    </a:p>
                    <a:p>
                      <a:pPr fontAlgn="b">
                        <a:lnSpc>
                          <a:spcPct val="107000"/>
                        </a:lnSpc>
                        <a:spcAft>
                          <a:spcPts val="0"/>
                        </a:spcAft>
                      </a:pPr>
                      <a:endParaRPr lang="es-ES" sz="1600" kern="120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endParaRPr>
                    </a:p>
                    <a:p>
                      <a:pPr fontAlgn="b">
                        <a:lnSpc>
                          <a:spcPct val="107000"/>
                        </a:lnSpc>
                        <a:spcAft>
                          <a:spcPts val="0"/>
                        </a:spcAft>
                      </a:pPr>
                      <a:r>
                        <a:rPr lang="es-ES" sz="1600" kern="1200" dirty="0" err="1">
                          <a:solidFill>
                            <a:srgbClr val="000000"/>
                          </a:solidFill>
                          <a:effectLst/>
                          <a:latin typeface="Century Gothic" panose="020B0502020202020204" pitchFamily="34" charset="0"/>
                          <a:ea typeface="Calibri" panose="020F0502020204030204" pitchFamily="34" charset="0"/>
                          <a:cs typeface="Arial" panose="020B0604020202020204" pitchFamily="34" charset="0"/>
                        </a:rPr>
                        <a:t>Birth</a:t>
                      </a:r>
                      <a:r>
                        <a:rPr lang="es-ES" sz="1600" kern="1200" baseline="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Calibri" panose="020F0502020204030204" pitchFamily="34" charset="0"/>
                          <a:cs typeface="Arial" panose="020B0604020202020204" pitchFamily="34" charset="0"/>
                        </a:rPr>
                        <a:t>Leave</a:t>
                      </a:r>
                      <a:r>
                        <a:rPr lang="es-ES" sz="1600" kern="1200" baseline="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a:t>
                      </a:r>
                    </a:p>
                    <a:p>
                      <a:pPr fontAlgn="b">
                        <a:lnSpc>
                          <a:spcPct val="107000"/>
                        </a:lnSpc>
                        <a:spcAft>
                          <a:spcPts val="0"/>
                        </a:spcAft>
                      </a:pPr>
                      <a:r>
                        <a:rPr lang="es-ES" sz="1600" kern="1200" baseline="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t>
                      </a:r>
                      <a:r>
                        <a:rPr lang="es-ES" sz="1600" kern="1200" baseline="0" dirty="0" err="1">
                          <a:solidFill>
                            <a:srgbClr val="000000"/>
                          </a:solidFill>
                          <a:effectLst/>
                          <a:latin typeface="Century Gothic" panose="020B0502020202020204" pitchFamily="34" charset="0"/>
                          <a:ea typeface="Calibri" panose="020F0502020204030204" pitchFamily="34" charset="0"/>
                          <a:cs typeface="Arial" panose="020B0604020202020204" pitchFamily="34" charset="0"/>
                        </a:rPr>
                        <a:t>former</a:t>
                      </a:r>
                      <a:r>
                        <a:rPr lang="es-ES" sz="1600" kern="1200" baseline="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Calibri" panose="020F0502020204030204" pitchFamily="34" charset="0"/>
                          <a:cs typeface="Arial" panose="020B0604020202020204" pitchFamily="34" charset="0"/>
                        </a:rPr>
                        <a:t>maternity</a:t>
                      </a:r>
                      <a:r>
                        <a:rPr lang="es-ES" sz="1600" kern="1200" baseline="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Calibri" panose="020F0502020204030204" pitchFamily="34" charset="0"/>
                          <a:cs typeface="Arial" panose="020B0604020202020204" pitchFamily="34" charset="0"/>
                        </a:rPr>
                        <a:t>leave</a:t>
                      </a:r>
                      <a:r>
                        <a:rPr lang="es-ES" sz="1600" kern="1200" baseline="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rPr>
                        <a:t>)</a:t>
                      </a:r>
                    </a:p>
                    <a:p>
                      <a:pPr fontAlgn="b">
                        <a:lnSpc>
                          <a:spcPct val="107000"/>
                        </a:lnSpc>
                        <a:spcAft>
                          <a:spcPts val="0"/>
                        </a:spcAft>
                      </a:pPr>
                      <a:endParaRPr lang="es-ES" sz="1600" kern="1200" baseline="0" dirty="0">
                        <a:solidFill>
                          <a:srgbClr val="000000"/>
                        </a:solidFill>
                        <a:effectLst/>
                        <a:latin typeface="Century Gothic" panose="020B0502020202020204" pitchFamily="34" charset="0"/>
                        <a:ea typeface="Calibri" panose="020F0502020204030204" pitchFamily="34" charset="0"/>
                        <a:cs typeface="Arial" panose="020B0604020202020204" pitchFamily="34" charset="0"/>
                      </a:endParaRPr>
                    </a:p>
                    <a:p>
                      <a:pPr fontAlgn="b">
                        <a:lnSpc>
                          <a:spcPct val="107000"/>
                        </a:lnSpc>
                        <a:spcAft>
                          <a:spcPts val="0"/>
                        </a:spcAft>
                      </a:pP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79388" indent="0" fontAlgn="b">
                        <a:lnSpc>
                          <a:spcPct val="107000"/>
                        </a:lnSpc>
                        <a:spcAft>
                          <a:spcPts val="0"/>
                        </a:spcAft>
                      </a:pPr>
                      <a:r>
                        <a:rPr lang="en-U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180 days of contributions within the 7 years prior to the start of the leave or 360 days over the working life. </a:t>
                      </a:r>
                    </a:p>
                    <a:p>
                      <a:pPr fontAlgn="b">
                        <a:lnSpc>
                          <a:spcPct val="107000"/>
                        </a:lnSpc>
                        <a:spcAft>
                          <a:spcPts val="0"/>
                        </a:spcAft>
                      </a:pPr>
                      <a:endParaRPr lang="en-U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fontAlgn="b">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975" indent="0" algn="l" defTabSz="457200" rtl="0" eaLnBrk="1" fontAlgn="b" latinLnBrk="0" hangingPunct="1">
                        <a:lnSpc>
                          <a:spcPct val="107000"/>
                        </a:lnSpc>
                        <a:spcAft>
                          <a:spcPts val="0"/>
                        </a:spcAft>
                      </a:pP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16 </a:t>
                      </a: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weeks</a:t>
                      </a: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975" indent="0" algn="l" defTabSz="457200" rtl="0" eaLnBrk="1" fontAlgn="b" latinLnBrk="0" hangingPunct="1">
                        <a:lnSpc>
                          <a:spcPct val="107000"/>
                        </a:lnSpc>
                        <a:spcAft>
                          <a:spcPts val="0"/>
                        </a:spcAft>
                      </a:pP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100%</a:t>
                      </a: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66750">
                <a:tc>
                  <a:txBody>
                    <a:bodyPr/>
                    <a:lstStyle/>
                    <a:p>
                      <a:pPr fontAlgn="b">
                        <a:lnSpc>
                          <a:spcPct val="107000"/>
                        </a:lnSpc>
                        <a:spcAft>
                          <a:spcPts val="0"/>
                        </a:spcAft>
                      </a:pP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t>
                      </a: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Breast</a:t>
                      </a: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t>
                      </a: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feeding</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Leave</a:t>
                      </a:r>
                      <a:endPar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fontAlgn="b">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179388" indent="0" fontAlgn="b">
                        <a:lnSpc>
                          <a:spcPct val="107000"/>
                        </a:lnSpc>
                        <a:spcAft>
                          <a:spcPts val="0"/>
                        </a:spcAft>
                      </a:pP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Only</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employees</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No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contribution</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requirements</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p>
                      <a:pPr fontAlgn="b">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fontAlgn="b">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fontAlgn="b">
                        <a:lnSpc>
                          <a:spcPct val="107000"/>
                        </a:lnSpc>
                        <a:spcAft>
                          <a:spcPts val="0"/>
                        </a:spcAft>
                      </a:pP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p>
                      <a:pPr fontAlgn="b">
                        <a:lnSpc>
                          <a:spcPct val="107000"/>
                        </a:lnSpc>
                        <a:spcAft>
                          <a:spcPts val="0"/>
                        </a:spcAft>
                      </a:pP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p>
                      <a:pPr fontAlgn="b">
                        <a:lnSpc>
                          <a:spcPct val="107000"/>
                        </a:lnSpc>
                        <a:spcAft>
                          <a:spcPts val="0"/>
                        </a:spcAft>
                      </a:pP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Until</a:t>
                      </a: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the</a:t>
                      </a: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child</a:t>
                      </a: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is</a:t>
                      </a: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12 </a:t>
                      </a: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months</a:t>
                      </a: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old</a:t>
                      </a: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975" indent="0" algn="l" defTabSz="457200" rtl="0" eaLnBrk="1" fontAlgn="b" latinLnBrk="0" hangingPunct="1">
                        <a:lnSpc>
                          <a:spcPct val="107000"/>
                        </a:lnSpc>
                        <a:spcAft>
                          <a:spcPts val="0"/>
                        </a:spcAft>
                      </a:pP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100%</a:t>
                      </a: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88670">
                <a:tc>
                  <a:txBody>
                    <a:bodyPr/>
                    <a:lstStyle/>
                    <a:p>
                      <a:pPr fontAlgn="b">
                        <a:lnSpc>
                          <a:spcPct val="107000"/>
                        </a:lnSpc>
                        <a:spcAft>
                          <a:spcPts val="0"/>
                        </a:spcAft>
                      </a:pPr>
                      <a:r>
                        <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Parental</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Leave</a:t>
                      </a:r>
                      <a:endPar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fontAlgn="b">
                        <a:lnSpc>
                          <a:spcPct val="107000"/>
                        </a:lnSpc>
                        <a:spcAft>
                          <a:spcPts val="0"/>
                        </a:spcAft>
                      </a:pP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(full-time parental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leave</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t>
                      </a: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fontAlgn="b">
                        <a:lnSpc>
                          <a:spcPct val="107000"/>
                        </a:lnSpc>
                        <a:spcAft>
                          <a:spcPts val="0"/>
                        </a:spcAft>
                      </a:pP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pPr marL="180975" indent="0" algn="l" defTabSz="457200" rtl="0" eaLnBrk="1" fontAlgn="b" latinLnBrk="0" hangingPunct="1">
                        <a:lnSpc>
                          <a:spcPct val="107000"/>
                        </a:lnSpc>
                        <a:spcAft>
                          <a:spcPts val="0"/>
                        </a:spcAft>
                      </a:pP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Until</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the</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child</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is</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three</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years</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old</a:t>
                      </a:r>
                      <a:endPar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txBody>
                  <a:tcPr marL="9525" marR="9525" marT="9525" marB="0"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975" indent="0" algn="l" defTabSz="457200" rtl="0" eaLnBrk="1" fontAlgn="b" latinLnBrk="0" hangingPunct="1">
                        <a:lnSpc>
                          <a:spcPct val="107000"/>
                        </a:lnSpc>
                        <a:spcAft>
                          <a:spcPts val="0"/>
                        </a:spcAft>
                      </a:pP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Unpaid</a:t>
                      </a: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40320">
                <a:tc>
                  <a:txBody>
                    <a:bodyPr/>
                    <a:lstStyle/>
                    <a:p>
                      <a:pPr fontAlgn="b">
                        <a:lnSpc>
                          <a:spcPct val="107000"/>
                        </a:lnSpc>
                        <a:spcAft>
                          <a:spcPts val="0"/>
                        </a:spcAft>
                      </a:pP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Reduced</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working</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hours</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part</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-time parental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leave</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a:t>
                      </a: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fontAlgn="b">
                        <a:lnSpc>
                          <a:spcPct val="107000"/>
                        </a:lnSpc>
                        <a:spcAft>
                          <a:spcPts val="0"/>
                        </a:spcAft>
                      </a:pP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lnL w="12700" cap="flat" cmpd="sng" algn="ctr">
                      <a:solidFill>
                        <a:srgbClr val="000000"/>
                      </a:solidFill>
                      <a:prstDash val="solid"/>
                      <a:round/>
                      <a:headEnd type="none" w="med" len="med"/>
                      <a:tailEnd type="none" w="med" len="med"/>
                    </a:lnL>
                  </a:tcPr>
                </a:tc>
                <a:tc>
                  <a:txBody>
                    <a:bodyPr/>
                    <a:lstStyle/>
                    <a:p>
                      <a:pPr marL="180975" indent="0" algn="l" defTabSz="457200" rtl="0" eaLnBrk="1" fontAlgn="b" latinLnBrk="0" hangingPunct="1">
                        <a:lnSpc>
                          <a:spcPct val="107000"/>
                        </a:lnSpc>
                        <a:spcAft>
                          <a:spcPts val="0"/>
                        </a:spcAft>
                      </a:pP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Until</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the</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child</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is</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three</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years</a:t>
                      </a:r>
                      <a:r>
                        <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 </a:t>
                      </a:r>
                      <a:r>
                        <a:rPr lang="es-ES" sz="1600" kern="1200" baseline="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old</a:t>
                      </a:r>
                      <a:endParaRPr lang="es-ES" sz="1600" kern="1200" baseline="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txBody>
                  <a:tcPr marL="9525" marR="9525" marT="9525" marB="0"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975" indent="0" algn="l" defTabSz="457200" rtl="0" eaLnBrk="1" fontAlgn="b" latinLnBrk="0" hangingPunct="1">
                        <a:lnSpc>
                          <a:spcPct val="107000"/>
                        </a:lnSpc>
                        <a:spcAft>
                          <a:spcPts val="0"/>
                        </a:spcAft>
                      </a:pPr>
                      <a:r>
                        <a:rPr lang="es-ES" sz="1600" kern="1200" dirty="0" err="1">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Unpaid</a:t>
                      </a: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marL="180975" indent="0" algn="l" defTabSz="457200" rtl="0" eaLnBrk="1" fontAlgn="b" latinLnBrk="0" hangingPunct="1">
                        <a:lnSpc>
                          <a:spcPct val="107000"/>
                        </a:lnSpc>
                        <a:spcAft>
                          <a:spcPts val="0"/>
                        </a:spcAft>
                      </a:pPr>
                      <a:endParaRPr lang="es-ES" sz="1600"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25121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4" name="CuadroTexto 3"/>
          <p:cNvSpPr txBox="1"/>
          <p:nvPr/>
        </p:nvSpPr>
        <p:spPr>
          <a:xfrm>
            <a:off x="1006578" y="416027"/>
            <a:ext cx="10268564" cy="1077218"/>
          </a:xfrm>
          <a:prstGeom prst="rect">
            <a:avLst/>
          </a:prstGeom>
          <a:noFill/>
        </p:spPr>
        <p:txBody>
          <a:bodyPr wrap="square" rtlCol="0">
            <a:spAutoFit/>
          </a:bodyPr>
          <a:lstStyle/>
          <a:p>
            <a:r>
              <a:rPr lang="es-ES" sz="3200" dirty="0" err="1">
                <a:solidFill>
                  <a:srgbClr val="31B4E6">
                    <a:lumMod val="75000"/>
                  </a:srgbClr>
                </a:solidFill>
              </a:rPr>
              <a:t>Theories</a:t>
            </a:r>
            <a:r>
              <a:rPr lang="es-ES" sz="3200" dirty="0">
                <a:solidFill>
                  <a:srgbClr val="31B4E6">
                    <a:lumMod val="75000"/>
                  </a:srgbClr>
                </a:solidFill>
              </a:rPr>
              <a:t> </a:t>
            </a:r>
            <a:r>
              <a:rPr lang="es-ES" sz="3200" dirty="0" err="1">
                <a:solidFill>
                  <a:srgbClr val="31B4E6">
                    <a:lumMod val="75000"/>
                  </a:srgbClr>
                </a:solidFill>
              </a:rPr>
              <a:t>on</a:t>
            </a:r>
            <a:r>
              <a:rPr lang="es-ES" sz="3200" dirty="0">
                <a:solidFill>
                  <a:srgbClr val="31B4E6">
                    <a:lumMod val="75000"/>
                  </a:srgbClr>
                </a:solidFill>
              </a:rPr>
              <a:t> </a:t>
            </a:r>
            <a:r>
              <a:rPr lang="es-ES" sz="3200" dirty="0" err="1">
                <a:solidFill>
                  <a:srgbClr val="31B4E6">
                    <a:lumMod val="75000"/>
                  </a:srgbClr>
                </a:solidFill>
              </a:rPr>
              <a:t>the</a:t>
            </a:r>
            <a:r>
              <a:rPr lang="es-ES" sz="3200" dirty="0">
                <a:solidFill>
                  <a:srgbClr val="31B4E6">
                    <a:lumMod val="75000"/>
                  </a:srgbClr>
                </a:solidFill>
              </a:rPr>
              <a:t> potencial </a:t>
            </a:r>
            <a:r>
              <a:rPr lang="es-ES" sz="3200" dirty="0" err="1">
                <a:solidFill>
                  <a:srgbClr val="31B4E6">
                    <a:lumMod val="75000"/>
                  </a:srgbClr>
                </a:solidFill>
              </a:rPr>
              <a:t>negative</a:t>
            </a:r>
            <a:r>
              <a:rPr lang="es-ES" sz="3200" dirty="0">
                <a:solidFill>
                  <a:srgbClr val="31B4E6">
                    <a:lumMod val="75000"/>
                  </a:srgbClr>
                </a:solidFill>
              </a:rPr>
              <a:t> </a:t>
            </a:r>
            <a:r>
              <a:rPr lang="es-ES" sz="3200" dirty="0" err="1">
                <a:solidFill>
                  <a:srgbClr val="31B4E6">
                    <a:lumMod val="75000"/>
                  </a:srgbClr>
                </a:solidFill>
              </a:rPr>
              <a:t>impact</a:t>
            </a:r>
            <a:r>
              <a:rPr lang="es-ES" sz="3200" dirty="0">
                <a:solidFill>
                  <a:srgbClr val="31B4E6">
                    <a:lumMod val="75000"/>
                  </a:srgbClr>
                </a:solidFill>
              </a:rPr>
              <a:t> </a:t>
            </a:r>
            <a:r>
              <a:rPr lang="es-ES" sz="3200" dirty="0" err="1">
                <a:solidFill>
                  <a:srgbClr val="31B4E6">
                    <a:lumMod val="75000"/>
                  </a:srgbClr>
                </a:solidFill>
              </a:rPr>
              <a:t>of</a:t>
            </a:r>
            <a:r>
              <a:rPr lang="es-ES" sz="3200" dirty="0">
                <a:solidFill>
                  <a:srgbClr val="31B4E6">
                    <a:lumMod val="75000"/>
                  </a:srgbClr>
                </a:solidFill>
              </a:rPr>
              <a:t> </a:t>
            </a:r>
            <a:r>
              <a:rPr lang="es-ES" sz="3200" dirty="0" err="1">
                <a:solidFill>
                  <a:srgbClr val="31B4E6">
                    <a:lumMod val="75000"/>
                  </a:srgbClr>
                </a:solidFill>
              </a:rPr>
              <a:t>using</a:t>
            </a:r>
            <a:r>
              <a:rPr lang="es-ES" sz="3200" dirty="0">
                <a:solidFill>
                  <a:srgbClr val="31B4E6">
                    <a:lumMod val="75000"/>
                  </a:srgbClr>
                </a:solidFill>
              </a:rPr>
              <a:t> parental </a:t>
            </a:r>
            <a:r>
              <a:rPr lang="es-ES" sz="3200" dirty="0" err="1">
                <a:solidFill>
                  <a:srgbClr val="31B4E6">
                    <a:lumMod val="75000"/>
                  </a:srgbClr>
                </a:solidFill>
              </a:rPr>
              <a:t>leave</a:t>
            </a:r>
            <a:r>
              <a:rPr lang="es-ES" sz="3200" dirty="0">
                <a:solidFill>
                  <a:srgbClr val="31B4E6">
                    <a:lumMod val="75000"/>
                  </a:srgbClr>
                </a:solidFill>
              </a:rPr>
              <a:t> </a:t>
            </a:r>
            <a:r>
              <a:rPr lang="es-ES" sz="3200" dirty="0" err="1">
                <a:solidFill>
                  <a:srgbClr val="31B4E6">
                    <a:lumMod val="75000"/>
                  </a:srgbClr>
                </a:solidFill>
              </a:rPr>
              <a:t>on</a:t>
            </a:r>
            <a:r>
              <a:rPr lang="es-ES" sz="3200" dirty="0">
                <a:solidFill>
                  <a:srgbClr val="31B4E6">
                    <a:lumMod val="75000"/>
                  </a:srgbClr>
                </a:solidFill>
              </a:rPr>
              <a:t> </a:t>
            </a:r>
            <a:r>
              <a:rPr lang="es-ES" sz="3200" dirty="0" err="1">
                <a:solidFill>
                  <a:srgbClr val="31B4E6">
                    <a:lumMod val="75000"/>
                  </a:srgbClr>
                </a:solidFill>
              </a:rPr>
              <a:t>mothers</a:t>
            </a:r>
            <a:r>
              <a:rPr lang="es-ES" sz="3200" dirty="0">
                <a:solidFill>
                  <a:srgbClr val="31B4E6">
                    <a:lumMod val="75000"/>
                  </a:srgbClr>
                </a:solidFill>
              </a:rPr>
              <a:t>’ </a:t>
            </a:r>
            <a:r>
              <a:rPr lang="es-ES" sz="3200" dirty="0" err="1">
                <a:solidFill>
                  <a:srgbClr val="31B4E6">
                    <a:lumMod val="75000"/>
                  </a:srgbClr>
                </a:solidFill>
              </a:rPr>
              <a:t>wages</a:t>
            </a:r>
            <a:r>
              <a:rPr lang="es-ES" sz="3200" dirty="0">
                <a:solidFill>
                  <a:srgbClr val="31B4E6">
                    <a:lumMod val="75000"/>
                  </a:srgbClr>
                </a:solidFill>
              </a:rPr>
              <a:t>: </a:t>
            </a:r>
          </a:p>
        </p:txBody>
      </p:sp>
      <p:sp>
        <p:nvSpPr>
          <p:cNvPr id="3" name="CuadroTexto 2"/>
          <p:cNvSpPr txBox="1"/>
          <p:nvPr/>
        </p:nvSpPr>
        <p:spPr>
          <a:xfrm>
            <a:off x="920661" y="2075930"/>
            <a:ext cx="10534035" cy="5570756"/>
          </a:xfrm>
          <a:prstGeom prst="rect">
            <a:avLst/>
          </a:prstGeom>
          <a:noFill/>
        </p:spPr>
        <p:txBody>
          <a:bodyPr wrap="square" rtlCol="0">
            <a:spAutoFit/>
          </a:bodyPr>
          <a:lstStyle/>
          <a:p>
            <a:pPr marL="285750" indent="-285750">
              <a:buFont typeface="Arial" panose="020B0604020202020204" pitchFamily="34" charset="0"/>
              <a:buChar char="•"/>
            </a:pPr>
            <a:r>
              <a:rPr lang="en-GB" sz="2000" b="1" i="1" dirty="0">
                <a:solidFill>
                  <a:prstClr val="black"/>
                </a:solidFill>
              </a:rPr>
              <a:t>Deterioration on human capital </a:t>
            </a:r>
            <a:r>
              <a:rPr lang="en-GB" sz="2000" dirty="0">
                <a:solidFill>
                  <a:prstClr val="black"/>
                </a:solidFill>
              </a:rPr>
              <a:t>(Mincer and </a:t>
            </a:r>
            <a:r>
              <a:rPr lang="en-GB" sz="2000" dirty="0" err="1">
                <a:solidFill>
                  <a:prstClr val="black"/>
                </a:solidFill>
              </a:rPr>
              <a:t>Polachek</a:t>
            </a:r>
            <a:r>
              <a:rPr lang="en-GB" sz="2000" dirty="0">
                <a:solidFill>
                  <a:prstClr val="black"/>
                </a:solidFill>
              </a:rPr>
              <a:t>, 1978)</a:t>
            </a:r>
            <a:r>
              <a:rPr lang="en-GB" sz="2000" i="1" dirty="0">
                <a:solidFill>
                  <a:prstClr val="black"/>
                </a:solidFill>
              </a:rPr>
              <a:t>: </a:t>
            </a:r>
            <a:r>
              <a:rPr lang="en-GB" sz="2000" dirty="0">
                <a:solidFill>
                  <a:prstClr val="black"/>
                </a:solidFill>
              </a:rPr>
              <a:t>mothers' work experience suffers, especially with prolonged leaves of absence, since existing knowledge and skills depreciate due to lack of use, adaptability to new technologies and opportunities for training. </a:t>
            </a:r>
          </a:p>
          <a:p>
            <a:pPr marL="285750" indent="-285750">
              <a:buFont typeface="Arial" panose="020B0604020202020204" pitchFamily="34" charset="0"/>
              <a:buChar char="•"/>
            </a:pPr>
            <a:endParaRPr lang="en-GB" sz="2000" i="1" dirty="0">
              <a:solidFill>
                <a:prstClr val="black"/>
              </a:solidFill>
            </a:endParaRPr>
          </a:p>
          <a:p>
            <a:pPr marL="285750" indent="-285750">
              <a:buFont typeface="Arial" panose="020B0604020202020204" pitchFamily="34" charset="0"/>
              <a:buChar char="•"/>
            </a:pPr>
            <a:r>
              <a:rPr lang="en-GB" sz="2000" b="1" i="1" dirty="0">
                <a:solidFill>
                  <a:prstClr val="black"/>
                </a:solidFill>
              </a:rPr>
              <a:t>The low commitment stigma </a:t>
            </a:r>
            <a:r>
              <a:rPr lang="en-GB" sz="2000" i="1" dirty="0">
                <a:solidFill>
                  <a:prstClr val="black"/>
                </a:solidFill>
              </a:rPr>
              <a:t>(Albrecht et al, 1999): </a:t>
            </a:r>
            <a:r>
              <a:rPr lang="en-GB" sz="2000" dirty="0">
                <a:solidFill>
                  <a:prstClr val="black"/>
                </a:solidFill>
              </a:rPr>
              <a:t>it is related to existing social norms in the </a:t>
            </a:r>
            <a:r>
              <a:rPr lang="en-GB" sz="2000" dirty="0" err="1">
                <a:solidFill>
                  <a:prstClr val="black"/>
                </a:solidFill>
              </a:rPr>
              <a:t>labor</a:t>
            </a:r>
            <a:r>
              <a:rPr lang="en-GB" sz="2000" dirty="0">
                <a:solidFill>
                  <a:prstClr val="black"/>
                </a:solidFill>
              </a:rPr>
              <a:t> market, which define the ideal worker as an individual without additional </a:t>
            </a:r>
            <a:r>
              <a:rPr lang="en-GB" sz="2000" dirty="0" err="1">
                <a:solidFill>
                  <a:prstClr val="black"/>
                </a:solidFill>
              </a:rPr>
              <a:t>responsabilities</a:t>
            </a:r>
            <a:r>
              <a:rPr lang="en-GB" sz="2000" dirty="0">
                <a:solidFill>
                  <a:prstClr val="black"/>
                </a:solidFill>
              </a:rPr>
              <a:t> and focused exclusively on work. Employers may interpret taking leave as a sign of low commitment to work and discriminate against mothers who interrupt their careers in promotion or salary increase processes. </a:t>
            </a:r>
          </a:p>
          <a:p>
            <a:r>
              <a:rPr lang="en-GB" sz="2000" i="1" dirty="0">
                <a:solidFill>
                  <a:prstClr val="black"/>
                </a:solidFill>
              </a:rPr>
              <a:t> </a:t>
            </a:r>
          </a:p>
          <a:p>
            <a:pPr marL="285750" indent="-285750">
              <a:buFont typeface="Arial" panose="020B0604020202020204" pitchFamily="34" charset="0"/>
              <a:buChar char="•"/>
            </a:pPr>
            <a:r>
              <a:rPr lang="en-GB" sz="2000" b="1" i="1" dirty="0">
                <a:solidFill>
                  <a:prstClr val="black"/>
                </a:solidFill>
              </a:rPr>
              <a:t>Family structure and resources</a:t>
            </a:r>
            <a:r>
              <a:rPr lang="en-GB" sz="2000" i="1" dirty="0">
                <a:solidFill>
                  <a:prstClr val="black"/>
                </a:solidFill>
              </a:rPr>
              <a:t>: Mothers' work decisions depend on variables such as the number of children, </a:t>
            </a:r>
            <a:r>
              <a:rPr lang="en-GB" altLang="ca-ES" sz="2000" i="1" dirty="0">
                <a:solidFill>
                  <a:prstClr val="black"/>
                </a:solidFill>
              </a:rPr>
              <a:t>partner’s earnings and couples’ time allocations to paid and unpaid work.</a:t>
            </a:r>
            <a:endParaRPr lang="en-GB" sz="2000" i="1" dirty="0">
              <a:solidFill>
                <a:prstClr val="black"/>
              </a:solidFill>
            </a:endParaRPr>
          </a:p>
          <a:p>
            <a:endParaRPr lang="en-GB" sz="2000" dirty="0">
              <a:solidFill>
                <a:prstClr val="black"/>
              </a:solidFill>
            </a:endParaRPr>
          </a:p>
          <a:p>
            <a:endParaRPr lang="en-GB" dirty="0">
              <a:solidFill>
                <a:prstClr val="black"/>
              </a:solidFill>
            </a:endParaRPr>
          </a:p>
          <a:p>
            <a:endParaRPr lang="en-GB" dirty="0">
              <a:solidFill>
                <a:prstClr val="black"/>
              </a:solidFill>
            </a:endParaRPr>
          </a:p>
        </p:txBody>
      </p:sp>
    </p:spTree>
    <p:extLst>
      <p:ext uri="{BB962C8B-B14F-4D97-AF65-F5344CB8AC3E}">
        <p14:creationId xmlns:p14="http://schemas.microsoft.com/office/powerpoint/2010/main" val="1026290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4" name="CuadroTexto 3"/>
          <p:cNvSpPr txBox="1"/>
          <p:nvPr/>
        </p:nvSpPr>
        <p:spPr>
          <a:xfrm>
            <a:off x="1028700" y="666750"/>
            <a:ext cx="9324975" cy="584775"/>
          </a:xfrm>
          <a:prstGeom prst="rect">
            <a:avLst/>
          </a:prstGeom>
          <a:noFill/>
        </p:spPr>
        <p:txBody>
          <a:bodyPr wrap="square" rtlCol="0">
            <a:spAutoFit/>
          </a:bodyPr>
          <a:lstStyle/>
          <a:p>
            <a:r>
              <a:rPr lang="es-ES" sz="3200" dirty="0" err="1">
                <a:solidFill>
                  <a:srgbClr val="31B4E6">
                    <a:lumMod val="75000"/>
                  </a:srgbClr>
                </a:solidFill>
              </a:rPr>
              <a:t>Hypothesis</a:t>
            </a:r>
            <a:r>
              <a:rPr lang="es-ES" sz="3200" dirty="0">
                <a:solidFill>
                  <a:srgbClr val="31B4E6">
                    <a:lumMod val="75000"/>
                  </a:srgbClr>
                </a:solidFill>
              </a:rPr>
              <a:t>: </a:t>
            </a:r>
          </a:p>
        </p:txBody>
      </p:sp>
      <p:sp>
        <p:nvSpPr>
          <p:cNvPr id="3" name="CuadroTexto 2"/>
          <p:cNvSpPr txBox="1"/>
          <p:nvPr/>
        </p:nvSpPr>
        <p:spPr>
          <a:xfrm>
            <a:off x="1114425" y="1762125"/>
            <a:ext cx="10067925" cy="5047536"/>
          </a:xfrm>
          <a:prstGeom prst="rect">
            <a:avLst/>
          </a:prstGeom>
          <a:noFill/>
        </p:spPr>
        <p:txBody>
          <a:bodyPr wrap="square" rtlCol="0">
            <a:spAutoFit/>
          </a:bodyPr>
          <a:lstStyle/>
          <a:p>
            <a:pPr marL="285750" indent="-285750">
              <a:buFont typeface="Arial" panose="020B0604020202020204" pitchFamily="34" charset="0"/>
              <a:buChar char="•"/>
            </a:pPr>
            <a:r>
              <a:rPr lang="es-ES" sz="2200" dirty="0"/>
              <a:t>Hp.1. </a:t>
            </a:r>
            <a:r>
              <a:rPr lang="es-ES" sz="2200" b="1" dirty="0" err="1"/>
              <a:t>Length</a:t>
            </a:r>
            <a:r>
              <a:rPr lang="es-ES" sz="2200" b="1" dirty="0"/>
              <a:t> </a:t>
            </a:r>
            <a:r>
              <a:rPr lang="es-ES" sz="2200" b="1" dirty="0" err="1"/>
              <a:t>effects</a:t>
            </a:r>
            <a:r>
              <a:rPr lang="es-ES" sz="2200" dirty="0"/>
              <a:t>: </a:t>
            </a:r>
          </a:p>
          <a:p>
            <a:endParaRPr lang="es-ES" sz="2200" dirty="0"/>
          </a:p>
          <a:p>
            <a:r>
              <a:rPr lang="es-ES" sz="2200" dirty="0" err="1"/>
              <a:t>We</a:t>
            </a:r>
            <a:r>
              <a:rPr lang="es-ES" sz="2200" dirty="0"/>
              <a:t> </a:t>
            </a:r>
            <a:r>
              <a:rPr lang="es-ES" sz="2200" dirty="0" err="1"/>
              <a:t>expect</a:t>
            </a:r>
            <a:r>
              <a:rPr lang="es-ES" sz="2200" dirty="0"/>
              <a:t> a </a:t>
            </a:r>
            <a:r>
              <a:rPr lang="es-ES" sz="2200" dirty="0" err="1"/>
              <a:t>negative</a:t>
            </a:r>
            <a:r>
              <a:rPr lang="es-ES" sz="2200" dirty="0"/>
              <a:t> </a:t>
            </a:r>
            <a:r>
              <a:rPr lang="es-ES" sz="2200" dirty="0" err="1"/>
              <a:t>association</a:t>
            </a:r>
            <a:r>
              <a:rPr lang="es-ES" sz="2200" dirty="0"/>
              <a:t> </a:t>
            </a:r>
            <a:r>
              <a:rPr lang="es-ES" sz="2200" dirty="0" err="1"/>
              <a:t>between</a:t>
            </a:r>
            <a:r>
              <a:rPr lang="es-ES" sz="2200" dirty="0"/>
              <a:t> </a:t>
            </a:r>
            <a:r>
              <a:rPr lang="es-ES" sz="2200" dirty="0" err="1"/>
              <a:t>leave</a:t>
            </a:r>
            <a:r>
              <a:rPr lang="es-ES" sz="2200" dirty="0"/>
              <a:t> </a:t>
            </a:r>
            <a:r>
              <a:rPr lang="es-ES" sz="2200" dirty="0" err="1"/>
              <a:t>duration</a:t>
            </a:r>
            <a:r>
              <a:rPr lang="es-ES" sz="2200" dirty="0"/>
              <a:t> and </a:t>
            </a:r>
            <a:r>
              <a:rPr lang="es-ES" sz="2200" dirty="0" err="1"/>
              <a:t>women</a:t>
            </a:r>
            <a:r>
              <a:rPr lang="es-ES" sz="2200" dirty="0"/>
              <a:t>’ </a:t>
            </a:r>
            <a:r>
              <a:rPr lang="es-ES" sz="2200" dirty="0" err="1"/>
              <a:t>wages</a:t>
            </a:r>
            <a:r>
              <a:rPr lang="es-ES" sz="2200" dirty="0"/>
              <a:t>, </a:t>
            </a:r>
            <a:r>
              <a:rPr lang="es-ES" sz="2200" dirty="0" err="1"/>
              <a:t>because</a:t>
            </a:r>
            <a:r>
              <a:rPr lang="es-ES" sz="2200" dirty="0"/>
              <a:t> </a:t>
            </a:r>
            <a:r>
              <a:rPr lang="es-ES" sz="2200" dirty="0" err="1"/>
              <a:t>leave-taking</a:t>
            </a:r>
            <a:r>
              <a:rPr lang="es-ES" sz="2200" dirty="0"/>
              <a:t> </a:t>
            </a:r>
            <a:r>
              <a:rPr lang="es-ES" sz="2200" dirty="0" err="1"/>
              <a:t>entails</a:t>
            </a:r>
            <a:r>
              <a:rPr lang="es-ES" sz="2200" dirty="0"/>
              <a:t> a </a:t>
            </a:r>
            <a:r>
              <a:rPr lang="es-ES" sz="2200" dirty="0" err="1"/>
              <a:t>deterioration</a:t>
            </a:r>
            <a:r>
              <a:rPr lang="es-ES" sz="2200" dirty="0"/>
              <a:t> of human capital </a:t>
            </a:r>
            <a:r>
              <a:rPr lang="es-ES" sz="2200" dirty="0" err="1"/>
              <a:t>or</a:t>
            </a:r>
            <a:r>
              <a:rPr lang="es-ES" sz="2200" dirty="0"/>
              <a:t> </a:t>
            </a:r>
            <a:r>
              <a:rPr lang="es-ES" sz="2200" dirty="0" err="1"/>
              <a:t>because</a:t>
            </a:r>
            <a:r>
              <a:rPr lang="es-ES" sz="2200" dirty="0"/>
              <a:t> </a:t>
            </a:r>
            <a:r>
              <a:rPr lang="es-ES" sz="2200" dirty="0" err="1"/>
              <a:t>it</a:t>
            </a:r>
            <a:r>
              <a:rPr lang="es-ES" sz="2200" dirty="0"/>
              <a:t> </a:t>
            </a:r>
            <a:r>
              <a:rPr lang="es-ES" sz="2200" dirty="0" err="1"/>
              <a:t>is</a:t>
            </a:r>
            <a:r>
              <a:rPr lang="es-ES" sz="2200" dirty="0"/>
              <a:t> </a:t>
            </a:r>
            <a:r>
              <a:rPr lang="es-ES" sz="2200" dirty="0" err="1"/>
              <a:t>interpreted</a:t>
            </a:r>
            <a:r>
              <a:rPr lang="es-ES" sz="2200" dirty="0"/>
              <a:t> as a </a:t>
            </a:r>
            <a:r>
              <a:rPr lang="es-ES" sz="2200" dirty="0" err="1"/>
              <a:t>signal</a:t>
            </a:r>
            <a:r>
              <a:rPr lang="es-ES" sz="2200" dirty="0"/>
              <a:t> of </a:t>
            </a:r>
            <a:r>
              <a:rPr lang="es-ES" sz="2200" dirty="0" err="1"/>
              <a:t>low</a:t>
            </a:r>
            <a:r>
              <a:rPr lang="es-ES" sz="2200" dirty="0"/>
              <a:t> </a:t>
            </a:r>
            <a:r>
              <a:rPr lang="es-ES" sz="2200" dirty="0" err="1"/>
              <a:t>commitment</a:t>
            </a:r>
            <a:r>
              <a:rPr lang="es-ES" sz="2200" dirty="0"/>
              <a:t> </a:t>
            </a:r>
            <a:r>
              <a:rPr lang="es-ES" sz="2200" dirty="0" err="1"/>
              <a:t>by</a:t>
            </a:r>
            <a:r>
              <a:rPr lang="es-ES" sz="2200" dirty="0"/>
              <a:t> </a:t>
            </a:r>
            <a:r>
              <a:rPr lang="es-ES" sz="2200" dirty="0" err="1"/>
              <a:t>employers</a:t>
            </a:r>
            <a:r>
              <a:rPr lang="es-ES" sz="2200" dirty="0"/>
              <a:t>. </a:t>
            </a:r>
          </a:p>
          <a:p>
            <a:endParaRPr lang="es-ES" sz="2200" dirty="0"/>
          </a:p>
          <a:p>
            <a:endParaRPr lang="es-ES" sz="2200" dirty="0"/>
          </a:p>
          <a:p>
            <a:pPr marL="285750" indent="-285750">
              <a:buFont typeface="Arial" panose="020B0604020202020204" pitchFamily="34" charset="0"/>
              <a:buChar char="•"/>
            </a:pPr>
            <a:r>
              <a:rPr lang="es-ES" sz="2200" i="1" dirty="0"/>
              <a:t>Hp. 2. </a:t>
            </a:r>
            <a:r>
              <a:rPr lang="es-ES" sz="2200" b="1" i="1" dirty="0" err="1"/>
              <a:t>Smaller</a:t>
            </a:r>
            <a:r>
              <a:rPr lang="es-ES" sz="2200" b="1" i="1" dirty="0"/>
              <a:t> </a:t>
            </a:r>
            <a:r>
              <a:rPr lang="es-ES" sz="2200" b="1" i="1" dirty="0" err="1"/>
              <a:t>effects</a:t>
            </a:r>
            <a:r>
              <a:rPr lang="es-ES" sz="2200" b="1" i="1" dirty="0"/>
              <a:t> of </a:t>
            </a:r>
            <a:r>
              <a:rPr lang="es-ES" sz="2200" b="1" i="1" dirty="0" err="1"/>
              <a:t>part</a:t>
            </a:r>
            <a:r>
              <a:rPr lang="es-ES" sz="2200" b="1" i="1" dirty="0"/>
              <a:t>-time vs. full-time parental </a:t>
            </a:r>
            <a:r>
              <a:rPr lang="es-ES" sz="2200" b="1" i="1" dirty="0" err="1"/>
              <a:t>leave</a:t>
            </a:r>
            <a:r>
              <a:rPr lang="es-ES" sz="2200" i="1" dirty="0"/>
              <a:t>: </a:t>
            </a:r>
          </a:p>
          <a:p>
            <a:endParaRPr lang="es-ES" sz="2200" dirty="0"/>
          </a:p>
          <a:p>
            <a:r>
              <a:rPr lang="es-ES" sz="2200" dirty="0" err="1"/>
              <a:t>We</a:t>
            </a:r>
            <a:r>
              <a:rPr lang="es-ES" sz="2200" dirty="0"/>
              <a:t> </a:t>
            </a:r>
            <a:r>
              <a:rPr lang="es-ES" sz="2200" dirty="0" err="1"/>
              <a:t>expect</a:t>
            </a:r>
            <a:r>
              <a:rPr lang="es-ES" sz="2200" dirty="0"/>
              <a:t> </a:t>
            </a:r>
            <a:r>
              <a:rPr lang="es-ES" sz="2200" dirty="0" err="1"/>
              <a:t>that</a:t>
            </a:r>
            <a:r>
              <a:rPr lang="es-ES" sz="2200" dirty="0"/>
              <a:t> </a:t>
            </a:r>
            <a:r>
              <a:rPr lang="es-ES" sz="2200" dirty="0" err="1"/>
              <a:t>the</a:t>
            </a:r>
            <a:r>
              <a:rPr lang="es-ES" sz="2200" dirty="0"/>
              <a:t> use of </a:t>
            </a:r>
            <a:r>
              <a:rPr lang="es-ES" sz="2200" dirty="0" err="1"/>
              <a:t>part</a:t>
            </a:r>
            <a:r>
              <a:rPr lang="es-ES" sz="2200" dirty="0"/>
              <a:t>-time </a:t>
            </a:r>
            <a:r>
              <a:rPr lang="es-ES" sz="2200" dirty="0" err="1"/>
              <a:t>leave</a:t>
            </a:r>
            <a:r>
              <a:rPr lang="es-ES" sz="2200" dirty="0"/>
              <a:t> </a:t>
            </a:r>
            <a:r>
              <a:rPr lang="es-ES" sz="2200" dirty="0" err="1"/>
              <a:t>is</a:t>
            </a:r>
            <a:r>
              <a:rPr lang="es-ES" sz="2200" dirty="0"/>
              <a:t> </a:t>
            </a:r>
            <a:r>
              <a:rPr lang="es-ES" sz="2200" dirty="0" err="1"/>
              <a:t>associated</a:t>
            </a:r>
            <a:r>
              <a:rPr lang="es-ES" sz="2200" dirty="0"/>
              <a:t> </a:t>
            </a:r>
            <a:r>
              <a:rPr lang="es-ES" sz="2200" dirty="0" err="1"/>
              <a:t>with</a:t>
            </a:r>
            <a:r>
              <a:rPr lang="es-ES" sz="2200" dirty="0"/>
              <a:t> a </a:t>
            </a:r>
            <a:r>
              <a:rPr lang="es-ES" sz="2200" dirty="0" err="1"/>
              <a:t>smaller</a:t>
            </a:r>
            <a:r>
              <a:rPr lang="es-ES" sz="2200" dirty="0"/>
              <a:t> </a:t>
            </a:r>
            <a:r>
              <a:rPr lang="es-ES" sz="2200" dirty="0" err="1"/>
              <a:t>penalty</a:t>
            </a:r>
            <a:r>
              <a:rPr lang="es-ES" sz="2200" dirty="0"/>
              <a:t> </a:t>
            </a:r>
            <a:r>
              <a:rPr lang="es-ES" sz="2200" dirty="0" err="1"/>
              <a:t>than</a:t>
            </a:r>
            <a:r>
              <a:rPr lang="es-ES" sz="2200" dirty="0"/>
              <a:t> </a:t>
            </a:r>
            <a:r>
              <a:rPr lang="es-ES" sz="2200" dirty="0" err="1"/>
              <a:t>the</a:t>
            </a:r>
            <a:r>
              <a:rPr lang="es-ES" sz="2200" dirty="0"/>
              <a:t> use of full-time </a:t>
            </a:r>
            <a:r>
              <a:rPr lang="es-ES" sz="2200" dirty="0" err="1"/>
              <a:t>leave</a:t>
            </a:r>
            <a:r>
              <a:rPr lang="es-ES" sz="2200" dirty="0"/>
              <a:t> of </a:t>
            </a:r>
            <a:r>
              <a:rPr lang="es-ES" sz="2200" dirty="0" err="1"/>
              <a:t>the</a:t>
            </a:r>
            <a:r>
              <a:rPr lang="es-ES" sz="2200" dirty="0"/>
              <a:t> </a:t>
            </a:r>
            <a:r>
              <a:rPr lang="es-ES" sz="2200" dirty="0" err="1"/>
              <a:t>same</a:t>
            </a:r>
            <a:r>
              <a:rPr lang="es-ES" sz="2200" dirty="0"/>
              <a:t> </a:t>
            </a:r>
            <a:r>
              <a:rPr lang="es-ES" sz="2200" dirty="0" err="1"/>
              <a:t>durarion</a:t>
            </a:r>
            <a:r>
              <a:rPr lang="es-ES" sz="2200" dirty="0"/>
              <a:t> </a:t>
            </a:r>
            <a:r>
              <a:rPr lang="es-ES" sz="2200" dirty="0" err="1"/>
              <a:t>because</a:t>
            </a:r>
            <a:r>
              <a:rPr lang="es-ES" sz="2200" dirty="0"/>
              <a:t> </a:t>
            </a:r>
            <a:r>
              <a:rPr lang="es-ES" sz="2200" dirty="0" err="1"/>
              <a:t>both</a:t>
            </a:r>
            <a:r>
              <a:rPr lang="es-ES" sz="2200" dirty="0"/>
              <a:t> </a:t>
            </a:r>
            <a:r>
              <a:rPr lang="es-ES" sz="2200" dirty="0" err="1"/>
              <a:t>the</a:t>
            </a:r>
            <a:r>
              <a:rPr lang="es-ES" sz="2200" dirty="0"/>
              <a:t> </a:t>
            </a:r>
            <a:r>
              <a:rPr lang="es-ES" sz="2200" dirty="0" err="1"/>
              <a:t>deterioration</a:t>
            </a:r>
            <a:r>
              <a:rPr lang="es-ES" sz="2200" dirty="0"/>
              <a:t> of human capital and </a:t>
            </a:r>
            <a:r>
              <a:rPr lang="es-ES" sz="2200" dirty="0" err="1"/>
              <a:t>the</a:t>
            </a:r>
            <a:r>
              <a:rPr lang="es-ES" sz="2200" dirty="0"/>
              <a:t> </a:t>
            </a:r>
            <a:r>
              <a:rPr lang="es-ES" sz="2200" dirty="0" err="1"/>
              <a:t>signaling</a:t>
            </a:r>
            <a:r>
              <a:rPr lang="es-ES" sz="2200" dirty="0"/>
              <a:t> </a:t>
            </a:r>
            <a:r>
              <a:rPr lang="es-ES" sz="2200" dirty="0" err="1"/>
              <a:t>effect</a:t>
            </a:r>
            <a:r>
              <a:rPr lang="es-ES" sz="2200" dirty="0"/>
              <a:t> are </a:t>
            </a:r>
            <a:r>
              <a:rPr lang="es-ES" sz="2200" dirty="0" err="1"/>
              <a:t>lower</a:t>
            </a:r>
            <a:r>
              <a:rPr lang="es-ES" sz="2200" dirty="0"/>
              <a:t>.</a:t>
            </a:r>
          </a:p>
          <a:p>
            <a:endParaRPr lang="es-ES" dirty="0"/>
          </a:p>
          <a:p>
            <a:endParaRPr lang="es-ES" dirty="0"/>
          </a:p>
        </p:txBody>
      </p:sp>
    </p:spTree>
    <p:extLst>
      <p:ext uri="{BB962C8B-B14F-4D97-AF65-F5344CB8AC3E}">
        <p14:creationId xmlns:p14="http://schemas.microsoft.com/office/powerpoint/2010/main" val="4140922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4" name="CuadroTexto 3"/>
          <p:cNvSpPr txBox="1"/>
          <p:nvPr/>
        </p:nvSpPr>
        <p:spPr>
          <a:xfrm>
            <a:off x="1028700" y="666750"/>
            <a:ext cx="9324975" cy="584775"/>
          </a:xfrm>
          <a:prstGeom prst="rect">
            <a:avLst/>
          </a:prstGeom>
          <a:noFill/>
        </p:spPr>
        <p:txBody>
          <a:bodyPr wrap="square" rtlCol="0">
            <a:spAutoFit/>
          </a:bodyPr>
          <a:lstStyle/>
          <a:p>
            <a:r>
              <a:rPr lang="es-ES" sz="3200" dirty="0">
                <a:solidFill>
                  <a:srgbClr val="31B4E6">
                    <a:lumMod val="75000"/>
                  </a:srgbClr>
                </a:solidFill>
              </a:rPr>
              <a:t>Data: </a:t>
            </a:r>
          </a:p>
        </p:txBody>
      </p:sp>
      <p:sp>
        <p:nvSpPr>
          <p:cNvPr id="3" name="CuadroTexto 2"/>
          <p:cNvSpPr txBox="1"/>
          <p:nvPr/>
        </p:nvSpPr>
        <p:spPr>
          <a:xfrm>
            <a:off x="1114425" y="1600200"/>
            <a:ext cx="10067925" cy="4801314"/>
          </a:xfrm>
          <a:prstGeom prst="rect">
            <a:avLst/>
          </a:prstGeom>
          <a:noFill/>
        </p:spPr>
        <p:txBody>
          <a:bodyPr wrap="square" rtlCol="0">
            <a:spAutoFit/>
          </a:bodyPr>
          <a:lstStyle/>
          <a:p>
            <a:r>
              <a:rPr lang="es-ES" b="1" dirty="0" err="1">
                <a:solidFill>
                  <a:prstClr val="black"/>
                </a:solidFill>
              </a:rPr>
              <a:t>Continous</a:t>
            </a:r>
            <a:r>
              <a:rPr lang="es-ES" b="1" dirty="0">
                <a:solidFill>
                  <a:prstClr val="black"/>
                </a:solidFill>
              </a:rPr>
              <a:t> </a:t>
            </a:r>
            <a:r>
              <a:rPr lang="es-ES" b="1" dirty="0" err="1">
                <a:solidFill>
                  <a:prstClr val="black"/>
                </a:solidFill>
              </a:rPr>
              <a:t>Sample</a:t>
            </a:r>
            <a:r>
              <a:rPr lang="es-ES" b="1" dirty="0">
                <a:solidFill>
                  <a:prstClr val="black"/>
                </a:solidFill>
              </a:rPr>
              <a:t> of </a:t>
            </a:r>
            <a:r>
              <a:rPr lang="es-ES" b="1" dirty="0" err="1">
                <a:solidFill>
                  <a:prstClr val="black"/>
                </a:solidFill>
              </a:rPr>
              <a:t>Working</a:t>
            </a:r>
            <a:r>
              <a:rPr lang="es-ES" b="1" dirty="0">
                <a:solidFill>
                  <a:prstClr val="black"/>
                </a:solidFill>
              </a:rPr>
              <a:t> </a:t>
            </a:r>
            <a:r>
              <a:rPr lang="es-ES" b="1" dirty="0" err="1">
                <a:solidFill>
                  <a:prstClr val="black"/>
                </a:solidFill>
              </a:rPr>
              <a:t>Lives</a:t>
            </a:r>
            <a:r>
              <a:rPr lang="es-ES" b="1" dirty="0">
                <a:solidFill>
                  <a:prstClr val="black"/>
                </a:solidFill>
              </a:rPr>
              <a:t> (MCVL, </a:t>
            </a:r>
            <a:r>
              <a:rPr lang="es-ES" b="1" dirty="0" err="1">
                <a:solidFill>
                  <a:prstClr val="black"/>
                </a:solidFill>
              </a:rPr>
              <a:t>waves</a:t>
            </a:r>
            <a:r>
              <a:rPr lang="es-ES" b="1" dirty="0">
                <a:solidFill>
                  <a:prstClr val="black"/>
                </a:solidFill>
              </a:rPr>
              <a:t> 2005-2012)</a:t>
            </a:r>
          </a:p>
          <a:p>
            <a:endParaRPr lang="es-ES" dirty="0">
              <a:solidFill>
                <a:prstClr val="black"/>
              </a:solidFill>
            </a:endParaRPr>
          </a:p>
          <a:p>
            <a:pPr marL="285750" indent="-285750">
              <a:buFont typeface="Symbol" panose="05050102010706020507" pitchFamily="18" charset="2"/>
              <a:buChar char="Þ"/>
            </a:pPr>
            <a:r>
              <a:rPr lang="en-US" dirty="0">
                <a:solidFill>
                  <a:prstClr val="black"/>
                </a:solidFill>
              </a:rPr>
              <a:t>Longitudinal administrative register data with individual information from </a:t>
            </a:r>
            <a:r>
              <a:rPr lang="es-ES" dirty="0">
                <a:solidFill>
                  <a:prstClr val="black"/>
                </a:solidFill>
              </a:rPr>
              <a:t>: (1) Social Security </a:t>
            </a:r>
            <a:r>
              <a:rPr lang="es-ES" dirty="0" err="1">
                <a:solidFill>
                  <a:prstClr val="black"/>
                </a:solidFill>
              </a:rPr>
              <a:t>system</a:t>
            </a:r>
            <a:r>
              <a:rPr lang="es-ES" dirty="0">
                <a:solidFill>
                  <a:prstClr val="black"/>
                </a:solidFill>
              </a:rPr>
              <a:t>; (2) municipal </a:t>
            </a:r>
            <a:r>
              <a:rPr lang="es-ES" dirty="0" err="1">
                <a:solidFill>
                  <a:prstClr val="black"/>
                </a:solidFill>
              </a:rPr>
              <a:t>registry</a:t>
            </a:r>
            <a:r>
              <a:rPr lang="es-ES" dirty="0">
                <a:solidFill>
                  <a:prstClr val="black"/>
                </a:solidFill>
              </a:rPr>
              <a:t> of </a:t>
            </a:r>
            <a:r>
              <a:rPr lang="es-ES" dirty="0" err="1">
                <a:solidFill>
                  <a:prstClr val="black"/>
                </a:solidFill>
              </a:rPr>
              <a:t>inhabitants</a:t>
            </a:r>
            <a:r>
              <a:rPr lang="es-ES" dirty="0">
                <a:solidFill>
                  <a:prstClr val="black"/>
                </a:solidFill>
              </a:rPr>
              <a:t>; (3) </a:t>
            </a:r>
            <a:r>
              <a:rPr lang="es-ES" dirty="0" err="1">
                <a:solidFill>
                  <a:prstClr val="black"/>
                </a:solidFill>
              </a:rPr>
              <a:t>income</a:t>
            </a:r>
            <a:r>
              <a:rPr lang="es-ES" dirty="0">
                <a:solidFill>
                  <a:prstClr val="black"/>
                </a:solidFill>
              </a:rPr>
              <a:t> </a:t>
            </a:r>
            <a:r>
              <a:rPr lang="es-ES" dirty="0" err="1">
                <a:solidFill>
                  <a:prstClr val="black"/>
                </a:solidFill>
              </a:rPr>
              <a:t>tax</a:t>
            </a:r>
            <a:r>
              <a:rPr lang="es-ES" dirty="0">
                <a:solidFill>
                  <a:prstClr val="black"/>
                </a:solidFill>
              </a:rPr>
              <a:t> </a:t>
            </a:r>
            <a:r>
              <a:rPr lang="es-ES" dirty="0" err="1">
                <a:solidFill>
                  <a:prstClr val="black"/>
                </a:solidFill>
              </a:rPr>
              <a:t>registers</a:t>
            </a:r>
            <a:r>
              <a:rPr lang="es-ES" dirty="0">
                <a:solidFill>
                  <a:prstClr val="black"/>
                </a:solidFill>
              </a:rPr>
              <a:t>. </a:t>
            </a:r>
          </a:p>
          <a:p>
            <a:endParaRPr lang="es-ES" dirty="0">
              <a:solidFill>
                <a:prstClr val="black"/>
              </a:solidFill>
            </a:endParaRPr>
          </a:p>
          <a:p>
            <a:pPr marL="285750" indent="-285750">
              <a:buFont typeface="Symbol" panose="05050102010706020507" pitchFamily="18" charset="2"/>
              <a:buChar char="Þ"/>
            </a:pPr>
            <a:r>
              <a:rPr lang="es-ES" dirty="0" err="1">
                <a:solidFill>
                  <a:prstClr val="black"/>
                </a:solidFill>
              </a:rPr>
              <a:t>Subsample</a:t>
            </a:r>
            <a:r>
              <a:rPr lang="es-ES" dirty="0">
                <a:solidFill>
                  <a:prstClr val="black"/>
                </a:solidFill>
              </a:rPr>
              <a:t>: 135,622 </a:t>
            </a:r>
            <a:r>
              <a:rPr lang="es-ES" dirty="0" err="1">
                <a:solidFill>
                  <a:prstClr val="black"/>
                </a:solidFill>
              </a:rPr>
              <a:t>women</a:t>
            </a:r>
            <a:r>
              <a:rPr lang="es-ES" dirty="0">
                <a:solidFill>
                  <a:prstClr val="black"/>
                </a:solidFill>
              </a:rPr>
              <a:t>:</a:t>
            </a:r>
          </a:p>
          <a:p>
            <a:pPr marL="895350" indent="-352425">
              <a:buFont typeface="Arial" panose="020B0604020202020204" pitchFamily="34" charset="0"/>
              <a:buChar char="•"/>
            </a:pPr>
            <a:r>
              <a:rPr lang="es-ES" dirty="0" err="1">
                <a:solidFill>
                  <a:prstClr val="black"/>
                </a:solidFill>
              </a:rPr>
              <a:t>They</a:t>
            </a:r>
            <a:r>
              <a:rPr lang="es-ES" dirty="0">
                <a:solidFill>
                  <a:prstClr val="black"/>
                </a:solidFill>
              </a:rPr>
              <a:t> </a:t>
            </a:r>
            <a:r>
              <a:rPr lang="es-ES" dirty="0" err="1">
                <a:solidFill>
                  <a:prstClr val="black"/>
                </a:solidFill>
              </a:rPr>
              <a:t>were</a:t>
            </a:r>
            <a:r>
              <a:rPr lang="es-ES" dirty="0">
                <a:solidFill>
                  <a:prstClr val="black"/>
                </a:solidFill>
              </a:rPr>
              <a:t> </a:t>
            </a:r>
            <a:r>
              <a:rPr lang="es-ES" dirty="0" err="1">
                <a:solidFill>
                  <a:prstClr val="black"/>
                </a:solidFill>
              </a:rPr>
              <a:t>between</a:t>
            </a:r>
            <a:r>
              <a:rPr lang="es-ES" dirty="0">
                <a:solidFill>
                  <a:prstClr val="black"/>
                </a:solidFill>
              </a:rPr>
              <a:t> 25 and 40 </a:t>
            </a:r>
            <a:r>
              <a:rPr lang="es-ES" dirty="0" err="1">
                <a:solidFill>
                  <a:prstClr val="black"/>
                </a:solidFill>
              </a:rPr>
              <a:t>years</a:t>
            </a:r>
            <a:r>
              <a:rPr lang="es-ES" dirty="0">
                <a:solidFill>
                  <a:prstClr val="black"/>
                </a:solidFill>
              </a:rPr>
              <a:t> </a:t>
            </a:r>
            <a:r>
              <a:rPr lang="es-ES" dirty="0" err="1">
                <a:solidFill>
                  <a:prstClr val="black"/>
                </a:solidFill>
              </a:rPr>
              <a:t>old</a:t>
            </a:r>
            <a:r>
              <a:rPr lang="es-ES" dirty="0">
                <a:solidFill>
                  <a:prstClr val="black"/>
                </a:solidFill>
              </a:rPr>
              <a:t> in 2005. </a:t>
            </a:r>
          </a:p>
          <a:p>
            <a:pPr marL="895350" indent="-352425">
              <a:buFont typeface="Arial" panose="020B0604020202020204" pitchFamily="34" charset="0"/>
              <a:buChar char="•"/>
            </a:pPr>
            <a:r>
              <a:rPr lang="es-ES" dirty="0" err="1">
                <a:solidFill>
                  <a:prstClr val="black"/>
                </a:solidFill>
              </a:rPr>
              <a:t>They</a:t>
            </a:r>
            <a:r>
              <a:rPr lang="es-ES" dirty="0">
                <a:solidFill>
                  <a:prstClr val="black"/>
                </a:solidFill>
              </a:rPr>
              <a:t> </a:t>
            </a:r>
            <a:r>
              <a:rPr lang="es-ES" dirty="0" err="1">
                <a:solidFill>
                  <a:prstClr val="black"/>
                </a:solidFill>
              </a:rPr>
              <a:t>worked</a:t>
            </a:r>
            <a:r>
              <a:rPr lang="es-ES" dirty="0">
                <a:solidFill>
                  <a:prstClr val="black"/>
                </a:solidFill>
              </a:rPr>
              <a:t> as </a:t>
            </a:r>
            <a:r>
              <a:rPr lang="es-ES" dirty="0" err="1">
                <a:solidFill>
                  <a:prstClr val="black"/>
                </a:solidFill>
              </a:rPr>
              <a:t>employees</a:t>
            </a:r>
            <a:r>
              <a:rPr lang="es-ES" dirty="0">
                <a:solidFill>
                  <a:prstClr val="black"/>
                </a:solidFill>
              </a:rPr>
              <a:t> in </a:t>
            </a:r>
            <a:r>
              <a:rPr lang="es-ES" dirty="0" err="1">
                <a:solidFill>
                  <a:prstClr val="black"/>
                </a:solidFill>
              </a:rPr>
              <a:t>the</a:t>
            </a:r>
            <a:r>
              <a:rPr lang="es-ES" dirty="0">
                <a:solidFill>
                  <a:prstClr val="black"/>
                </a:solidFill>
              </a:rPr>
              <a:t> </a:t>
            </a:r>
            <a:r>
              <a:rPr lang="es-ES" dirty="0" err="1">
                <a:solidFill>
                  <a:prstClr val="black"/>
                </a:solidFill>
              </a:rPr>
              <a:t>labour</a:t>
            </a:r>
            <a:r>
              <a:rPr lang="es-ES" dirty="0">
                <a:solidFill>
                  <a:prstClr val="black"/>
                </a:solidFill>
              </a:rPr>
              <a:t> </a:t>
            </a:r>
            <a:r>
              <a:rPr lang="es-ES" dirty="0" err="1">
                <a:solidFill>
                  <a:prstClr val="black"/>
                </a:solidFill>
              </a:rPr>
              <a:t>market</a:t>
            </a:r>
            <a:r>
              <a:rPr lang="es-ES" dirty="0">
                <a:solidFill>
                  <a:prstClr val="black"/>
                </a:solidFill>
              </a:rPr>
              <a:t>.</a:t>
            </a:r>
          </a:p>
          <a:p>
            <a:pPr marL="542925"/>
            <a:endParaRPr lang="es-ES" dirty="0">
              <a:solidFill>
                <a:prstClr val="black"/>
              </a:solidFill>
            </a:endParaRPr>
          </a:p>
          <a:p>
            <a:pPr marL="285750" indent="-285750">
              <a:buFont typeface="Symbol" panose="05050102010706020507" pitchFamily="18" charset="2"/>
              <a:buChar char="Þ"/>
            </a:pPr>
            <a:r>
              <a:rPr lang="es-ES" dirty="0" err="1">
                <a:solidFill>
                  <a:prstClr val="black"/>
                </a:solidFill>
              </a:rPr>
              <a:t>Shorcomings</a:t>
            </a:r>
            <a:r>
              <a:rPr lang="es-ES" dirty="0">
                <a:solidFill>
                  <a:prstClr val="black"/>
                </a:solidFill>
              </a:rPr>
              <a:t>: </a:t>
            </a:r>
          </a:p>
          <a:p>
            <a:pPr marL="896938" indent="-361950">
              <a:buFont typeface="Arial" panose="020B0604020202020204" pitchFamily="34" charset="0"/>
              <a:buChar char="•"/>
            </a:pPr>
            <a:r>
              <a:rPr lang="en-US" dirty="0">
                <a:solidFill>
                  <a:prstClr val="black"/>
                </a:solidFill>
              </a:rPr>
              <a:t>It does not include the kinship relationship </a:t>
            </a:r>
            <a:r>
              <a:rPr lang="en-US" dirty="0">
                <a:solidFill>
                  <a:prstClr val="black"/>
                </a:solidFill>
                <a:sym typeface="Wingdings" panose="05000000000000000000" pitchFamily="2" charset="2"/>
              </a:rPr>
              <a:t> </a:t>
            </a:r>
            <a:r>
              <a:rPr lang="en-US" dirty="0">
                <a:solidFill>
                  <a:prstClr val="black"/>
                </a:solidFill>
              </a:rPr>
              <a:t>we exclude women who live with several adults and for whom it is not possible to establish the mother-child relationship. </a:t>
            </a:r>
          </a:p>
          <a:p>
            <a:pPr marL="896938" indent="-361950">
              <a:buFont typeface="Arial" panose="020B0604020202020204" pitchFamily="34" charset="0"/>
              <a:buChar char="•"/>
            </a:pPr>
            <a:r>
              <a:rPr lang="en-US" dirty="0">
                <a:solidFill>
                  <a:prstClr val="black"/>
                </a:solidFill>
              </a:rPr>
              <a:t>It does not identify periods of paid parental leave: maternity, paternity and (breast)feeding leave.</a:t>
            </a:r>
          </a:p>
          <a:p>
            <a:pPr marL="896938" indent="-361950">
              <a:buFont typeface="Arial" panose="020B0604020202020204" pitchFamily="34" charset="0"/>
              <a:buChar char="•"/>
            </a:pPr>
            <a:r>
              <a:rPr lang="en-US" dirty="0">
                <a:solidFill>
                  <a:prstClr val="black"/>
                </a:solidFill>
              </a:rPr>
              <a:t>It does not contain information on couples, nor on care values or preferences. </a:t>
            </a:r>
            <a:endParaRPr lang="es-ES" dirty="0">
              <a:solidFill>
                <a:prstClr val="black"/>
              </a:solidFill>
            </a:endParaRPr>
          </a:p>
          <a:p>
            <a:endParaRPr lang="es-ES" dirty="0">
              <a:solidFill>
                <a:prstClr val="black"/>
              </a:solidFill>
            </a:endParaRPr>
          </a:p>
        </p:txBody>
      </p:sp>
    </p:spTree>
    <p:extLst>
      <p:ext uri="{BB962C8B-B14F-4D97-AF65-F5344CB8AC3E}">
        <p14:creationId xmlns:p14="http://schemas.microsoft.com/office/powerpoint/2010/main" val="2554299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4" name="CuadroTexto 3"/>
          <p:cNvSpPr txBox="1"/>
          <p:nvPr/>
        </p:nvSpPr>
        <p:spPr>
          <a:xfrm>
            <a:off x="1028700" y="480484"/>
            <a:ext cx="9324975" cy="584775"/>
          </a:xfrm>
          <a:prstGeom prst="rect">
            <a:avLst/>
          </a:prstGeom>
          <a:noFill/>
        </p:spPr>
        <p:txBody>
          <a:bodyPr wrap="square" rtlCol="0">
            <a:spAutoFit/>
          </a:bodyPr>
          <a:lstStyle/>
          <a:p>
            <a:r>
              <a:rPr lang="es-ES" sz="3200" dirty="0" err="1">
                <a:solidFill>
                  <a:srgbClr val="31B4E6">
                    <a:lumMod val="75000"/>
                  </a:srgbClr>
                </a:solidFill>
              </a:rPr>
              <a:t>Method</a:t>
            </a:r>
            <a:r>
              <a:rPr lang="es-ES" sz="3200" dirty="0">
                <a:solidFill>
                  <a:srgbClr val="31B4E6">
                    <a:lumMod val="75000"/>
                  </a:srgbClr>
                </a:solidFill>
              </a:rPr>
              <a:t>: </a:t>
            </a:r>
          </a:p>
        </p:txBody>
      </p:sp>
      <p:sp>
        <p:nvSpPr>
          <p:cNvPr id="3" name="CuadroTexto 2"/>
          <p:cNvSpPr txBox="1"/>
          <p:nvPr/>
        </p:nvSpPr>
        <p:spPr>
          <a:xfrm>
            <a:off x="1028700" y="1236134"/>
            <a:ext cx="10067925" cy="5355312"/>
          </a:xfrm>
          <a:prstGeom prst="rect">
            <a:avLst/>
          </a:prstGeom>
          <a:noFill/>
        </p:spPr>
        <p:txBody>
          <a:bodyPr wrap="square" rtlCol="0">
            <a:spAutoFit/>
          </a:bodyPr>
          <a:lstStyle/>
          <a:p>
            <a:endParaRPr lang="es-ES" dirty="0">
              <a:solidFill>
                <a:prstClr val="black"/>
              </a:solidFill>
            </a:endParaRPr>
          </a:p>
          <a:p>
            <a:pPr marL="285750" indent="-285750">
              <a:buFont typeface="Symbol" panose="05050102010706020507" pitchFamily="18" charset="2"/>
              <a:buChar char="Þ"/>
            </a:pPr>
            <a:r>
              <a:rPr lang="en-GB" altLang="ca-ES" dirty="0">
                <a:solidFill>
                  <a:prstClr val="black"/>
                </a:solidFill>
              </a:rPr>
              <a:t>Panel data (longitudinal) -&gt; monthly observations for each individual during the period 2005-2012.</a:t>
            </a:r>
          </a:p>
          <a:p>
            <a:pPr marL="285750" indent="-285750">
              <a:buFont typeface="Symbol" panose="05050102010706020507" pitchFamily="18" charset="2"/>
              <a:buChar char="Þ"/>
            </a:pPr>
            <a:endParaRPr lang="en-GB" altLang="ca-ES" dirty="0">
              <a:solidFill>
                <a:prstClr val="black"/>
              </a:solidFill>
            </a:endParaRPr>
          </a:p>
          <a:p>
            <a:pPr marL="285750" indent="-285750">
              <a:buFont typeface="Symbol" panose="05050102010706020507" pitchFamily="18" charset="2"/>
              <a:buChar char="Þ"/>
            </a:pPr>
            <a:endParaRPr lang="en-GB" altLang="ca-ES" dirty="0">
              <a:solidFill>
                <a:prstClr val="black"/>
              </a:solidFill>
            </a:endParaRPr>
          </a:p>
          <a:p>
            <a:pPr marL="285750" indent="-285750">
              <a:buFont typeface="Symbol" panose="05050102010706020507" pitchFamily="18" charset="2"/>
              <a:buChar char="Þ"/>
            </a:pPr>
            <a:endParaRPr lang="en-GB" altLang="ca-ES" dirty="0">
              <a:solidFill>
                <a:prstClr val="black"/>
              </a:solidFill>
            </a:endParaRPr>
          </a:p>
          <a:p>
            <a:pPr marL="285750" indent="-285750">
              <a:buFont typeface="Symbol" panose="05050102010706020507" pitchFamily="18" charset="2"/>
              <a:buChar char="Þ"/>
            </a:pPr>
            <a:endParaRPr lang="en-GB" altLang="ca-ES" dirty="0">
              <a:solidFill>
                <a:prstClr val="black"/>
              </a:solidFill>
            </a:endParaRPr>
          </a:p>
          <a:p>
            <a:pPr marL="285750" indent="-285750">
              <a:buFont typeface="Symbol" panose="05050102010706020507" pitchFamily="18" charset="2"/>
              <a:buChar char="Þ"/>
            </a:pPr>
            <a:endParaRPr lang="en-GB" altLang="ca-ES" dirty="0">
              <a:solidFill>
                <a:prstClr val="black"/>
              </a:solidFill>
            </a:endParaRPr>
          </a:p>
          <a:p>
            <a:pPr marL="285750" indent="-285750">
              <a:buFont typeface="Symbol" panose="05050102010706020507" pitchFamily="18" charset="2"/>
              <a:buChar char="Þ"/>
            </a:pPr>
            <a:endParaRPr lang="en-GB" altLang="ca-ES" dirty="0">
              <a:solidFill>
                <a:prstClr val="black"/>
              </a:solidFill>
            </a:endParaRPr>
          </a:p>
          <a:p>
            <a:pPr marL="285750" indent="-285750">
              <a:buFont typeface="Symbol" panose="05050102010706020507" pitchFamily="18" charset="2"/>
              <a:buChar char="Þ"/>
            </a:pPr>
            <a:endParaRPr lang="es-ES" dirty="0">
              <a:solidFill>
                <a:prstClr val="black"/>
              </a:solidFill>
            </a:endParaRPr>
          </a:p>
          <a:p>
            <a:pPr marL="285750" indent="-285750">
              <a:buFont typeface="Symbol" panose="05050102010706020507" pitchFamily="18" charset="2"/>
              <a:buChar char="Þ"/>
            </a:pPr>
            <a:endParaRPr lang="es-ES" dirty="0">
              <a:solidFill>
                <a:prstClr val="black"/>
              </a:solidFill>
            </a:endParaRPr>
          </a:p>
          <a:p>
            <a:pPr marL="285750" indent="-285750">
              <a:buFont typeface="Symbol" panose="05050102010706020507" pitchFamily="18" charset="2"/>
              <a:buChar char="Þ"/>
            </a:pPr>
            <a:r>
              <a:rPr lang="es-ES" dirty="0" err="1">
                <a:solidFill>
                  <a:prstClr val="black"/>
                </a:solidFill>
              </a:rPr>
              <a:t>Dependent</a:t>
            </a:r>
            <a:r>
              <a:rPr lang="es-ES" dirty="0">
                <a:solidFill>
                  <a:prstClr val="black"/>
                </a:solidFill>
              </a:rPr>
              <a:t> variable: </a:t>
            </a:r>
            <a:r>
              <a:rPr lang="en-GB" altLang="ca-ES" dirty="0">
                <a:solidFill>
                  <a:prstClr val="black"/>
                </a:solidFill>
              </a:rPr>
              <a:t>the natural log of the monthly contribution base to the Social Security System (= proxy of wage).</a:t>
            </a:r>
          </a:p>
          <a:p>
            <a:endParaRPr lang="es-ES" dirty="0">
              <a:solidFill>
                <a:prstClr val="black"/>
              </a:solidFill>
            </a:endParaRPr>
          </a:p>
          <a:p>
            <a:endParaRPr lang="es-ES" dirty="0">
              <a:solidFill>
                <a:prstClr val="black"/>
              </a:solidFill>
            </a:endParaRPr>
          </a:p>
          <a:p>
            <a:pPr marL="285750" indent="-285750">
              <a:buFont typeface="Symbol" panose="05050102010706020507" pitchFamily="18" charset="2"/>
              <a:buChar char="Þ"/>
            </a:pPr>
            <a:r>
              <a:rPr lang="es-ES" dirty="0" err="1">
                <a:solidFill>
                  <a:prstClr val="black"/>
                </a:solidFill>
              </a:rPr>
              <a:t>Statistical</a:t>
            </a:r>
            <a:r>
              <a:rPr lang="es-ES" dirty="0">
                <a:solidFill>
                  <a:prstClr val="black"/>
                </a:solidFill>
              </a:rPr>
              <a:t> </a:t>
            </a:r>
            <a:r>
              <a:rPr lang="es-ES" dirty="0" err="1">
                <a:solidFill>
                  <a:prstClr val="black"/>
                </a:solidFill>
              </a:rPr>
              <a:t>technique</a:t>
            </a:r>
            <a:r>
              <a:rPr lang="es-ES" dirty="0">
                <a:solidFill>
                  <a:prstClr val="black"/>
                </a:solidFill>
              </a:rPr>
              <a:t>:</a:t>
            </a:r>
            <a:r>
              <a:rPr lang="es-ES" b="1" dirty="0">
                <a:solidFill>
                  <a:prstClr val="black"/>
                </a:solidFill>
              </a:rPr>
              <a:t> lineal </a:t>
            </a:r>
            <a:r>
              <a:rPr lang="es-ES" b="1" dirty="0" err="1">
                <a:solidFill>
                  <a:prstClr val="black"/>
                </a:solidFill>
              </a:rPr>
              <a:t>regression</a:t>
            </a:r>
            <a:r>
              <a:rPr lang="es-ES" b="1" dirty="0">
                <a:solidFill>
                  <a:prstClr val="black"/>
                </a:solidFill>
              </a:rPr>
              <a:t> </a:t>
            </a:r>
            <a:r>
              <a:rPr lang="es-ES" b="1" dirty="0" err="1">
                <a:solidFill>
                  <a:prstClr val="black"/>
                </a:solidFill>
              </a:rPr>
              <a:t>model</a:t>
            </a:r>
            <a:r>
              <a:rPr lang="es-ES" b="1" dirty="0">
                <a:solidFill>
                  <a:prstClr val="black"/>
                </a:solidFill>
              </a:rPr>
              <a:t> </a:t>
            </a:r>
            <a:r>
              <a:rPr lang="es-ES" b="1" dirty="0" err="1">
                <a:solidFill>
                  <a:prstClr val="black"/>
                </a:solidFill>
              </a:rPr>
              <a:t>with</a:t>
            </a:r>
            <a:r>
              <a:rPr lang="es-ES" b="1" dirty="0">
                <a:solidFill>
                  <a:prstClr val="black"/>
                </a:solidFill>
              </a:rPr>
              <a:t> </a:t>
            </a:r>
            <a:r>
              <a:rPr lang="es-ES" b="1" dirty="0" err="1">
                <a:solidFill>
                  <a:prstClr val="black"/>
                </a:solidFill>
              </a:rPr>
              <a:t>fixed-effects</a:t>
            </a:r>
            <a:endParaRPr lang="es-ES" b="1" dirty="0">
              <a:solidFill>
                <a:prstClr val="black"/>
              </a:solidFill>
            </a:endParaRPr>
          </a:p>
          <a:p>
            <a:pPr marL="285750" indent="-285750">
              <a:buFont typeface="Symbol" panose="05050102010706020507" pitchFamily="18" charset="2"/>
              <a:buChar char="Þ"/>
            </a:pPr>
            <a:endParaRPr lang="es-ES" dirty="0">
              <a:solidFill>
                <a:prstClr val="black"/>
              </a:solidFill>
            </a:endParaRPr>
          </a:p>
          <a:p>
            <a:endParaRPr lang="es-ES" dirty="0">
              <a:solidFill>
                <a:prstClr val="black"/>
              </a:solidFill>
            </a:endParaRPr>
          </a:p>
          <a:p>
            <a:endParaRPr lang="es-ES" dirty="0">
              <a:solidFill>
                <a:prstClr val="black"/>
              </a:solidFill>
            </a:endParaRPr>
          </a:p>
        </p:txBody>
      </p:sp>
      <p:sp>
        <p:nvSpPr>
          <p:cNvPr id="6" name="13 Rectángulo redondeado"/>
          <p:cNvSpPr/>
          <p:nvPr/>
        </p:nvSpPr>
        <p:spPr>
          <a:xfrm>
            <a:off x="2014951" y="2540345"/>
            <a:ext cx="9081673" cy="1017864"/>
          </a:xfrm>
          <a:prstGeom prst="roundRect">
            <a:avLst/>
          </a:prstGeom>
          <a:solidFill>
            <a:schemeClr val="tx2">
              <a:lumMod val="20000"/>
              <a:lumOff val="80000"/>
            </a:schemeClr>
          </a:solidFill>
          <a:ln>
            <a:solidFill>
              <a:schemeClr val="accent3">
                <a:lumMod val="60000"/>
                <a:lumOff val="40000"/>
              </a:schemeClr>
            </a:solidFill>
          </a:ln>
        </p:spPr>
        <p:style>
          <a:lnRef idx="1">
            <a:schemeClr val="accent1"/>
          </a:lnRef>
          <a:fillRef idx="2">
            <a:schemeClr val="accent1"/>
          </a:fillRef>
          <a:effectRef idx="1">
            <a:schemeClr val="accent1"/>
          </a:effectRef>
          <a:fontRef idx="minor">
            <a:schemeClr val="dk1"/>
          </a:fontRef>
        </p:style>
        <p:txBody>
          <a:bodyPr anchor="ctr"/>
          <a:lstStyle/>
          <a:p>
            <a:pPr>
              <a:spcBef>
                <a:spcPct val="0"/>
              </a:spcBef>
            </a:pPr>
            <a:r>
              <a:rPr lang="en-GB" altLang="ca-ES" dirty="0">
                <a:solidFill>
                  <a:prstClr val="black"/>
                </a:solidFill>
              </a:rPr>
              <a:t>Sample:   9,539,617 observations (a maximum of 96 per woman, if she remains during all waves)</a:t>
            </a:r>
          </a:p>
        </p:txBody>
      </p:sp>
    </p:spTree>
    <p:extLst>
      <p:ext uri="{BB962C8B-B14F-4D97-AF65-F5344CB8AC3E}">
        <p14:creationId xmlns:p14="http://schemas.microsoft.com/office/powerpoint/2010/main" val="1886166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4" name="CuadroTexto 3"/>
          <p:cNvSpPr txBox="1"/>
          <p:nvPr/>
        </p:nvSpPr>
        <p:spPr>
          <a:xfrm>
            <a:off x="1028700" y="666750"/>
            <a:ext cx="9324975"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Results</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from</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fixed</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effects</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models</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predicted</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the</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motherhood</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wage</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penalty</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by</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number</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of</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children</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a:t>
            </a:r>
            <a:r>
              <a:rPr kumimoji="0" lang="es-ES" sz="2000" b="1" i="0" u="none" strike="noStrike" kern="1200" cap="none" spc="0" normalizeH="0" baseline="0" noProof="0" dirty="0" err="1">
                <a:ln>
                  <a:noFill/>
                </a:ln>
                <a:solidFill>
                  <a:srgbClr val="31B4E6">
                    <a:lumMod val="75000"/>
                  </a:srgbClr>
                </a:solidFill>
                <a:effectLst/>
                <a:uLnTx/>
                <a:uFillTx/>
                <a:latin typeface="Century Gothic" panose="020B0502020202020204"/>
                <a:ea typeface="+mn-ea"/>
                <a:cs typeface="+mn-cs"/>
              </a:rPr>
              <a:t>Spain</a:t>
            </a:r>
            <a:r>
              <a:rPr kumimoji="0" lang="es-ES" sz="2000" b="1" i="0" u="none" strike="noStrike" kern="1200" cap="none" spc="0" normalizeH="0" baseline="0" noProof="0" dirty="0">
                <a:ln>
                  <a:noFill/>
                </a:ln>
                <a:solidFill>
                  <a:srgbClr val="31B4E6">
                    <a:lumMod val="75000"/>
                  </a:srgbClr>
                </a:solidFill>
                <a:effectLst/>
                <a:uLnTx/>
                <a:uFillTx/>
                <a:latin typeface="Century Gothic" panose="020B0502020202020204"/>
                <a:ea typeface="+mn-ea"/>
                <a:cs typeface="+mn-cs"/>
              </a:rPr>
              <a:t>: 2005-2012.  </a:t>
            </a:r>
          </a:p>
        </p:txBody>
      </p:sp>
      <p:sp>
        <p:nvSpPr>
          <p:cNvPr id="6" name="CuadroTexto 5">
            <a:extLst>
              <a:ext uri="{FF2B5EF4-FFF2-40B4-BE49-F238E27FC236}">
                <a16:creationId xmlns:a16="http://schemas.microsoft.com/office/drawing/2014/main" id="{A05EA9CC-2651-4F42-BB95-B07B17975CA8}"/>
              </a:ext>
            </a:extLst>
          </p:cNvPr>
          <p:cNvSpPr txBox="1"/>
          <p:nvPr/>
        </p:nvSpPr>
        <p:spPr>
          <a:xfrm>
            <a:off x="8721822" y="1639996"/>
            <a:ext cx="3263705" cy="203132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ES" sz="1400" dirty="0">
                <a:solidFill>
                  <a:prstClr val="black"/>
                </a:solidFill>
                <a:latin typeface="Century Gothic" panose="020B0502020202020204"/>
              </a:rPr>
              <a:t>M</a:t>
            </a:r>
            <a:r>
              <a:rPr kumimoji="0" lang="es-ES" sz="1400" i="0" u="none" strike="noStrike" kern="1200" cap="none" spc="0" normalizeH="0" baseline="0" noProof="0" dirty="0" err="1">
                <a:ln>
                  <a:noFill/>
                </a:ln>
                <a:solidFill>
                  <a:prstClr val="black"/>
                </a:solidFill>
                <a:effectLst/>
                <a:uLnTx/>
                <a:uFillTx/>
                <a:latin typeface="Century Gothic" panose="020B0502020202020204"/>
                <a:ea typeface="+mn-ea"/>
                <a:cs typeface="+mn-cs"/>
              </a:rPr>
              <a:t>odel</a:t>
            </a:r>
            <a:r>
              <a:rPr kumimoji="0" lang="es-ES" sz="1400" i="0" u="none" strike="noStrike" kern="1200" cap="none" spc="0" normalizeH="0" baseline="0" noProof="0" dirty="0">
                <a:ln>
                  <a:noFill/>
                </a:ln>
                <a:solidFill>
                  <a:prstClr val="black"/>
                </a:solidFill>
                <a:effectLst/>
                <a:uLnTx/>
                <a:uFillTx/>
                <a:latin typeface="Century Gothic" panose="020B0502020202020204"/>
                <a:ea typeface="+mn-ea"/>
                <a:cs typeface="+mn-cs"/>
              </a:rPr>
              <a:t> 1</a:t>
            </a:r>
            <a:r>
              <a:rPr kumimoji="0" lang="es-ES" sz="1400" b="0" i="0" u="none" strike="noStrike" kern="1200" cap="none" spc="0" normalizeH="0" baseline="0" noProof="0" dirty="0">
                <a:ln>
                  <a:noFill/>
                </a:ln>
                <a:solidFill>
                  <a:prstClr val="black"/>
                </a:solidFill>
                <a:effectLst/>
                <a:uLnTx/>
                <a:uFillTx/>
                <a:latin typeface="Century Gothic" panose="020B0502020202020204"/>
                <a:ea typeface="+mn-ea"/>
                <a:cs typeface="+mn-cs"/>
              </a:rPr>
              <a:t>  and 2 </a:t>
            </a:r>
            <a:r>
              <a:rPr kumimoji="0" lang="es-ES" sz="1400" b="0" i="0" u="none" strike="noStrike" kern="1200" cap="none" spc="0" normalizeH="0" baseline="0" noProof="0" dirty="0" err="1">
                <a:ln>
                  <a:noFill/>
                </a:ln>
                <a:solidFill>
                  <a:prstClr val="black"/>
                </a:solidFill>
                <a:effectLst/>
                <a:uLnTx/>
                <a:uFillTx/>
                <a:latin typeface="Century Gothic" panose="020B0502020202020204"/>
                <a:ea typeface="+mn-ea"/>
                <a:cs typeface="+mn-cs"/>
              </a:rPr>
              <a:t>controls</a:t>
            </a:r>
            <a:r>
              <a:rPr kumimoji="0" lang="es-ES" sz="14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s-ES" sz="1400" b="0" i="0" u="none" strike="noStrike" kern="1200" cap="none" spc="0" normalizeH="0" baseline="0" noProof="0" dirty="0" err="1">
                <a:ln>
                  <a:noFill/>
                </a:ln>
                <a:solidFill>
                  <a:prstClr val="black"/>
                </a:solidFill>
                <a:effectLst/>
                <a:uLnTx/>
                <a:uFillTx/>
                <a:latin typeface="Century Gothic" panose="020B0502020202020204"/>
                <a:ea typeface="+mn-ea"/>
                <a:cs typeface="+mn-cs"/>
              </a:rPr>
              <a:t>for</a:t>
            </a:r>
            <a:r>
              <a:rPr kumimoji="0" lang="es-ES" sz="14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lang="es-ES" sz="1400" dirty="0">
                <a:solidFill>
                  <a:prstClr val="black"/>
                </a:solidFill>
                <a:latin typeface="Century Gothic" panose="020B0502020202020204"/>
              </a:rPr>
              <a:t>a</a:t>
            </a:r>
            <a:r>
              <a:rPr kumimoji="0" lang="es-ES" sz="1400" b="0" i="0" u="none" strike="noStrike" kern="1200" cap="none" spc="0" normalizeH="0" baseline="0" noProof="0" dirty="0">
                <a:ln>
                  <a:noFill/>
                </a:ln>
                <a:solidFill>
                  <a:prstClr val="black"/>
                </a:solidFill>
                <a:effectLst/>
                <a:uLnTx/>
                <a:uFillTx/>
                <a:latin typeface="Century Gothic" panose="020B0502020202020204"/>
                <a:ea typeface="+mn-ea"/>
                <a:cs typeface="+mn-cs"/>
              </a:rPr>
              <a:t>ge, </a:t>
            </a:r>
            <a:r>
              <a:rPr kumimoji="0" lang="es-ES" sz="1400" b="0" i="0" u="none" strike="noStrike" kern="1200" cap="none" spc="0" normalizeH="0" baseline="0" noProof="0" dirty="0" err="1">
                <a:ln>
                  <a:noFill/>
                </a:ln>
                <a:solidFill>
                  <a:prstClr val="black"/>
                </a:solidFill>
                <a:effectLst/>
                <a:uLnTx/>
                <a:uFillTx/>
                <a:latin typeface="Century Gothic" panose="020B0502020202020204"/>
                <a:ea typeface="+mn-ea"/>
                <a:cs typeface="+mn-cs"/>
              </a:rPr>
              <a:t>age</a:t>
            </a:r>
            <a:r>
              <a:rPr kumimoji="0" lang="es-ES" sz="1400" b="0" i="0" u="none" strike="noStrike" kern="1200" cap="none" spc="0" normalizeH="0" baseline="0" noProof="0" dirty="0">
                <a:ln>
                  <a:noFill/>
                </a:ln>
                <a:solidFill>
                  <a:prstClr val="black"/>
                </a:solidFill>
                <a:effectLst/>
                <a:uLnTx/>
                <a:uFillTx/>
                <a:latin typeface="Century Gothic" panose="020B0502020202020204"/>
                <a:ea typeface="+mn-ea"/>
                <a:cs typeface="+mn-cs"/>
              </a:rPr>
              <a:t> </a:t>
            </a:r>
            <a:r>
              <a:rPr kumimoji="0" lang="es-ES" sz="1400" b="0" i="0" u="none" strike="noStrike" kern="1200" cap="none" spc="0" normalizeH="0" baseline="0" noProof="0" dirty="0" err="1">
                <a:ln>
                  <a:noFill/>
                </a:ln>
                <a:solidFill>
                  <a:prstClr val="black"/>
                </a:solidFill>
                <a:effectLst/>
                <a:uLnTx/>
                <a:uFillTx/>
                <a:latin typeface="Century Gothic" panose="020B0502020202020204"/>
                <a:ea typeface="+mn-ea"/>
                <a:cs typeface="+mn-cs"/>
              </a:rPr>
              <a:t>squared</a:t>
            </a:r>
            <a:r>
              <a:rPr kumimoji="0" lang="es-ES" sz="1400" b="0" i="0" u="none" strike="noStrike" kern="1200" cap="none" spc="0" normalizeH="0" baseline="0" noProof="0" dirty="0">
                <a:ln>
                  <a:noFill/>
                </a:ln>
                <a:solidFill>
                  <a:prstClr val="black"/>
                </a:solidFill>
                <a:effectLst/>
                <a:uLnTx/>
                <a:uFillTx/>
                <a:latin typeface="Century Gothic" panose="020B0502020202020204"/>
                <a:ea typeface="+mn-ea"/>
                <a:cs typeface="+mn-cs"/>
              </a:rPr>
              <a:t>, CNM </a:t>
            </a:r>
            <a:r>
              <a:rPr kumimoji="0" lang="es-ES" sz="1400" b="0" i="0" u="none" strike="noStrike" kern="1200" cap="none" spc="0" normalizeH="0" baseline="0" noProof="0" dirty="0" err="1">
                <a:ln>
                  <a:noFill/>
                </a:ln>
                <a:solidFill>
                  <a:prstClr val="black"/>
                </a:solidFill>
                <a:effectLst/>
                <a:uLnTx/>
                <a:uFillTx/>
                <a:latin typeface="Century Gothic" panose="020B0502020202020204"/>
                <a:ea typeface="+mn-ea"/>
                <a:cs typeface="+mn-cs"/>
              </a:rPr>
              <a:t>of</a:t>
            </a:r>
            <a:r>
              <a:rPr kumimoji="0" lang="es-ES" sz="1400" b="0" i="0" u="none" strike="noStrike" kern="1200" cap="none" spc="0" normalizeH="0" baseline="0" noProof="0" dirty="0">
                <a:ln>
                  <a:noFill/>
                </a:ln>
                <a:solidFill>
                  <a:prstClr val="black"/>
                </a:solidFill>
                <a:effectLst/>
                <a:uLnTx/>
                <a:uFillTx/>
                <a:latin typeface="Century Gothic" panose="020B0502020202020204"/>
                <a:ea typeface="+mn-ea"/>
                <a:cs typeface="+mn-cs"/>
              </a:rPr>
              <a:t> labor </a:t>
            </a:r>
            <a:r>
              <a:rPr kumimoji="0" lang="es-ES" sz="1400" b="0" i="0" u="none" strike="noStrike" kern="1200" cap="none" spc="0" normalizeH="0" baseline="0" noProof="0" dirty="0" err="1">
                <a:ln>
                  <a:noFill/>
                </a:ln>
                <a:solidFill>
                  <a:prstClr val="black"/>
                </a:solidFill>
                <a:effectLst/>
                <a:uLnTx/>
                <a:uFillTx/>
                <a:latin typeface="Century Gothic" panose="020B0502020202020204"/>
                <a:ea typeface="+mn-ea"/>
                <a:cs typeface="+mn-cs"/>
              </a:rPr>
              <a:t>experience</a:t>
            </a:r>
            <a:r>
              <a:rPr lang="es-ES" sz="1400" dirty="0">
                <a:solidFill>
                  <a:prstClr val="black"/>
                </a:solidFill>
                <a:latin typeface="Century Gothic" panose="020B0502020202020204"/>
              </a:rPr>
              <a:t> (and </a:t>
            </a:r>
            <a:r>
              <a:rPr lang="es-ES" sz="1400" dirty="0" err="1">
                <a:solidFill>
                  <a:prstClr val="black"/>
                </a:solidFill>
                <a:latin typeface="Century Gothic" panose="020B0502020202020204"/>
              </a:rPr>
              <a:t>its</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square</a:t>
            </a:r>
            <a:r>
              <a:rPr lang="es-ES" sz="1400" dirty="0">
                <a:solidFill>
                  <a:prstClr val="black"/>
                </a:solidFill>
                <a:latin typeface="Century Gothic" panose="020B0502020202020204"/>
              </a:rPr>
              <a:t>), % </a:t>
            </a:r>
            <a:r>
              <a:rPr lang="es-ES" sz="1400" dirty="0" err="1">
                <a:solidFill>
                  <a:prstClr val="black"/>
                </a:solidFill>
                <a:latin typeface="Century Gothic" panose="020B0502020202020204"/>
              </a:rPr>
              <a:t>of</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working</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hours</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firm</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size</a:t>
            </a:r>
            <a:r>
              <a:rPr lang="es-ES" sz="1400" dirty="0">
                <a:solidFill>
                  <a:prstClr val="black"/>
                </a:solidFill>
                <a:latin typeface="Century Gothic" panose="020B0502020202020204"/>
              </a:rPr>
              <a:t>, sector </a:t>
            </a:r>
            <a:r>
              <a:rPr lang="es-ES" sz="1400" dirty="0" err="1">
                <a:solidFill>
                  <a:prstClr val="black"/>
                </a:solidFill>
                <a:latin typeface="Century Gothic" panose="020B0502020202020204"/>
              </a:rPr>
              <a:t>of</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activity</a:t>
            </a:r>
            <a:r>
              <a:rPr lang="es-ES" sz="1400" dirty="0">
                <a:solidFill>
                  <a:prstClr val="black"/>
                </a:solidFill>
                <a:latin typeface="Century Gothic" panose="020B0502020202020204"/>
              </a:rPr>
              <a:t>, CNM </a:t>
            </a:r>
            <a:r>
              <a:rPr lang="es-ES" sz="1400" dirty="0" err="1">
                <a:solidFill>
                  <a:prstClr val="black"/>
                </a:solidFill>
                <a:latin typeface="Century Gothic" panose="020B0502020202020204"/>
              </a:rPr>
              <a:t>unemployed</a:t>
            </a:r>
            <a:r>
              <a:rPr lang="es-ES" sz="1400" dirty="0">
                <a:solidFill>
                  <a:prstClr val="black"/>
                </a:solidFill>
                <a:latin typeface="Century Gothic" panose="020B0502020202020204"/>
              </a:rPr>
              <a:t> (and </a:t>
            </a:r>
            <a:r>
              <a:rPr lang="es-ES" sz="1400" dirty="0" err="1">
                <a:solidFill>
                  <a:prstClr val="black"/>
                </a:solidFill>
                <a:latin typeface="Century Gothic" panose="020B0502020202020204"/>
              </a:rPr>
              <a:t>its</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square</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type</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of</a:t>
            </a:r>
            <a:r>
              <a:rPr lang="es-ES" sz="1400" dirty="0">
                <a:solidFill>
                  <a:prstClr val="black"/>
                </a:solidFill>
                <a:latin typeface="Century Gothic" panose="020B0502020202020204"/>
              </a:rPr>
              <a:t> </a:t>
            </a:r>
            <a:r>
              <a:rPr lang="es-ES" sz="1400" dirty="0" err="1">
                <a:solidFill>
                  <a:prstClr val="black"/>
                </a:solidFill>
                <a:latin typeface="Century Gothic" panose="020B0502020202020204"/>
              </a:rPr>
              <a:t>contract</a:t>
            </a:r>
            <a:r>
              <a:rPr lang="es-ES" sz="1400" dirty="0">
                <a:solidFill>
                  <a:prstClr val="black"/>
                </a:solidFill>
                <a:latin typeface="Century Gothic" panose="020B0502020202020204"/>
              </a:rPr>
              <a:t> and </a:t>
            </a:r>
            <a:r>
              <a:rPr lang="es-ES" sz="1400" dirty="0" err="1">
                <a:solidFill>
                  <a:prstClr val="black"/>
                </a:solidFill>
                <a:latin typeface="Century Gothic" panose="020B0502020202020204"/>
              </a:rPr>
              <a:t>period</a:t>
            </a:r>
            <a:r>
              <a:rPr lang="es-ES" sz="1400" dirty="0">
                <a:solidFill>
                  <a:prstClr val="black"/>
                </a:solidFill>
                <a:latin typeface="Century Gothic" panose="020B0502020202020204"/>
              </a:rPr>
              <a:t>. </a:t>
            </a:r>
            <a:endParaRPr kumimoji="0" lang="es-ES" sz="14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s-ES" sz="1400" dirty="0">
              <a:solidFill>
                <a:prstClr val="black"/>
              </a:solidFill>
              <a:latin typeface="Century Gothic" panose="020B0502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s-ES" sz="1400" dirty="0" err="1">
                <a:solidFill>
                  <a:prstClr val="black"/>
                </a:solidFill>
                <a:latin typeface="Century Gothic" panose="020B0502020202020204"/>
              </a:rPr>
              <a:t>Observations</a:t>
            </a:r>
            <a:r>
              <a:rPr lang="es-ES" sz="1400" dirty="0">
                <a:solidFill>
                  <a:prstClr val="black"/>
                </a:solidFill>
                <a:latin typeface="Century Gothic" panose="020B0502020202020204"/>
              </a:rPr>
              <a:t>: 9,539,617.</a:t>
            </a:r>
          </a:p>
        </p:txBody>
      </p:sp>
      <p:graphicFrame>
        <p:nvGraphicFramePr>
          <p:cNvPr id="3" name="Tabla 2">
            <a:extLst>
              <a:ext uri="{FF2B5EF4-FFF2-40B4-BE49-F238E27FC236}">
                <a16:creationId xmlns:a16="http://schemas.microsoft.com/office/drawing/2014/main" id="{90D83677-BD1C-4B74-BFB4-CB35DFE0798C}"/>
              </a:ext>
            </a:extLst>
          </p:cNvPr>
          <p:cNvGraphicFramePr>
            <a:graphicFrameLocks noGrp="1"/>
          </p:cNvGraphicFramePr>
          <p:nvPr>
            <p:extLst>
              <p:ext uri="{D42A27DB-BD31-4B8C-83A1-F6EECF244321}">
                <p14:modId xmlns:p14="http://schemas.microsoft.com/office/powerpoint/2010/main" val="1108187441"/>
              </p:ext>
            </p:extLst>
          </p:nvPr>
        </p:nvGraphicFramePr>
        <p:xfrm>
          <a:off x="617220" y="1702191"/>
          <a:ext cx="7473464" cy="4415210"/>
        </p:xfrm>
        <a:graphic>
          <a:graphicData uri="http://schemas.openxmlformats.org/drawingml/2006/table">
            <a:tbl>
              <a:tblPr/>
              <a:tblGrid>
                <a:gridCol w="2194560">
                  <a:extLst>
                    <a:ext uri="{9D8B030D-6E8A-4147-A177-3AD203B41FA5}">
                      <a16:colId xmlns:a16="http://schemas.microsoft.com/office/drawing/2014/main" val="4041358050"/>
                    </a:ext>
                  </a:extLst>
                </a:gridCol>
                <a:gridCol w="1402080">
                  <a:extLst>
                    <a:ext uri="{9D8B030D-6E8A-4147-A177-3AD203B41FA5}">
                      <a16:colId xmlns:a16="http://schemas.microsoft.com/office/drawing/2014/main" val="1189623792"/>
                    </a:ext>
                  </a:extLst>
                </a:gridCol>
                <a:gridCol w="1249680">
                  <a:extLst>
                    <a:ext uri="{9D8B030D-6E8A-4147-A177-3AD203B41FA5}">
                      <a16:colId xmlns:a16="http://schemas.microsoft.com/office/drawing/2014/main" val="1514172037"/>
                    </a:ext>
                  </a:extLst>
                </a:gridCol>
                <a:gridCol w="1424940">
                  <a:extLst>
                    <a:ext uri="{9D8B030D-6E8A-4147-A177-3AD203B41FA5}">
                      <a16:colId xmlns:a16="http://schemas.microsoft.com/office/drawing/2014/main" val="1442703678"/>
                    </a:ext>
                  </a:extLst>
                </a:gridCol>
                <a:gridCol w="1202204">
                  <a:extLst>
                    <a:ext uri="{9D8B030D-6E8A-4147-A177-3AD203B41FA5}">
                      <a16:colId xmlns:a16="http://schemas.microsoft.com/office/drawing/2014/main" val="3828406750"/>
                    </a:ext>
                  </a:extLst>
                </a:gridCol>
              </a:tblGrid>
              <a:tr h="150181">
                <a:tc>
                  <a:txBody>
                    <a:bodyPr/>
                    <a:lstStyle/>
                    <a:p>
                      <a:pPr algn="l" fontAlgn="b"/>
                      <a:r>
                        <a:rPr lang="es-ES" sz="1600" b="0" i="0" u="none" strike="noStrike" dirty="0">
                          <a:solidFill>
                            <a:srgbClr val="000000"/>
                          </a:solidFill>
                          <a:effectLst/>
                          <a:latin typeface="+mj-lt"/>
                        </a:rPr>
                        <a:t> </a:t>
                      </a: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a:solidFill>
                            <a:srgbClr val="000000"/>
                          </a:solidFill>
                          <a:effectLst/>
                          <a:latin typeface="+mj-lt"/>
                        </a:rPr>
                        <a:t>Modelo 1</a:t>
                      </a:r>
                    </a:p>
                  </a:txBody>
                  <a:tcPr marL="6940" marR="6940" marT="69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a:solidFill>
                            <a:srgbClr val="000000"/>
                          </a:solidFill>
                          <a:effectLst/>
                          <a:latin typeface="+mj-lt"/>
                        </a:rPr>
                        <a:t> </a:t>
                      </a:r>
                    </a:p>
                  </a:txBody>
                  <a:tcPr marL="6940" marR="6940" marT="69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a:solidFill>
                            <a:srgbClr val="000000"/>
                          </a:solidFill>
                          <a:effectLst/>
                          <a:latin typeface="+mj-lt"/>
                        </a:rPr>
                        <a:t>Modelo 2</a:t>
                      </a:r>
                    </a:p>
                  </a:txBody>
                  <a:tcPr marL="6940" marR="6940" marT="69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tabLst>
                          <a:tab pos="1970088" algn="l"/>
                        </a:tabLst>
                      </a:pPr>
                      <a:r>
                        <a:rPr lang="es-ES" sz="1600" b="0" i="0" u="none" strike="noStrike" dirty="0">
                          <a:solidFill>
                            <a:srgbClr val="000000"/>
                          </a:solidFill>
                          <a:effectLst/>
                          <a:latin typeface="+mj-lt"/>
                        </a:rPr>
                        <a:t> </a:t>
                      </a:r>
                    </a:p>
                  </a:txBody>
                  <a:tcPr marL="6940" marR="6940" marT="69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11023940"/>
                  </a:ext>
                </a:extLst>
              </a:tr>
              <a:tr h="150181">
                <a:tc>
                  <a:txBody>
                    <a:bodyPr/>
                    <a:lstStyle/>
                    <a:p>
                      <a:pPr algn="l" fontAlgn="b"/>
                      <a:r>
                        <a:rPr lang="es-ES" sz="1600" b="0" i="0" u="none" strike="noStrike" dirty="0">
                          <a:solidFill>
                            <a:srgbClr val="000000"/>
                          </a:solidFill>
                          <a:effectLst/>
                          <a:latin typeface="+mj-lt"/>
                        </a:rPr>
                        <a:t> </a:t>
                      </a: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err="1">
                          <a:solidFill>
                            <a:srgbClr val="000000"/>
                          </a:solidFill>
                          <a:effectLst/>
                          <a:latin typeface="+mj-lt"/>
                        </a:rPr>
                        <a:t>Coef</a:t>
                      </a:r>
                      <a:r>
                        <a:rPr lang="es-ES" sz="1600" b="0" i="0" u="none" strike="noStrike" dirty="0">
                          <a:solidFill>
                            <a:srgbClr val="000000"/>
                          </a:solidFill>
                          <a:effectLst/>
                          <a:latin typeface="+mj-lt"/>
                        </a:rPr>
                        <a:t>. </a:t>
                      </a:r>
                    </a:p>
                  </a:txBody>
                  <a:tcPr marL="6940" marR="6940" marT="694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a:solidFill>
                            <a:srgbClr val="000000"/>
                          </a:solidFill>
                          <a:effectLst/>
                          <a:latin typeface="+mj-lt"/>
                        </a:rPr>
                        <a:t>Std. Err.</a:t>
                      </a:r>
                    </a:p>
                  </a:txBody>
                  <a:tcPr marL="6940" marR="6940" marT="694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a:solidFill>
                            <a:srgbClr val="000000"/>
                          </a:solidFill>
                          <a:effectLst/>
                          <a:latin typeface="+mj-lt"/>
                        </a:rPr>
                        <a:t>Coef. </a:t>
                      </a:r>
                    </a:p>
                  </a:txBody>
                  <a:tcPr marL="6940" marR="6940" marT="694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a:solidFill>
                            <a:srgbClr val="000000"/>
                          </a:solidFill>
                          <a:effectLst/>
                          <a:latin typeface="+mj-lt"/>
                        </a:rPr>
                        <a:t>Std. Err.</a:t>
                      </a:r>
                    </a:p>
                  </a:txBody>
                  <a:tcPr marL="6940" marR="6940" marT="694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406523"/>
                  </a:ext>
                </a:extLst>
              </a:tr>
              <a:tr h="367943">
                <a:tc>
                  <a:txBody>
                    <a:bodyPr/>
                    <a:lstStyle/>
                    <a:p>
                      <a:pPr algn="l" fontAlgn="b"/>
                      <a:r>
                        <a:rPr lang="es-ES" sz="1600" b="0" i="0" u="none" strike="noStrike" dirty="0" err="1">
                          <a:solidFill>
                            <a:srgbClr val="000000"/>
                          </a:solidFill>
                          <a:effectLst/>
                          <a:latin typeface="+mj-lt"/>
                        </a:rPr>
                        <a:t>Childless</a:t>
                      </a:r>
                      <a:endParaRPr lang="es-ES" sz="1600" b="0" i="0" u="none" strike="noStrike" dirty="0">
                        <a:solidFill>
                          <a:srgbClr val="000000"/>
                        </a:solidFill>
                        <a:effectLst/>
                        <a:latin typeface="+mj-lt"/>
                      </a:endParaRP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dirty="0">
                          <a:solidFill>
                            <a:srgbClr val="000000"/>
                          </a:solidFill>
                          <a:effectLst/>
                          <a:latin typeface="+mj-lt"/>
                        </a:rPr>
                        <a:t>--</a:t>
                      </a:r>
                    </a:p>
                  </a:txBody>
                  <a:tcPr marL="6940" marR="6940" marT="69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a:solidFill>
                            <a:srgbClr val="000000"/>
                          </a:solidFill>
                          <a:effectLst/>
                          <a:latin typeface="+mj-lt"/>
                        </a:rPr>
                        <a:t>(.)</a:t>
                      </a:r>
                    </a:p>
                  </a:txBody>
                  <a:tcPr marL="6940" marR="6940" marT="69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dirty="0">
                          <a:solidFill>
                            <a:srgbClr val="000000"/>
                          </a:solidFill>
                          <a:effectLst/>
                          <a:latin typeface="+mj-lt"/>
                        </a:rPr>
                        <a:t>--</a:t>
                      </a:r>
                    </a:p>
                  </a:txBody>
                  <a:tcPr marL="6940" marR="6940" marT="69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dirty="0">
                          <a:solidFill>
                            <a:srgbClr val="000000"/>
                          </a:solidFill>
                          <a:effectLst/>
                          <a:latin typeface="+mj-lt"/>
                        </a:rPr>
                        <a:t>(.)</a:t>
                      </a:r>
                    </a:p>
                  </a:txBody>
                  <a:tcPr marL="6940" marR="6940" marT="69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46388719"/>
                  </a:ext>
                </a:extLst>
              </a:tr>
              <a:tr h="247798">
                <a:tc>
                  <a:txBody>
                    <a:bodyPr/>
                    <a:lstStyle/>
                    <a:p>
                      <a:pPr algn="l" fontAlgn="b"/>
                      <a:r>
                        <a:rPr lang="es-ES" sz="1600" b="0" i="0" u="none" strike="noStrike" dirty="0">
                          <a:solidFill>
                            <a:srgbClr val="000000"/>
                          </a:solidFill>
                          <a:effectLst/>
                          <a:latin typeface="+mj-lt"/>
                        </a:rPr>
                        <a:t>1 </a:t>
                      </a:r>
                      <a:r>
                        <a:rPr lang="es-ES" sz="1600" b="0" i="0" u="none" strike="noStrike" dirty="0" err="1">
                          <a:solidFill>
                            <a:srgbClr val="000000"/>
                          </a:solidFill>
                          <a:effectLst/>
                          <a:latin typeface="+mj-lt"/>
                        </a:rPr>
                        <a:t>child</a:t>
                      </a:r>
                      <a:endParaRPr lang="es-ES" sz="1600" b="0" i="0" u="none" strike="noStrike" dirty="0">
                        <a:solidFill>
                          <a:srgbClr val="000000"/>
                        </a:solidFill>
                        <a:effectLst/>
                        <a:latin typeface="+mj-lt"/>
                      </a:endParaRP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1600" b="0" i="0" u="none" strike="noStrike" dirty="0">
                          <a:solidFill>
                            <a:srgbClr val="000000"/>
                          </a:solidFill>
                          <a:effectLst/>
                          <a:latin typeface="+mj-lt"/>
                        </a:rPr>
                        <a:t>-0.052***</a:t>
                      </a:r>
                    </a:p>
                  </a:txBody>
                  <a:tcPr marL="6940" marR="6940" marT="694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s-ES" sz="1600" b="0" i="0" u="none" strike="noStrike" dirty="0">
                          <a:solidFill>
                            <a:srgbClr val="000000"/>
                          </a:solidFill>
                          <a:effectLst/>
                          <a:latin typeface="+mj-lt"/>
                        </a:rPr>
                        <a:t>(0.0016)</a:t>
                      </a:r>
                    </a:p>
                  </a:txBody>
                  <a:tcPr marL="6940" marR="6940" marT="69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1600" b="0" i="0" u="none" strike="noStrike" dirty="0">
                          <a:solidFill>
                            <a:srgbClr val="000000"/>
                          </a:solidFill>
                          <a:effectLst/>
                          <a:latin typeface="+mj-lt"/>
                        </a:rPr>
                        <a:t>-0.044***</a:t>
                      </a:r>
                    </a:p>
                  </a:txBody>
                  <a:tcPr marL="6940" marR="6940" marT="694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s-ES" sz="1600" b="0" i="0" u="none" strike="noStrike" dirty="0">
                          <a:solidFill>
                            <a:srgbClr val="000000"/>
                          </a:solidFill>
                          <a:effectLst/>
                          <a:latin typeface="+mj-lt"/>
                        </a:rPr>
                        <a:t>(0.0016)</a:t>
                      </a:r>
                    </a:p>
                  </a:txBody>
                  <a:tcPr marL="6940" marR="6940" marT="694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884372"/>
                  </a:ext>
                </a:extLst>
              </a:tr>
              <a:tr h="247798">
                <a:tc>
                  <a:txBody>
                    <a:bodyPr/>
                    <a:lstStyle/>
                    <a:p>
                      <a:pPr algn="l" fontAlgn="b"/>
                      <a:r>
                        <a:rPr lang="es-ES" sz="1600" b="0" i="0" u="none" strike="noStrike" dirty="0">
                          <a:solidFill>
                            <a:srgbClr val="000000"/>
                          </a:solidFill>
                          <a:effectLst/>
                          <a:latin typeface="+mj-lt"/>
                        </a:rPr>
                        <a:t>2 </a:t>
                      </a:r>
                      <a:r>
                        <a:rPr lang="es-ES" sz="1600" b="0" i="0" u="none" strike="noStrike" dirty="0" err="1">
                          <a:solidFill>
                            <a:srgbClr val="000000"/>
                          </a:solidFill>
                          <a:effectLst/>
                          <a:latin typeface="+mj-lt"/>
                        </a:rPr>
                        <a:t>children</a:t>
                      </a:r>
                      <a:endParaRPr lang="es-ES" sz="1600" b="0" i="0" u="none" strike="noStrike" dirty="0">
                        <a:solidFill>
                          <a:srgbClr val="000000"/>
                        </a:solidFill>
                        <a:effectLst/>
                        <a:latin typeface="+mj-lt"/>
                      </a:endParaRP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1600" b="0" i="0" u="none" strike="noStrike" dirty="0">
                          <a:solidFill>
                            <a:srgbClr val="000000"/>
                          </a:solidFill>
                          <a:effectLst/>
                          <a:latin typeface="+mj-lt"/>
                        </a:rPr>
                        <a:t>-0.118***</a:t>
                      </a:r>
                    </a:p>
                  </a:txBody>
                  <a:tcPr marL="6940" marR="6940" marT="694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s-ES" sz="1600" b="0" i="0" u="none" strike="noStrike" dirty="0">
                          <a:solidFill>
                            <a:srgbClr val="000000"/>
                          </a:solidFill>
                          <a:effectLst/>
                          <a:latin typeface="+mj-lt"/>
                        </a:rPr>
                        <a:t>(0.0024)</a:t>
                      </a:r>
                    </a:p>
                  </a:txBody>
                  <a:tcPr marL="6940" marR="6940" marT="69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s-ES" sz="1600" b="0" i="0" u="none" strike="noStrike" dirty="0">
                          <a:solidFill>
                            <a:srgbClr val="000000"/>
                          </a:solidFill>
                          <a:effectLst/>
                          <a:latin typeface="+mj-lt"/>
                        </a:rPr>
                        <a:t>-0.101***</a:t>
                      </a:r>
                    </a:p>
                  </a:txBody>
                  <a:tcPr marL="6940" marR="6940" marT="694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s-ES" sz="1600" b="0" i="0" u="none" strike="noStrike" dirty="0">
                          <a:solidFill>
                            <a:srgbClr val="000000"/>
                          </a:solidFill>
                          <a:effectLst/>
                          <a:latin typeface="+mj-lt"/>
                        </a:rPr>
                        <a:t>(0.0024)</a:t>
                      </a:r>
                    </a:p>
                  </a:txBody>
                  <a:tcPr marL="6940" marR="6940" marT="6940"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35242465"/>
                  </a:ext>
                </a:extLst>
              </a:tr>
              <a:tr h="247798">
                <a:tc>
                  <a:txBody>
                    <a:bodyPr/>
                    <a:lstStyle/>
                    <a:p>
                      <a:pPr algn="l" fontAlgn="b"/>
                      <a:r>
                        <a:rPr lang="es-ES" sz="1600" b="0" i="0" u="none" strike="noStrike" dirty="0">
                          <a:solidFill>
                            <a:srgbClr val="000000"/>
                          </a:solidFill>
                          <a:effectLst/>
                          <a:latin typeface="+mj-lt"/>
                        </a:rPr>
                        <a:t>3 </a:t>
                      </a:r>
                      <a:r>
                        <a:rPr lang="es-ES" sz="1600" b="0" i="0" u="none" strike="noStrike" dirty="0" err="1">
                          <a:solidFill>
                            <a:srgbClr val="000000"/>
                          </a:solidFill>
                          <a:effectLst/>
                          <a:latin typeface="+mj-lt"/>
                        </a:rPr>
                        <a:t>children</a:t>
                      </a:r>
                      <a:endParaRPr lang="es-ES" sz="1600" b="0" i="0" u="none" strike="noStrike" dirty="0">
                        <a:solidFill>
                          <a:srgbClr val="000000"/>
                        </a:solidFill>
                        <a:effectLst/>
                        <a:latin typeface="+mj-lt"/>
                      </a:endParaRP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-0.160***</a:t>
                      </a:r>
                    </a:p>
                  </a:txBody>
                  <a:tcPr marL="6940" marR="6940" marT="694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(0.0046)</a:t>
                      </a:r>
                    </a:p>
                  </a:txBody>
                  <a:tcPr marL="6940" marR="6940" marT="694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-0.138***</a:t>
                      </a:r>
                    </a:p>
                  </a:txBody>
                  <a:tcPr marL="6940" marR="6940" marT="694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(0.0047)</a:t>
                      </a:r>
                    </a:p>
                  </a:txBody>
                  <a:tcPr marL="6940" marR="6940" marT="694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9071507"/>
                  </a:ext>
                </a:extLst>
              </a:tr>
              <a:tr h="728378">
                <a:tc>
                  <a:txBody>
                    <a:bodyPr/>
                    <a:lstStyle/>
                    <a:p>
                      <a:pPr algn="l" fontAlgn="b"/>
                      <a:r>
                        <a:rPr lang="es-ES" sz="1600" b="0" i="0" u="none" strike="noStrike" dirty="0">
                          <a:solidFill>
                            <a:srgbClr val="000000"/>
                          </a:solidFill>
                          <a:effectLst/>
                          <a:latin typeface="+mj-lt"/>
                        </a:rPr>
                        <a:t>CNM* full-time </a:t>
                      </a:r>
                      <a:r>
                        <a:rPr lang="es-ES" sz="1600" b="0" i="0" u="none" strike="noStrike" dirty="0" err="1">
                          <a:solidFill>
                            <a:srgbClr val="000000"/>
                          </a:solidFill>
                          <a:effectLst/>
                          <a:latin typeface="+mj-lt"/>
                        </a:rPr>
                        <a:t>leave</a:t>
                      </a:r>
                      <a:endParaRPr lang="es-ES" sz="1600" b="0" i="0" u="none" strike="noStrike" dirty="0">
                        <a:solidFill>
                          <a:srgbClr val="000000"/>
                        </a:solidFill>
                        <a:effectLst/>
                        <a:latin typeface="+mj-lt"/>
                      </a:endParaRP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a:solidFill>
                            <a:srgbClr val="000000"/>
                          </a:solidFill>
                          <a:effectLst/>
                          <a:latin typeface="+mj-lt"/>
                        </a:rPr>
                        <a:t> </a:t>
                      </a:r>
                    </a:p>
                  </a:txBody>
                  <a:tcPr marL="6940" marR="6940" marT="69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dirty="0">
                          <a:solidFill>
                            <a:srgbClr val="000000"/>
                          </a:solidFill>
                          <a:effectLst/>
                          <a:latin typeface="+mj-lt"/>
                        </a:rPr>
                        <a:t> </a:t>
                      </a:r>
                    </a:p>
                  </a:txBody>
                  <a:tcPr marL="6940" marR="6940" marT="69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dirty="0">
                          <a:solidFill>
                            <a:srgbClr val="000000"/>
                          </a:solidFill>
                          <a:effectLst/>
                          <a:latin typeface="+mj-lt"/>
                        </a:rPr>
                        <a:t>-0.012***</a:t>
                      </a:r>
                    </a:p>
                  </a:txBody>
                  <a:tcPr marL="6940" marR="6940" marT="69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dirty="0">
                          <a:solidFill>
                            <a:srgbClr val="000000"/>
                          </a:solidFill>
                          <a:effectLst/>
                          <a:latin typeface="+mj-lt"/>
                        </a:rPr>
                        <a:t>(0.0027)</a:t>
                      </a:r>
                    </a:p>
                  </a:txBody>
                  <a:tcPr marL="6940" marR="6940" marT="69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54498092"/>
                  </a:ext>
                </a:extLst>
              </a:tr>
              <a:tr h="728378">
                <a:tc>
                  <a:txBody>
                    <a:bodyPr/>
                    <a:lstStyle/>
                    <a:p>
                      <a:pPr algn="l" fontAlgn="b"/>
                      <a:r>
                        <a:rPr lang="es-ES" sz="1600" b="0" i="0" u="none" strike="noStrike" dirty="0">
                          <a:solidFill>
                            <a:srgbClr val="000000"/>
                          </a:solidFill>
                          <a:effectLst/>
                          <a:latin typeface="+mj-lt"/>
                        </a:rPr>
                        <a:t>CNM* full-time </a:t>
                      </a:r>
                      <a:r>
                        <a:rPr lang="es-ES" sz="1600" b="0" i="0" u="none" strike="noStrike" dirty="0" err="1">
                          <a:solidFill>
                            <a:srgbClr val="000000"/>
                          </a:solidFill>
                          <a:effectLst/>
                          <a:latin typeface="+mj-lt"/>
                        </a:rPr>
                        <a:t>leave</a:t>
                      </a:r>
                      <a:r>
                        <a:rPr lang="es-ES" sz="1600" b="0" i="0" u="none" strike="noStrike" dirty="0">
                          <a:solidFill>
                            <a:srgbClr val="000000"/>
                          </a:solidFill>
                          <a:effectLst/>
                          <a:latin typeface="+mj-lt"/>
                        </a:rPr>
                        <a:t> </a:t>
                      </a:r>
                      <a:r>
                        <a:rPr lang="es-ES" sz="1600" b="0" i="0" u="none" strike="noStrike" dirty="0" err="1">
                          <a:solidFill>
                            <a:srgbClr val="000000"/>
                          </a:solidFill>
                          <a:effectLst/>
                          <a:latin typeface="+mj-lt"/>
                        </a:rPr>
                        <a:t>squared</a:t>
                      </a:r>
                      <a:endParaRPr lang="es-ES" sz="1600" b="0" i="0" u="none" strike="noStrike" dirty="0">
                        <a:solidFill>
                          <a:srgbClr val="000000"/>
                        </a:solidFill>
                        <a:effectLst/>
                        <a:latin typeface="+mj-lt"/>
                      </a:endParaRP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a:solidFill>
                            <a:srgbClr val="000000"/>
                          </a:solidFill>
                          <a:effectLst/>
                          <a:latin typeface="+mj-lt"/>
                        </a:rPr>
                        <a:t> </a:t>
                      </a:r>
                    </a:p>
                  </a:txBody>
                  <a:tcPr marL="6940" marR="6940" marT="694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a:solidFill>
                            <a:srgbClr val="000000"/>
                          </a:solidFill>
                          <a:effectLst/>
                          <a:latin typeface="+mj-lt"/>
                        </a:rPr>
                        <a:t> </a:t>
                      </a:r>
                    </a:p>
                  </a:txBody>
                  <a:tcPr marL="6940" marR="6940" marT="694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0.0002***</a:t>
                      </a:r>
                    </a:p>
                  </a:txBody>
                  <a:tcPr marL="6940" marR="6940" marT="694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(0.0005)</a:t>
                      </a:r>
                    </a:p>
                  </a:txBody>
                  <a:tcPr marL="6940" marR="6940" marT="694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4815958"/>
                  </a:ext>
                </a:extLst>
              </a:tr>
              <a:tr h="608233">
                <a:tc>
                  <a:txBody>
                    <a:bodyPr/>
                    <a:lstStyle/>
                    <a:p>
                      <a:pPr algn="l" fontAlgn="b"/>
                      <a:r>
                        <a:rPr lang="es-ES" sz="1600" b="0" i="0" u="none" strike="noStrike" dirty="0">
                          <a:solidFill>
                            <a:srgbClr val="000000"/>
                          </a:solidFill>
                          <a:effectLst/>
                          <a:latin typeface="+mj-lt"/>
                        </a:rPr>
                        <a:t>CNM* </a:t>
                      </a:r>
                      <a:r>
                        <a:rPr lang="es-ES" sz="1600" b="0" i="0" u="none" strike="noStrike" dirty="0" err="1">
                          <a:solidFill>
                            <a:srgbClr val="000000"/>
                          </a:solidFill>
                          <a:effectLst/>
                          <a:latin typeface="+mj-lt"/>
                        </a:rPr>
                        <a:t>part</a:t>
                      </a:r>
                      <a:r>
                        <a:rPr lang="es-ES" sz="1600" b="0" i="0" u="none" strike="noStrike" dirty="0">
                          <a:solidFill>
                            <a:srgbClr val="000000"/>
                          </a:solidFill>
                          <a:effectLst/>
                          <a:latin typeface="+mj-lt"/>
                        </a:rPr>
                        <a:t>-time </a:t>
                      </a:r>
                      <a:r>
                        <a:rPr lang="es-ES" sz="1600" b="0" i="0" u="none" strike="noStrike" dirty="0" err="1">
                          <a:solidFill>
                            <a:srgbClr val="000000"/>
                          </a:solidFill>
                          <a:effectLst/>
                          <a:latin typeface="+mj-lt"/>
                        </a:rPr>
                        <a:t>leave</a:t>
                      </a:r>
                      <a:endParaRPr lang="es-ES" sz="1600" b="0" i="0" u="none" strike="noStrike" dirty="0">
                        <a:solidFill>
                          <a:srgbClr val="000000"/>
                        </a:solidFill>
                        <a:effectLst/>
                        <a:latin typeface="+mj-lt"/>
                      </a:endParaRP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a:solidFill>
                            <a:srgbClr val="000000"/>
                          </a:solidFill>
                          <a:effectLst/>
                          <a:latin typeface="+mj-lt"/>
                        </a:rPr>
                        <a:t> </a:t>
                      </a:r>
                    </a:p>
                  </a:txBody>
                  <a:tcPr marL="6940" marR="6940" marT="69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a:solidFill>
                            <a:srgbClr val="000000"/>
                          </a:solidFill>
                          <a:effectLst/>
                          <a:latin typeface="+mj-lt"/>
                        </a:rPr>
                        <a:t> </a:t>
                      </a:r>
                    </a:p>
                  </a:txBody>
                  <a:tcPr marL="6940" marR="6940" marT="69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dirty="0">
                          <a:solidFill>
                            <a:srgbClr val="000000"/>
                          </a:solidFill>
                          <a:effectLst/>
                          <a:latin typeface="+mj-lt"/>
                        </a:rPr>
                        <a:t>-0.003***</a:t>
                      </a:r>
                    </a:p>
                  </a:txBody>
                  <a:tcPr marL="6940" marR="6940" marT="694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s-ES" sz="1600" b="0" i="0" u="none" strike="noStrike" dirty="0">
                          <a:solidFill>
                            <a:srgbClr val="000000"/>
                          </a:solidFill>
                          <a:effectLst/>
                          <a:latin typeface="+mj-lt"/>
                        </a:rPr>
                        <a:t>(0.0002)</a:t>
                      </a:r>
                    </a:p>
                  </a:txBody>
                  <a:tcPr marL="6940" marR="6940" marT="694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97656470"/>
                  </a:ext>
                </a:extLst>
              </a:tr>
              <a:tr h="728378">
                <a:tc>
                  <a:txBody>
                    <a:bodyPr/>
                    <a:lstStyle/>
                    <a:p>
                      <a:pPr algn="l" fontAlgn="b"/>
                      <a:r>
                        <a:rPr lang="es-ES" sz="1600" b="0" i="0" u="none" strike="noStrike" dirty="0">
                          <a:solidFill>
                            <a:srgbClr val="000000"/>
                          </a:solidFill>
                          <a:effectLst/>
                          <a:latin typeface="+mj-lt"/>
                        </a:rPr>
                        <a:t>CNM* </a:t>
                      </a:r>
                      <a:r>
                        <a:rPr lang="es-ES" sz="1600" b="0" i="0" u="none" strike="noStrike" dirty="0" err="1">
                          <a:solidFill>
                            <a:srgbClr val="000000"/>
                          </a:solidFill>
                          <a:effectLst/>
                          <a:latin typeface="+mj-lt"/>
                        </a:rPr>
                        <a:t>part</a:t>
                      </a:r>
                      <a:r>
                        <a:rPr lang="es-ES" sz="1600" b="0" i="0" u="none" strike="noStrike" dirty="0">
                          <a:solidFill>
                            <a:srgbClr val="000000"/>
                          </a:solidFill>
                          <a:effectLst/>
                          <a:latin typeface="+mj-lt"/>
                        </a:rPr>
                        <a:t>-time </a:t>
                      </a:r>
                      <a:r>
                        <a:rPr lang="es-ES" sz="1600" b="0" i="0" u="none" strike="noStrike" dirty="0" err="1">
                          <a:solidFill>
                            <a:srgbClr val="000000"/>
                          </a:solidFill>
                          <a:effectLst/>
                          <a:latin typeface="+mj-lt"/>
                        </a:rPr>
                        <a:t>leave</a:t>
                      </a:r>
                      <a:r>
                        <a:rPr lang="es-ES" sz="1600" b="0" i="0" u="none" strike="noStrike" dirty="0">
                          <a:solidFill>
                            <a:srgbClr val="000000"/>
                          </a:solidFill>
                          <a:effectLst/>
                          <a:latin typeface="+mj-lt"/>
                        </a:rPr>
                        <a:t> </a:t>
                      </a:r>
                      <a:r>
                        <a:rPr lang="es-ES" sz="1600" b="0" i="0" u="none" strike="noStrike" dirty="0" err="1">
                          <a:solidFill>
                            <a:srgbClr val="000000"/>
                          </a:solidFill>
                          <a:effectLst/>
                          <a:latin typeface="+mj-lt"/>
                        </a:rPr>
                        <a:t>squared</a:t>
                      </a:r>
                      <a:endParaRPr lang="es-ES" sz="1600" b="0" i="0" u="none" strike="noStrike" dirty="0">
                        <a:solidFill>
                          <a:srgbClr val="000000"/>
                        </a:solidFill>
                        <a:effectLst/>
                        <a:latin typeface="+mj-lt"/>
                      </a:endParaRPr>
                    </a:p>
                  </a:txBody>
                  <a:tcPr marL="6940" marR="6940" marT="69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 </a:t>
                      </a:r>
                    </a:p>
                  </a:txBody>
                  <a:tcPr marL="6940" marR="6940" marT="694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 </a:t>
                      </a:r>
                    </a:p>
                  </a:txBody>
                  <a:tcPr marL="6940" marR="6940" marT="694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0.00003***</a:t>
                      </a:r>
                    </a:p>
                  </a:txBody>
                  <a:tcPr marL="6940" marR="6940" marT="694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s-ES" sz="1600" b="0" i="0" u="none" strike="noStrike" dirty="0">
                          <a:solidFill>
                            <a:srgbClr val="000000"/>
                          </a:solidFill>
                          <a:effectLst/>
                          <a:latin typeface="+mj-lt"/>
                        </a:rPr>
                        <a:t>(0.0000)</a:t>
                      </a:r>
                    </a:p>
                  </a:txBody>
                  <a:tcPr marL="6940" marR="6940" marT="694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7024206"/>
                  </a:ext>
                </a:extLst>
              </a:tr>
            </a:tbl>
          </a:graphicData>
        </a:graphic>
      </p:graphicFrame>
      <p:sp>
        <p:nvSpPr>
          <p:cNvPr id="5" name="CuadroTexto 4">
            <a:extLst>
              <a:ext uri="{FF2B5EF4-FFF2-40B4-BE49-F238E27FC236}">
                <a16:creationId xmlns:a16="http://schemas.microsoft.com/office/drawing/2014/main" id="{4D6E8F60-06D4-453F-AD5D-A949FC0A4448}"/>
              </a:ext>
            </a:extLst>
          </p:cNvPr>
          <p:cNvSpPr txBox="1"/>
          <p:nvPr/>
        </p:nvSpPr>
        <p:spPr>
          <a:xfrm>
            <a:off x="1028700" y="6267792"/>
            <a:ext cx="4869180" cy="523220"/>
          </a:xfrm>
          <a:prstGeom prst="rect">
            <a:avLst/>
          </a:prstGeom>
          <a:noFill/>
        </p:spPr>
        <p:txBody>
          <a:bodyPr wrap="square" rtlCol="0">
            <a:spAutoFit/>
          </a:bodyPr>
          <a:lstStyle/>
          <a:p>
            <a:r>
              <a:rPr lang="es-ES" sz="1400" dirty="0"/>
              <a:t>*</a:t>
            </a:r>
            <a:r>
              <a:rPr lang="es-ES" sz="1400" dirty="0" err="1"/>
              <a:t>Cumulative</a:t>
            </a:r>
            <a:r>
              <a:rPr lang="es-ES" sz="1400" dirty="0"/>
              <a:t> </a:t>
            </a:r>
            <a:r>
              <a:rPr lang="es-ES" sz="1400" dirty="0" err="1"/>
              <a:t>number</a:t>
            </a:r>
            <a:r>
              <a:rPr lang="es-ES" sz="1400" dirty="0"/>
              <a:t> </a:t>
            </a:r>
            <a:r>
              <a:rPr lang="es-ES" sz="1400" dirty="0" err="1"/>
              <a:t>of</a:t>
            </a:r>
            <a:r>
              <a:rPr lang="es-ES" sz="1400" dirty="0"/>
              <a:t> </a:t>
            </a:r>
            <a:r>
              <a:rPr lang="es-ES" sz="1400" dirty="0" err="1"/>
              <a:t>months</a:t>
            </a:r>
            <a:endParaRPr lang="es-ES" sz="1400" dirty="0"/>
          </a:p>
          <a:p>
            <a:r>
              <a:rPr lang="es-ES" sz="1400" dirty="0" err="1"/>
              <a:t>Source</a:t>
            </a:r>
            <a:r>
              <a:rPr lang="es-ES" sz="1400" dirty="0"/>
              <a:t>: MCVL, 2005-2012.</a:t>
            </a:r>
          </a:p>
        </p:txBody>
      </p:sp>
    </p:spTree>
    <p:extLst>
      <p:ext uri="{BB962C8B-B14F-4D97-AF65-F5344CB8AC3E}">
        <p14:creationId xmlns:p14="http://schemas.microsoft.com/office/powerpoint/2010/main" val="2122428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tint val="90000"/>
                <a:lumMod val="120000"/>
              </a:schemeClr>
            </a:gs>
            <a:gs pos="100000">
              <a:schemeClr val="bg1"/>
            </a:gs>
          </a:gsLst>
          <a:lin ang="54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7D50465-81EC-4247-831B-798AAA082699}"/>
              </a:ext>
            </a:extLst>
          </p:cNvPr>
          <p:cNvSpPr>
            <a:spLocks noChangeArrowheads="1"/>
          </p:cNvSpPr>
          <p:nvPr/>
        </p:nvSpPr>
        <p:spPr bwMode="auto">
          <a:xfrm>
            <a:off x="604299" y="529838"/>
            <a:ext cx="10837628"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defRPr/>
            </a:pPr>
            <a:r>
              <a:rPr lang="en-GB" altLang="es-ES" sz="2000" b="1" dirty="0">
                <a:solidFill>
                  <a:srgbClr val="31B4E6">
                    <a:lumMod val="75000"/>
                  </a:srgbClr>
                </a:solidFill>
                <a:latin typeface="Century Gothic" panose="020B0502020202020204"/>
              </a:rPr>
              <a:t>Predicted Values for the motherhood wage penalty by number of children and use of parental leave (1 year per child, full or part-time). Spain: 2005-2012</a:t>
            </a:r>
            <a:endParaRPr lang="es-ES" altLang="es-ES" sz="2000" b="1" dirty="0">
              <a:solidFill>
                <a:srgbClr val="31B4E6">
                  <a:lumMod val="75000"/>
                </a:srgbClr>
              </a:solidFill>
              <a:latin typeface="Century Gothic" panose="020B0502020202020204"/>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pic>
        <p:nvPicPr>
          <p:cNvPr id="1025" name="Image 5">
            <a:extLst>
              <a:ext uri="{FF2B5EF4-FFF2-40B4-BE49-F238E27FC236}">
                <a16:creationId xmlns:a16="http://schemas.microsoft.com/office/drawing/2014/main" id="{998B67AA-3E19-4FDD-9BFD-B8B8C03C87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6750" y="1456415"/>
            <a:ext cx="7394713" cy="3945169"/>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C05C9F4A-53C7-4176-90CF-28445F1998D9}"/>
                  </a:ext>
                </a:extLst>
              </p:cNvPr>
              <p:cNvSpPr txBox="1"/>
              <p:nvPr/>
            </p:nvSpPr>
            <p:spPr>
              <a:xfrm>
                <a:off x="877626" y="5565098"/>
                <a:ext cx="10619960" cy="1177566"/>
              </a:xfrm>
              <a:prstGeom prst="rect">
                <a:avLst/>
              </a:prstGeom>
              <a:noFill/>
            </p:spPr>
            <p:txBody>
              <a:bodyPr wrap="square" rtlCol="0">
                <a:spAutoFit/>
              </a:bodyPr>
              <a:lstStyle/>
              <a:p>
                <a:r>
                  <a:rPr lang="es-ES" sz="1400" dirty="0" err="1"/>
                  <a:t>The</a:t>
                </a:r>
                <a:r>
                  <a:rPr lang="es-ES" sz="1400" dirty="0"/>
                  <a:t> </a:t>
                </a:r>
                <a:r>
                  <a:rPr lang="es-ES" sz="1400" dirty="0" err="1"/>
                  <a:t>results</a:t>
                </a:r>
                <a:r>
                  <a:rPr lang="es-ES" sz="1400" dirty="0"/>
                  <a:t> </a:t>
                </a:r>
                <a:r>
                  <a:rPr lang="es-ES" sz="1400" dirty="0" err="1"/>
                  <a:t>above</a:t>
                </a:r>
                <a:r>
                  <a:rPr lang="es-ES" sz="1400" dirty="0"/>
                  <a:t> are </a:t>
                </a:r>
                <a:r>
                  <a:rPr lang="es-ES" sz="1400" dirty="0" err="1"/>
                  <a:t>from</a:t>
                </a:r>
                <a:r>
                  <a:rPr lang="es-ES" sz="1400" dirty="0"/>
                  <a:t> </a:t>
                </a:r>
                <a:r>
                  <a:rPr lang="es-ES" sz="1400" dirty="0" err="1"/>
                  <a:t>the</a:t>
                </a:r>
                <a:r>
                  <a:rPr lang="es-ES" sz="1400" dirty="0"/>
                  <a:t> </a:t>
                </a:r>
                <a:r>
                  <a:rPr lang="es-ES" sz="1400" dirty="0" err="1"/>
                  <a:t>fixed-effects</a:t>
                </a:r>
                <a:r>
                  <a:rPr lang="es-ES" sz="1400" dirty="0"/>
                  <a:t> linear </a:t>
                </a:r>
                <a:r>
                  <a:rPr lang="es-ES" sz="1400" dirty="0" err="1"/>
                  <a:t>regressions</a:t>
                </a:r>
                <a:r>
                  <a:rPr lang="es-ES" sz="1400" dirty="0"/>
                  <a:t> </a:t>
                </a:r>
                <a:r>
                  <a:rPr lang="es-ES" sz="1400" dirty="0" err="1"/>
                  <a:t>on</a:t>
                </a:r>
                <a:r>
                  <a:rPr lang="es-ES" sz="1400" dirty="0"/>
                  <a:t> </a:t>
                </a:r>
                <a:r>
                  <a:rPr lang="es-ES" sz="1400" dirty="0" err="1"/>
                  <a:t>the</a:t>
                </a:r>
                <a:r>
                  <a:rPr lang="es-ES" sz="1400" dirty="0"/>
                  <a:t> (log) </a:t>
                </a:r>
                <a:r>
                  <a:rPr lang="es-ES" sz="1400" dirty="0" err="1"/>
                  <a:t>monthly</a:t>
                </a:r>
                <a:r>
                  <a:rPr lang="es-ES" sz="1400" dirty="0"/>
                  <a:t> </a:t>
                </a:r>
                <a:r>
                  <a:rPr lang="es-ES" sz="1400" dirty="0" err="1"/>
                  <a:t>wages</a:t>
                </a:r>
                <a:r>
                  <a:rPr lang="es-ES" sz="1400" dirty="0"/>
                  <a:t> (</a:t>
                </a:r>
                <a:r>
                  <a:rPr lang="es-ES" sz="1400" dirty="0" err="1"/>
                  <a:t>income</a:t>
                </a:r>
                <a:r>
                  <a:rPr lang="es-ES" sz="1400" dirty="0"/>
                  <a:t> </a:t>
                </a:r>
                <a:r>
                  <a:rPr lang="es-ES" sz="1400" dirty="0" err="1"/>
                  <a:t>contribution</a:t>
                </a:r>
                <a:r>
                  <a:rPr lang="es-ES" sz="1400" dirty="0"/>
                  <a:t> base) </a:t>
                </a:r>
                <a:r>
                  <a:rPr lang="es-ES" sz="1400" dirty="0" err="1"/>
                  <a:t>for</a:t>
                </a:r>
                <a:r>
                  <a:rPr lang="es-ES" sz="1400" dirty="0"/>
                  <a:t> </a:t>
                </a:r>
                <a:r>
                  <a:rPr lang="es-ES" sz="1400" dirty="0" err="1"/>
                  <a:t>employed</a:t>
                </a:r>
                <a:r>
                  <a:rPr lang="es-ES" sz="1400" dirty="0"/>
                  <a:t> </a:t>
                </a:r>
                <a:r>
                  <a:rPr lang="es-ES" sz="1400" dirty="0" err="1"/>
                  <a:t>women</a:t>
                </a:r>
                <a:r>
                  <a:rPr lang="es-ES" sz="1400" dirty="0"/>
                  <a:t> </a:t>
                </a:r>
                <a:r>
                  <a:rPr lang="es-ES" sz="1400" dirty="0" err="1"/>
                  <a:t>aged</a:t>
                </a:r>
                <a:r>
                  <a:rPr lang="es-ES" sz="1400" dirty="0"/>
                  <a:t> </a:t>
                </a:r>
                <a:r>
                  <a:rPr lang="es-ES" sz="1400" dirty="0" err="1"/>
                  <a:t>twenty-five</a:t>
                </a:r>
                <a:r>
                  <a:rPr lang="es-ES" sz="1400" dirty="0"/>
                  <a:t> </a:t>
                </a:r>
                <a:r>
                  <a:rPr lang="es-ES" sz="1400" dirty="0" err="1"/>
                  <a:t>to</a:t>
                </a:r>
                <a:r>
                  <a:rPr lang="es-ES" sz="1400" dirty="0"/>
                  <a:t> </a:t>
                </a:r>
                <a:r>
                  <a:rPr lang="es-ES" sz="1400" dirty="0" err="1"/>
                  <a:t>fourty</a:t>
                </a:r>
                <a:r>
                  <a:rPr lang="es-ES" sz="1400" dirty="0"/>
                  <a:t> </a:t>
                </a:r>
                <a:r>
                  <a:rPr lang="es-ES" sz="1400" dirty="0" err="1"/>
                  <a:t>five</a:t>
                </a:r>
                <a:r>
                  <a:rPr lang="es-ES" sz="1400" dirty="0"/>
                  <a:t> in 2005  </a:t>
                </a:r>
                <a:r>
                  <a:rPr lang="es-ES" sz="1400" dirty="0" err="1"/>
                  <a:t>for</a:t>
                </a:r>
                <a:r>
                  <a:rPr lang="es-ES" sz="1400" dirty="0"/>
                  <a:t> </a:t>
                </a:r>
                <a:r>
                  <a:rPr lang="es-ES" sz="1400" dirty="0" err="1"/>
                  <a:t>the</a:t>
                </a:r>
                <a:r>
                  <a:rPr lang="es-ES" sz="1400" dirty="0"/>
                  <a:t> </a:t>
                </a:r>
                <a:r>
                  <a:rPr lang="es-ES" sz="1400" dirty="0" err="1"/>
                  <a:t>period</a:t>
                </a:r>
                <a:r>
                  <a:rPr lang="es-ES" sz="1400" dirty="0"/>
                  <a:t> 2005-2012.  </a:t>
                </a:r>
                <a:r>
                  <a:rPr lang="es-ES" sz="1400" dirty="0" err="1"/>
                  <a:t>The</a:t>
                </a:r>
                <a:r>
                  <a:rPr lang="es-ES" sz="1400" dirty="0"/>
                  <a:t> </a:t>
                </a:r>
                <a:r>
                  <a:rPr lang="es-ES" sz="1400" dirty="0" err="1"/>
                  <a:t>effects</a:t>
                </a:r>
                <a:r>
                  <a:rPr lang="es-ES" sz="1400" dirty="0"/>
                  <a:t> are </a:t>
                </a:r>
                <a:r>
                  <a:rPr lang="es-ES" sz="1400" dirty="0" err="1"/>
                  <a:t>calculated</a:t>
                </a:r>
                <a:r>
                  <a:rPr lang="es-ES" sz="1400" dirty="0"/>
                  <a:t> </a:t>
                </a:r>
                <a:r>
                  <a:rPr lang="es-ES" sz="1400" dirty="0" err="1"/>
                  <a:t>using</a:t>
                </a:r>
                <a:r>
                  <a:rPr lang="es-ES" sz="1400" dirty="0"/>
                  <a:t> </a:t>
                </a:r>
                <a:r>
                  <a:rPr lang="es-ES" sz="1400" dirty="0" err="1"/>
                  <a:t>model</a:t>
                </a:r>
                <a:r>
                  <a:rPr lang="es-ES" sz="1400" dirty="0"/>
                  <a:t> 2, </a:t>
                </a:r>
                <a:r>
                  <a:rPr lang="es-ES" sz="1400" dirty="0" err="1"/>
                  <a:t>with</a:t>
                </a:r>
                <a:r>
                  <a:rPr lang="es-ES" sz="1400" dirty="0"/>
                  <a:t> </a:t>
                </a:r>
                <a:r>
                  <a:rPr lang="es-ES" sz="1400" dirty="0" err="1"/>
                  <a:t>all</a:t>
                </a:r>
                <a:r>
                  <a:rPr lang="es-ES" sz="1400" dirty="0"/>
                  <a:t> </a:t>
                </a:r>
                <a:r>
                  <a:rPr lang="es-ES" sz="1400" dirty="0" err="1"/>
                  <a:t>the</a:t>
                </a:r>
                <a:r>
                  <a:rPr lang="es-ES" sz="1400" dirty="0"/>
                  <a:t> variables at </a:t>
                </a:r>
                <a:r>
                  <a:rPr lang="es-ES" sz="1400" dirty="0" err="1"/>
                  <a:t>the</a:t>
                </a:r>
                <a:r>
                  <a:rPr lang="es-ES" sz="1400" dirty="0"/>
                  <a:t> mean, and </a:t>
                </a:r>
                <a:r>
                  <a:rPr lang="es-ES" sz="1400" dirty="0" err="1"/>
                  <a:t>transforming</a:t>
                </a:r>
                <a:r>
                  <a:rPr lang="es-ES" sz="1400" dirty="0"/>
                  <a:t> </a:t>
                </a:r>
                <a:r>
                  <a:rPr lang="es-ES" sz="1400" dirty="0" err="1"/>
                  <a:t>all</a:t>
                </a:r>
                <a:r>
                  <a:rPr lang="es-ES" sz="1400" dirty="0"/>
                  <a:t> </a:t>
                </a:r>
                <a:r>
                  <a:rPr lang="es-ES" sz="1400" dirty="0" err="1"/>
                  <a:t>coefficients</a:t>
                </a:r>
                <a:r>
                  <a:rPr lang="es-ES" sz="1400" dirty="0"/>
                  <a:t> </a:t>
                </a:r>
                <a:r>
                  <a:rPr lang="es-ES" sz="1400" dirty="0" err="1"/>
                  <a:t>into</a:t>
                </a:r>
                <a:r>
                  <a:rPr lang="es-ES" sz="1400" dirty="0"/>
                  <a:t> </a:t>
                </a:r>
                <a:r>
                  <a:rPr lang="es-ES" sz="1400" dirty="0" err="1"/>
                  <a:t>percentages</a:t>
                </a:r>
                <a:r>
                  <a:rPr lang="es-ES" sz="1400" dirty="0"/>
                  <a:t> </a:t>
                </a:r>
                <a:r>
                  <a:rPr lang="es-ES" sz="1400" dirty="0" err="1"/>
                  <a:t>using</a:t>
                </a:r>
                <a:r>
                  <a:rPr lang="es-ES" sz="1400" dirty="0"/>
                  <a:t> </a:t>
                </a:r>
                <a:r>
                  <a:rPr lang="es-ES" sz="1400" dirty="0" err="1"/>
                  <a:t>the</a:t>
                </a:r>
                <a:r>
                  <a:rPr lang="es-ES" sz="1400" dirty="0"/>
                  <a:t> formula  </a:t>
                </a:r>
                <a14:m>
                  <m:oMath xmlns:m="http://schemas.openxmlformats.org/officeDocument/2006/math">
                    <m:sSup>
                      <m:sSupPr>
                        <m:ctrlPr>
                          <a:rPr lang="es-ES" sz="1400" i="1">
                            <a:latin typeface="Cambria Math" panose="02040503050406030204" pitchFamily="18" charset="0"/>
                          </a:rPr>
                        </m:ctrlPr>
                      </m:sSupPr>
                      <m:e>
                        <m:r>
                          <a:rPr lang="en-GB" sz="1400">
                            <a:latin typeface="Cambria Math" panose="02040503050406030204" pitchFamily="18" charset="0"/>
                          </a:rPr>
                          <m:t>(</m:t>
                        </m:r>
                        <m:r>
                          <a:rPr lang="en-GB" sz="1400">
                            <a:latin typeface="Cambria Math" panose="02040503050406030204" pitchFamily="18" charset="0"/>
                          </a:rPr>
                          <m:t>𝑒</m:t>
                        </m:r>
                      </m:e>
                      <m:sup>
                        <m:r>
                          <a:rPr lang="en-GB" sz="1400">
                            <a:latin typeface="Cambria Math" panose="02040503050406030204" pitchFamily="18" charset="0"/>
                          </a:rPr>
                          <m:t>𝛽</m:t>
                        </m:r>
                      </m:sup>
                    </m:sSup>
                    <m:r>
                      <a:rPr lang="en-GB" sz="1400">
                        <a:latin typeface="Cambria Math" panose="02040503050406030204" pitchFamily="18" charset="0"/>
                      </a:rPr>
                      <m:t>−1)∗100</m:t>
                    </m:r>
                  </m:oMath>
                </a14:m>
                <a:r>
                  <a:rPr lang="en-GB" sz="1400" dirty="0"/>
                  <a:t>. ‘FT’ stands for ‘full-time’ and ‘PT’ stands for ‘part-time’. </a:t>
                </a:r>
                <a:endParaRPr lang="es-ES" sz="1400" dirty="0"/>
              </a:p>
              <a:p>
                <a:r>
                  <a:rPr lang="es-ES" sz="1400" dirty="0" err="1"/>
                  <a:t>Source</a:t>
                </a:r>
                <a:r>
                  <a:rPr lang="es-ES" sz="1400" dirty="0"/>
                  <a:t>: MCVL, 2005-2012.</a:t>
                </a:r>
              </a:p>
            </p:txBody>
          </p:sp>
        </mc:Choice>
        <mc:Fallback xmlns="">
          <p:sp>
            <p:nvSpPr>
              <p:cNvPr id="9" name="CuadroTexto 8">
                <a:extLst>
                  <a:ext uri="{FF2B5EF4-FFF2-40B4-BE49-F238E27FC236}">
                    <a16:creationId xmlns:a16="http://schemas.microsoft.com/office/drawing/2014/main" id="{C05C9F4A-53C7-4176-90CF-28445F1998D9}"/>
                  </a:ext>
                </a:extLst>
              </p:cNvPr>
              <p:cNvSpPr txBox="1">
                <a:spLocks noRot="1" noChangeAspect="1" noMove="1" noResize="1" noEditPoints="1" noAdjustHandles="1" noChangeArrowheads="1" noChangeShapeType="1" noTextEdit="1"/>
              </p:cNvSpPr>
              <p:nvPr/>
            </p:nvSpPr>
            <p:spPr>
              <a:xfrm>
                <a:off x="877626" y="5565098"/>
                <a:ext cx="10619960" cy="1177566"/>
              </a:xfrm>
              <a:prstGeom prst="rect">
                <a:avLst/>
              </a:prstGeom>
              <a:blipFill>
                <a:blip r:embed="rId4"/>
                <a:stretch>
                  <a:fillRect l="-172" t="-1036" b="-4145"/>
                </a:stretch>
              </a:blipFill>
            </p:spPr>
            <p:txBody>
              <a:bodyPr/>
              <a:lstStyle/>
              <a:p>
                <a:r>
                  <a:rPr lang="es-ES">
                    <a:noFill/>
                  </a:rPr>
                  <a:t> </a:t>
                </a:r>
              </a:p>
            </p:txBody>
          </p:sp>
        </mc:Fallback>
      </mc:AlternateContent>
    </p:spTree>
    <p:extLst>
      <p:ext uri="{BB962C8B-B14F-4D97-AF65-F5344CB8AC3E}">
        <p14:creationId xmlns:p14="http://schemas.microsoft.com/office/powerpoint/2010/main" val="3413292704"/>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1335</TotalTime>
  <Words>2127</Words>
  <Application>Microsoft Office PowerPoint</Application>
  <PresentationFormat>Panorámica</PresentationFormat>
  <Paragraphs>198</Paragraphs>
  <Slides>11</Slides>
  <Notes>9</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11</vt:i4>
      </vt:variant>
    </vt:vector>
  </HeadingPairs>
  <TitlesOfParts>
    <vt:vector size="21" baseType="lpstr">
      <vt:lpstr>Arial</vt:lpstr>
      <vt:lpstr>Calibri</vt:lpstr>
      <vt:lpstr>Cambria Math</vt:lpstr>
      <vt:lpstr>Century Gothic</vt:lpstr>
      <vt:lpstr>Georgia</vt:lpstr>
      <vt:lpstr>Symbol</vt:lpstr>
      <vt:lpstr>Times New Roman</vt:lpstr>
      <vt:lpstr>Wingdings</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Thank you very much for your attention!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penalización por maternidad en el mercado laboral español:  ¿Cómo influye la crianza en los salarios?</dc:title>
  <dc:creator>Irene Lapuerta Méndez</dc:creator>
  <cp:lastModifiedBy>Irene Lapuerta</cp:lastModifiedBy>
  <cp:revision>112</cp:revision>
  <dcterms:created xsi:type="dcterms:W3CDTF">2019-07-01T10:39:07Z</dcterms:created>
  <dcterms:modified xsi:type="dcterms:W3CDTF">2022-06-22T12:44:19Z</dcterms:modified>
</cp:coreProperties>
</file>