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72" r:id="rId2"/>
    <p:sldId id="363" r:id="rId3"/>
    <p:sldId id="376" r:id="rId4"/>
    <p:sldId id="383" r:id="rId5"/>
    <p:sldId id="373" r:id="rId6"/>
    <p:sldId id="378" r:id="rId7"/>
    <p:sldId id="377" r:id="rId8"/>
    <p:sldId id="384" r:id="rId9"/>
    <p:sldId id="374" r:id="rId10"/>
    <p:sldId id="375" r:id="rId11"/>
    <p:sldId id="379" r:id="rId12"/>
    <p:sldId id="380" r:id="rId13"/>
    <p:sldId id="381" r:id="rId14"/>
    <p:sldId id="365" r:id="rId1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2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äyrynen Päivi" initials="VP" lastIdx="8" clrIdx="0"/>
  <p:cmAuthor id="1" name="Päivi Väyrynen" initials="PV" lastIdx="42" clrIdx="1">
    <p:extLst>
      <p:ext uri="{19B8F6BF-5375-455C-9EA6-DF929625EA0E}">
        <p15:presenceInfo xmlns:p15="http://schemas.microsoft.com/office/powerpoint/2012/main" userId="ba9bba49afb1628a" providerId="Windows Live"/>
      </p:ext>
    </p:extLst>
  </p:cmAuthor>
  <p:cmAuthor id="2" name="Johanna Närvi" initials="JN" lastIdx="5" clrIdx="2">
    <p:extLst>
      <p:ext uri="{19B8F6BF-5375-455C-9EA6-DF929625EA0E}">
        <p15:presenceInfo xmlns:p15="http://schemas.microsoft.com/office/powerpoint/2012/main" userId="S::johanna.narvi@thl.fi::e4d56f5d-8369-4e01-bab8-8e6af83fca0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E3F72"/>
    <a:srgbClr val="078390"/>
    <a:srgbClr val="5191CD"/>
    <a:srgbClr val="D13800"/>
    <a:srgbClr val="2977A0"/>
    <a:srgbClr val="F2F2F2"/>
    <a:srgbClr val="840084"/>
    <a:srgbClr val="29A0C1"/>
    <a:srgbClr val="F35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7474" autoAdjust="0"/>
  </p:normalViewPr>
  <p:slideViewPr>
    <p:cSldViewPr snapToGrid="0" snapToObjects="1">
      <p:cViewPr varScale="1">
        <p:scale>
          <a:sx n="67" d="100"/>
          <a:sy n="67" d="100"/>
        </p:scale>
        <p:origin x="644" y="48"/>
      </p:cViewPr>
      <p:guideLst>
        <p:guide orient="horz" pos="2160"/>
        <p:guide pos="3840"/>
        <p:guide orient="horz" pos="32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5" d="100"/>
          <a:sy n="65" d="100"/>
        </p:scale>
        <p:origin x="2299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Ty&#246;kirja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D\sutela\Documents\luku2vntea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helfs01.thl.fi\homes\jlax\turva2012\taulukot_c\isyys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lax\Desktop\VNTEAS_FL_perhevapaat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Taul1!$A$3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Taul1!$B$2:$G$2</c:f>
              <c:strCache>
                <c:ptCount val="6"/>
                <c:pt idx="0">
                  <c:v>women/low</c:v>
                </c:pt>
                <c:pt idx="1">
                  <c:v>women/middle</c:v>
                </c:pt>
                <c:pt idx="2">
                  <c:v>women/high</c:v>
                </c:pt>
                <c:pt idx="3">
                  <c:v>men/low</c:v>
                </c:pt>
                <c:pt idx="4">
                  <c:v>men/middle</c:v>
                </c:pt>
                <c:pt idx="5">
                  <c:v>men/high</c:v>
                </c:pt>
              </c:strCache>
            </c:strRef>
          </c:cat>
          <c:val>
            <c:numRef>
              <c:f>Taul1!$B$3:$G$3</c:f>
              <c:numCache>
                <c:formatCode>General</c:formatCode>
                <c:ptCount val="6"/>
                <c:pt idx="0">
                  <c:v>36.5</c:v>
                </c:pt>
                <c:pt idx="1">
                  <c:v>71.900000000000006</c:v>
                </c:pt>
                <c:pt idx="2">
                  <c:v>84.9</c:v>
                </c:pt>
                <c:pt idx="3">
                  <c:v>46.1</c:v>
                </c:pt>
                <c:pt idx="4">
                  <c:v>75.8</c:v>
                </c:pt>
                <c:pt idx="5">
                  <c:v>87.9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1E-4BB5-9561-C4B925386AA4}"/>
            </c:ext>
          </c:extLst>
        </c:ser>
        <c:ser>
          <c:idx val="1"/>
          <c:order val="1"/>
          <c:tx>
            <c:strRef>
              <c:f>Taul1!$A$4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Taul1!$B$2:$G$2</c:f>
              <c:strCache>
                <c:ptCount val="6"/>
                <c:pt idx="0">
                  <c:v>women/low</c:v>
                </c:pt>
                <c:pt idx="1">
                  <c:v>women/middle</c:v>
                </c:pt>
                <c:pt idx="2">
                  <c:v>women/high</c:v>
                </c:pt>
                <c:pt idx="3">
                  <c:v>men/low</c:v>
                </c:pt>
                <c:pt idx="4">
                  <c:v>men/middle</c:v>
                </c:pt>
                <c:pt idx="5">
                  <c:v>men/high</c:v>
                </c:pt>
              </c:strCache>
            </c:strRef>
          </c:cat>
          <c:val>
            <c:numRef>
              <c:f>Taul1!$B$4:$G$4</c:f>
              <c:numCache>
                <c:formatCode>General</c:formatCode>
                <c:ptCount val="6"/>
                <c:pt idx="0">
                  <c:v>34.200000000000003</c:v>
                </c:pt>
                <c:pt idx="1">
                  <c:v>69.599999999999994</c:v>
                </c:pt>
                <c:pt idx="2">
                  <c:v>84.9</c:v>
                </c:pt>
                <c:pt idx="3">
                  <c:v>44.2</c:v>
                </c:pt>
                <c:pt idx="4">
                  <c:v>74.2</c:v>
                </c:pt>
                <c:pt idx="5">
                  <c:v>88.5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1E-4BB5-9561-C4B925386AA4}"/>
            </c:ext>
          </c:extLst>
        </c:ser>
        <c:ser>
          <c:idx val="2"/>
          <c:order val="2"/>
          <c:tx>
            <c:strRef>
              <c:f>Taul1!$A$5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Taul1!$B$2:$G$2</c:f>
              <c:strCache>
                <c:ptCount val="6"/>
                <c:pt idx="0">
                  <c:v>women/low</c:v>
                </c:pt>
                <c:pt idx="1">
                  <c:v>women/middle</c:v>
                </c:pt>
                <c:pt idx="2">
                  <c:v>women/high</c:v>
                </c:pt>
                <c:pt idx="3">
                  <c:v>men/low</c:v>
                </c:pt>
                <c:pt idx="4">
                  <c:v>men/middle</c:v>
                </c:pt>
                <c:pt idx="5">
                  <c:v>men/high</c:v>
                </c:pt>
              </c:strCache>
            </c:strRef>
          </c:cat>
          <c:val>
            <c:numRef>
              <c:f>Taul1!$B$5:$G$5</c:f>
              <c:numCache>
                <c:formatCode>General</c:formatCode>
                <c:ptCount val="6"/>
                <c:pt idx="0">
                  <c:v>36.9</c:v>
                </c:pt>
                <c:pt idx="1">
                  <c:v>71.099999999999994</c:v>
                </c:pt>
                <c:pt idx="2">
                  <c:v>86.2</c:v>
                </c:pt>
                <c:pt idx="3">
                  <c:v>45.1</c:v>
                </c:pt>
                <c:pt idx="4">
                  <c:v>75.3</c:v>
                </c:pt>
                <c:pt idx="5">
                  <c:v>88.7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1E-4BB5-9561-C4B925386A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04130904"/>
        <c:axId val="804140088"/>
      </c:barChart>
      <c:catAx>
        <c:axId val="804130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04140088"/>
        <c:crosses val="autoZero"/>
        <c:auto val="1"/>
        <c:lblAlgn val="ctr"/>
        <c:lblOffset val="100"/>
        <c:noMultiLvlLbl val="0"/>
      </c:catAx>
      <c:valAx>
        <c:axId val="804140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04130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Taul1!$B$5</c:f>
              <c:strCache>
                <c:ptCount val="1"/>
                <c:pt idx="0">
                  <c:v>Naiset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1119834098652053E-2"/>
                      <c:h val="0.140419089620002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5481-48AB-9678-8CFDA60299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Taul1!$A$6:$A$14</c:f>
              <c:strCache>
                <c:ptCount val="9"/>
                <c:pt idx="0">
                  <c:v>1Q2020</c:v>
                </c:pt>
                <c:pt idx="1">
                  <c:v>2Q2020</c:v>
                </c:pt>
                <c:pt idx="2">
                  <c:v>3Q2020</c:v>
                </c:pt>
                <c:pt idx="3">
                  <c:v>4Q2020</c:v>
                </c:pt>
                <c:pt idx="4">
                  <c:v>1Q2021</c:v>
                </c:pt>
                <c:pt idx="5">
                  <c:v>2Q2021</c:v>
                </c:pt>
                <c:pt idx="6">
                  <c:v>3Q2021</c:v>
                </c:pt>
                <c:pt idx="7">
                  <c:v>4Q2021</c:v>
                </c:pt>
                <c:pt idx="8">
                  <c:v>1Q2022</c:v>
                </c:pt>
              </c:strCache>
            </c:strRef>
          </c:cat>
          <c:val>
            <c:numRef>
              <c:f>Taul1!$B$6:$B$14</c:f>
              <c:numCache>
                <c:formatCode>General</c:formatCode>
                <c:ptCount val="9"/>
                <c:pt idx="0">
                  <c:v>0.3</c:v>
                </c:pt>
                <c:pt idx="1">
                  <c:v>-2.2000000000000002</c:v>
                </c:pt>
                <c:pt idx="2">
                  <c:v>-1.1000000000000001</c:v>
                </c:pt>
                <c:pt idx="3">
                  <c:v>-0.8</c:v>
                </c:pt>
                <c:pt idx="4">
                  <c:v>-0.2</c:v>
                </c:pt>
                <c:pt idx="5">
                  <c:v>1.3</c:v>
                </c:pt>
                <c:pt idx="6">
                  <c:v>1.7</c:v>
                </c:pt>
                <c:pt idx="7">
                  <c:v>1.2</c:v>
                </c:pt>
                <c:pt idx="8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81-48AB-9678-8CFDA60299FB}"/>
            </c:ext>
          </c:extLst>
        </c:ser>
        <c:ser>
          <c:idx val="1"/>
          <c:order val="1"/>
          <c:tx>
            <c:strRef>
              <c:f>Taul1!$C$5</c:f>
              <c:strCache>
                <c:ptCount val="1"/>
                <c:pt idx="0">
                  <c:v>Miehet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4082358169160125E-2"/>
                      <c:h val="0.1345185129431704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481-48AB-9678-8CFDA60299FB}"/>
                </c:ext>
              </c:extLst>
            </c:dLbl>
            <c:dLbl>
              <c:idx val="6"/>
              <c:layout>
                <c:manualLayout>
                  <c:x val="8.1469411938971947E-3"/>
                  <c:y val="-1.180115335366476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5563620204414151E-2"/>
                      <c:h val="8.436361119009520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5481-48AB-9678-8CFDA60299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Taul1!$A$6:$A$14</c:f>
              <c:strCache>
                <c:ptCount val="9"/>
                <c:pt idx="0">
                  <c:v>1Q2020</c:v>
                </c:pt>
                <c:pt idx="1">
                  <c:v>2Q2020</c:v>
                </c:pt>
                <c:pt idx="2">
                  <c:v>3Q2020</c:v>
                </c:pt>
                <c:pt idx="3">
                  <c:v>4Q2020</c:v>
                </c:pt>
                <c:pt idx="4">
                  <c:v>1Q2021</c:v>
                </c:pt>
                <c:pt idx="5">
                  <c:v>2Q2021</c:v>
                </c:pt>
                <c:pt idx="6">
                  <c:v>3Q2021</c:v>
                </c:pt>
                <c:pt idx="7">
                  <c:v>4Q2021</c:v>
                </c:pt>
                <c:pt idx="8">
                  <c:v>1Q2022</c:v>
                </c:pt>
              </c:strCache>
            </c:strRef>
          </c:cat>
          <c:val>
            <c:numRef>
              <c:f>Taul1!$C$6:$C$14</c:f>
              <c:numCache>
                <c:formatCode>General</c:formatCode>
                <c:ptCount val="9"/>
                <c:pt idx="0">
                  <c:v>0.3</c:v>
                </c:pt>
                <c:pt idx="1">
                  <c:v>-1.4</c:v>
                </c:pt>
                <c:pt idx="2">
                  <c:v>-1.2</c:v>
                </c:pt>
                <c:pt idx="3">
                  <c:v>-0.9</c:v>
                </c:pt>
                <c:pt idx="4">
                  <c:v>-0.3</c:v>
                </c:pt>
                <c:pt idx="5">
                  <c:v>0.7</c:v>
                </c:pt>
                <c:pt idx="6">
                  <c:v>-0.4</c:v>
                </c:pt>
                <c:pt idx="7">
                  <c:v>1.3</c:v>
                </c:pt>
                <c:pt idx="8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81-48AB-9678-8CFDA60299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02602784"/>
        <c:axId val="1102603440"/>
      </c:barChart>
      <c:catAx>
        <c:axId val="1102602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02603440"/>
        <c:crosses val="autoZero"/>
        <c:auto val="1"/>
        <c:lblAlgn val="ctr"/>
        <c:lblOffset val="100"/>
        <c:noMultiLvlLbl val="0"/>
      </c:catAx>
      <c:valAx>
        <c:axId val="1102603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02602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162076892662157"/>
          <c:y val="0.91320530475781614"/>
          <c:w val="0.55155911576820926"/>
          <c:h val="6.90929652116866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803740157480311"/>
          <c:y val="0.23854221347331583"/>
          <c:w val="0.72619881889763782"/>
          <c:h val="0.626280621172353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Taul1!$A$31</c:f>
              <c:strCache>
                <c:ptCount val="1"/>
                <c:pt idx="0">
                  <c:v>very difficult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Taul1!$B$29:$G$30</c:f>
              <c:multiLvlStrCache>
                <c:ptCount val="6"/>
                <c:lvl>
                  <c:pt idx="0">
                    <c:v>Fathers</c:v>
                  </c:pt>
                  <c:pt idx="1">
                    <c:v>Mothers</c:v>
                  </c:pt>
                  <c:pt idx="2">
                    <c:v>Fathers</c:v>
                  </c:pt>
                  <c:pt idx="3">
                    <c:v>Mothers</c:v>
                  </c:pt>
                  <c:pt idx="4">
                    <c:v>Fathers</c:v>
                  </c:pt>
                  <c:pt idx="5">
                    <c:v>Mothers</c:v>
                  </c:pt>
                </c:lvl>
                <c:lvl>
                  <c:pt idx="0">
                    <c:v>End of year 2020</c:v>
                  </c:pt>
                  <c:pt idx="2">
                    <c:v>Spring 2020</c:v>
                  </c:pt>
                  <c:pt idx="4">
                    <c:v>January 2020</c:v>
                  </c:pt>
                </c:lvl>
              </c:multiLvlStrCache>
            </c:multiLvlStrRef>
          </c:cat>
          <c:val>
            <c:numRef>
              <c:f>Taul1!$B$31:$G$31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9</c:v>
                </c:pt>
                <c:pt idx="3">
                  <c:v>15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91-4B49-A4DE-FD6524686697}"/>
            </c:ext>
          </c:extLst>
        </c:ser>
        <c:ser>
          <c:idx val="1"/>
          <c:order val="1"/>
          <c:tx>
            <c:strRef>
              <c:f>Taul1!$A$32</c:f>
              <c:strCache>
                <c:ptCount val="1"/>
                <c:pt idx="0">
                  <c:v>fairly difficult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Taul1!$B$29:$G$30</c:f>
              <c:multiLvlStrCache>
                <c:ptCount val="6"/>
                <c:lvl>
                  <c:pt idx="0">
                    <c:v>Fathers</c:v>
                  </c:pt>
                  <c:pt idx="1">
                    <c:v>Mothers</c:v>
                  </c:pt>
                  <c:pt idx="2">
                    <c:v>Fathers</c:v>
                  </c:pt>
                  <c:pt idx="3">
                    <c:v>Mothers</c:v>
                  </c:pt>
                  <c:pt idx="4">
                    <c:v>Fathers</c:v>
                  </c:pt>
                  <c:pt idx="5">
                    <c:v>Mothers</c:v>
                  </c:pt>
                </c:lvl>
                <c:lvl>
                  <c:pt idx="0">
                    <c:v>End of year 2020</c:v>
                  </c:pt>
                  <c:pt idx="2">
                    <c:v>Spring 2020</c:v>
                  </c:pt>
                  <c:pt idx="4">
                    <c:v>January 2020</c:v>
                  </c:pt>
                </c:lvl>
              </c:multiLvlStrCache>
            </c:multiLvlStrRef>
          </c:cat>
          <c:val>
            <c:numRef>
              <c:f>Taul1!$B$32:$G$32</c:f>
              <c:numCache>
                <c:formatCode>General</c:formatCode>
                <c:ptCount val="6"/>
                <c:pt idx="0">
                  <c:v>7</c:v>
                </c:pt>
                <c:pt idx="1">
                  <c:v>9</c:v>
                </c:pt>
                <c:pt idx="2">
                  <c:v>20</c:v>
                </c:pt>
                <c:pt idx="3">
                  <c:v>28</c:v>
                </c:pt>
                <c:pt idx="4">
                  <c:v>7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91-4B49-A4DE-FD6524686697}"/>
            </c:ext>
          </c:extLst>
        </c:ser>
        <c:ser>
          <c:idx val="2"/>
          <c:order val="2"/>
          <c:tx>
            <c:strRef>
              <c:f>Taul1!$A$33</c:f>
              <c:strCache>
                <c:ptCount val="1"/>
                <c:pt idx="0">
                  <c:v>not difficult nor easy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Taul1!$B$29:$G$30</c:f>
              <c:multiLvlStrCache>
                <c:ptCount val="6"/>
                <c:lvl>
                  <c:pt idx="0">
                    <c:v>Fathers</c:v>
                  </c:pt>
                  <c:pt idx="1">
                    <c:v>Mothers</c:v>
                  </c:pt>
                  <c:pt idx="2">
                    <c:v>Fathers</c:v>
                  </c:pt>
                  <c:pt idx="3">
                    <c:v>Mothers</c:v>
                  </c:pt>
                  <c:pt idx="4">
                    <c:v>Fathers</c:v>
                  </c:pt>
                  <c:pt idx="5">
                    <c:v>Mothers</c:v>
                  </c:pt>
                </c:lvl>
                <c:lvl>
                  <c:pt idx="0">
                    <c:v>End of year 2020</c:v>
                  </c:pt>
                  <c:pt idx="2">
                    <c:v>Spring 2020</c:v>
                  </c:pt>
                  <c:pt idx="4">
                    <c:v>January 2020</c:v>
                  </c:pt>
                </c:lvl>
              </c:multiLvlStrCache>
            </c:multiLvlStrRef>
          </c:cat>
          <c:val>
            <c:numRef>
              <c:f>Taul1!$B$33:$G$33</c:f>
              <c:numCache>
                <c:formatCode>General</c:formatCode>
                <c:ptCount val="6"/>
                <c:pt idx="0">
                  <c:v>17</c:v>
                </c:pt>
                <c:pt idx="1">
                  <c:v>17</c:v>
                </c:pt>
                <c:pt idx="2">
                  <c:v>16</c:v>
                </c:pt>
                <c:pt idx="3">
                  <c:v>14</c:v>
                </c:pt>
                <c:pt idx="4">
                  <c:v>19</c:v>
                </c:pt>
                <c:pt idx="5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D91-4B49-A4DE-FD6524686697}"/>
            </c:ext>
          </c:extLst>
        </c:ser>
        <c:ser>
          <c:idx val="3"/>
          <c:order val="3"/>
          <c:tx>
            <c:strRef>
              <c:f>Taul1!$A$34</c:f>
              <c:strCache>
                <c:ptCount val="1"/>
                <c:pt idx="0">
                  <c:v>fairly easy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Taul1!$B$29:$G$30</c:f>
              <c:multiLvlStrCache>
                <c:ptCount val="6"/>
                <c:lvl>
                  <c:pt idx="0">
                    <c:v>Fathers</c:v>
                  </c:pt>
                  <c:pt idx="1">
                    <c:v>Mothers</c:v>
                  </c:pt>
                  <c:pt idx="2">
                    <c:v>Fathers</c:v>
                  </c:pt>
                  <c:pt idx="3">
                    <c:v>Mothers</c:v>
                  </c:pt>
                  <c:pt idx="4">
                    <c:v>Fathers</c:v>
                  </c:pt>
                  <c:pt idx="5">
                    <c:v>Mothers</c:v>
                  </c:pt>
                </c:lvl>
                <c:lvl>
                  <c:pt idx="0">
                    <c:v>End of year 2020</c:v>
                  </c:pt>
                  <c:pt idx="2">
                    <c:v>Spring 2020</c:v>
                  </c:pt>
                  <c:pt idx="4">
                    <c:v>January 2020</c:v>
                  </c:pt>
                </c:lvl>
              </c:multiLvlStrCache>
            </c:multiLvlStrRef>
          </c:cat>
          <c:val>
            <c:numRef>
              <c:f>Taul1!$B$34:$G$34</c:f>
              <c:numCache>
                <c:formatCode>General</c:formatCode>
                <c:ptCount val="6"/>
                <c:pt idx="0">
                  <c:v>39</c:v>
                </c:pt>
                <c:pt idx="1">
                  <c:v>36</c:v>
                </c:pt>
                <c:pt idx="2">
                  <c:v>30</c:v>
                </c:pt>
                <c:pt idx="3">
                  <c:v>24</c:v>
                </c:pt>
                <c:pt idx="4">
                  <c:v>32</c:v>
                </c:pt>
                <c:pt idx="5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D91-4B49-A4DE-FD6524686697}"/>
            </c:ext>
          </c:extLst>
        </c:ser>
        <c:ser>
          <c:idx val="4"/>
          <c:order val="4"/>
          <c:tx>
            <c:strRef>
              <c:f>Taul1!$A$35</c:f>
              <c:strCache>
                <c:ptCount val="1"/>
                <c:pt idx="0">
                  <c:v>very easy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Taul1!$B$29:$G$30</c:f>
              <c:multiLvlStrCache>
                <c:ptCount val="6"/>
                <c:lvl>
                  <c:pt idx="0">
                    <c:v>Fathers</c:v>
                  </c:pt>
                  <c:pt idx="1">
                    <c:v>Mothers</c:v>
                  </c:pt>
                  <c:pt idx="2">
                    <c:v>Fathers</c:v>
                  </c:pt>
                  <c:pt idx="3">
                    <c:v>Mothers</c:v>
                  </c:pt>
                  <c:pt idx="4">
                    <c:v>Fathers</c:v>
                  </c:pt>
                  <c:pt idx="5">
                    <c:v>Mothers</c:v>
                  </c:pt>
                </c:lvl>
                <c:lvl>
                  <c:pt idx="0">
                    <c:v>End of year 2020</c:v>
                  </c:pt>
                  <c:pt idx="2">
                    <c:v>Spring 2020</c:v>
                  </c:pt>
                  <c:pt idx="4">
                    <c:v>January 2020</c:v>
                  </c:pt>
                </c:lvl>
              </c:multiLvlStrCache>
            </c:multiLvlStrRef>
          </c:cat>
          <c:val>
            <c:numRef>
              <c:f>Taul1!$B$35:$G$35</c:f>
              <c:numCache>
                <c:formatCode>General</c:formatCode>
                <c:ptCount val="6"/>
                <c:pt idx="0">
                  <c:v>37</c:v>
                </c:pt>
                <c:pt idx="1">
                  <c:v>36</c:v>
                </c:pt>
                <c:pt idx="2">
                  <c:v>25</c:v>
                </c:pt>
                <c:pt idx="3">
                  <c:v>20</c:v>
                </c:pt>
                <c:pt idx="4">
                  <c:v>40</c:v>
                </c:pt>
                <c:pt idx="5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D91-4B49-A4DE-FD65246866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26414904"/>
        <c:axId val="726413264"/>
      </c:barChart>
      <c:catAx>
        <c:axId val="726414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26413264"/>
        <c:crosses val="autoZero"/>
        <c:auto val="1"/>
        <c:lblAlgn val="ctr"/>
        <c:lblOffset val="100"/>
        <c:noMultiLvlLbl val="0"/>
      </c:catAx>
      <c:valAx>
        <c:axId val="7264132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26414904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7777777777777776E-2"/>
          <c:y val="0.10705963837853598"/>
          <c:w val="0.9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Taul8!$B$3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Taul8!$A$4:$A$7</c:f>
              <c:strCache>
                <c:ptCount val="4"/>
                <c:pt idx="0">
                  <c:v>children born</c:v>
                </c:pt>
                <c:pt idx="1">
                  <c:v>fathers on paternity leave with the mother</c:v>
                </c:pt>
                <c:pt idx="2">
                  <c:v>fathers on paternity leave alone</c:v>
                </c:pt>
                <c:pt idx="3">
                  <c:v>fathers on parental leave</c:v>
                </c:pt>
              </c:strCache>
            </c:strRef>
          </c:cat>
          <c:val>
            <c:numRef>
              <c:f>Taul8!$B$4:$B$7</c:f>
              <c:numCache>
                <c:formatCode>General</c:formatCode>
                <c:ptCount val="4"/>
                <c:pt idx="0">
                  <c:v>45.6</c:v>
                </c:pt>
                <c:pt idx="1">
                  <c:v>36.5</c:v>
                </c:pt>
                <c:pt idx="2">
                  <c:v>26.6</c:v>
                </c:pt>
                <c:pt idx="3">
                  <c:v>2.69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85-4A82-8A05-4F2DEAF8C3F2}"/>
            </c:ext>
          </c:extLst>
        </c:ser>
        <c:ser>
          <c:idx val="1"/>
          <c:order val="1"/>
          <c:tx>
            <c:strRef>
              <c:f>Taul8!$C$3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Taul8!$A$4:$A$7</c:f>
              <c:strCache>
                <c:ptCount val="4"/>
                <c:pt idx="0">
                  <c:v>children born</c:v>
                </c:pt>
                <c:pt idx="1">
                  <c:v>fathers on paternity leave with the mother</c:v>
                </c:pt>
                <c:pt idx="2">
                  <c:v>fathers on paternity leave alone</c:v>
                </c:pt>
                <c:pt idx="3">
                  <c:v>fathers on parental leave</c:v>
                </c:pt>
              </c:strCache>
            </c:strRef>
          </c:cat>
          <c:val>
            <c:numRef>
              <c:f>Taul8!$C$4:$C$7</c:f>
              <c:numCache>
                <c:formatCode>General</c:formatCode>
                <c:ptCount val="4"/>
                <c:pt idx="0">
                  <c:v>45.9</c:v>
                </c:pt>
                <c:pt idx="1">
                  <c:v>37.5</c:v>
                </c:pt>
                <c:pt idx="2">
                  <c:v>25.5</c:v>
                </c:pt>
                <c:pt idx="3">
                  <c:v>2.78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85-4A82-8A05-4F2DEAF8C3F2}"/>
            </c:ext>
          </c:extLst>
        </c:ser>
        <c:ser>
          <c:idx val="2"/>
          <c:order val="2"/>
          <c:tx>
            <c:strRef>
              <c:f>Taul8!$D$3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Taul8!$A$4:$A$7</c:f>
              <c:strCache>
                <c:ptCount val="4"/>
                <c:pt idx="0">
                  <c:v>children born</c:v>
                </c:pt>
                <c:pt idx="1">
                  <c:v>fathers on paternity leave with the mother</c:v>
                </c:pt>
                <c:pt idx="2">
                  <c:v>fathers on paternity leave alone</c:v>
                </c:pt>
                <c:pt idx="3">
                  <c:v>fathers on parental leave</c:v>
                </c:pt>
              </c:strCache>
            </c:strRef>
          </c:cat>
          <c:val>
            <c:numRef>
              <c:f>Taul8!$D$4:$D$7</c:f>
              <c:numCache>
                <c:formatCode>General</c:formatCode>
                <c:ptCount val="4"/>
                <c:pt idx="0">
                  <c:v>49.594000000000001</c:v>
                </c:pt>
                <c:pt idx="1">
                  <c:v>38.996000000000002</c:v>
                </c:pt>
                <c:pt idx="2">
                  <c:v>26.663</c:v>
                </c:pt>
                <c:pt idx="3">
                  <c:v>3.3719999999999999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885-4A82-8A05-4F2DEAF8C3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06643272"/>
        <c:axId val="806643928"/>
      </c:barChart>
      <c:catAx>
        <c:axId val="806643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06643928"/>
        <c:crosses val="autoZero"/>
        <c:auto val="1"/>
        <c:lblAlgn val="ctr"/>
        <c:lblOffset val="100"/>
        <c:noMultiLvlLbl val="0"/>
      </c:catAx>
      <c:valAx>
        <c:axId val="806643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06643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Sheet1!$A$14</c:f>
              <c:strCache>
                <c:ptCount val="1"/>
                <c:pt idx="0">
                  <c:v>leave was shorter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Sheet1!$B$13:$E$13</c:f>
              <c:strCache>
                <c:ptCount val="4"/>
                <c:pt idx="0">
                  <c:v>mothers / high education</c:v>
                </c:pt>
                <c:pt idx="1">
                  <c:v>fathers / high education</c:v>
                </c:pt>
                <c:pt idx="2">
                  <c:v>mothers / low education</c:v>
                </c:pt>
                <c:pt idx="3">
                  <c:v>fathers / low education</c:v>
                </c:pt>
              </c:strCache>
            </c:strRef>
          </c:cat>
          <c:val>
            <c:numRef>
              <c:f>Sheet1!$B$14:$E$14</c:f>
              <c:numCache>
                <c:formatCode>General</c:formatCode>
                <c:ptCount val="4"/>
                <c:pt idx="0">
                  <c:v>3.4</c:v>
                </c:pt>
                <c:pt idx="1">
                  <c:v>3.2</c:v>
                </c:pt>
                <c:pt idx="2">
                  <c:v>3.5</c:v>
                </c:pt>
                <c:pt idx="3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49-4EB2-91B7-16C9D61B403C}"/>
            </c:ext>
          </c:extLst>
        </c:ser>
        <c:ser>
          <c:idx val="1"/>
          <c:order val="1"/>
          <c:tx>
            <c:strRef>
              <c:f>Sheet1!$A$15</c:f>
              <c:strCache>
                <c:ptCount val="1"/>
                <c:pt idx="0">
                  <c:v>leave was longer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Sheet1!$B$13:$E$13</c:f>
              <c:strCache>
                <c:ptCount val="4"/>
                <c:pt idx="0">
                  <c:v>mothers / high education</c:v>
                </c:pt>
                <c:pt idx="1">
                  <c:v>fathers / high education</c:v>
                </c:pt>
                <c:pt idx="2">
                  <c:v>mothers / low education</c:v>
                </c:pt>
                <c:pt idx="3">
                  <c:v>fathers / low education</c:v>
                </c:pt>
              </c:strCache>
            </c:strRef>
          </c:cat>
          <c:val>
            <c:numRef>
              <c:f>Sheet1!$B$15:$E$15</c:f>
              <c:numCache>
                <c:formatCode>General</c:formatCode>
                <c:ptCount val="4"/>
                <c:pt idx="0">
                  <c:v>5.7</c:v>
                </c:pt>
                <c:pt idx="1">
                  <c:v>3.5</c:v>
                </c:pt>
                <c:pt idx="2">
                  <c:v>3.6</c:v>
                </c:pt>
                <c:pt idx="3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49-4EB2-91B7-16C9D61B403C}"/>
            </c:ext>
          </c:extLst>
        </c:ser>
        <c:ser>
          <c:idx val="2"/>
          <c:order val="2"/>
          <c:tx>
            <c:strRef>
              <c:f>Sheet1!$A$16</c:f>
              <c:strCache>
                <c:ptCount val="1"/>
                <c:pt idx="0">
                  <c:v>leave was postponed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Sheet1!$B$13:$E$13</c:f>
              <c:strCache>
                <c:ptCount val="4"/>
                <c:pt idx="0">
                  <c:v>mothers / high education</c:v>
                </c:pt>
                <c:pt idx="1">
                  <c:v>fathers / high education</c:v>
                </c:pt>
                <c:pt idx="2">
                  <c:v>mothers / low education</c:v>
                </c:pt>
                <c:pt idx="3">
                  <c:v>fathers / low education</c:v>
                </c:pt>
              </c:strCache>
            </c:strRef>
          </c:cat>
          <c:val>
            <c:numRef>
              <c:f>Sheet1!$B$16:$E$16</c:f>
              <c:numCache>
                <c:formatCode>General</c:formatCode>
                <c:ptCount val="4"/>
                <c:pt idx="0">
                  <c:v>4.9000000000000004</c:v>
                </c:pt>
                <c:pt idx="1">
                  <c:v>12.8</c:v>
                </c:pt>
                <c:pt idx="2">
                  <c:v>4.5</c:v>
                </c:pt>
                <c:pt idx="3">
                  <c:v>11.1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49-4EB2-91B7-16C9D61B403C}"/>
            </c:ext>
          </c:extLst>
        </c:ser>
        <c:ser>
          <c:idx val="3"/>
          <c:order val="3"/>
          <c:tx>
            <c:strRef>
              <c:f>Sheet1!$A$17</c:f>
              <c:strCache>
                <c:ptCount val="1"/>
                <c:pt idx="0">
                  <c:v>leave was cancelled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Sheet1!$B$13:$E$13</c:f>
              <c:strCache>
                <c:ptCount val="4"/>
                <c:pt idx="0">
                  <c:v>mothers / high education</c:v>
                </c:pt>
                <c:pt idx="1">
                  <c:v>fathers / high education</c:v>
                </c:pt>
                <c:pt idx="2">
                  <c:v>mothers / low education</c:v>
                </c:pt>
                <c:pt idx="3">
                  <c:v>fathers / low education</c:v>
                </c:pt>
              </c:strCache>
            </c:strRef>
          </c:cat>
          <c:val>
            <c:numRef>
              <c:f>Sheet1!$B$17:$E$17</c:f>
              <c:numCache>
                <c:formatCode>General</c:formatCode>
                <c:ptCount val="4"/>
                <c:pt idx="0">
                  <c:v>3.4</c:v>
                </c:pt>
                <c:pt idx="1">
                  <c:v>3.8</c:v>
                </c:pt>
                <c:pt idx="2">
                  <c:v>3.1</c:v>
                </c:pt>
                <c:pt idx="3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349-4EB2-91B7-16C9D61B40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80240104"/>
        <c:axId val="880242072"/>
      </c:barChart>
      <c:catAx>
        <c:axId val="880240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80242072"/>
        <c:crosses val="autoZero"/>
        <c:auto val="1"/>
        <c:lblAlgn val="ctr"/>
        <c:lblOffset val="100"/>
        <c:noMultiLvlLbl val="0"/>
      </c:catAx>
      <c:valAx>
        <c:axId val="880242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80240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F85E6FD-88C9-BA48-9ED6-1CDD314FA10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Source Sans Pro" panose="020B0503030403020204" pitchFamily="34" charset="77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2D6E3C-F67B-FF49-B629-277A3E9611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97794-A160-3E42-B960-0EA37DF77E75}" type="datetimeFigureOut">
              <a:rPr lang="fi-FI">
                <a:latin typeface="Source Sans Pro" panose="020B0503030403020204" pitchFamily="34" charset="77"/>
              </a:rPr>
              <a:pPr/>
              <a:t>13.6.2022</a:t>
            </a:fld>
            <a:endParaRPr lang="en-GB">
              <a:latin typeface="Source Sans Pro" panose="020B0503030403020204" pitchFamily="34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EEC784-1CBF-3147-81DA-BDF3E5F101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Source Sans Pro" panose="020B0503030403020204" pitchFamily="34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B35273-3E9E-5740-BEC3-96E4B64D9B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9DA6E-89CC-EF4D-9F3F-54D06F88B81E}" type="slidenum">
              <a:rPr>
                <a:latin typeface="Source Sans Pro" panose="020B0503030403020204" pitchFamily="34" charset="77"/>
              </a:rPr>
              <a:pPr/>
              <a:t>‹#›</a:t>
            </a:fld>
            <a:endParaRPr lang="en-GB">
              <a:latin typeface="Source Sans Pro" panose="020B05030304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7017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Source Sans Pro" panose="020B0503030403020204" pitchFamily="34" charset="77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Source Sans Pro" panose="020B0503030403020204" pitchFamily="34" charset="77"/>
              </a:defRPr>
            </a:lvl1pPr>
          </a:lstStyle>
          <a:p>
            <a:fld id="{991831A4-3FAC-C54E-BF08-DA215E40618E}" type="datetimeFigureOut">
              <a:rPr lang="fi-FI"/>
              <a:pPr/>
              <a:t>13.6.2022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Source Sans Pro" panose="020B0503030403020204" pitchFamily="34" charset="77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Source Sans Pro" panose="020B0503030403020204" pitchFamily="34" charset="77"/>
              </a:defRPr>
            </a:lvl1pPr>
          </a:lstStyle>
          <a:p>
            <a:fld id="{90FE303A-2093-1B4B-907B-37F22CDAF294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5938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Source Sans Pro" panose="020B0503030403020204" pitchFamily="34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Source Sans Pro" panose="020B0503030403020204" pitchFamily="34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Source Sans Pro" panose="020B0503030403020204" pitchFamily="34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Source Sans Pro" panose="020B0503030403020204" pitchFamily="34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Source Sans Pro" panose="020B0503030403020204" pitchFamily="34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14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gener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Finnish Institute for health and welfare (THL)">
            <a:extLst>
              <a:ext uri="{FF2B5EF4-FFF2-40B4-BE49-F238E27FC236}">
                <a16:creationId xmlns:a16="http://schemas.microsoft.com/office/drawing/2014/main" id="{4927EFF8-0ADD-4EE6-A08C-4974CB90C39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5711" y="276021"/>
            <a:ext cx="2373482" cy="11598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146DE7-15B9-6F42-95AD-FC9F56139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1394"/>
          <a:stretch/>
        </p:blipFill>
        <p:spPr>
          <a:xfrm>
            <a:off x="0" y="5140801"/>
            <a:ext cx="12192000" cy="17131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7E592F-8DA0-FD46-9F27-D1363BC532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632400"/>
            <a:ext cx="12192000" cy="702000"/>
          </a:xfrm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4200" b="1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Type presentation title here (max. 50 characters)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2FEC5214-C18A-C946-966B-0E908424C92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4327200"/>
            <a:ext cx="12192000" cy="604800"/>
          </a:xfrm>
          <a:prstGeom prst="rect">
            <a:avLst/>
          </a:prstGeom>
        </p:spPr>
        <p:txBody>
          <a:bodyPr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2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GB" noProof="0"/>
              <a:t>Type subtitle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14D2AC-4645-D34B-816B-9C305D9BBAD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40556" y="5518800"/>
            <a:ext cx="4713287" cy="396000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ctr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2200"/>
            </a:lvl2pPr>
            <a:lvl3pPr marL="914400" indent="0">
              <a:buNone/>
              <a:defRPr sz="2200"/>
            </a:lvl3pPr>
            <a:lvl4pPr marL="1371600" indent="0">
              <a:buNone/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en-GB" noProof="0"/>
              <a:t>Firstname Lastname</a:t>
            </a:r>
          </a:p>
        </p:txBody>
      </p:sp>
      <p:sp>
        <p:nvSpPr>
          <p:cNvPr id="25" name="Date Placeholder 24">
            <a:extLst>
              <a:ext uri="{FF2B5EF4-FFF2-40B4-BE49-F238E27FC236}">
                <a16:creationId xmlns:a16="http://schemas.microsoft.com/office/drawing/2014/main" id="{E1A9171C-BC6D-8B40-AC3E-635B8D6B7327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4738673" y="5857200"/>
            <a:ext cx="2717053" cy="396000"/>
          </a:xfrm>
          <a:prstGeom prst="rect">
            <a:avLst/>
          </a:prstGeom>
        </p:spPr>
        <p:txBody>
          <a:bodyPr lIns="90000" tIns="0"/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fld id="{01C9BF4F-D0B8-4DF6-A489-8FD836F97B2A}" type="datetime1">
              <a:rPr lang="en-GB" noProof="0" smtClean="0"/>
              <a:pPr/>
              <a:t>13/06/2022</a:t>
            </a:fld>
            <a:endParaRPr lang="en-GB" noProof="0"/>
          </a:p>
        </p:txBody>
      </p:sp>
      <p:pic>
        <p:nvPicPr>
          <p:cNvPr id="17" name="Picture Placeholder 24">
            <a:extLst>
              <a:ext uri="{FF2B5EF4-FFF2-40B4-BE49-F238E27FC236}">
                <a16:creationId xmlns:a16="http://schemas.microsoft.com/office/drawing/2014/main" id="{B6747A57-6FA4-0E46-B932-64F750329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13601"/>
            <a:ext cx="3049200" cy="1713600"/>
          </a:xfrm>
          <a:prstGeom prst="rect">
            <a:avLst/>
          </a:prstGeom>
        </p:spPr>
      </p:pic>
      <p:pic>
        <p:nvPicPr>
          <p:cNvPr id="13" name="Picture Placeholder 26" descr="Photo collage of Finns of various ethnic backgrounds and age groups">
            <a:extLst>
              <a:ext uri="{FF2B5EF4-FFF2-40B4-BE49-F238E27FC236}">
                <a16:creationId xmlns:a16="http://schemas.microsoft.com/office/drawing/2014/main" id="{129B7C40-F36B-D243-972A-0DD9BD256CD8}"/>
              </a:ext>
            </a:extLst>
          </p:cNvPr>
          <p:cNvPicPr>
            <a:picLocks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1" y="0"/>
            <a:ext cx="3047349" cy="1713600"/>
          </a:xfrm>
          <a:prstGeom prst="rect">
            <a:avLst/>
          </a:prstGeom>
        </p:spPr>
      </p:pic>
      <p:pic>
        <p:nvPicPr>
          <p:cNvPr id="14" name="Picture Placeholder 22">
            <a:extLst>
              <a:ext uri="{FF2B5EF4-FFF2-40B4-BE49-F238E27FC236}">
                <a16:creationId xmlns:a16="http://schemas.microsoft.com/office/drawing/2014/main" id="{5D86BEE0-10F8-6947-BB77-5E096F12B7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48000" y="1713601"/>
            <a:ext cx="3049200" cy="1713600"/>
          </a:xfrm>
          <a:prstGeom prst="rect">
            <a:avLst/>
          </a:prstGeom>
        </p:spPr>
      </p:pic>
      <p:pic>
        <p:nvPicPr>
          <p:cNvPr id="15" name="Picture Placeholder 20">
            <a:extLst>
              <a:ext uri="{FF2B5EF4-FFF2-40B4-BE49-F238E27FC236}">
                <a16:creationId xmlns:a16="http://schemas.microsoft.com/office/drawing/2014/main" id="{6C9EAF38-6ACF-3443-9D35-F19AF4173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1"/>
            <a:ext cx="6096308" cy="34272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3700D23-D136-4BD5-9D5C-AA309AF6DB95}"/>
              </a:ext>
            </a:extLst>
          </p:cNvPr>
          <p:cNvSpPr txBox="1"/>
          <p:nvPr userDrawn="1"/>
        </p:nvSpPr>
        <p:spPr>
          <a:xfrm>
            <a:off x="3473150" y="6216351"/>
            <a:ext cx="525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b="1" noProof="0"/>
              <a:t>Finnish Institute for Health and Welfare</a:t>
            </a:r>
          </a:p>
        </p:txBody>
      </p:sp>
    </p:spTree>
    <p:extLst>
      <p:ext uri="{BB962C8B-B14F-4D97-AF65-F5344CB8AC3E}">
        <p14:creationId xmlns:p14="http://schemas.microsoft.com/office/powerpoint/2010/main" val="3508803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 - turquoise with 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06C448E-5766-7E49-99CA-79DF56E2F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00" y="0"/>
            <a:ext cx="3048000" cy="3429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674F886-1BDF-5B42-B756-929822999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5482"/>
          <a:stretch/>
        </p:blipFill>
        <p:spPr>
          <a:xfrm>
            <a:off x="-1" y="5140325"/>
            <a:ext cx="12192000" cy="1294635"/>
          </a:xfrm>
          <a:prstGeom prst="rect">
            <a:avLst/>
          </a:prstGeom>
        </p:spPr>
      </p:pic>
      <p:sp>
        <p:nvSpPr>
          <p:cNvPr id="12" name="Suorakulmio 11">
            <a:extLst>
              <a:ext uri="{FF2B5EF4-FFF2-40B4-BE49-F238E27FC236}">
                <a16:creationId xmlns:a16="http://schemas.microsoft.com/office/drawing/2014/main" id="{113D6621-4517-4E2A-86F9-398D91DA7CD3}"/>
              </a:ext>
            </a:extLst>
          </p:cNvPr>
          <p:cNvSpPr/>
          <p:nvPr userDrawn="1"/>
        </p:nvSpPr>
        <p:spPr>
          <a:xfrm>
            <a:off x="1" y="3430800"/>
            <a:ext cx="12193200" cy="170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887DCA5-B6E7-9C41-8398-E8E0F0764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30800"/>
            <a:ext cx="3049200" cy="1710000"/>
          </a:xfrm>
          <a:prstGeom prst="rect">
            <a:avLst/>
          </a:prstGeom>
        </p:spPr>
      </p:pic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810DCD61-7A5E-B648-A81F-AA573F5B111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6369" y="900000"/>
            <a:ext cx="2373312" cy="2340429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200"/>
            </a:lvl4pPr>
            <a:lvl5pPr marL="1828800" indent="0" algn="ctr">
              <a:buNone/>
              <a:defRPr sz="2200"/>
            </a:lvl5pPr>
          </a:lstStyle>
          <a:p>
            <a:pPr lvl="0"/>
            <a:r>
              <a:rPr lang="en-GB" noProof="0"/>
              <a:t>Insert pull quote here or remove the text box and quote marks.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380DB9-3B72-2742-95D5-5A45E093F535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A16071FA-9075-4024-AA09-3D9A1AD907A8}" type="datetime1">
              <a:rPr lang="en-GB" noProof="0" smtClean="0"/>
              <a:pPr/>
              <a:t>13/06/2022</a:t>
            </a:fld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90B40-AD65-6C4F-8D61-BB4C0B82D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Firstname Lastname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838BB-9E60-0145-9E7A-E33D03404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1917" y="6484540"/>
            <a:ext cx="511629" cy="365125"/>
          </a:xfrm>
        </p:spPr>
        <p:txBody>
          <a:bodyPr lIns="0" r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2CC271-BBF5-3F46-90AE-792A663E0CFB}" type="slidenum">
              <a:rPr lang="en-GB" noProof="0"/>
              <a:pPr/>
              <a:t>‹#›</a:t>
            </a:fld>
            <a:endParaRPr lang="en-GB" noProof="0"/>
          </a:p>
        </p:txBody>
      </p:sp>
      <p:pic>
        <p:nvPicPr>
          <p:cNvPr id="16" name="Kuva 15" descr="Photos of various generations">
            <a:extLst>
              <a:ext uri="{FF2B5EF4-FFF2-40B4-BE49-F238E27FC236}">
                <a16:creationId xmlns:a16="http://schemas.microsoft.com/office/drawing/2014/main" id="{057D0479-F166-4FAF-93C7-FF472CED0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9200" y="-1"/>
            <a:ext cx="9148801" cy="3430800"/>
          </a:xfrm>
          <a:prstGeom prst="rect">
            <a:avLst/>
          </a:prstGeom>
        </p:spPr>
      </p:pic>
      <p:sp>
        <p:nvSpPr>
          <p:cNvPr id="17" name="Title 9">
            <a:extLst>
              <a:ext uri="{FF2B5EF4-FFF2-40B4-BE49-F238E27FC236}">
                <a16:creationId xmlns:a16="http://schemas.microsoft.com/office/drawing/2014/main" id="{5AE67045-4E51-47AE-BADC-AA4560A061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8400" y="3582341"/>
            <a:ext cx="9129600" cy="1446859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000" b="1">
                <a:solidFill>
                  <a:srgbClr val="078390"/>
                </a:solidFill>
              </a:defRPr>
            </a:lvl1pPr>
          </a:lstStyle>
          <a:p>
            <a:r>
              <a:rPr lang="en-GB" noProof="0"/>
              <a:t>Type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199228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 - pink with 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0139C72-9ED2-F749-859D-FD7C1CBE2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5482"/>
          <a:stretch/>
        </p:blipFill>
        <p:spPr>
          <a:xfrm>
            <a:off x="0" y="5140800"/>
            <a:ext cx="12192000" cy="12946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AB765CC-C404-484F-8074-6F75E6D19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200" y="0"/>
            <a:ext cx="3048000" cy="3429000"/>
          </a:xfrm>
          <a:prstGeom prst="rect">
            <a:avLst/>
          </a:prstGeom>
        </p:spPr>
      </p:pic>
      <p:sp>
        <p:nvSpPr>
          <p:cNvPr id="2" name="Suorakulmio 1">
            <a:extLst>
              <a:ext uri="{FF2B5EF4-FFF2-40B4-BE49-F238E27FC236}">
                <a16:creationId xmlns:a16="http://schemas.microsoft.com/office/drawing/2014/main" id="{5F9B3F31-7128-4B1C-9880-6FDD3DCF4C75}"/>
              </a:ext>
            </a:extLst>
          </p:cNvPr>
          <p:cNvSpPr/>
          <p:nvPr userDrawn="1"/>
        </p:nvSpPr>
        <p:spPr>
          <a:xfrm>
            <a:off x="1" y="3430800"/>
            <a:ext cx="12193200" cy="170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977AAE7D-0196-9F4D-B283-7D1FD9111E7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6369" y="900000"/>
            <a:ext cx="2373312" cy="2340429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200"/>
            </a:lvl4pPr>
            <a:lvl5pPr marL="1828800" indent="0" algn="ctr">
              <a:buNone/>
              <a:defRPr sz="2200"/>
            </a:lvl5pPr>
          </a:lstStyle>
          <a:p>
            <a:pPr lvl="0"/>
            <a:r>
              <a:rPr lang="en-GB" noProof="0"/>
              <a:t>Insert pull quote here or remove the text box and quote marks.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1128D9-EEBF-4F45-A268-45F1629E9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30799"/>
            <a:ext cx="3049200" cy="1710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380DB9-3B72-2742-95D5-5A45E093F535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84AABBFC-E632-48F4-9C9F-F5C1E6883C04}" type="datetime1">
              <a:rPr lang="en-GB" noProof="0" smtClean="0"/>
              <a:pPr/>
              <a:t>13/06/2022</a:t>
            </a:fld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90B40-AD65-6C4F-8D61-BB4C0B82D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Firstname Lastname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838BB-9E60-0145-9E7A-E33D03404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1917" y="6484540"/>
            <a:ext cx="511629" cy="365125"/>
          </a:xfrm>
        </p:spPr>
        <p:txBody>
          <a:bodyPr lIns="0" r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2CC271-BBF5-3F46-90AE-792A663E0CFB}" type="slidenum">
              <a:rPr lang="en-GB" noProof="0"/>
              <a:pPr/>
              <a:t>‹#›</a:t>
            </a:fld>
            <a:endParaRPr lang="en-GB" noProof="0"/>
          </a:p>
        </p:txBody>
      </p:sp>
      <p:pic>
        <p:nvPicPr>
          <p:cNvPr id="16" name="Kuva 15" descr="Photos of THL people at work">
            <a:extLst>
              <a:ext uri="{FF2B5EF4-FFF2-40B4-BE49-F238E27FC236}">
                <a16:creationId xmlns:a16="http://schemas.microsoft.com/office/drawing/2014/main" id="{455990A6-02DB-4456-99BB-58174A61D699}"/>
              </a:ext>
            </a:extLst>
          </p:cNvPr>
          <p:cNvPicPr>
            <a:picLocks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9200" y="0"/>
            <a:ext cx="9151200" cy="3430800"/>
          </a:xfrm>
          <a:prstGeom prst="rect">
            <a:avLst/>
          </a:prstGeom>
        </p:spPr>
      </p:pic>
      <p:sp>
        <p:nvSpPr>
          <p:cNvPr id="17" name="Title 9">
            <a:extLst>
              <a:ext uri="{FF2B5EF4-FFF2-40B4-BE49-F238E27FC236}">
                <a16:creationId xmlns:a16="http://schemas.microsoft.com/office/drawing/2014/main" id="{A0724612-2AF8-49C6-8F24-384C56B780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8400" y="3582341"/>
            <a:ext cx="9129600" cy="1446859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000" b="1">
                <a:solidFill>
                  <a:schemeClr val="accent6"/>
                </a:solidFill>
              </a:defRPr>
            </a:lvl1pPr>
          </a:lstStyle>
          <a:p>
            <a:r>
              <a:rPr lang="en-GB" noProof="0"/>
              <a:t>Type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809529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 - blue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DF186A6-5757-EB45-884D-547B434A3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00" y="0"/>
            <a:ext cx="3048000" cy="342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2CF501-2D67-C548-86F5-386AE9BA7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5379"/>
          <a:stretch/>
        </p:blipFill>
        <p:spPr>
          <a:xfrm>
            <a:off x="0" y="5139001"/>
            <a:ext cx="12192000" cy="1296434"/>
          </a:xfrm>
          <a:prstGeom prst="rect">
            <a:avLst/>
          </a:prstGeom>
        </p:spPr>
      </p:pic>
      <p:sp>
        <p:nvSpPr>
          <p:cNvPr id="13" name="Suorakulmio 12">
            <a:extLst>
              <a:ext uri="{FF2B5EF4-FFF2-40B4-BE49-F238E27FC236}">
                <a16:creationId xmlns:a16="http://schemas.microsoft.com/office/drawing/2014/main" id="{DEDDE960-22D9-4D5C-8397-45448EC0CC05}"/>
              </a:ext>
            </a:extLst>
          </p:cNvPr>
          <p:cNvSpPr/>
          <p:nvPr userDrawn="1"/>
        </p:nvSpPr>
        <p:spPr>
          <a:xfrm>
            <a:off x="1" y="3430800"/>
            <a:ext cx="12193200" cy="170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977AAE7D-0196-9F4D-B283-7D1FD9111E7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6369" y="900000"/>
            <a:ext cx="2373312" cy="2282862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200"/>
            </a:lvl4pPr>
            <a:lvl5pPr marL="1828800" indent="0" algn="ctr">
              <a:buNone/>
              <a:defRPr sz="2200"/>
            </a:lvl5pPr>
          </a:lstStyle>
          <a:p>
            <a:pPr lvl="0"/>
            <a:r>
              <a:rPr lang="en-GB" noProof="0" dirty="0"/>
              <a:t>Insert pull quote here or remove the text box and quote marks.</a:t>
            </a:r>
          </a:p>
        </p:txBody>
      </p:sp>
      <p:pic>
        <p:nvPicPr>
          <p:cNvPr id="21" name="Picture 20" descr="Photos of Finns in daily activities">
            <a:extLst>
              <a:ext uri="{FF2B5EF4-FFF2-40B4-BE49-F238E27FC236}">
                <a16:creationId xmlns:a16="http://schemas.microsoft.com/office/drawing/2014/main" id="{9575D91E-9689-424E-A14F-1DC817AF791B}"/>
              </a:ext>
            </a:extLst>
          </p:cNvPr>
          <p:cNvPicPr>
            <a:picLocks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9200" y="0"/>
            <a:ext cx="3054000" cy="3429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EF3BED7-B95B-D84F-AF4D-BB3229036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9001"/>
            <a:ext cx="3049200" cy="17136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380DB9-3B72-2742-95D5-5A45E093F535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B53142CB-6317-4516-B440-4EDFD0A8A2A2}" type="datetime1">
              <a:rPr lang="en-GB" noProof="0" smtClean="0"/>
              <a:pPr/>
              <a:t>13/06/2022</a:t>
            </a:fld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90B40-AD65-6C4F-8D61-BB4C0B82D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Firstname Lastname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838BB-9E60-0145-9E7A-E33D03404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1917" y="6484540"/>
            <a:ext cx="511629" cy="365125"/>
          </a:xfrm>
        </p:spPr>
        <p:txBody>
          <a:bodyPr lIns="0" r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2CC271-BBF5-3F46-90AE-792A663E0CFB}" type="slidenum">
              <a:rPr lang="en-GB" noProof="0"/>
              <a:pPr/>
              <a:t>‹#›</a:t>
            </a:fld>
            <a:endParaRPr lang="en-GB" noProof="0"/>
          </a:p>
        </p:txBody>
      </p:sp>
      <p:pic>
        <p:nvPicPr>
          <p:cNvPr id="22" name="Kuva 21">
            <a:extLst>
              <a:ext uri="{FF2B5EF4-FFF2-40B4-BE49-F238E27FC236}">
                <a16:creationId xmlns:a16="http://schemas.microsoft.com/office/drawing/2014/main" id="{44F2EFD4-1C67-40EB-A6B2-4E4E67946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5999" cy="3429001"/>
          </a:xfrm>
          <a:prstGeom prst="rect">
            <a:avLst/>
          </a:prstGeom>
        </p:spPr>
      </p:pic>
      <p:sp>
        <p:nvSpPr>
          <p:cNvPr id="17" name="Title 9">
            <a:extLst>
              <a:ext uri="{FF2B5EF4-FFF2-40B4-BE49-F238E27FC236}">
                <a16:creationId xmlns:a16="http://schemas.microsoft.com/office/drawing/2014/main" id="{F534777B-8380-4B2B-A195-EA69944F8C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8400" y="3582341"/>
            <a:ext cx="9129600" cy="1446859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lang="en-GB" noProof="0"/>
              <a:t>Type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669148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researc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208D9F56-578C-FA48-B005-7E511BB49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394"/>
          <a:stretch/>
        </p:blipFill>
        <p:spPr>
          <a:xfrm>
            <a:off x="0" y="5140801"/>
            <a:ext cx="12192000" cy="1713144"/>
          </a:xfrm>
          <a:prstGeom prst="rect">
            <a:avLst/>
          </a:prstGeom>
        </p:spPr>
      </p:pic>
      <p:sp>
        <p:nvSpPr>
          <p:cNvPr id="2" name="Title 1" descr="Laboratoriossa tutkitaan tietokoneen näytöltä dna tuloksia">
            <a:extLst>
              <a:ext uri="{FF2B5EF4-FFF2-40B4-BE49-F238E27FC236}">
                <a16:creationId xmlns:a16="http://schemas.microsoft.com/office/drawing/2014/main" id="{6F7E592F-8DA0-FD46-9F27-D1363BC532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632400"/>
            <a:ext cx="12192000" cy="702000"/>
          </a:xfrm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4200" b="1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Type presentation title here (max. 50 characters)</a:t>
            </a:r>
          </a:p>
        </p:txBody>
      </p:sp>
      <p:sp>
        <p:nvSpPr>
          <p:cNvPr id="23" name="Text Placeholder 21" descr="Laboratoriossa tutkitaan tietokoneen näytöltä dna tuloksia">
            <a:extLst>
              <a:ext uri="{FF2B5EF4-FFF2-40B4-BE49-F238E27FC236}">
                <a16:creationId xmlns:a16="http://schemas.microsoft.com/office/drawing/2014/main" id="{2FEC5214-C18A-C946-966B-0E908424C92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4327200"/>
            <a:ext cx="12192000" cy="604800"/>
          </a:xfrm>
          <a:prstGeom prst="rect">
            <a:avLst/>
          </a:prstGeom>
        </p:spPr>
        <p:txBody>
          <a:bodyPr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2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GB" noProof="0"/>
              <a:t>Type subtitle here</a:t>
            </a:r>
          </a:p>
        </p:txBody>
      </p:sp>
      <p:pic>
        <p:nvPicPr>
          <p:cNvPr id="17" name="Picture Placeholder 24">
            <a:extLst>
              <a:ext uri="{FF2B5EF4-FFF2-40B4-BE49-F238E27FC236}">
                <a16:creationId xmlns:a16="http://schemas.microsoft.com/office/drawing/2014/main" id="{B6747A57-6FA4-0E46-B932-64F750329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6" y="1713600"/>
            <a:ext cx="3049200" cy="1713600"/>
          </a:xfrm>
          <a:prstGeom prst="rect">
            <a:avLst/>
          </a:prstGeom>
        </p:spPr>
      </p:pic>
      <p:pic>
        <p:nvPicPr>
          <p:cNvPr id="13" name="Picture Placeholder 26" descr="Photo collage of THL's research activities">
            <a:extLst>
              <a:ext uri="{FF2B5EF4-FFF2-40B4-BE49-F238E27FC236}">
                <a16:creationId xmlns:a16="http://schemas.microsoft.com/office/drawing/2014/main" id="{129B7C40-F36B-D243-972A-0DD9BD256CD8}"/>
              </a:ext>
            </a:extLst>
          </p:cNvPr>
          <p:cNvPicPr>
            <a:picLocks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9200" y="0"/>
            <a:ext cx="3049200" cy="1713600"/>
          </a:xfrm>
          <a:prstGeom prst="rect">
            <a:avLst/>
          </a:prstGeom>
        </p:spPr>
      </p:pic>
      <p:pic>
        <p:nvPicPr>
          <p:cNvPr id="14" name="Picture Placeholder 22">
            <a:extLst>
              <a:ext uri="{FF2B5EF4-FFF2-40B4-BE49-F238E27FC236}">
                <a16:creationId xmlns:a16="http://schemas.microsoft.com/office/drawing/2014/main" id="{5D86BEE0-10F8-6947-BB77-5E096F12B7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9200" y="1713600"/>
            <a:ext cx="3049200" cy="1713600"/>
          </a:xfrm>
          <a:prstGeom prst="rect">
            <a:avLst/>
          </a:prstGeom>
        </p:spPr>
      </p:pic>
      <p:pic>
        <p:nvPicPr>
          <p:cNvPr id="33" name="Kuva 32">
            <a:extLst>
              <a:ext uri="{FF2B5EF4-FFF2-40B4-BE49-F238E27FC236}">
                <a16:creationId xmlns:a16="http://schemas.microsoft.com/office/drawing/2014/main" id="{B27ACDFD-A0DB-462E-A696-D186D7DA93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8400" y="0"/>
            <a:ext cx="6096807" cy="3427200"/>
          </a:xfrm>
          <a:prstGeom prst="rect">
            <a:avLst/>
          </a:prstGeom>
        </p:spPr>
      </p:pic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863EDC62-BB49-CF40-B45C-B7F2E201C3A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40556" y="5518800"/>
            <a:ext cx="4713287" cy="396000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ctr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2200"/>
            </a:lvl2pPr>
            <a:lvl3pPr marL="914400" indent="0">
              <a:buNone/>
              <a:defRPr sz="2200"/>
            </a:lvl3pPr>
            <a:lvl4pPr marL="1371600" indent="0">
              <a:buNone/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en-GB" noProof="0"/>
              <a:t>Firstname Lastname</a:t>
            </a:r>
          </a:p>
        </p:txBody>
      </p:sp>
      <p:sp>
        <p:nvSpPr>
          <p:cNvPr id="36" name="Date Placeholder 24">
            <a:extLst>
              <a:ext uri="{FF2B5EF4-FFF2-40B4-BE49-F238E27FC236}">
                <a16:creationId xmlns:a16="http://schemas.microsoft.com/office/drawing/2014/main" id="{7E73208C-9D46-DA4F-B2EF-A53E97F8F1DC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4738673" y="5857200"/>
            <a:ext cx="2717053" cy="396000"/>
          </a:xfrm>
          <a:prstGeom prst="rect">
            <a:avLst/>
          </a:prstGeom>
        </p:spPr>
        <p:txBody>
          <a:bodyPr lIns="90000" tIns="0"/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fld id="{DCE90C91-16CE-40BF-839A-B8F5DFF95AE7}" type="datetime1">
              <a:rPr lang="en-GB" noProof="0" smtClean="0"/>
              <a:pPr/>
              <a:t>13/06/2022</a:t>
            </a:fld>
            <a:endParaRPr lang="en-GB" noProof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0F30BA3-8A17-44FE-B270-F5F782AC54E3}"/>
              </a:ext>
            </a:extLst>
          </p:cNvPr>
          <p:cNvSpPr txBox="1"/>
          <p:nvPr userDrawn="1"/>
        </p:nvSpPr>
        <p:spPr>
          <a:xfrm>
            <a:off x="3473150" y="6216351"/>
            <a:ext cx="525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b="1" noProof="0"/>
              <a:t>Finnish Institute for Health and Welfare</a:t>
            </a:r>
          </a:p>
        </p:txBody>
      </p:sp>
      <p:pic>
        <p:nvPicPr>
          <p:cNvPr id="3" name="Kuva 2" descr="Finnish Institute for health and welfare (THL)">
            <a:extLst>
              <a:ext uri="{FF2B5EF4-FFF2-40B4-BE49-F238E27FC236}">
                <a16:creationId xmlns:a16="http://schemas.microsoft.com/office/drawing/2014/main" id="{8331B0B8-6434-4CD6-B0E5-BBF4C1C6DA5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65711" y="276021"/>
            <a:ext cx="2373482" cy="115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739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181A8-BD3B-1B4E-A475-43EC2E1EB3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180000"/>
            <a:ext cx="10753200" cy="1188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F3938F-2A79-734F-B23C-610FE38D135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4" y="1476000"/>
            <a:ext cx="10753200" cy="468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/>
              <a:t>Click to add text</a:t>
            </a:r>
          </a:p>
          <a:p>
            <a:pPr lvl="1"/>
            <a:r>
              <a:rPr lang="en-GB" noProof="0"/>
              <a:t>Text level 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29E45F09-AFAB-8B48-9837-96726DE637E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33D6202-045A-4CFF-B03A-5265A7167FBD}" type="datetime1">
              <a:rPr lang="en-GB" noProof="0" smtClean="0"/>
              <a:pPr/>
              <a:t>13/06/2022</a:t>
            </a:fld>
            <a:endParaRPr lang="en-GB" noProof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0384C4E-A250-FC47-8062-FF31ECD254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0"/>
              <a:t>Firstname Lastname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CD88E26-25B9-4E4B-B5A0-7110BEA768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noProof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38274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gra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4FC5FEAD-1E52-4459-9AD4-4ECAB4A189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442"/>
          <a:stretch/>
        </p:blipFill>
        <p:spPr>
          <a:xfrm>
            <a:off x="504" y="283"/>
            <a:ext cx="12190992" cy="64842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A181A8-BD3B-1B4E-A475-43EC2E1EB3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180000"/>
            <a:ext cx="10753200" cy="1188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Page title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F3938F-2A79-734F-B23C-610FE38D135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4" y="1476000"/>
            <a:ext cx="10753200" cy="468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/>
              <a:t>Click to add text</a:t>
            </a:r>
          </a:p>
          <a:p>
            <a:pPr lvl="1"/>
            <a:r>
              <a:rPr lang="en-GB" noProof="0"/>
              <a:t>Text level 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29E45F09-AFAB-8B48-9837-96726DE637E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B025E91-7669-4843-BB4C-77EB4C71AE29}" type="datetime1">
              <a:rPr lang="en-GB" noProof="0" smtClean="0"/>
              <a:pPr/>
              <a:t>13/06/2022</a:t>
            </a:fld>
            <a:endParaRPr lang="en-GB" noProof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0384C4E-A250-FC47-8062-FF31ECD254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0"/>
              <a:t>Firstname Lastname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CD88E26-25B9-4E4B-B5A0-7110BEA768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noProof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77364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181A8-BD3B-1B4E-A475-43EC2E1EB3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180000"/>
            <a:ext cx="10753200" cy="1188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Page title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F3938F-2A79-734F-B23C-610FE38D135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4" y="1476000"/>
            <a:ext cx="5256000" cy="468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/>
              <a:t>Click to add text</a:t>
            </a:r>
          </a:p>
          <a:p>
            <a:pPr lvl="1"/>
            <a:r>
              <a:rPr lang="en-GB" noProof="0"/>
              <a:t>Text level 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56B34CFB-7144-404C-9943-76A3DA1FFAF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17198" y="1476000"/>
            <a:ext cx="5256000" cy="468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/>
              <a:t>Click to add text</a:t>
            </a:r>
          </a:p>
          <a:p>
            <a:pPr lvl="1"/>
            <a:r>
              <a:rPr lang="en-GB" noProof="0"/>
              <a:t>Text level 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29E45F09-AFAB-8B48-9837-96726DE637E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4943DCB-A928-42D0-B0F7-24875B9BBC05}" type="datetime1">
              <a:rPr lang="en-GB" noProof="0" smtClean="0"/>
              <a:pPr/>
              <a:t>13/06/2022</a:t>
            </a:fld>
            <a:endParaRPr lang="en-GB" noProof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0384C4E-A250-FC47-8062-FF31ECD254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0"/>
              <a:t>Firstname Lastname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CD88E26-25B9-4E4B-B5A0-7110BEA768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noProof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72543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blocks - grea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8F564523-C3CA-4652-9789-03A0F16FE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442"/>
          <a:stretch/>
        </p:blipFill>
        <p:spPr>
          <a:xfrm>
            <a:off x="504" y="283"/>
            <a:ext cx="12190992" cy="64842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A181A8-BD3B-1B4E-A475-43EC2E1EB3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180000"/>
            <a:ext cx="10753200" cy="1188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Page title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F3938F-2A79-734F-B23C-610FE38D135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4" y="1476000"/>
            <a:ext cx="5256000" cy="468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/>
              <a:t>Click to add text</a:t>
            </a:r>
          </a:p>
          <a:p>
            <a:pPr lvl="1"/>
            <a:r>
              <a:rPr lang="en-GB" noProof="0"/>
              <a:t>Text level 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  <a:p>
            <a:pPr lvl="4"/>
            <a:endParaRPr lang="en-GB" noProof="0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56B34CFB-7144-404C-9943-76A3DA1FFAF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17198" y="1476000"/>
            <a:ext cx="5256000" cy="468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/>
              <a:t>Click to add text</a:t>
            </a:r>
          </a:p>
          <a:p>
            <a:pPr lvl="1"/>
            <a:r>
              <a:rPr lang="en-GB" noProof="0"/>
              <a:t>Text level 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  <a:p>
            <a:pPr lvl="4"/>
            <a:endParaRPr lang="en-GB" noProof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29E45F09-AFAB-8B48-9837-96726DE637E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79962A9-7C67-4023-B3A1-37C8113D91B9}" type="datetime1">
              <a:rPr lang="en-GB" noProof="0" smtClean="0"/>
              <a:pPr/>
              <a:t>13/06/2022</a:t>
            </a:fld>
            <a:endParaRPr lang="en-GB" noProof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0384C4E-A250-FC47-8062-FF31ECD254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0"/>
              <a:t>Firstname Lastname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CD88E26-25B9-4E4B-B5A0-7110BEA768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noProof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50872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project/unit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8B034028-560C-6F4C-99E6-6B3F96688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844800"/>
            <a:ext cx="6094798" cy="129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3D0572F-69C6-3941-B8A4-BB732F485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95" y="4020574"/>
            <a:ext cx="5510611" cy="981635"/>
          </a:xfrm>
        </p:spPr>
        <p:txBody>
          <a:bodyPr lIns="90000" anchor="ctr">
            <a:noAutofit/>
          </a:bodyPr>
          <a:lstStyle>
            <a:lvl1pPr algn="ctr">
              <a:lnSpc>
                <a:spcPts val="28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C781EB-E964-9142-B090-98055050A2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33565" y="235330"/>
            <a:ext cx="5563341" cy="4712449"/>
          </a:xfrm>
          <a:prstGeom prst="rect">
            <a:avLst/>
          </a:prstGeom>
        </p:spPr>
        <p:txBody>
          <a:bodyPr>
            <a:noAutofit/>
          </a:bodyPr>
          <a:lstStyle>
            <a:lvl1pPr marL="357188" indent="-357188">
              <a:spcBef>
                <a:spcPts val="1200"/>
              </a:spcBef>
              <a:buClr>
                <a:schemeClr val="tx1"/>
              </a:buClr>
              <a:defRPr sz="2200" spc="-30" baseline="0"/>
            </a:lvl1pPr>
            <a:lvl2pPr marL="715963" indent="-358775">
              <a:buClr>
                <a:schemeClr val="tx1"/>
              </a:buClr>
              <a:tabLst/>
              <a:defRPr sz="1800"/>
            </a:lvl2pPr>
            <a:lvl3pPr marL="985838" indent="-269875">
              <a:buClr>
                <a:schemeClr val="tx1"/>
              </a:buClr>
              <a:tabLst/>
              <a:defRPr sz="1800"/>
            </a:lvl3pPr>
            <a:lvl4pPr marL="1255713" indent="-269875">
              <a:buClr>
                <a:schemeClr val="tx1"/>
              </a:buClr>
              <a:tabLst/>
              <a:defRPr sz="1800"/>
            </a:lvl4pPr>
            <a:lvl5pPr marL="1435100" indent="-179388">
              <a:buClr>
                <a:schemeClr val="tx1"/>
              </a:buClr>
              <a:tabLst/>
              <a:defRPr sz="1800"/>
            </a:lvl5pPr>
          </a:lstStyle>
          <a:p>
            <a:pPr lvl="0"/>
            <a:r>
              <a:rPr lang="en-GB" noProof="0"/>
              <a:t>Click to add text</a:t>
            </a:r>
          </a:p>
          <a:p>
            <a:pPr lvl="1"/>
            <a:r>
              <a:rPr lang="en-GB" noProof="0"/>
              <a:t>Text level 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9FA01EDD-B184-0B41-80D1-F9E6DC809B3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6096000" cy="38507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/>
              <a:t>Insert picture here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92C720-8BAD-2844-BFC6-35ADBFABEAF8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9D5D1636-48C5-417C-8CE9-A31987FA2259}" type="datetime1">
              <a:rPr lang="en-GB" noProof="0" smtClean="0"/>
              <a:pPr/>
              <a:t>13/06/2022</a:t>
            </a:fld>
            <a:endParaRPr lang="en-GB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D5F75C1-C803-F744-BF64-CDC51C2419C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 noProof="0"/>
              <a:t>Firstname Lastname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F11D63-58EA-B342-B084-82A9CCCC32B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882CC271-BBF5-3F46-90AE-792A663E0CFB}" type="slidenum">
              <a:rPr lang="en-GB" noProof="0"/>
              <a:pPr/>
              <a:t>‹#›</a:t>
            </a:fld>
            <a:endParaRPr lang="en-GB" noProof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4D11757-E046-CB48-9B02-979346550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5483"/>
          <a:stretch/>
        </p:blipFill>
        <p:spPr>
          <a:xfrm>
            <a:off x="0" y="5140800"/>
            <a:ext cx="12192000" cy="129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492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 - green with 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AC7A070-3E16-F945-AF96-B16411F62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0" y="0"/>
            <a:ext cx="3048000" cy="3429000"/>
          </a:xfrm>
          <a:prstGeom prst="rect">
            <a:avLst/>
          </a:prstGeom>
        </p:spPr>
      </p:pic>
      <p:sp>
        <p:nvSpPr>
          <p:cNvPr id="12" name="Suorakulmio 11">
            <a:extLst>
              <a:ext uri="{FF2B5EF4-FFF2-40B4-BE49-F238E27FC236}">
                <a16:creationId xmlns:a16="http://schemas.microsoft.com/office/drawing/2014/main" id="{512669D1-FF57-472C-88EF-0715C7F32BF5}"/>
              </a:ext>
            </a:extLst>
          </p:cNvPr>
          <p:cNvSpPr/>
          <p:nvPr userDrawn="1"/>
        </p:nvSpPr>
        <p:spPr>
          <a:xfrm>
            <a:off x="1" y="3430800"/>
            <a:ext cx="12193200" cy="170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3D0572F-69C6-3941-B8A4-BB732F485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8400" y="3582341"/>
            <a:ext cx="9129600" cy="1446859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Type subtitle here</a:t>
            </a:r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3837B7AC-6E66-7742-95BD-D0D52508939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6369" y="900000"/>
            <a:ext cx="2373312" cy="2340429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200"/>
            </a:lvl4pPr>
            <a:lvl5pPr marL="1828800" indent="0" algn="ctr">
              <a:buNone/>
              <a:defRPr sz="2200"/>
            </a:lvl5pPr>
          </a:lstStyle>
          <a:p>
            <a:pPr lvl="0"/>
            <a:r>
              <a:rPr lang="en-GB" noProof="0"/>
              <a:t>Insert pull quote here or remove the text box and quote marks.</a:t>
            </a:r>
          </a:p>
        </p:txBody>
      </p:sp>
      <p:pic>
        <p:nvPicPr>
          <p:cNvPr id="4" name="Kuva 3" descr="Photos of Finns in outdoor activities">
            <a:extLst>
              <a:ext uri="{FF2B5EF4-FFF2-40B4-BE49-F238E27FC236}">
                <a16:creationId xmlns:a16="http://schemas.microsoft.com/office/drawing/2014/main" id="{950FC17D-56E0-4E6E-80BD-129DFBDE08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9200" y="0"/>
            <a:ext cx="9149151" cy="34308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D5B1D24-37E0-494E-8C4C-BEADAC0040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30800"/>
            <a:ext cx="3049200" cy="1710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36533D-65E8-8345-ABCA-B9B48C5C9126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CAD15BF7-4FBA-48F8-B289-57B823F53BC4}" type="datetime1">
              <a:rPr lang="en-GB" noProof="0" smtClean="0"/>
              <a:pPr/>
              <a:t>13/06/2022</a:t>
            </a:fld>
            <a:endParaRPr lang="en-GB" noProof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5FA1F2B-F91A-A446-8163-99D5AFBF72C6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GB" noProof="0"/>
              <a:t>Firstname Lastname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A3F8065-3F23-894C-A5E5-BF7CC33E1338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882CC271-BBF5-3F46-90AE-792A663E0CFB}" type="slidenum">
              <a:rPr lang="en-GB" noProof="0"/>
              <a:pPr/>
              <a:t>‹#›</a:t>
            </a:fld>
            <a:endParaRPr lang="en-GB" noProof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C90C250-FEB2-2646-95A8-D493DDAFB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b="25483"/>
          <a:stretch/>
        </p:blipFill>
        <p:spPr>
          <a:xfrm>
            <a:off x="0" y="5140800"/>
            <a:ext cx="12192000" cy="129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530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 - green - insert own 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0DFA579F-4234-EF4C-99D9-D00A5A929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0" y="0"/>
            <a:ext cx="3048000" cy="3429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459CBF1-7D29-974D-B4B9-09D2BA34E8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5483"/>
          <a:stretch/>
        </p:blipFill>
        <p:spPr>
          <a:xfrm>
            <a:off x="0" y="5140800"/>
            <a:ext cx="12192000" cy="1294635"/>
          </a:xfrm>
          <a:prstGeom prst="rect">
            <a:avLst/>
          </a:prstGeom>
        </p:spPr>
      </p:pic>
      <p:sp>
        <p:nvSpPr>
          <p:cNvPr id="13" name="Suorakulmio 12">
            <a:extLst>
              <a:ext uri="{FF2B5EF4-FFF2-40B4-BE49-F238E27FC236}">
                <a16:creationId xmlns:a16="http://schemas.microsoft.com/office/drawing/2014/main" id="{3E103B4D-6356-4378-82DD-A60F1A420786}"/>
              </a:ext>
            </a:extLst>
          </p:cNvPr>
          <p:cNvSpPr/>
          <p:nvPr userDrawn="1"/>
        </p:nvSpPr>
        <p:spPr>
          <a:xfrm>
            <a:off x="1" y="3430800"/>
            <a:ext cx="12193200" cy="170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3837B7AC-6E66-7742-95BD-D0D52508939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6369" y="900000"/>
            <a:ext cx="2373312" cy="2340429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200"/>
            </a:lvl4pPr>
            <a:lvl5pPr marL="1828800" indent="0" algn="ctr">
              <a:buNone/>
              <a:defRPr sz="2200"/>
            </a:lvl5pPr>
          </a:lstStyle>
          <a:p>
            <a:pPr lvl="0"/>
            <a:r>
              <a:rPr lang="en-GB" noProof="0"/>
              <a:t>Insert pull quote here or remove the text box and quote marks.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926EE64-8D0C-7546-9B6B-4FEAD07DA16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049200" y="0"/>
            <a:ext cx="9134449" cy="3430800"/>
          </a:xfrm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/>
              <a:t>Insert picture here</a:t>
            </a:r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223A2C9D-5ED1-AA44-998B-9E3CE388820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0" y="3430800"/>
            <a:ext cx="3049200" cy="1713600"/>
          </a:xfrm>
          <a:solidFill>
            <a:schemeClr val="bg1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/>
              <a:t>Insert picture here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36533D-65E8-8345-ABCA-B9B48C5C9126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FC0D76E2-DB15-4E56-B9CC-2DEAEA538C42}" type="datetime1">
              <a:rPr lang="en-GB" noProof="0" smtClean="0"/>
              <a:pPr/>
              <a:t>13/06/2022</a:t>
            </a:fld>
            <a:endParaRPr lang="en-GB" noProof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5FA1F2B-F91A-A446-8163-99D5AFBF72C6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GB" noProof="0"/>
              <a:t>Firstname Lastname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A3F8065-3F23-894C-A5E5-BF7CC33E1338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882CC271-BBF5-3F46-90AE-792A663E0CFB}" type="slidenum">
              <a:rPr lang="en-GB" noProof="0"/>
              <a:pPr/>
              <a:t>‹#›</a:t>
            </a:fld>
            <a:endParaRPr lang="en-GB" noProof="0"/>
          </a:p>
        </p:txBody>
      </p:sp>
      <p:sp>
        <p:nvSpPr>
          <p:cNvPr id="14" name="Title 9">
            <a:extLst>
              <a:ext uri="{FF2B5EF4-FFF2-40B4-BE49-F238E27FC236}">
                <a16:creationId xmlns:a16="http://schemas.microsoft.com/office/drawing/2014/main" id="{82208BB5-C0AD-42EA-8982-99B00B2CA2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8400" y="3582341"/>
            <a:ext cx="9129600" cy="1446859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Type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780132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317F28B0-E1AA-433F-8DA2-C4095B4D5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36378" y="6420008"/>
            <a:ext cx="886225" cy="433067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8CD7-CFA3-9A4E-B24B-ECDB1C190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180000"/>
            <a:ext cx="10753200" cy="1186372"/>
          </a:xfrm>
          <a:prstGeom prst="rect">
            <a:avLst/>
          </a:prstGeom>
        </p:spPr>
        <p:txBody>
          <a:bodyPr vert="horz" lIns="0" tIns="36000" rIns="72000" bIns="36000" rtlCol="0" anchor="ctr">
            <a:noAutofit/>
          </a:bodyPr>
          <a:lstStyle/>
          <a:p>
            <a:r>
              <a:rPr lang="en-GB" noProof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6F43FC-41AF-1047-89AF-270EC8B09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998" y="1475999"/>
            <a:ext cx="10753200" cy="4680000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/>
          <a:p>
            <a:pPr lvl="0"/>
            <a:r>
              <a:rPr lang="en-GB" noProof="0"/>
              <a:t>Click to add text</a:t>
            </a:r>
          </a:p>
          <a:p>
            <a:pPr lvl="1"/>
            <a:r>
              <a:rPr lang="en-GB" noProof="0"/>
              <a:t>Text level 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  <a:p>
            <a:pPr lvl="4"/>
            <a:endParaRPr lang="en-GB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68C792-92AA-5543-893A-7655E958CA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71364" y="6484540"/>
            <a:ext cx="1081270" cy="380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DA2CC309-71EE-49EE-938B-D7E149792AA6}" type="datetime1">
              <a:rPr lang="en-GB" noProof="0" smtClean="0"/>
              <a:pPr/>
              <a:t>13/06/2022</a:t>
            </a:fld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3904C-F799-2642-B251-6E349BF88B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20068" y="6484540"/>
            <a:ext cx="6953061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noProof="0"/>
              <a:t>Firstname Lastname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B161F-1984-DA44-A538-C66E74D538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8605" y="6484540"/>
            <a:ext cx="51162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882CC271-BBF5-3F46-90AE-792A663E0CFB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97500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15" r:id="rId2"/>
    <p:sldLayoutId id="2147483709" r:id="rId3"/>
    <p:sldLayoutId id="2147483713" r:id="rId4"/>
    <p:sldLayoutId id="2147483712" r:id="rId5"/>
    <p:sldLayoutId id="2147483714" r:id="rId6"/>
    <p:sldLayoutId id="2147483691" r:id="rId7"/>
    <p:sldLayoutId id="2147483711" r:id="rId8"/>
    <p:sldLayoutId id="2147483718" r:id="rId9"/>
    <p:sldLayoutId id="2147483706" r:id="rId10"/>
    <p:sldLayoutId id="2147483717" r:id="rId11"/>
    <p:sldLayoutId id="2147483716" r:id="rId12"/>
  </p:sldLayoutIdLst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125" indent="-36512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55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84250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55713" indent="-2714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436688" indent="-1809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52" userDrawn="1">
          <p15:clr>
            <a:srgbClr val="F26B43"/>
          </p15:clr>
        </p15:guide>
        <p15:guide id="2" pos="7225" userDrawn="1">
          <p15:clr>
            <a:srgbClr val="F26B43"/>
          </p15:clr>
        </p15:guide>
        <p15:guide id="3" orient="horz" pos="3884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orient="horz" pos="3238" userDrawn="1">
          <p15:clr>
            <a:srgbClr val="F26B43"/>
          </p15:clr>
        </p15:guide>
        <p15:guide id="6" pos="3840" userDrawn="1">
          <p15:clr>
            <a:srgbClr val="F26B43"/>
          </p15:clr>
        </p15:guide>
        <p15:guide id="7" pos="19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>
            <a:extLst>
              <a:ext uri="{FF2B5EF4-FFF2-40B4-BE49-F238E27FC236}">
                <a16:creationId xmlns:a16="http://schemas.microsoft.com/office/drawing/2014/main" id="{9449DF1E-F1F2-489E-8C28-AFDC301D3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0029" y="3582341"/>
            <a:ext cx="7923517" cy="1446859"/>
          </a:xfrm>
        </p:spPr>
        <p:txBody>
          <a:bodyPr/>
          <a:lstStyle/>
          <a:p>
            <a:r>
              <a:rPr lang="en-GB" dirty="0"/>
              <a:t>Effects of the COVID-19 pandemic on childcare and the take-up of parenting leave in Finland</a:t>
            </a: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EDB21C9E-47A0-4037-AC43-886F510E6B0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36369" y="452325"/>
            <a:ext cx="2373312" cy="2282862"/>
          </a:xfrm>
        </p:spPr>
        <p:txBody>
          <a:bodyPr/>
          <a:lstStyle/>
          <a:p>
            <a:r>
              <a:rPr lang="en-GB" dirty="0"/>
              <a:t>International Network on Leave Policies and Research</a:t>
            </a:r>
          </a:p>
          <a:p>
            <a:r>
              <a:rPr lang="en-GB" i="1" dirty="0"/>
              <a:t>Annual Seminar June 20-21 2022 New York 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531ED95-9E86-4DCF-BEAC-680739CCD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2000" dirty="0"/>
              <a:t>Johanna Lammi-Taskula &amp; Johanna Närvi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505B2E8-FACD-408A-8DDC-41BA1A175F21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9009961F-032B-463C-9DFC-A1F2DD283824}" type="datetime1">
              <a:rPr lang="en-GB" smtClean="0"/>
              <a:pPr/>
              <a:t>13/06/2022</a:t>
            </a:fld>
            <a:endParaRPr lang="en-GB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BD1D81D-DF45-48D1-85AE-06408E79F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CC271-BBF5-3F46-90AE-792A663E0CFB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319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F035F84-181E-4ACE-AFD2-7FA923F72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Children</a:t>
            </a:r>
            <a:r>
              <a:rPr lang="fi-FI" dirty="0"/>
              <a:t> </a:t>
            </a:r>
            <a:r>
              <a:rPr lang="fi-FI" dirty="0" err="1"/>
              <a:t>born</a:t>
            </a:r>
            <a:r>
              <a:rPr lang="fi-FI" dirty="0"/>
              <a:t> and </a:t>
            </a:r>
            <a:r>
              <a:rPr lang="fi-FI" dirty="0" err="1"/>
              <a:t>fathers</a:t>
            </a:r>
            <a:r>
              <a:rPr lang="fi-FI" dirty="0"/>
              <a:t>’ </a:t>
            </a:r>
            <a:r>
              <a:rPr lang="fi-FI" dirty="0" err="1"/>
              <a:t>take-up</a:t>
            </a:r>
            <a:r>
              <a:rPr lang="fi-FI" dirty="0"/>
              <a:t> of </a:t>
            </a:r>
            <a:r>
              <a:rPr lang="fi-FI" dirty="0" err="1"/>
              <a:t>leave</a:t>
            </a:r>
            <a:r>
              <a:rPr lang="fi-FI" dirty="0"/>
              <a:t> 2019-2021 in Finland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85B76ED-D433-4758-A824-45CA5B00DF3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33D6202-045A-4CFF-B03A-5265A7167FBD}" type="datetime1">
              <a:rPr lang="en-GB" noProof="0" smtClean="0"/>
              <a:pPr/>
              <a:t>13/06/2022</a:t>
            </a:fld>
            <a:endParaRPr lang="en-GB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7578DC2-33D9-46CA-B2A0-036F3566163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z="1400" noProof="0" dirty="0"/>
              <a:t>Source: Social Insurance Institute (Kela)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1411EB4-142B-4DBC-80C5-7A9DE9A756E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noProof="0" smtClean="0"/>
              <a:pPr/>
              <a:t>10</a:t>
            </a:fld>
            <a:endParaRPr lang="en-GB" noProof="0"/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B4544E0F-E5CF-42BB-B3CC-872E90567A85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81444691"/>
              </p:ext>
            </p:extLst>
          </p:nvPr>
        </p:nvGraphicFramePr>
        <p:xfrm>
          <a:off x="720725" y="1586295"/>
          <a:ext cx="10753725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kstiruutu 2">
            <a:extLst>
              <a:ext uri="{FF2B5EF4-FFF2-40B4-BE49-F238E27FC236}">
                <a16:creationId xmlns:a16="http://schemas.microsoft.com/office/drawing/2014/main" id="{3D9F22E8-7A07-45B4-B0FB-8BF74D8890B4}"/>
              </a:ext>
            </a:extLst>
          </p:cNvPr>
          <p:cNvSpPr txBox="1"/>
          <p:nvPr/>
        </p:nvSpPr>
        <p:spPr>
          <a:xfrm>
            <a:off x="142875" y="2447925"/>
            <a:ext cx="904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(1000)</a:t>
            </a:r>
          </a:p>
        </p:txBody>
      </p:sp>
    </p:spTree>
    <p:extLst>
      <p:ext uri="{BB962C8B-B14F-4D97-AF65-F5344CB8AC3E}">
        <p14:creationId xmlns:p14="http://schemas.microsoft.com/office/powerpoint/2010/main" val="443561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07C42AA-EB63-4886-8A28-1804773BE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Changes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take-up</a:t>
            </a:r>
            <a:r>
              <a:rPr lang="fi-FI" dirty="0"/>
              <a:t> of home </a:t>
            </a:r>
            <a:r>
              <a:rPr lang="fi-FI" dirty="0" err="1"/>
              <a:t>care</a:t>
            </a:r>
            <a:r>
              <a:rPr lang="fi-FI" dirty="0"/>
              <a:t> </a:t>
            </a:r>
            <a:r>
              <a:rPr lang="fi-FI" dirty="0" err="1"/>
              <a:t>allowance</a:t>
            </a:r>
            <a:r>
              <a:rPr lang="fi-FI" dirty="0"/>
              <a:t>* (2019 </a:t>
            </a:r>
            <a:r>
              <a:rPr lang="fi-FI" dirty="0" err="1"/>
              <a:t>vs</a:t>
            </a:r>
            <a:r>
              <a:rPr lang="fi-FI" dirty="0"/>
              <a:t> 2020) in Finland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AD7A188-3A1D-4FB5-9804-BC95B2EBD7E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0724" y="1476000"/>
            <a:ext cx="9286876" cy="4680000"/>
          </a:xfrm>
        </p:spPr>
        <p:txBody>
          <a:bodyPr/>
          <a:lstStyle/>
          <a:p>
            <a:pPr marL="0" indent="0" fontAlgn="base">
              <a:buNone/>
            </a:pPr>
            <a:r>
              <a:rPr lang="fi-FI" sz="2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According</a:t>
            </a:r>
            <a:r>
              <a:rPr lang="fi-FI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to </a:t>
            </a:r>
            <a:r>
              <a:rPr lang="fi-FI" sz="2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register</a:t>
            </a:r>
            <a:r>
              <a:rPr lang="fi-FI" sz="2800" dirty="0">
                <a:solidFill>
                  <a:srgbClr val="000000"/>
                </a:solidFill>
                <a:latin typeface="Calibri" panose="020F0502020204030204" pitchFamily="34" charset="0"/>
              </a:rPr>
              <a:t> data, in </a:t>
            </a:r>
            <a:r>
              <a:rPr lang="fi-FI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comparison</a:t>
            </a:r>
            <a:r>
              <a:rPr lang="fi-FI" sz="2800" dirty="0">
                <a:solidFill>
                  <a:srgbClr val="000000"/>
                </a:solidFill>
                <a:latin typeface="Calibri" panose="020F0502020204030204" pitchFamily="34" charset="0"/>
              </a:rPr>
              <a:t> to </a:t>
            </a:r>
            <a:r>
              <a:rPr lang="fi-FI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spring</a:t>
            </a:r>
            <a:r>
              <a:rPr lang="fi-FI" sz="2800" dirty="0">
                <a:solidFill>
                  <a:srgbClr val="000000"/>
                </a:solidFill>
                <a:latin typeface="Calibri" panose="020F0502020204030204" pitchFamily="34" charset="0"/>
              </a:rPr>
              <a:t> 2019</a:t>
            </a:r>
            <a:endParaRPr lang="fi-FI" sz="2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fontAlgn="base"/>
            <a:r>
              <a:rPr lang="fi-FI" sz="2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both</a:t>
            </a:r>
            <a:r>
              <a:rPr lang="fi-FI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i-FI" sz="2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mothers</a:t>
            </a:r>
            <a:r>
              <a:rPr lang="fi-FI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and </a:t>
            </a:r>
            <a:r>
              <a:rPr lang="fi-FI" sz="2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fathers</a:t>
            </a:r>
            <a:r>
              <a:rPr lang="fi-FI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of </a:t>
            </a:r>
            <a:r>
              <a:rPr lang="fi-FI" sz="2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children</a:t>
            </a:r>
            <a:r>
              <a:rPr lang="fi-FI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i-FI" sz="2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under</a:t>
            </a:r>
            <a:r>
              <a:rPr lang="fi-FI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3 </a:t>
            </a:r>
            <a:r>
              <a:rPr lang="fi-FI" sz="2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used</a:t>
            </a:r>
            <a:r>
              <a:rPr lang="fi-FI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i-FI" sz="2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somewhat</a:t>
            </a:r>
            <a:r>
              <a:rPr lang="fi-FI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i-FI" sz="2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more</a:t>
            </a:r>
            <a:r>
              <a:rPr lang="fi-FI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i-FI" sz="2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often</a:t>
            </a:r>
            <a:r>
              <a:rPr lang="fi-FI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and </a:t>
            </a:r>
            <a:r>
              <a:rPr lang="fi-FI" sz="2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longer</a:t>
            </a:r>
            <a:r>
              <a:rPr lang="fi-FI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i-FI" sz="2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periods</a:t>
            </a:r>
            <a:r>
              <a:rPr lang="fi-FI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of home </a:t>
            </a:r>
            <a:r>
              <a:rPr lang="fi-FI" sz="2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care</a:t>
            </a:r>
            <a:r>
              <a:rPr lang="fi-FI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i-FI" sz="2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allowance</a:t>
            </a:r>
            <a:r>
              <a:rPr lang="fi-FI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(HCA) </a:t>
            </a:r>
            <a:r>
              <a:rPr lang="fi-FI" sz="2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during</a:t>
            </a:r>
            <a:r>
              <a:rPr lang="fi-FI" sz="2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spring</a:t>
            </a:r>
            <a:r>
              <a:rPr lang="fi-FI" sz="2800" dirty="0">
                <a:solidFill>
                  <a:srgbClr val="000000"/>
                </a:solidFill>
                <a:latin typeface="Calibri" panose="020F0502020204030204" pitchFamily="34" charset="0"/>
              </a:rPr>
              <a:t> 2020; </a:t>
            </a:r>
            <a:endParaRPr lang="fi-FI" sz="2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fi-FI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a</a:t>
            </a:r>
            <a:r>
              <a:rPr lang="fi-FI" sz="2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fter</a:t>
            </a:r>
            <a:r>
              <a:rPr lang="fi-FI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i-FI" sz="2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</a:t>
            </a:r>
            <a:r>
              <a:rPr lang="fi-FI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i-FI" sz="2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lock</a:t>
            </a:r>
            <a:r>
              <a:rPr lang="fi-FI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i-FI" sz="2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down</a:t>
            </a:r>
            <a:r>
              <a:rPr lang="fi-FI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i-FI" sz="2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children</a:t>
            </a:r>
            <a:r>
              <a:rPr lang="fi-FI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i-FI" sz="2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returned</a:t>
            </a:r>
            <a:r>
              <a:rPr lang="fi-FI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to ECEC and </a:t>
            </a:r>
            <a:r>
              <a:rPr lang="fi-FI" sz="2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</a:t>
            </a:r>
            <a:r>
              <a:rPr lang="fi-FI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i-FI" sz="2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use</a:t>
            </a:r>
            <a:r>
              <a:rPr lang="fi-FI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of HCA </a:t>
            </a:r>
            <a:r>
              <a:rPr lang="fi-FI" sz="2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returned</a:t>
            </a:r>
            <a:r>
              <a:rPr lang="fi-FI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to </a:t>
            </a:r>
            <a:r>
              <a:rPr lang="fi-FI" sz="2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</a:t>
            </a:r>
            <a:r>
              <a:rPr lang="fi-FI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i-FI" sz="2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previous</a:t>
            </a:r>
            <a:r>
              <a:rPr lang="fi-FI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i-FI" sz="2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level</a:t>
            </a:r>
            <a:r>
              <a:rPr lang="fi-FI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</a:p>
          <a:p>
            <a:pPr marL="0" indent="0" algn="l" rtl="0" fontAlgn="base">
              <a:buNone/>
            </a:pPr>
            <a:endParaRPr lang="fi-FI" sz="2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 algn="l" rtl="0" fontAlgn="base">
              <a:buNone/>
            </a:pPr>
            <a:endParaRPr lang="fi-FI" sz="2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 algn="l" rtl="0" fontAlgn="base">
              <a:buNone/>
            </a:pPr>
            <a:r>
              <a:rPr lang="fi-FI" sz="28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* </a:t>
            </a:r>
            <a:r>
              <a:rPr lang="fi-FI" sz="2400" b="0" i="1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Home </a:t>
            </a:r>
            <a:r>
              <a:rPr lang="fi-FI" sz="2400" b="0" i="1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care</a:t>
            </a:r>
            <a:r>
              <a:rPr lang="fi-FI" sz="2400" b="0" i="1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fi-FI" sz="2400" b="0" i="1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allowance</a:t>
            </a:r>
            <a:r>
              <a:rPr lang="fi-FI" sz="2400" b="0" i="1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is </a:t>
            </a:r>
            <a:r>
              <a:rPr lang="fi-FI" sz="2400" b="0" i="1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paid</a:t>
            </a:r>
            <a:r>
              <a:rPr lang="fi-FI" sz="2400" b="0" i="1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to </a:t>
            </a:r>
            <a:r>
              <a:rPr lang="fi-FI" sz="2400" b="0" i="1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parents</a:t>
            </a:r>
            <a:r>
              <a:rPr lang="fi-FI" sz="2400" b="0" i="1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of </a:t>
            </a:r>
            <a:r>
              <a:rPr lang="fi-FI" sz="2400" b="0" i="1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children</a:t>
            </a:r>
            <a:r>
              <a:rPr lang="fi-FI" sz="2400" b="0" i="1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fi-FI" sz="2400" b="0" i="1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under</a:t>
            </a:r>
            <a:r>
              <a:rPr lang="fi-FI" sz="2400" b="0" i="1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3 </a:t>
            </a:r>
            <a:r>
              <a:rPr lang="fi-FI" sz="2400" b="0" i="1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yrs</a:t>
            </a:r>
            <a:r>
              <a:rPr lang="fi-FI" sz="2400" b="0" i="1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as an </a:t>
            </a:r>
            <a:r>
              <a:rPr lang="fi-FI" sz="2400" b="0" i="1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alternative</a:t>
            </a:r>
            <a:r>
              <a:rPr lang="fi-FI" sz="2400" b="0" i="1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to </a:t>
            </a:r>
            <a:r>
              <a:rPr lang="fi-FI" sz="2400" b="0" i="1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attending</a:t>
            </a:r>
            <a:r>
              <a:rPr lang="fi-FI" sz="2400" b="0" i="1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ECEC </a:t>
            </a:r>
            <a:r>
              <a:rPr lang="fi-FI" sz="2400" b="0" i="1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services</a:t>
            </a:r>
            <a:r>
              <a:rPr lang="fi-FI" sz="2400" b="0" i="1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.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D060C6B-213C-4501-88CE-F728EF3FC20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33D6202-045A-4CFF-B03A-5265A7167FBD}" type="datetime1">
              <a:rPr lang="en-GB" noProof="0" smtClean="0"/>
              <a:pPr/>
              <a:t>13/06/2022</a:t>
            </a:fld>
            <a:endParaRPr lang="en-GB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56BBF18-4AFF-41EB-9283-5BB976D5A0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sz="1400" dirty="0">
                <a:solidFill>
                  <a:srgbClr val="000000"/>
                </a:solidFill>
                <a:latin typeface="Calibri" panose="020F0502020204030204" pitchFamily="34" charset="0"/>
              </a:rPr>
              <a:t>Närvi et </a:t>
            </a:r>
            <a:r>
              <a:rPr lang="fi-FI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al</a:t>
            </a:r>
            <a:r>
              <a:rPr lang="fi-FI" sz="1400" dirty="0">
                <a:solidFill>
                  <a:srgbClr val="000000"/>
                </a:solidFill>
                <a:latin typeface="Calibri" panose="020F0502020204030204" pitchFamily="34" charset="0"/>
              </a:rPr>
              <a:t> 2022 (KELA </a:t>
            </a:r>
            <a:r>
              <a:rPr lang="fi-FI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register</a:t>
            </a:r>
            <a:r>
              <a:rPr lang="fi-FI" sz="1400" dirty="0">
                <a:solidFill>
                  <a:srgbClr val="000000"/>
                </a:solidFill>
                <a:latin typeface="Calibri" panose="020F0502020204030204" pitchFamily="34" charset="0"/>
              </a:rPr>
              <a:t> data)</a:t>
            </a:r>
            <a:endParaRPr lang="en-GB" sz="1400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14D303B-69CE-4CA2-9B2A-2EB815F7843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noProof="0" smtClean="0"/>
              <a:pPr/>
              <a:t>11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696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B5BC71-04C0-4C7A-81CA-E2B0E9ACA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Change</a:t>
            </a:r>
            <a:r>
              <a:rPr lang="fi-FI" dirty="0"/>
              <a:t> in </a:t>
            </a:r>
            <a:r>
              <a:rPr lang="fi-FI" dirty="0" err="1"/>
              <a:t>parenting</a:t>
            </a:r>
            <a:r>
              <a:rPr lang="fi-FI" dirty="0"/>
              <a:t> </a:t>
            </a:r>
            <a:r>
              <a:rPr lang="fi-FI" dirty="0" err="1"/>
              <a:t>leave</a:t>
            </a:r>
            <a:r>
              <a:rPr lang="fi-FI" dirty="0"/>
              <a:t>* </a:t>
            </a:r>
            <a:r>
              <a:rPr lang="fi-FI" dirty="0" err="1"/>
              <a:t>plans</a:t>
            </a:r>
            <a:br>
              <a:rPr lang="fi-FI" dirty="0"/>
            </a:br>
            <a:r>
              <a:rPr lang="fi-FI" dirty="0" err="1"/>
              <a:t>due</a:t>
            </a:r>
            <a:r>
              <a:rPr lang="fi-FI" dirty="0"/>
              <a:t> to COVID-19 in Finland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3B63487-AC40-445D-BDBE-99D9B4D4A81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20799" y="1368000"/>
            <a:ext cx="7137401" cy="468000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600"/>
              </a:spcAft>
              <a:buNone/>
            </a:pPr>
            <a:r>
              <a:rPr lang="fi-FI" sz="2000" spc="5" dirty="0" err="1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FinChildren</a:t>
            </a:r>
            <a:r>
              <a:rPr lang="fi-FI" sz="2000" spc="5" dirty="0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 </a:t>
            </a:r>
            <a:r>
              <a:rPr lang="fi-FI" sz="2000" spc="5" dirty="0" err="1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survey</a:t>
            </a:r>
            <a:r>
              <a:rPr lang="fi-FI" sz="2000" spc="5" dirty="0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 2020 </a:t>
            </a:r>
            <a:r>
              <a:rPr lang="fi-FI" sz="2000" spc="5" dirty="0" err="1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with</a:t>
            </a:r>
            <a:r>
              <a:rPr lang="fi-FI" sz="20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 </a:t>
            </a:r>
            <a:r>
              <a:rPr lang="fi-FI" sz="2000" spc="5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parents</a:t>
            </a:r>
            <a:r>
              <a:rPr lang="fi-FI" sz="20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 of 3-6 </a:t>
            </a:r>
            <a:r>
              <a:rPr lang="fi-FI" sz="2000" spc="5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month-old</a:t>
            </a:r>
            <a:r>
              <a:rPr lang="fi-FI" sz="20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 </a:t>
            </a:r>
            <a:r>
              <a:rPr lang="fi-FI" sz="2000" spc="5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babies</a:t>
            </a:r>
            <a:r>
              <a:rPr lang="fi-FI" sz="20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 (N=8977 </a:t>
            </a:r>
            <a:r>
              <a:rPr lang="fi-FI" sz="2000" spc="5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mothers</a:t>
            </a:r>
            <a:r>
              <a:rPr lang="fi-FI" sz="20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 &amp; 5843 </a:t>
            </a:r>
            <a:r>
              <a:rPr lang="fi-FI" sz="2000" spc="5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fathers</a:t>
            </a:r>
            <a:r>
              <a:rPr lang="fi-FI" sz="20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600"/>
              </a:spcAft>
              <a:buNone/>
            </a:pPr>
            <a:r>
              <a:rPr lang="fi-FI" sz="2400" spc="5" dirty="0" err="1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F</a:t>
            </a:r>
            <a:r>
              <a:rPr lang="fi-FI" sz="2400" spc="5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athers</a:t>
            </a:r>
            <a:r>
              <a:rPr lang="fi-FI" sz="24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 </a:t>
            </a:r>
            <a:r>
              <a:rPr lang="fi-FI" sz="2400" spc="5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changed</a:t>
            </a:r>
            <a:r>
              <a:rPr lang="fi-FI" sz="24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 </a:t>
            </a:r>
            <a:r>
              <a:rPr lang="fi-FI" sz="2400" spc="5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their</a:t>
            </a:r>
            <a:r>
              <a:rPr lang="fi-FI" sz="24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 </a:t>
            </a:r>
            <a:r>
              <a:rPr lang="fi-FI" sz="2400" spc="5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parenting</a:t>
            </a:r>
            <a:r>
              <a:rPr lang="fi-FI" sz="24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 </a:t>
            </a:r>
            <a:r>
              <a:rPr lang="fi-FI" sz="2400" spc="5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leave</a:t>
            </a:r>
            <a:r>
              <a:rPr lang="fi-FI" sz="24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 </a:t>
            </a:r>
            <a:r>
              <a:rPr lang="fi-FI" sz="2400" spc="5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plans</a:t>
            </a:r>
            <a:r>
              <a:rPr lang="fi-FI" sz="24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 in </a:t>
            </a:r>
            <a:r>
              <a:rPr lang="fi-FI" sz="2400" spc="5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one</a:t>
            </a:r>
            <a:r>
              <a:rPr lang="fi-FI" sz="24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 </a:t>
            </a:r>
            <a:r>
              <a:rPr lang="fi-FI" sz="2400" spc="5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way</a:t>
            </a:r>
            <a:r>
              <a:rPr lang="fi-FI" sz="24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 </a:t>
            </a:r>
            <a:r>
              <a:rPr lang="fi-FI" sz="2400" spc="5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or</a:t>
            </a:r>
            <a:r>
              <a:rPr lang="fi-FI" sz="24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 </a:t>
            </a:r>
            <a:r>
              <a:rPr lang="fi-FI" sz="2400" spc="5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another</a:t>
            </a:r>
            <a:r>
              <a:rPr lang="fi-FI" sz="24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 </a:t>
            </a:r>
            <a:r>
              <a:rPr lang="fi-FI" sz="2400" spc="5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more</a:t>
            </a:r>
            <a:r>
              <a:rPr lang="fi-FI" sz="24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 </a:t>
            </a:r>
            <a:r>
              <a:rPr lang="fi-FI" sz="2400" spc="5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often</a:t>
            </a:r>
            <a:r>
              <a:rPr lang="fi-FI" sz="24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 (1/5) </a:t>
            </a:r>
            <a:r>
              <a:rPr lang="fi-FI" sz="2400" spc="5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than</a:t>
            </a:r>
            <a:r>
              <a:rPr lang="fi-FI" sz="24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 </a:t>
            </a:r>
            <a:r>
              <a:rPr lang="fi-FI" sz="2400" spc="5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mothers</a:t>
            </a:r>
            <a:r>
              <a:rPr lang="fi-FI" sz="24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 (1/7).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sz="2400" spc="5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Changes</a:t>
            </a:r>
            <a:r>
              <a:rPr lang="fi-FI" sz="24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 </a:t>
            </a:r>
            <a:r>
              <a:rPr lang="fi-FI" sz="2400" spc="5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were</a:t>
            </a:r>
            <a:r>
              <a:rPr lang="fi-FI" sz="24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 </a:t>
            </a:r>
            <a:r>
              <a:rPr lang="fi-FI" sz="2400" spc="5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more</a:t>
            </a:r>
            <a:r>
              <a:rPr lang="fi-FI" sz="24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 </a:t>
            </a:r>
            <a:r>
              <a:rPr lang="fi-FI" sz="2400" spc="5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common</a:t>
            </a:r>
            <a:endParaRPr lang="fi-FI" sz="2400" spc="5" dirty="0">
              <a:latin typeface="Arial" panose="020B0604020202020204" pitchFamily="34" charset="0"/>
              <a:ea typeface="Times New Roman" panose="02020603050405020304" pitchFamily="18" charset="0"/>
              <a:cs typeface="Myriad Pro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24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in </a:t>
            </a:r>
            <a:r>
              <a:rPr lang="fi-FI" sz="2400" spc="5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the</a:t>
            </a:r>
            <a:r>
              <a:rPr lang="fi-FI" sz="24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 capital </a:t>
            </a:r>
            <a:r>
              <a:rPr lang="fi-FI" sz="2400" spc="5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region</a:t>
            </a:r>
            <a:r>
              <a:rPr lang="fi-FI" sz="24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 (</a:t>
            </a:r>
            <a:r>
              <a:rPr lang="fi-FI" sz="2400" spc="5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worse</a:t>
            </a:r>
            <a:r>
              <a:rPr lang="fi-FI" sz="24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 </a:t>
            </a:r>
            <a:r>
              <a:rPr lang="fi-FI" sz="2400" spc="5" dirty="0" err="1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epidemic</a:t>
            </a:r>
            <a:r>
              <a:rPr lang="fi-FI" sz="2400" spc="5" dirty="0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 </a:t>
            </a:r>
            <a:r>
              <a:rPr lang="fi-FI" sz="2400" spc="5" dirty="0" err="1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situation</a:t>
            </a:r>
            <a:r>
              <a:rPr lang="fi-FI" sz="2400" spc="5" dirty="0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2400" spc="5" dirty="0" err="1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among</a:t>
            </a:r>
            <a:r>
              <a:rPr lang="fi-FI" sz="2400" spc="5" dirty="0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 </a:t>
            </a:r>
            <a:r>
              <a:rPr lang="fi-FI" sz="2400" spc="5" dirty="0" err="1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highly</a:t>
            </a:r>
            <a:r>
              <a:rPr lang="fi-FI" sz="2400" spc="5" dirty="0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 </a:t>
            </a:r>
            <a:r>
              <a:rPr lang="fi-FI" sz="2400" spc="5" dirty="0" err="1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educated</a:t>
            </a:r>
            <a:r>
              <a:rPr lang="fi-FI" sz="2400" spc="5" dirty="0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 </a:t>
            </a:r>
            <a:r>
              <a:rPr lang="fi-FI" sz="2400" spc="5" dirty="0" err="1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parents</a:t>
            </a:r>
            <a:r>
              <a:rPr lang="fi-FI" sz="2400" spc="5" dirty="0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 (</a:t>
            </a:r>
            <a:r>
              <a:rPr lang="fi-FI" sz="2400" spc="5" dirty="0" err="1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mothers</a:t>
            </a:r>
            <a:r>
              <a:rPr lang="fi-FI" sz="2400" spc="5" dirty="0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: </a:t>
            </a:r>
            <a:r>
              <a:rPr lang="fi-FI" sz="2400" spc="5" dirty="0" err="1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longer</a:t>
            </a:r>
            <a:r>
              <a:rPr lang="fi-FI" sz="2400" spc="5" dirty="0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 </a:t>
            </a:r>
            <a:r>
              <a:rPr lang="fi-FI" sz="2400" spc="5" dirty="0" err="1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leave</a:t>
            </a:r>
            <a:r>
              <a:rPr lang="fi-FI" sz="2400" spc="5" dirty="0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 / </a:t>
            </a:r>
            <a:r>
              <a:rPr lang="fi-FI" sz="2400" spc="5" dirty="0" err="1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fathers</a:t>
            </a:r>
            <a:r>
              <a:rPr lang="fi-FI" sz="2400" spc="5" dirty="0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: </a:t>
            </a:r>
            <a:r>
              <a:rPr lang="fi-FI" sz="2400" spc="5" dirty="0" err="1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postponed</a:t>
            </a:r>
            <a:r>
              <a:rPr lang="fi-FI" sz="2400" spc="5" dirty="0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 </a:t>
            </a:r>
            <a:r>
              <a:rPr lang="fi-FI" sz="2400" spc="5" dirty="0" err="1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leave</a:t>
            </a:r>
            <a:r>
              <a:rPr lang="fi-FI" sz="2400" spc="5" dirty="0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2400" spc="5" dirty="0" err="1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fathers</a:t>
            </a:r>
            <a:r>
              <a:rPr lang="fi-FI" sz="2400" spc="5" dirty="0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 </a:t>
            </a:r>
            <a:r>
              <a:rPr lang="fi-FI" sz="2400" spc="5" dirty="0" err="1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with</a:t>
            </a:r>
            <a:r>
              <a:rPr lang="fi-FI" sz="2400" spc="5" dirty="0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 </a:t>
            </a:r>
            <a:r>
              <a:rPr lang="fi-FI" sz="2400" spc="5" dirty="0" err="1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one</a:t>
            </a:r>
            <a:r>
              <a:rPr lang="fi-FI" sz="2400" spc="5" dirty="0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 </a:t>
            </a:r>
            <a:r>
              <a:rPr lang="fi-FI" sz="2400" spc="5" dirty="0" err="1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child</a:t>
            </a:r>
            <a:r>
              <a:rPr lang="fi-FI" sz="2400" spc="5" dirty="0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 </a:t>
            </a:r>
            <a:r>
              <a:rPr lang="fi-FI" sz="2400" spc="5" dirty="0" err="1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vs</a:t>
            </a:r>
            <a:r>
              <a:rPr lang="fi-FI" sz="2400" spc="5" dirty="0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 </a:t>
            </a:r>
            <a:r>
              <a:rPr lang="fi-FI" sz="2400" spc="5" dirty="0" err="1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more</a:t>
            </a:r>
            <a:r>
              <a:rPr lang="fi-FI" sz="2400" spc="5" dirty="0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 </a:t>
            </a:r>
            <a:r>
              <a:rPr lang="fi-FI" sz="2400" spc="5" dirty="0" err="1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children</a:t>
            </a:r>
            <a:endParaRPr lang="fi-FI" sz="2400" spc="5" dirty="0">
              <a:latin typeface="Arial" panose="020B0604020202020204" pitchFamily="34" charset="0"/>
              <a:ea typeface="Times New Roman" panose="02020603050405020304" pitchFamily="18" charset="0"/>
              <a:cs typeface="Myriad Pro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i-FI" sz="2000" spc="5" dirty="0">
              <a:latin typeface="Arial" panose="020B0604020202020204" pitchFamily="34" charset="0"/>
              <a:ea typeface="Times New Roman" panose="02020603050405020304" pitchFamily="18" charset="0"/>
              <a:cs typeface="Myriad Pro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i-FI" sz="2000" spc="5" dirty="0">
              <a:latin typeface="Arial" panose="020B0604020202020204" pitchFamily="34" charset="0"/>
              <a:ea typeface="Times New Roman" panose="02020603050405020304" pitchFamily="18" charset="0"/>
              <a:cs typeface="Myriad Pro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i-FI" sz="2000" spc="5" dirty="0">
              <a:latin typeface="Arial" panose="020B0604020202020204" pitchFamily="34" charset="0"/>
              <a:ea typeface="Times New Roman" panose="02020603050405020304" pitchFamily="18" charset="0"/>
              <a:cs typeface="Myriad Pro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sz="2000" spc="5" dirty="0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* </a:t>
            </a:r>
            <a:r>
              <a:rPr lang="fi-FI" sz="2000" i="1" spc="5" dirty="0" err="1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maternity</a:t>
            </a:r>
            <a:r>
              <a:rPr lang="fi-FI" sz="2000" i="1" spc="5" dirty="0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/</a:t>
            </a:r>
            <a:r>
              <a:rPr lang="fi-FI" sz="2000" i="1" spc="5" dirty="0" err="1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paternity</a:t>
            </a:r>
            <a:r>
              <a:rPr lang="fi-FI" sz="2000" i="1" spc="5" dirty="0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/</a:t>
            </a:r>
            <a:r>
              <a:rPr lang="fi-FI" sz="2000" i="1" spc="5" dirty="0" err="1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parental</a:t>
            </a:r>
            <a:r>
              <a:rPr lang="fi-FI" sz="2000" i="1" spc="5" dirty="0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/</a:t>
            </a:r>
            <a:r>
              <a:rPr lang="fi-FI" sz="2000" i="1" spc="5" dirty="0" err="1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care</a:t>
            </a:r>
            <a:r>
              <a:rPr lang="fi-FI" sz="2000" i="1" spc="5" dirty="0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 </a:t>
            </a:r>
            <a:r>
              <a:rPr lang="fi-FI" sz="2000" i="1" spc="5" dirty="0" err="1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leave</a:t>
            </a:r>
            <a:r>
              <a:rPr lang="fi-FI" sz="2000" i="1" spc="5" dirty="0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1F98EE2-E788-4D44-9889-E17BCDC9327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33D6202-045A-4CFF-B03A-5265A7167FBD}" type="datetime1">
              <a:rPr lang="en-GB" noProof="0" smtClean="0"/>
              <a:pPr/>
              <a:t>13/06/2022</a:t>
            </a:fld>
            <a:endParaRPr lang="en-GB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731C4CB-765F-43B6-AA72-5CA4B569B95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sz="1200" dirty="0">
                <a:solidFill>
                  <a:srgbClr val="000000"/>
                </a:solidFill>
                <a:latin typeface="Calibri" panose="020F0502020204030204" pitchFamily="34" charset="0"/>
              </a:rPr>
              <a:t>Närvi et </a:t>
            </a:r>
            <a:r>
              <a:rPr lang="fi-FI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al</a:t>
            </a:r>
            <a:r>
              <a:rPr lang="fi-FI" sz="1200" dirty="0">
                <a:solidFill>
                  <a:srgbClr val="000000"/>
                </a:solidFill>
                <a:latin typeface="Calibri" panose="020F0502020204030204" pitchFamily="34" charset="0"/>
              </a:rPr>
              <a:t> 2022 (</a:t>
            </a:r>
            <a:r>
              <a:rPr lang="fi-FI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FinChildren</a:t>
            </a:r>
            <a:r>
              <a:rPr lang="fi-FI" sz="1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i-FI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survey</a:t>
            </a:r>
            <a:r>
              <a:rPr lang="fi-FI" sz="1200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  <a:endParaRPr lang="en-GB" sz="1200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0D2ECC1-95B7-46D4-900F-F07A2C2037A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noProof="0" smtClean="0"/>
              <a:pPr/>
              <a:t>12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48045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228192F-59E3-4853-B5EB-F7A4CDD99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Changes</a:t>
            </a:r>
            <a:r>
              <a:rPr lang="fi-FI" dirty="0"/>
              <a:t> in </a:t>
            </a:r>
            <a:r>
              <a:rPr lang="fi-FI" dirty="0" err="1"/>
              <a:t>parenting</a:t>
            </a:r>
            <a:r>
              <a:rPr lang="fi-FI" dirty="0"/>
              <a:t> </a:t>
            </a:r>
            <a:r>
              <a:rPr lang="fi-FI" dirty="0" err="1"/>
              <a:t>leave</a:t>
            </a:r>
            <a:r>
              <a:rPr lang="fi-FI" dirty="0"/>
              <a:t> </a:t>
            </a:r>
            <a:r>
              <a:rPr lang="fi-FI" dirty="0" err="1"/>
              <a:t>plans</a:t>
            </a:r>
            <a:r>
              <a:rPr lang="fi-FI" dirty="0"/>
              <a:t>, </a:t>
            </a:r>
            <a:r>
              <a:rPr lang="fi-FI" dirty="0" err="1"/>
              <a:t>according</a:t>
            </a:r>
            <a:r>
              <a:rPr lang="fi-FI" dirty="0"/>
              <a:t> to </a:t>
            </a:r>
            <a:r>
              <a:rPr lang="fi-FI" dirty="0" err="1"/>
              <a:t>gender</a:t>
            </a:r>
            <a:r>
              <a:rPr lang="fi-FI" dirty="0"/>
              <a:t> and </a:t>
            </a:r>
            <a:r>
              <a:rPr lang="fi-FI" dirty="0" err="1"/>
              <a:t>education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2404B6E-854B-4B57-B50D-7F8151C8C03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33D6202-045A-4CFF-B03A-5265A7167FBD}" type="datetime1">
              <a:rPr lang="en-GB" noProof="0" smtClean="0"/>
              <a:pPr/>
              <a:t>13/06/2022</a:t>
            </a:fld>
            <a:endParaRPr lang="en-GB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1DCCCCE-8C35-4A6E-BF37-ACF8DBAC2D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z="1400" noProof="0" dirty="0"/>
              <a:t>Närvi et al 2022 (</a:t>
            </a:r>
            <a:r>
              <a:rPr lang="en-GB" sz="1400" noProof="0" dirty="0" err="1"/>
              <a:t>FinChildren</a:t>
            </a:r>
            <a:r>
              <a:rPr lang="en-GB" sz="1400" noProof="0" dirty="0"/>
              <a:t> 2020 survey)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F4CD965-E4A3-48B5-8786-2CD3784E452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noProof="0" smtClean="0"/>
              <a:pPr/>
              <a:t>13</a:t>
            </a:fld>
            <a:endParaRPr lang="en-GB" noProof="0"/>
          </a:p>
        </p:txBody>
      </p:sp>
      <p:graphicFrame>
        <p:nvGraphicFramePr>
          <p:cNvPr id="7" name="Kaavio 6">
            <a:extLst>
              <a:ext uri="{FF2B5EF4-FFF2-40B4-BE49-F238E27FC236}">
                <a16:creationId xmlns:a16="http://schemas.microsoft.com/office/drawing/2014/main" id="{E3101B25-A1D2-4FB5-A6FA-027C4E73D6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4876715"/>
              </p:ext>
            </p:extLst>
          </p:nvPr>
        </p:nvGraphicFramePr>
        <p:xfrm>
          <a:off x="1657985" y="1737360"/>
          <a:ext cx="8451215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ruutu 7">
            <a:extLst>
              <a:ext uri="{FF2B5EF4-FFF2-40B4-BE49-F238E27FC236}">
                <a16:creationId xmlns:a16="http://schemas.microsoft.com/office/drawing/2014/main" id="{053B5A9D-9270-4F2D-A3E7-C927EE50B2A0}"/>
              </a:ext>
            </a:extLst>
          </p:cNvPr>
          <p:cNvSpPr txBox="1"/>
          <p:nvPr/>
        </p:nvSpPr>
        <p:spPr>
          <a:xfrm>
            <a:off x="1312545" y="3149600"/>
            <a:ext cx="34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4150909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8CE896-D036-4A28-A2FB-04D1F169A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8D546B0-D187-4FD9-BF26-B27CD3D91B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8802" y="1142035"/>
            <a:ext cx="5135346" cy="3057913"/>
          </a:xfrm>
        </p:spPr>
        <p:txBody>
          <a:bodyPr/>
          <a:lstStyle/>
          <a:p>
            <a:r>
              <a:rPr lang="en-GB" sz="2400" dirty="0"/>
              <a:t>The effects of COVID-19 on childcare and work-family reconciliation were relatively </a:t>
            </a:r>
            <a:r>
              <a:rPr lang="en-GB" sz="2400" b="1" dirty="0"/>
              <a:t>small and temporary </a:t>
            </a:r>
            <a:r>
              <a:rPr lang="en-GB" sz="2400" dirty="0"/>
              <a:t>as the lock down was relatively short; ECEC and schools were not totally closed.</a:t>
            </a:r>
          </a:p>
          <a:p>
            <a:r>
              <a:rPr lang="en-GB" sz="2400" dirty="0"/>
              <a:t>The lock down period was somewhat more difficult for mothers than fathers even if fathers temporarily increased their share of childcare.</a:t>
            </a:r>
          </a:p>
          <a:p>
            <a:endParaRPr lang="en-GB" sz="2400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EAC6A53-60BD-403A-A577-0F17BC7C0A5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14234" y="1136400"/>
            <a:ext cx="5258964" cy="3057913"/>
          </a:xfrm>
        </p:spPr>
        <p:txBody>
          <a:bodyPr/>
          <a:lstStyle/>
          <a:p>
            <a:r>
              <a:rPr lang="en-GB" sz="2400" dirty="0"/>
              <a:t>Change of parenting leave plans was more common in the capital area where the epidemic was more severe.</a:t>
            </a:r>
          </a:p>
          <a:p>
            <a:r>
              <a:rPr lang="en-GB" sz="2400" dirty="0"/>
              <a:t>Both mothers and fathers used more HCA </a:t>
            </a:r>
            <a:r>
              <a:rPr lang="en-GB" sz="2400"/>
              <a:t>during the lock </a:t>
            </a:r>
            <a:r>
              <a:rPr lang="en-GB" sz="2400" dirty="0"/>
              <a:t>down.</a:t>
            </a:r>
          </a:p>
          <a:p>
            <a:r>
              <a:rPr lang="en-GB" sz="2400" dirty="0"/>
              <a:t>During 2020, some fathers postponed their leave (as it can be taken until the child in 2 years old).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B1A132B-03DF-4DEB-ACA3-70C83AEF860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05C7781-31C2-4253-B3AD-C0D1230B5BE6}" type="datetime1">
              <a:rPr lang="en-GB" smtClean="0"/>
              <a:pPr/>
              <a:t>13/06/2022</a:t>
            </a:fld>
            <a:endParaRPr lang="en-GB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644558D-90AC-4459-A5D8-AC9F1D27B9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50317AAB-5EDD-4876-8A38-0E27DD2B9E55}"/>
              </a:ext>
            </a:extLst>
          </p:cNvPr>
          <p:cNvSpPr txBox="1"/>
          <p:nvPr/>
        </p:nvSpPr>
        <p:spPr>
          <a:xfrm>
            <a:off x="718802" y="4768708"/>
            <a:ext cx="107543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Changes in the division of care responsibilities as a </a:t>
            </a:r>
            <a:r>
              <a:rPr lang="en-GB" sz="2400" b="1" dirty="0"/>
              <a:t>pragmatic reaction </a:t>
            </a:r>
            <a:r>
              <a:rPr lang="en-GB" sz="2400" dirty="0"/>
              <a:t>to extraordinary circumstances instead of profound changes in care practices.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latin typeface="Segoe UI" panose="020B0502040204020203" pitchFamily="34" charset="0"/>
              </a:rPr>
              <a:t>The </a:t>
            </a:r>
            <a:r>
              <a:rPr lang="fi-FI" sz="2400" b="1" dirty="0" err="1">
                <a:latin typeface="Segoe UI" panose="020B0502040204020203" pitchFamily="34" charset="0"/>
              </a:rPr>
              <a:t>welfare</a:t>
            </a:r>
            <a:r>
              <a:rPr lang="fi-FI" sz="2400" b="1" dirty="0">
                <a:latin typeface="Segoe UI" panose="020B0502040204020203" pitchFamily="34" charset="0"/>
              </a:rPr>
              <a:t> </a:t>
            </a:r>
            <a:r>
              <a:rPr lang="fi-FI" sz="2400" b="1" dirty="0" err="1">
                <a:latin typeface="Segoe UI" panose="020B0502040204020203" pitchFamily="34" charset="0"/>
              </a:rPr>
              <a:t>state</a:t>
            </a:r>
            <a:r>
              <a:rPr lang="fi-FI" sz="2400" b="1" dirty="0">
                <a:latin typeface="Segoe UI" panose="020B0502040204020203" pitchFamily="34" charset="0"/>
              </a:rPr>
              <a:t> </a:t>
            </a:r>
            <a:r>
              <a:rPr lang="fi-FI" sz="2400" dirty="0">
                <a:latin typeface="Segoe UI" panose="020B0502040204020203" pitchFamily="34" charset="0"/>
              </a:rPr>
              <a:t>i.e. </a:t>
            </a:r>
            <a:r>
              <a:rPr lang="fi-FI" sz="2400" dirty="0" err="1">
                <a:latin typeface="Segoe UI" panose="020B0502040204020203" pitchFamily="34" charset="0"/>
              </a:rPr>
              <a:t>leave</a:t>
            </a:r>
            <a:r>
              <a:rPr lang="fi-FI" sz="2400" dirty="0">
                <a:latin typeface="Segoe UI" panose="020B0502040204020203" pitchFamily="34" charset="0"/>
              </a:rPr>
              <a:t> </a:t>
            </a:r>
            <a:r>
              <a:rPr lang="fi-FI" sz="2400" dirty="0" err="1">
                <a:latin typeface="Segoe UI" panose="020B0502040204020203" pitchFamily="34" charset="0"/>
              </a:rPr>
              <a:t>policies</a:t>
            </a:r>
            <a:r>
              <a:rPr lang="fi-FI" sz="2400" dirty="0">
                <a:latin typeface="Segoe UI" panose="020B0502040204020203" pitchFamily="34" charset="0"/>
              </a:rPr>
              <a:t> and </a:t>
            </a:r>
            <a:r>
              <a:rPr lang="fi-FI" sz="2400" dirty="0" err="1">
                <a:latin typeface="Segoe UI" panose="020B0502040204020203" pitchFamily="34" charset="0"/>
              </a:rPr>
              <a:t>parental</a:t>
            </a:r>
            <a:r>
              <a:rPr lang="fi-FI" sz="2400" dirty="0">
                <a:latin typeface="Segoe UI" panose="020B0502040204020203" pitchFamily="34" charset="0"/>
              </a:rPr>
              <a:t> </a:t>
            </a:r>
            <a:r>
              <a:rPr lang="fi-FI" sz="2400" dirty="0" err="1">
                <a:latin typeface="Segoe UI" panose="020B0502040204020203" pitchFamily="34" charset="0"/>
              </a:rPr>
              <a:t>benefits</a:t>
            </a:r>
            <a:r>
              <a:rPr lang="fi-FI" sz="2400" dirty="0">
                <a:latin typeface="Segoe UI" panose="020B0502040204020203" pitchFamily="34" charset="0"/>
              </a:rPr>
              <a:t> </a:t>
            </a:r>
            <a:r>
              <a:rPr lang="fi-FI" sz="2400" dirty="0" err="1">
                <a:latin typeface="Segoe UI" panose="020B0502040204020203" pitchFamily="34" charset="0"/>
              </a:rPr>
              <a:t>acted</a:t>
            </a:r>
            <a:r>
              <a:rPr lang="fi-FI" sz="2400" dirty="0">
                <a:latin typeface="Segoe UI" panose="020B0502040204020203" pitchFamily="34" charset="0"/>
              </a:rPr>
              <a:t> as a </a:t>
            </a:r>
            <a:r>
              <a:rPr lang="fi-FI" sz="2400" b="1" dirty="0" err="1">
                <a:latin typeface="Segoe UI" panose="020B0502040204020203" pitchFamily="34" charset="0"/>
              </a:rPr>
              <a:t>buffer</a:t>
            </a:r>
            <a:r>
              <a:rPr lang="fi-FI" sz="2400" dirty="0">
                <a:effectLst/>
                <a:latin typeface="Segoe UI" panose="020B0502040204020203" pitchFamily="34" charset="0"/>
              </a:rPr>
              <a:t>.</a:t>
            </a:r>
            <a:endParaRPr lang="fi-FI" sz="2400" dirty="0">
              <a:effectLst/>
              <a:latin typeface="Arial" panose="020B0604020202020204" pitchFamily="34" charset="0"/>
            </a:endParaRP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48689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012010-753D-4C6A-BE77-3F6D88AA5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COVID-19 pandemic and gender equality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8F3893C-23AE-4461-94DE-5A9953371A3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2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Gendered</a:t>
            </a:r>
            <a:r>
              <a:rPr lang="fi-FI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i-FI" sz="2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effects</a:t>
            </a:r>
            <a:r>
              <a:rPr lang="fi-FI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of </a:t>
            </a:r>
            <a:r>
              <a:rPr lang="fi-FI" sz="2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</a:t>
            </a:r>
            <a:r>
              <a:rPr lang="fi-FI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i-FI" sz="2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pandemic</a:t>
            </a:r>
            <a:r>
              <a:rPr lang="fi-FI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on</a:t>
            </a:r>
          </a:p>
          <a:p>
            <a:r>
              <a:rPr lang="fi-FI" sz="28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fi-FI" sz="2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mployment</a:t>
            </a:r>
            <a:endParaRPr lang="fi-FI" sz="2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fi-FI" sz="28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care</a:t>
            </a:r>
            <a:r>
              <a:rPr lang="fi-FI" sz="2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i-FI" sz="28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practices</a:t>
            </a:r>
            <a:endParaRPr lang="fi-FI" sz="28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fi-FI" sz="28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work-family</a:t>
            </a:r>
            <a:r>
              <a:rPr lang="fi-FI" sz="2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i-FI" sz="28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reconciliation</a:t>
            </a:r>
            <a:endParaRPr lang="fi-FI" sz="28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fi-FI" sz="28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</a:t>
            </a:r>
            <a:r>
              <a:rPr lang="fi-FI" sz="2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iolence</a:t>
            </a:r>
            <a:endParaRPr lang="fi-FI" sz="2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fi-FI" sz="2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(</a:t>
            </a:r>
            <a:r>
              <a:rPr lang="fi-FI" sz="24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e.g</a:t>
            </a:r>
            <a:r>
              <a:rPr lang="fi-FI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 Blom &amp; </a:t>
            </a:r>
            <a:r>
              <a:rPr lang="fi-FI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Dobrotić</a:t>
            </a:r>
            <a:r>
              <a:rPr lang="fi-FI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2021; </a:t>
            </a:r>
            <a:r>
              <a:rPr lang="fi-FI" sz="24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Hjálmsdóttir</a:t>
            </a:r>
            <a:r>
              <a:rPr lang="fi-FI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&amp; </a:t>
            </a:r>
            <a:r>
              <a:rPr lang="fi-FI" sz="24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Bjarnadóttir</a:t>
            </a:r>
            <a:r>
              <a:rPr lang="fi-FI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2020; </a:t>
            </a:r>
            <a:r>
              <a:rPr lang="fi-FI" sz="24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Vicari</a:t>
            </a:r>
            <a:r>
              <a:rPr lang="fi-FI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et al. 2022</a:t>
            </a:r>
            <a:r>
              <a:rPr lang="fi-FI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0" indent="0">
              <a:buNone/>
            </a:pPr>
            <a:endParaRPr lang="fi-FI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D80A81C-B9E9-416F-A020-A795DDE18A5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Lammi-Taskula &amp; Närvi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572524B-9A14-4225-B50F-34A45FC619C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DA1A8D4-2C20-47E6-B37A-7C3E0B7F4F37}" type="datetime1">
              <a:rPr lang="en-GB" smtClean="0"/>
              <a:pPr/>
              <a:t>13/06/2022</a:t>
            </a:fld>
            <a:endParaRPr lang="en-GB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08A2F9E-C1D9-4356-AC14-D38FB92B9D2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210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A0A32E-C17F-4EDA-A1D1-1015CB893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180000"/>
            <a:ext cx="10157552" cy="1188000"/>
          </a:xfrm>
        </p:spPr>
        <p:txBody>
          <a:bodyPr/>
          <a:lstStyle/>
          <a:p>
            <a:r>
              <a:rPr lang="fi-FI" dirty="0"/>
              <a:t>COVID-19 </a:t>
            </a:r>
            <a:r>
              <a:rPr lang="fi-FI" dirty="0" err="1"/>
              <a:t>restrictions</a:t>
            </a:r>
            <a:r>
              <a:rPr lang="fi-FI" dirty="0"/>
              <a:t> and </a:t>
            </a:r>
            <a:r>
              <a:rPr lang="fi-FI" dirty="0" err="1"/>
              <a:t>recommendations</a:t>
            </a:r>
            <a:r>
              <a:rPr lang="fi-FI" dirty="0"/>
              <a:t> in Finland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479BF2A-7188-47DD-BBEB-D4147F048BA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7034" y="1586270"/>
            <a:ext cx="10753200" cy="4680000"/>
          </a:xfrm>
        </p:spPr>
        <p:txBody>
          <a:bodyPr/>
          <a:lstStyle/>
          <a:p>
            <a:pPr marL="0" indent="0">
              <a:buNone/>
            </a:pPr>
            <a:r>
              <a:rPr lang="fi-FI" sz="2400" spc="5" dirty="0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National </a:t>
            </a:r>
            <a:r>
              <a:rPr lang="fi-FI" sz="2400" spc="5" dirty="0" err="1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lock</a:t>
            </a:r>
            <a:r>
              <a:rPr lang="fi-FI" sz="2400" spc="5" dirty="0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 </a:t>
            </a:r>
            <a:r>
              <a:rPr lang="fi-FI" sz="2400" spc="5" dirty="0" err="1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down</a:t>
            </a:r>
            <a:r>
              <a:rPr lang="fi-FI" sz="2400" spc="5" dirty="0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 16.3</a:t>
            </a:r>
            <a:r>
              <a:rPr lang="fi-FI" sz="24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.–14.5.2020:</a:t>
            </a:r>
          </a:p>
          <a:p>
            <a:r>
              <a:rPr lang="fi-FI" sz="2400" spc="5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recommendation</a:t>
            </a:r>
            <a:r>
              <a:rPr lang="fi-FI" sz="24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 to </a:t>
            </a:r>
            <a:r>
              <a:rPr lang="fi-FI" sz="2400" spc="5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keep</a:t>
            </a:r>
            <a:r>
              <a:rPr lang="fi-FI" sz="24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 </a:t>
            </a:r>
            <a:r>
              <a:rPr lang="fi-FI" sz="2400" spc="5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children</a:t>
            </a:r>
            <a:r>
              <a:rPr lang="fi-FI" sz="24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 in home </a:t>
            </a:r>
            <a:r>
              <a:rPr lang="fi-FI" sz="2400" spc="5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care</a:t>
            </a:r>
            <a:r>
              <a:rPr lang="fi-FI" sz="24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 / </a:t>
            </a:r>
            <a:r>
              <a:rPr lang="fi-FI" sz="2400" spc="5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virtual</a:t>
            </a:r>
            <a:r>
              <a:rPr lang="fi-FI" sz="24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 </a:t>
            </a:r>
            <a:r>
              <a:rPr lang="fi-FI" sz="2400" spc="5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school</a:t>
            </a:r>
            <a:endParaRPr lang="fi-FI" sz="2400" spc="5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Myriad Pro"/>
            </a:endParaRPr>
          </a:p>
          <a:p>
            <a:r>
              <a:rPr lang="fi-FI" sz="2400" spc="5" dirty="0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ECEC and 1-3 </a:t>
            </a:r>
            <a:r>
              <a:rPr lang="fi-FI" sz="2400" spc="5" dirty="0" err="1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grades</a:t>
            </a:r>
            <a:r>
              <a:rPr lang="fi-FI" sz="2400" spc="5" dirty="0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 open</a:t>
            </a:r>
          </a:p>
          <a:p>
            <a:r>
              <a:rPr lang="fi-FI" sz="2400" spc="5" dirty="0" err="1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recommendation</a:t>
            </a:r>
            <a:r>
              <a:rPr lang="fi-FI" sz="2400" spc="5" dirty="0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 to </a:t>
            </a:r>
            <a:r>
              <a:rPr lang="fi-FI" sz="2400" spc="5" dirty="0" err="1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work</a:t>
            </a:r>
            <a:r>
              <a:rPr lang="fi-FI" sz="2400" spc="5" dirty="0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 </a:t>
            </a:r>
            <a:r>
              <a:rPr lang="fi-FI" sz="2400" spc="5" dirty="0" err="1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from</a:t>
            </a:r>
            <a:r>
              <a:rPr lang="fi-FI" sz="2400" spc="5" dirty="0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 home</a:t>
            </a:r>
            <a:endParaRPr lang="fi-FI" sz="2400" spc="5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Myriad Pro"/>
            </a:endParaRPr>
          </a:p>
          <a:p>
            <a:r>
              <a:rPr lang="fi-FI" sz="2400" spc="5" dirty="0" err="1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r</a:t>
            </a:r>
            <a:r>
              <a:rPr lang="fi-FI" sz="2400" spc="5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ecommendation</a:t>
            </a:r>
            <a:r>
              <a:rPr lang="fi-FI" sz="24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 to </a:t>
            </a:r>
            <a:r>
              <a:rPr lang="fi-FI" sz="2400" spc="5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avoid</a:t>
            </a:r>
            <a:r>
              <a:rPr lang="fi-FI" sz="24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 </a:t>
            </a:r>
            <a:r>
              <a:rPr lang="fi-FI" sz="2400" spc="5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social</a:t>
            </a:r>
            <a:r>
              <a:rPr lang="fi-FI" sz="24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 </a:t>
            </a:r>
            <a:r>
              <a:rPr lang="fi-FI" sz="2400" spc="5" dirty="0" err="1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contacts</a:t>
            </a:r>
            <a:r>
              <a:rPr lang="fi-FI" sz="2400" spc="5" dirty="0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 </a:t>
            </a:r>
            <a:r>
              <a:rPr lang="fi-FI" sz="2400" spc="5" dirty="0" err="1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with</a:t>
            </a:r>
            <a:r>
              <a:rPr lang="fi-FI" sz="2400" spc="5" dirty="0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 60+ </a:t>
            </a:r>
            <a:r>
              <a:rPr lang="fi-FI" sz="2400" spc="5" dirty="0" err="1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old</a:t>
            </a:r>
            <a:r>
              <a:rPr lang="fi-FI" sz="2400" spc="5" dirty="0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 </a:t>
            </a:r>
            <a:r>
              <a:rPr lang="fi-FI" sz="2400" spc="5" dirty="0" err="1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people</a:t>
            </a:r>
            <a:endParaRPr lang="fi-FI" sz="2400" spc="5" dirty="0">
              <a:latin typeface="Arial" panose="020B0604020202020204" pitchFamily="34" charset="0"/>
              <a:ea typeface="Times New Roman" panose="02020603050405020304" pitchFamily="18" charset="0"/>
              <a:cs typeface="Myriad Pro"/>
            </a:endParaRPr>
          </a:p>
          <a:p>
            <a:r>
              <a:rPr lang="fi-FI" sz="2400" spc="5" dirty="0" err="1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temporary</a:t>
            </a:r>
            <a:r>
              <a:rPr lang="fi-FI" sz="2400" spc="5" dirty="0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 </a:t>
            </a:r>
            <a:r>
              <a:rPr lang="fi-FI" sz="2400" spc="5" dirty="0" err="1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benefit</a:t>
            </a:r>
            <a:r>
              <a:rPr lang="fi-FI" sz="2400" spc="5" dirty="0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 for </a:t>
            </a:r>
            <a:r>
              <a:rPr lang="fi-FI" sz="2400" spc="5" dirty="0" err="1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parents</a:t>
            </a:r>
            <a:r>
              <a:rPr lang="fi-FI" sz="2400" spc="5" dirty="0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 </a:t>
            </a:r>
            <a:r>
              <a:rPr lang="fi-FI" sz="2400" spc="5" dirty="0" err="1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who</a:t>
            </a:r>
            <a:r>
              <a:rPr lang="fi-FI" sz="2400" spc="5" dirty="0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 </a:t>
            </a:r>
            <a:r>
              <a:rPr lang="fi-FI" sz="2400" spc="5" dirty="0" err="1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had</a:t>
            </a:r>
            <a:r>
              <a:rPr lang="fi-FI" sz="2400" spc="5" dirty="0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 to </a:t>
            </a:r>
            <a:r>
              <a:rPr lang="fi-FI" sz="2400" spc="5" dirty="0" err="1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take</a:t>
            </a:r>
            <a:r>
              <a:rPr lang="fi-FI" sz="2400" spc="5" dirty="0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 </a:t>
            </a:r>
            <a:r>
              <a:rPr lang="fi-FI" sz="2400" spc="5" dirty="0" err="1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unpaid</a:t>
            </a:r>
            <a:r>
              <a:rPr lang="fi-FI" sz="2400" spc="5" dirty="0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 </a:t>
            </a:r>
            <a:r>
              <a:rPr lang="fi-FI" sz="2400" spc="5" dirty="0" err="1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leave</a:t>
            </a:r>
            <a:r>
              <a:rPr lang="fi-FI" sz="2400" spc="5" dirty="0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 </a:t>
            </a:r>
            <a:r>
              <a:rPr lang="fi-FI" sz="2400" spc="5" dirty="0" err="1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from</a:t>
            </a:r>
            <a:r>
              <a:rPr lang="fi-FI" sz="2400" spc="5" dirty="0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 </a:t>
            </a:r>
            <a:r>
              <a:rPr lang="fi-FI" sz="2400" spc="5" dirty="0" err="1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work</a:t>
            </a:r>
            <a:endParaRPr lang="fi-FI" sz="2400" spc="5" dirty="0">
              <a:latin typeface="Arial" panose="020B0604020202020204" pitchFamily="34" charset="0"/>
              <a:ea typeface="Times New Roman" panose="02020603050405020304" pitchFamily="18" charset="0"/>
              <a:cs typeface="Myriad Pro"/>
            </a:endParaRPr>
          </a:p>
          <a:p>
            <a:endParaRPr lang="fi-FI" sz="2400" spc="5" dirty="0">
              <a:latin typeface="Arial" panose="020B0604020202020204" pitchFamily="34" charset="0"/>
              <a:ea typeface="Times New Roman" panose="02020603050405020304" pitchFamily="18" charset="0"/>
              <a:cs typeface="Myriad Pro"/>
            </a:endParaRPr>
          </a:p>
          <a:p>
            <a:pPr marL="0" indent="0">
              <a:buNone/>
            </a:pPr>
            <a:r>
              <a:rPr lang="fi-FI" sz="2400" spc="5" dirty="0" err="1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After</a:t>
            </a:r>
            <a:r>
              <a:rPr lang="fi-FI" sz="2400" spc="5" dirty="0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 </a:t>
            </a:r>
            <a:r>
              <a:rPr lang="fi-FI" sz="2400" spc="5" dirty="0" err="1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the</a:t>
            </a:r>
            <a:r>
              <a:rPr lang="fi-FI" sz="2400" spc="5" dirty="0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 </a:t>
            </a:r>
            <a:r>
              <a:rPr lang="fi-FI" sz="2400" spc="5" dirty="0" err="1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lock-down</a:t>
            </a:r>
            <a:r>
              <a:rPr lang="fi-FI" sz="24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:</a:t>
            </a:r>
          </a:p>
          <a:p>
            <a:r>
              <a:rPr lang="fi-FI" sz="2400" spc="5" dirty="0" err="1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national</a:t>
            </a:r>
            <a:r>
              <a:rPr lang="fi-FI" sz="2400" spc="5" dirty="0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 </a:t>
            </a:r>
            <a:r>
              <a:rPr lang="fi-FI" sz="2400" spc="5" dirty="0" err="1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recommendation</a:t>
            </a:r>
            <a:r>
              <a:rPr lang="fi-FI" sz="2400" spc="5" dirty="0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 to </a:t>
            </a:r>
            <a:r>
              <a:rPr lang="fi-FI" sz="2400" spc="5" dirty="0" err="1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work</a:t>
            </a:r>
            <a:r>
              <a:rPr lang="fi-FI" sz="2400" spc="5" dirty="0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 </a:t>
            </a:r>
            <a:r>
              <a:rPr lang="fi-FI" sz="2400" spc="5" dirty="0" err="1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from</a:t>
            </a:r>
            <a:r>
              <a:rPr lang="fi-FI" sz="2400" spc="5" dirty="0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 home </a:t>
            </a:r>
            <a:r>
              <a:rPr lang="fi-FI" sz="2400" spc="5" dirty="0" err="1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continued</a:t>
            </a:r>
            <a:r>
              <a:rPr lang="fi-FI" sz="2400" spc="5" dirty="0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 </a:t>
            </a:r>
            <a:r>
              <a:rPr lang="fi-FI" sz="2400" spc="5" dirty="0" err="1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until</a:t>
            </a:r>
            <a:r>
              <a:rPr lang="fi-FI" sz="2400" spc="5" dirty="0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 </a:t>
            </a:r>
            <a:r>
              <a:rPr lang="fi-FI" sz="2400" spc="5" dirty="0" err="1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Feb</a:t>
            </a:r>
            <a:r>
              <a:rPr lang="fi-FI" sz="2400" spc="5" dirty="0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 2022</a:t>
            </a:r>
          </a:p>
          <a:p>
            <a:r>
              <a:rPr lang="fi-FI" sz="2400" spc="5" dirty="0" err="1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local</a:t>
            </a:r>
            <a:r>
              <a:rPr lang="fi-FI" sz="2400" spc="5" dirty="0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 </a:t>
            </a:r>
            <a:r>
              <a:rPr lang="fi-FI" sz="2400" spc="5" dirty="0" err="1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restrictions</a:t>
            </a:r>
            <a:r>
              <a:rPr lang="fi-FI" sz="2400" spc="5" dirty="0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 and </a:t>
            </a:r>
            <a:r>
              <a:rPr lang="fi-FI" sz="2400" spc="5" dirty="0" err="1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recommendations</a:t>
            </a:r>
            <a:r>
              <a:rPr lang="fi-FI" sz="2400" spc="5" dirty="0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 </a:t>
            </a:r>
            <a:r>
              <a:rPr lang="fi-FI" sz="2400" spc="5" dirty="0" err="1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according</a:t>
            </a:r>
            <a:r>
              <a:rPr lang="fi-FI" sz="2400" spc="5" dirty="0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 to </a:t>
            </a:r>
            <a:r>
              <a:rPr lang="fi-FI" sz="2400" spc="5" dirty="0" err="1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epidemic</a:t>
            </a:r>
            <a:r>
              <a:rPr lang="fi-FI" sz="2400" spc="5" dirty="0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 </a:t>
            </a:r>
            <a:r>
              <a:rPr lang="fi-FI" sz="2400" spc="5" dirty="0" err="1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situation</a:t>
            </a:r>
            <a:r>
              <a:rPr lang="fi-FI" sz="2400" spc="5" dirty="0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; </a:t>
            </a:r>
            <a:r>
              <a:rPr lang="fi-FI" sz="2400" spc="5" dirty="0" err="1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hitting</a:t>
            </a:r>
            <a:r>
              <a:rPr lang="fi-FI" sz="2400" spc="5" dirty="0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 </a:t>
            </a:r>
            <a:r>
              <a:rPr lang="fi-FI" sz="2400" spc="5" dirty="0" err="1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especially</a:t>
            </a:r>
            <a:r>
              <a:rPr lang="fi-FI" sz="2400" spc="5" dirty="0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 </a:t>
            </a:r>
            <a:r>
              <a:rPr lang="fi-FI" sz="2400" spc="5" dirty="0" err="1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employment</a:t>
            </a:r>
            <a:r>
              <a:rPr lang="fi-FI" sz="2400" spc="5" dirty="0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 in </a:t>
            </a:r>
            <a:r>
              <a:rPr lang="fi-FI" sz="2400" spc="5" dirty="0" err="1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restaurants</a:t>
            </a:r>
            <a:r>
              <a:rPr lang="fi-FI" sz="2400" spc="5" dirty="0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, transport, culture.</a:t>
            </a:r>
          </a:p>
          <a:p>
            <a:pPr marL="0" indent="0">
              <a:buNone/>
            </a:pPr>
            <a:endParaRPr lang="fi-FI" sz="2400" spc="5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Myriad Pro"/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D5A9ACA-942E-495D-BDED-124A4A3067C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33D6202-045A-4CFF-B03A-5265A7167FBD}" type="datetime1">
              <a:rPr lang="en-GB" noProof="0" smtClean="0"/>
              <a:pPr/>
              <a:t>13/06/2022</a:t>
            </a:fld>
            <a:endParaRPr lang="en-GB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A1C40E0-AAEA-4F98-A810-CB0E85B3149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noProof="0" smtClean="0"/>
              <a:pPr/>
              <a:t>3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502067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0EBD167-2215-4E1B-956F-C69841695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180000"/>
            <a:ext cx="8585927" cy="1188000"/>
          </a:xfrm>
        </p:spPr>
        <p:txBody>
          <a:bodyPr/>
          <a:lstStyle/>
          <a:p>
            <a:r>
              <a:rPr lang="fi-FI" dirty="0" err="1"/>
              <a:t>Take-up</a:t>
            </a:r>
            <a:r>
              <a:rPr lang="fi-FI" dirty="0"/>
              <a:t> and </a:t>
            </a:r>
            <a:r>
              <a:rPr lang="fi-FI" dirty="0" err="1"/>
              <a:t>lenght</a:t>
            </a:r>
            <a:r>
              <a:rPr lang="fi-FI" dirty="0"/>
              <a:t> of </a:t>
            </a:r>
            <a:r>
              <a:rPr lang="fi-FI" dirty="0" err="1"/>
              <a:t>parenting</a:t>
            </a:r>
            <a:r>
              <a:rPr lang="fi-FI" dirty="0"/>
              <a:t> </a:t>
            </a:r>
            <a:r>
              <a:rPr lang="fi-FI" dirty="0" err="1"/>
              <a:t>leave</a:t>
            </a:r>
            <a:r>
              <a:rPr lang="fi-FI" dirty="0"/>
              <a:t> is </a:t>
            </a:r>
            <a:r>
              <a:rPr lang="fi-FI" dirty="0" err="1"/>
              <a:t>related</a:t>
            </a:r>
            <a:r>
              <a:rPr lang="fi-FI" dirty="0"/>
              <a:t> 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57638DD-A1FC-4524-AD93-5F793050863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4999" y="1476000"/>
            <a:ext cx="11052176" cy="4680000"/>
          </a:xfrm>
        </p:spPr>
        <p:txBody>
          <a:bodyPr/>
          <a:lstStyle/>
          <a:p>
            <a:r>
              <a:rPr lang="fi-FI" sz="2800" dirty="0" err="1"/>
              <a:t>leave</a:t>
            </a:r>
            <a:r>
              <a:rPr lang="fi-FI" sz="2800" dirty="0"/>
              <a:t> </a:t>
            </a:r>
            <a:r>
              <a:rPr lang="fi-FI" sz="2800" dirty="0" err="1"/>
              <a:t>policies</a:t>
            </a:r>
            <a:r>
              <a:rPr lang="fi-FI" sz="2800" dirty="0"/>
              <a:t> (</a:t>
            </a:r>
            <a:r>
              <a:rPr lang="fi-FI" sz="2800" dirty="0" err="1"/>
              <a:t>eligibility</a:t>
            </a:r>
            <a:r>
              <a:rPr lang="fi-FI" sz="2800" dirty="0"/>
              <a:t>, </a:t>
            </a:r>
            <a:r>
              <a:rPr lang="fi-FI" sz="2800" dirty="0" err="1"/>
              <a:t>length</a:t>
            </a:r>
            <a:r>
              <a:rPr lang="fi-FI" sz="2800" dirty="0"/>
              <a:t>, </a:t>
            </a:r>
            <a:r>
              <a:rPr lang="fi-FI" sz="2800" dirty="0" err="1"/>
              <a:t>benefit</a:t>
            </a:r>
            <a:r>
              <a:rPr lang="fi-FI" sz="2800" dirty="0"/>
              <a:t>, </a:t>
            </a:r>
            <a:r>
              <a:rPr lang="fi-FI" sz="2800" dirty="0" err="1"/>
              <a:t>quotas</a:t>
            </a:r>
            <a:r>
              <a:rPr lang="fi-FI" sz="2800" dirty="0"/>
              <a:t>)</a:t>
            </a:r>
          </a:p>
          <a:p>
            <a:r>
              <a:rPr lang="fi-FI" sz="2800" dirty="0" err="1"/>
              <a:t>childcare</a:t>
            </a:r>
            <a:r>
              <a:rPr lang="fi-FI" sz="2800" dirty="0"/>
              <a:t> </a:t>
            </a:r>
            <a:r>
              <a:rPr lang="fi-FI" sz="2800" dirty="0" err="1"/>
              <a:t>services</a:t>
            </a:r>
            <a:r>
              <a:rPr lang="fi-FI" sz="2800" dirty="0"/>
              <a:t> (</a:t>
            </a:r>
            <a:r>
              <a:rPr lang="fi-FI" sz="2800" dirty="0" err="1"/>
              <a:t>availability</a:t>
            </a:r>
            <a:r>
              <a:rPr lang="fi-FI" sz="2800" dirty="0"/>
              <a:t>, </a:t>
            </a:r>
            <a:r>
              <a:rPr lang="fi-FI" sz="2800" dirty="0" err="1"/>
              <a:t>quality</a:t>
            </a:r>
            <a:r>
              <a:rPr lang="fi-FI" sz="2800" dirty="0"/>
              <a:t>, </a:t>
            </a:r>
            <a:r>
              <a:rPr lang="fi-FI" sz="2800" dirty="0" err="1"/>
              <a:t>price</a:t>
            </a:r>
            <a:r>
              <a:rPr lang="fi-FI" sz="2800" dirty="0"/>
              <a:t>)</a:t>
            </a:r>
          </a:p>
          <a:p>
            <a:r>
              <a:rPr lang="fi-FI" sz="2800" dirty="0" err="1"/>
              <a:t>cultural</a:t>
            </a:r>
            <a:r>
              <a:rPr lang="fi-FI" sz="2800" dirty="0"/>
              <a:t> </a:t>
            </a:r>
            <a:r>
              <a:rPr lang="fi-FI" sz="2800" dirty="0" err="1"/>
              <a:t>conceptions</a:t>
            </a:r>
            <a:r>
              <a:rPr lang="fi-FI" sz="2800" dirty="0"/>
              <a:t> (”</a:t>
            </a:r>
            <a:r>
              <a:rPr lang="fi-FI" sz="2800" dirty="0" err="1"/>
              <a:t>good</a:t>
            </a:r>
            <a:r>
              <a:rPr lang="fi-FI" sz="2800" dirty="0"/>
              <a:t> </a:t>
            </a:r>
            <a:r>
              <a:rPr lang="fi-FI" sz="2800" dirty="0" err="1"/>
              <a:t>mother</a:t>
            </a:r>
            <a:r>
              <a:rPr lang="fi-FI" sz="2800" dirty="0"/>
              <a:t>/</a:t>
            </a:r>
            <a:r>
              <a:rPr lang="fi-FI" sz="2800" dirty="0" err="1"/>
              <a:t>father</a:t>
            </a:r>
            <a:r>
              <a:rPr lang="fi-FI" sz="2800" dirty="0"/>
              <a:t>”, ”</a:t>
            </a:r>
            <a:r>
              <a:rPr lang="fi-FI" sz="2800" dirty="0" err="1"/>
              <a:t>child’s</a:t>
            </a:r>
            <a:r>
              <a:rPr lang="fi-FI" sz="2800" dirty="0"/>
              <a:t> </a:t>
            </a:r>
            <a:r>
              <a:rPr lang="fi-FI" sz="2800" dirty="0" err="1"/>
              <a:t>best</a:t>
            </a:r>
            <a:r>
              <a:rPr lang="fi-FI" sz="2800" dirty="0"/>
              <a:t> </a:t>
            </a:r>
            <a:r>
              <a:rPr lang="fi-FI" sz="2800" dirty="0" err="1"/>
              <a:t>interest</a:t>
            </a:r>
            <a:r>
              <a:rPr lang="fi-FI" sz="2800" dirty="0"/>
              <a:t>”)</a:t>
            </a:r>
          </a:p>
          <a:p>
            <a:r>
              <a:rPr lang="fi-FI" sz="2800" dirty="0" err="1"/>
              <a:t>family-friendliness</a:t>
            </a:r>
            <a:r>
              <a:rPr lang="fi-FI" sz="2800" dirty="0"/>
              <a:t> of </a:t>
            </a:r>
            <a:r>
              <a:rPr lang="fi-FI" sz="2800" dirty="0" err="1"/>
              <a:t>working</a:t>
            </a:r>
            <a:r>
              <a:rPr lang="fi-FI" sz="2800" dirty="0"/>
              <a:t> life &amp; </a:t>
            </a:r>
            <a:r>
              <a:rPr lang="fi-FI" sz="2800" dirty="0" err="1"/>
              <a:t>organisations</a:t>
            </a:r>
            <a:endParaRPr lang="fi-FI" sz="2800" dirty="0"/>
          </a:p>
          <a:p>
            <a:endParaRPr lang="fi-FI" sz="2800" dirty="0"/>
          </a:p>
          <a:p>
            <a:r>
              <a:rPr lang="fi-FI" sz="2800" dirty="0" err="1"/>
              <a:t>parent’s</a:t>
            </a:r>
            <a:r>
              <a:rPr lang="fi-FI" sz="2800" dirty="0"/>
              <a:t> labour market position (</a:t>
            </a:r>
            <a:r>
              <a:rPr lang="fi-FI" sz="2800" dirty="0" err="1"/>
              <a:t>education</a:t>
            </a:r>
            <a:r>
              <a:rPr lang="fi-FI" sz="2800" dirty="0"/>
              <a:t>, </a:t>
            </a:r>
            <a:r>
              <a:rPr lang="fi-FI" sz="2800" dirty="0" err="1"/>
              <a:t>occupation</a:t>
            </a:r>
            <a:r>
              <a:rPr lang="fi-FI" sz="2800" dirty="0"/>
              <a:t>, </a:t>
            </a:r>
            <a:r>
              <a:rPr lang="fi-FI" sz="2800" dirty="0" err="1"/>
              <a:t>health</a:t>
            </a:r>
            <a:r>
              <a:rPr lang="fi-FI" sz="2800" dirty="0"/>
              <a:t>)</a:t>
            </a:r>
          </a:p>
          <a:p>
            <a:r>
              <a:rPr lang="fi-FI" sz="2800" dirty="0" err="1"/>
              <a:t>work</a:t>
            </a:r>
            <a:r>
              <a:rPr lang="fi-FI" sz="2800" dirty="0"/>
              <a:t> </a:t>
            </a:r>
            <a:r>
              <a:rPr lang="fi-FI" sz="2800" dirty="0" err="1"/>
              <a:t>situation</a:t>
            </a:r>
            <a:r>
              <a:rPr lang="fi-FI" sz="2800" dirty="0"/>
              <a:t> &amp; </a:t>
            </a:r>
            <a:r>
              <a:rPr lang="fi-FI" sz="2800" dirty="0" err="1"/>
              <a:t>working</a:t>
            </a:r>
            <a:r>
              <a:rPr lang="fi-FI" sz="2800" dirty="0"/>
              <a:t> </a:t>
            </a:r>
            <a:r>
              <a:rPr lang="fi-FI" sz="2800" dirty="0" err="1"/>
              <a:t>conditions</a:t>
            </a:r>
            <a:r>
              <a:rPr lang="fi-FI" sz="2800" dirty="0"/>
              <a:t> (</a:t>
            </a:r>
            <a:r>
              <a:rPr lang="fi-FI" sz="2800" dirty="0" err="1"/>
              <a:t>flexibility</a:t>
            </a:r>
            <a:r>
              <a:rPr lang="fi-FI" sz="2800" dirty="0"/>
              <a:t>, </a:t>
            </a:r>
            <a:r>
              <a:rPr lang="fi-FI" sz="2800" dirty="0" err="1"/>
              <a:t>autonomy</a:t>
            </a:r>
            <a:r>
              <a:rPr lang="fi-FI" sz="2800" dirty="0"/>
              <a:t>, </a:t>
            </a:r>
            <a:r>
              <a:rPr lang="fi-FI" sz="2800" dirty="0" err="1"/>
              <a:t>burdening</a:t>
            </a:r>
            <a:r>
              <a:rPr lang="fi-FI" sz="2800" dirty="0"/>
              <a:t>)</a:t>
            </a:r>
          </a:p>
          <a:p>
            <a:r>
              <a:rPr lang="fi-FI" sz="2800" dirty="0" err="1"/>
              <a:t>negotiations</a:t>
            </a:r>
            <a:r>
              <a:rPr lang="fi-FI" sz="2800" dirty="0"/>
              <a:t> &amp; division of labour </a:t>
            </a:r>
            <a:r>
              <a:rPr lang="fi-FI" sz="2800" dirty="0" err="1"/>
              <a:t>between</a:t>
            </a:r>
            <a:r>
              <a:rPr lang="fi-FI" sz="2800" dirty="0"/>
              <a:t> </a:t>
            </a:r>
            <a:r>
              <a:rPr lang="fi-FI" sz="2800" dirty="0" err="1"/>
              <a:t>parents</a:t>
            </a:r>
            <a:r>
              <a:rPr lang="fi-FI" sz="2800" dirty="0"/>
              <a:t> (</a:t>
            </a:r>
            <a:r>
              <a:rPr lang="fi-FI" sz="2800" dirty="0" err="1"/>
              <a:t>power</a:t>
            </a:r>
            <a:r>
              <a:rPr lang="fi-FI" sz="2800" dirty="0"/>
              <a:t>, </a:t>
            </a:r>
            <a:r>
              <a:rPr lang="fi-FI" sz="2800" dirty="0" err="1"/>
              <a:t>values</a:t>
            </a:r>
            <a:r>
              <a:rPr lang="fi-FI" sz="2800" dirty="0"/>
              <a:t>, </a:t>
            </a:r>
            <a:r>
              <a:rPr lang="fi-FI" sz="2800" dirty="0" err="1"/>
              <a:t>attitudes</a:t>
            </a:r>
            <a:r>
              <a:rPr lang="fi-FI" sz="2800" dirty="0"/>
              <a:t>)</a:t>
            </a:r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6ADD7BA-F55D-4F57-B6AA-FD84E88B5A3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33D6202-045A-4CFF-B03A-5265A7167FBD}" type="datetime1">
              <a:rPr lang="en-GB" noProof="0" smtClean="0"/>
              <a:pPr/>
              <a:t>13/06/2022</a:t>
            </a:fld>
            <a:endParaRPr lang="en-GB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E85D284-14F9-4B2D-B171-6BAD2DB6FAF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noProof="0" smtClean="0"/>
              <a:pPr/>
              <a:t>4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48079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50D2FB-BF7F-4A6B-82B9-ACBB63CF4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322875"/>
            <a:ext cx="10138502" cy="1188000"/>
          </a:xfrm>
        </p:spPr>
        <p:txBody>
          <a:bodyPr/>
          <a:lstStyle/>
          <a:p>
            <a:pPr algn="ctr"/>
            <a:r>
              <a:rPr lang="fi-FI" dirty="0" err="1"/>
              <a:t>Employment</a:t>
            </a:r>
            <a:r>
              <a:rPr lang="fi-FI" baseline="0" dirty="0"/>
              <a:t> </a:t>
            </a:r>
            <a:r>
              <a:rPr lang="fi-FI" baseline="0" dirty="0" err="1"/>
              <a:t>rate</a:t>
            </a:r>
            <a:r>
              <a:rPr lang="fi-FI" baseline="0" dirty="0"/>
              <a:t> </a:t>
            </a:r>
            <a:r>
              <a:rPr lang="fi-FI" baseline="0" dirty="0" err="1"/>
              <a:t>according</a:t>
            </a:r>
            <a:r>
              <a:rPr lang="fi-FI" baseline="0" dirty="0"/>
              <a:t> to </a:t>
            </a:r>
            <a:r>
              <a:rPr lang="fi-FI" baseline="0" dirty="0" err="1"/>
              <a:t>gender</a:t>
            </a:r>
            <a:r>
              <a:rPr lang="fi-FI" baseline="0" dirty="0"/>
              <a:t> and </a:t>
            </a:r>
            <a:r>
              <a:rPr lang="fi-FI" baseline="0" dirty="0" err="1"/>
              <a:t>education</a:t>
            </a:r>
            <a:r>
              <a:rPr lang="fi-FI" baseline="0" dirty="0"/>
              <a:t> </a:t>
            </a:r>
            <a:r>
              <a:rPr lang="fi-FI" baseline="0" dirty="0" err="1"/>
              <a:t>level</a:t>
            </a:r>
            <a:r>
              <a:rPr lang="fi-FI" dirty="0"/>
              <a:t> in Finland 2019-2021</a:t>
            </a:r>
            <a:br>
              <a:rPr lang="fi-FI" dirty="0"/>
            </a:b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FFDA352-2B36-4F49-86F3-5FDB3970F88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33D6202-045A-4CFF-B03A-5265A7167FBD}" type="datetime1">
              <a:rPr lang="en-GB" noProof="0" smtClean="0"/>
              <a:pPr/>
              <a:t>13/06/2022</a:t>
            </a:fld>
            <a:endParaRPr lang="en-GB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798E99F-6558-4F9E-98A7-F56834188B3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0" dirty="0"/>
              <a:t>Source: Statistics Finland, </a:t>
            </a:r>
            <a:r>
              <a:rPr lang="en-GB" dirty="0"/>
              <a:t>Labour Force Study</a:t>
            </a:r>
            <a:endParaRPr lang="en-GB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903C934-2F7B-46CE-B89C-3AB8104E47C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noProof="0" smtClean="0"/>
              <a:pPr/>
              <a:t>5</a:t>
            </a:fld>
            <a:endParaRPr lang="en-GB" noProof="0"/>
          </a:p>
        </p:txBody>
      </p:sp>
      <p:graphicFrame>
        <p:nvGraphicFramePr>
          <p:cNvPr id="7" name="Kaavio 6">
            <a:extLst>
              <a:ext uri="{FF2B5EF4-FFF2-40B4-BE49-F238E27FC236}">
                <a16:creationId xmlns:a16="http://schemas.microsoft.com/office/drawing/2014/main" id="{8F75DE6E-5A04-42F9-9D64-DD73A2BF96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8398274"/>
              </p:ext>
            </p:extLst>
          </p:nvPr>
        </p:nvGraphicFramePr>
        <p:xfrm>
          <a:off x="1876425" y="1238250"/>
          <a:ext cx="8229599" cy="5162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kstiruutu 2">
            <a:extLst>
              <a:ext uri="{FF2B5EF4-FFF2-40B4-BE49-F238E27FC236}">
                <a16:creationId xmlns:a16="http://schemas.microsoft.com/office/drawing/2014/main" id="{0C1A4A56-29E5-403A-9CCD-AE4B8AC767F8}"/>
              </a:ext>
            </a:extLst>
          </p:cNvPr>
          <p:cNvSpPr txBox="1"/>
          <p:nvPr/>
        </p:nvSpPr>
        <p:spPr>
          <a:xfrm>
            <a:off x="1362075" y="3133725"/>
            <a:ext cx="32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308603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345AE6-CBD9-48A5-B6FE-468756F1A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718" y="294446"/>
            <a:ext cx="10313916" cy="1188000"/>
          </a:xfrm>
        </p:spPr>
        <p:txBody>
          <a:bodyPr/>
          <a:lstStyle/>
          <a:p>
            <a:r>
              <a:rPr lang="fi-FI" sz="3200" dirty="0" err="1">
                <a:latin typeface="Arial Narrow" panose="020B0606020202030204" pitchFamily="34" charset="0"/>
                <a:ea typeface="Times New Roman" panose="02020603050405020304" pitchFamily="18" charset="0"/>
                <a:cs typeface="Myriad Pro Light Cond"/>
              </a:rPr>
              <a:t>Change</a:t>
            </a:r>
            <a:r>
              <a:rPr lang="fi-FI" sz="3200" dirty="0">
                <a:latin typeface="Arial Narrow" panose="020B0606020202030204" pitchFamily="34" charset="0"/>
                <a:ea typeface="Times New Roman" panose="02020603050405020304" pitchFamily="18" charset="0"/>
                <a:cs typeface="Myriad Pro Light Cond"/>
              </a:rPr>
              <a:t> in </a:t>
            </a:r>
            <a:r>
              <a:rPr lang="fi-FI" sz="3200" dirty="0" err="1">
                <a:latin typeface="Arial Narrow" panose="020B0606020202030204" pitchFamily="34" charset="0"/>
                <a:ea typeface="Times New Roman" panose="02020603050405020304" pitchFamily="18" charset="0"/>
                <a:cs typeface="Myriad Pro Light Cond"/>
              </a:rPr>
              <a:t>employment</a:t>
            </a:r>
            <a:r>
              <a:rPr lang="fi-FI" sz="3200" dirty="0">
                <a:latin typeface="Arial Narrow" panose="020B0606020202030204" pitchFamily="34" charset="0"/>
                <a:ea typeface="Times New Roman" panose="02020603050405020304" pitchFamily="18" charset="0"/>
                <a:cs typeface="Myriad Pro Light Cond"/>
              </a:rPr>
              <a:t> </a:t>
            </a:r>
            <a:r>
              <a:rPr lang="fi-FI" sz="3200" dirty="0" err="1">
                <a:latin typeface="Arial Narrow" panose="020B0606020202030204" pitchFamily="34" charset="0"/>
                <a:ea typeface="Times New Roman" panose="02020603050405020304" pitchFamily="18" charset="0"/>
                <a:cs typeface="Myriad Pro Light Cond"/>
              </a:rPr>
              <a:t>rate</a:t>
            </a:r>
            <a:r>
              <a:rPr lang="fi-FI" sz="3200" dirty="0">
                <a:latin typeface="Arial Narrow" panose="020B0606020202030204" pitchFamily="34" charset="0"/>
                <a:ea typeface="Times New Roman" panose="02020603050405020304" pitchFamily="18" charset="0"/>
                <a:cs typeface="Myriad Pro Light Cond"/>
              </a:rPr>
              <a:t> </a:t>
            </a:r>
            <a:r>
              <a:rPr lang="fi-FI" sz="3200" dirty="0" err="1">
                <a:latin typeface="Arial Narrow" panose="020B0606020202030204" pitchFamily="34" charset="0"/>
                <a:ea typeface="Times New Roman" panose="02020603050405020304" pitchFamily="18" charset="0"/>
                <a:cs typeface="Myriad Pro Light Cond"/>
              </a:rPr>
              <a:t>according</a:t>
            </a:r>
            <a:r>
              <a:rPr lang="fi-FI" sz="3200" dirty="0">
                <a:latin typeface="Arial Narrow" panose="020B0606020202030204" pitchFamily="34" charset="0"/>
                <a:ea typeface="Times New Roman" panose="02020603050405020304" pitchFamily="18" charset="0"/>
                <a:cs typeface="Myriad Pro Light Cond"/>
              </a:rPr>
              <a:t> to </a:t>
            </a:r>
            <a:r>
              <a:rPr lang="fi-FI" sz="3200" dirty="0" err="1">
                <a:latin typeface="Arial Narrow" panose="020B0606020202030204" pitchFamily="34" charset="0"/>
                <a:ea typeface="Times New Roman" panose="02020603050405020304" pitchFamily="18" charset="0"/>
                <a:cs typeface="Myriad Pro Light Cond"/>
              </a:rPr>
              <a:t>quarter</a:t>
            </a:r>
            <a:r>
              <a:rPr lang="fi-FI" sz="3200" dirty="0">
                <a:latin typeface="Arial Narrow" panose="020B0606020202030204" pitchFamily="34" charset="0"/>
                <a:ea typeface="Times New Roman" panose="02020603050405020304" pitchFamily="18" charset="0"/>
                <a:cs typeface="Myriad Pro Light Cond"/>
              </a:rPr>
              <a:t> and </a:t>
            </a:r>
            <a:r>
              <a:rPr lang="fi-FI" sz="3200" dirty="0" err="1">
                <a:latin typeface="Arial Narrow" panose="020B0606020202030204" pitchFamily="34" charset="0"/>
                <a:ea typeface="Times New Roman" panose="02020603050405020304" pitchFamily="18" charset="0"/>
                <a:cs typeface="Myriad Pro Light Cond"/>
              </a:rPr>
              <a:t>gender</a:t>
            </a:r>
            <a:r>
              <a:rPr lang="fi-FI" sz="3200" dirty="0">
                <a:latin typeface="Arial Narrow" panose="020B0606020202030204" pitchFamily="34" charset="0"/>
                <a:ea typeface="Times New Roman" panose="02020603050405020304" pitchFamily="18" charset="0"/>
                <a:cs typeface="Myriad Pro Light Cond"/>
              </a:rPr>
              <a:t>, 1Q2020 – 1Q2022 in </a:t>
            </a:r>
            <a:r>
              <a:rPr lang="fi-FI" sz="3200" dirty="0" err="1">
                <a:latin typeface="Arial Narrow" panose="020B0606020202030204" pitchFamily="34" charset="0"/>
                <a:ea typeface="Times New Roman" panose="02020603050405020304" pitchFamily="18" charset="0"/>
                <a:cs typeface="Myriad Pro Light Cond"/>
              </a:rPr>
              <a:t>comparison</a:t>
            </a:r>
            <a:r>
              <a:rPr lang="fi-FI" sz="3200" dirty="0">
                <a:latin typeface="Arial Narrow" panose="020B0606020202030204" pitchFamily="34" charset="0"/>
                <a:ea typeface="Times New Roman" panose="02020603050405020304" pitchFamily="18" charset="0"/>
                <a:cs typeface="Myriad Pro Light Cond"/>
              </a:rPr>
              <a:t> to </a:t>
            </a:r>
            <a:r>
              <a:rPr lang="fi-FI" sz="3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Myriad Pro Light Cond"/>
              </a:rPr>
              <a:t>2019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CC3D8AE-D6D7-4260-9085-5722FB212C4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33D6202-045A-4CFF-B03A-5265A7167FBD}" type="datetime1">
              <a:rPr lang="en-GB" noProof="0" smtClean="0"/>
              <a:pPr/>
              <a:t>13/06/2022</a:t>
            </a:fld>
            <a:endParaRPr lang="en-GB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D38E1E1-F82C-4144-AED5-B4F1C199927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z="1600" noProof="0" dirty="0"/>
              <a:t>Source: Statistics Finland, Labour Force Study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FE30543-6097-45C0-9FDE-877A6CED32F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noProof="0" smtClean="0"/>
              <a:pPr/>
              <a:t>6</a:t>
            </a:fld>
            <a:endParaRPr lang="en-GB" noProof="0"/>
          </a:p>
        </p:txBody>
      </p:sp>
      <p:graphicFrame>
        <p:nvGraphicFramePr>
          <p:cNvPr id="7" name="Kaavio 6" descr="””">
            <a:extLst>
              <a:ext uri="{FF2B5EF4-FFF2-40B4-BE49-F238E27FC236}">
                <a16:creationId xmlns:a16="http://schemas.microsoft.com/office/drawing/2014/main" id="{4F869D6E-B462-4ACB-9B36-4387891F48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2723237"/>
              </p:ext>
            </p:extLst>
          </p:nvPr>
        </p:nvGraphicFramePr>
        <p:xfrm>
          <a:off x="1504950" y="1534161"/>
          <a:ext cx="8573770" cy="4304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ruutu 7">
            <a:extLst>
              <a:ext uri="{FF2B5EF4-FFF2-40B4-BE49-F238E27FC236}">
                <a16:creationId xmlns:a16="http://schemas.microsoft.com/office/drawing/2014/main" id="{40CC2AB2-ED26-46E0-9C19-0EF8B8F87982}"/>
              </a:ext>
            </a:extLst>
          </p:cNvPr>
          <p:cNvSpPr txBox="1"/>
          <p:nvPr/>
        </p:nvSpPr>
        <p:spPr>
          <a:xfrm>
            <a:off x="5140960" y="5448300"/>
            <a:ext cx="1136015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i-FI" sz="2000" dirty="0" err="1"/>
              <a:t>Women</a:t>
            </a:r>
            <a:endParaRPr lang="fi-FI" sz="2000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B96BC6B8-6983-4800-9D10-27C791F50063}"/>
              </a:ext>
            </a:extLst>
          </p:cNvPr>
          <p:cNvSpPr txBox="1"/>
          <p:nvPr/>
        </p:nvSpPr>
        <p:spPr>
          <a:xfrm>
            <a:off x="6939280" y="5438715"/>
            <a:ext cx="774065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i-FI" sz="2000" dirty="0" err="1"/>
              <a:t>Men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3729830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8B7EEA-9FB3-4E2B-B766-09228AD02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Working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home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5186046-B76A-46D8-B8FD-2817CE5234C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0725" y="1476000"/>
            <a:ext cx="9394826" cy="4680000"/>
          </a:xfrm>
        </p:spPr>
        <p:txBody>
          <a:bodyPr/>
          <a:lstStyle/>
          <a:p>
            <a:pPr marL="0" indent="0">
              <a:buNone/>
            </a:pPr>
            <a:r>
              <a:rPr lang="fi-FI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European </a:t>
            </a:r>
            <a:r>
              <a:rPr lang="fi-FI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comparison</a:t>
            </a:r>
            <a:r>
              <a:rPr lang="fi-FI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fi-FI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fi-FI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orking</a:t>
            </a:r>
            <a:r>
              <a:rPr lang="fi-FI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fi-FI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home </a:t>
            </a:r>
            <a:r>
              <a:rPr lang="fi-FI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fi-FI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most</a:t>
            </a:r>
            <a:r>
              <a:rPr lang="fi-FI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common</a:t>
            </a:r>
            <a:r>
              <a:rPr lang="fi-FI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(48 %) in Finland </a:t>
            </a:r>
            <a:r>
              <a:rPr lang="fi-FI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during</a:t>
            </a:r>
            <a:r>
              <a:rPr lang="fi-FI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fi-FI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fi-FI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year</a:t>
            </a:r>
            <a:r>
              <a:rPr lang="fi-FI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i-FI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fi-FI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COVID-19 </a:t>
            </a:r>
            <a:r>
              <a:rPr lang="fi-FI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pandemic</a:t>
            </a:r>
            <a:endParaRPr lang="fi-FI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i-FI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women</a:t>
            </a:r>
            <a:r>
              <a:rPr lang="fi-FI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Finland </a:t>
            </a:r>
            <a:r>
              <a:rPr lang="fi-FI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fi-FI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fi-FI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fi-FI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satisfied</a:t>
            </a:r>
            <a:r>
              <a:rPr lang="fi-FI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i-FI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working</a:t>
            </a:r>
            <a:r>
              <a:rPr lang="fi-FI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fi-FI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home (77 % </a:t>
            </a:r>
            <a:r>
              <a:rPr lang="fi-FI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fi-FI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56 % in EU27)</a:t>
            </a:r>
          </a:p>
          <a:p>
            <a:r>
              <a:rPr lang="fi-FI" sz="2400" spc="5" dirty="0" err="1"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w</a:t>
            </a:r>
            <a:r>
              <a:rPr lang="fi-FI" sz="2400" spc="5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omen</a:t>
            </a:r>
            <a:r>
              <a:rPr lang="fi-FI" sz="24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 in Finland </a:t>
            </a:r>
            <a:r>
              <a:rPr lang="fi-FI" sz="2400" spc="5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experienced</a:t>
            </a:r>
            <a:r>
              <a:rPr lang="fi-FI" sz="24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 </a:t>
            </a:r>
            <a:r>
              <a:rPr lang="fi-FI" sz="2400" spc="5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less</a:t>
            </a:r>
            <a:r>
              <a:rPr lang="fi-FI" sz="24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 </a:t>
            </a:r>
            <a:r>
              <a:rPr lang="fi-FI" sz="2400" spc="5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negative</a:t>
            </a:r>
            <a:r>
              <a:rPr lang="fi-FI" sz="24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 </a:t>
            </a:r>
            <a:r>
              <a:rPr lang="fi-FI" sz="2400" spc="5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consequences</a:t>
            </a:r>
            <a:r>
              <a:rPr lang="fi-FI" sz="24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 of </a:t>
            </a:r>
            <a:r>
              <a:rPr lang="fi-FI" sz="2400" spc="5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the</a:t>
            </a:r>
            <a:r>
              <a:rPr lang="fi-FI" sz="24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 COVID-19 </a:t>
            </a:r>
            <a:r>
              <a:rPr lang="fi-FI" sz="2400" spc="5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epidemic</a:t>
            </a:r>
            <a:r>
              <a:rPr lang="fi-FI" sz="24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 in </a:t>
            </a:r>
            <a:r>
              <a:rPr lang="fi-FI" sz="2400" spc="5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income</a:t>
            </a:r>
            <a:r>
              <a:rPr lang="fi-FI" sz="24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 </a:t>
            </a:r>
            <a:r>
              <a:rPr lang="fi-FI" sz="2400" spc="5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or</a:t>
            </a:r>
            <a:r>
              <a:rPr lang="fi-FI" sz="24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 </a:t>
            </a:r>
            <a:r>
              <a:rPr lang="fi-FI" sz="2400" spc="5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work-family</a:t>
            </a:r>
            <a:r>
              <a:rPr lang="fi-FI" sz="24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 </a:t>
            </a:r>
            <a:r>
              <a:rPr lang="fi-FI" sz="2400" spc="5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reconciliation</a:t>
            </a:r>
            <a:r>
              <a:rPr lang="fi-FI" sz="24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; </a:t>
            </a:r>
            <a:r>
              <a:rPr lang="fi-FI" sz="2400" spc="5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they</a:t>
            </a:r>
            <a:r>
              <a:rPr lang="fi-FI" sz="24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 </a:t>
            </a:r>
            <a:r>
              <a:rPr lang="fi-FI" sz="2400" spc="5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less</a:t>
            </a:r>
            <a:r>
              <a:rPr lang="fi-FI" sz="24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 </a:t>
            </a:r>
            <a:r>
              <a:rPr lang="fi-FI" sz="2400" spc="5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often</a:t>
            </a:r>
            <a:r>
              <a:rPr lang="fi-FI" sz="24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 </a:t>
            </a:r>
            <a:r>
              <a:rPr lang="fi-FI" sz="2400" spc="5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had</a:t>
            </a:r>
            <a:r>
              <a:rPr lang="fi-FI" sz="24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 to </a:t>
            </a:r>
            <a:r>
              <a:rPr lang="fi-FI" sz="2400" spc="5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change</a:t>
            </a:r>
            <a:r>
              <a:rPr lang="fi-FI" sz="24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 </a:t>
            </a:r>
            <a:r>
              <a:rPr lang="fi-FI" sz="2400" spc="5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career</a:t>
            </a:r>
            <a:r>
              <a:rPr lang="fi-FI" sz="24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 </a:t>
            </a:r>
            <a:r>
              <a:rPr lang="fi-FI" sz="2400" spc="5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plans</a:t>
            </a:r>
            <a:r>
              <a:rPr lang="fi-FI" sz="24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 </a:t>
            </a:r>
            <a:r>
              <a:rPr lang="fi-FI" sz="2400" spc="5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or</a:t>
            </a:r>
            <a:r>
              <a:rPr lang="fi-FI" sz="24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 </a:t>
            </a:r>
            <a:r>
              <a:rPr lang="fi-FI" sz="2400" spc="5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reduce</a:t>
            </a:r>
            <a:r>
              <a:rPr lang="fi-FI" sz="24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 </a:t>
            </a:r>
            <a:r>
              <a:rPr lang="fi-FI" sz="2400" spc="5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working</a:t>
            </a:r>
            <a:r>
              <a:rPr lang="fi-FI" sz="24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 </a:t>
            </a:r>
            <a:r>
              <a:rPr lang="fi-FI" sz="2400" spc="5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hours</a:t>
            </a:r>
            <a:r>
              <a:rPr lang="fi-FI" sz="24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 </a:t>
            </a:r>
            <a:r>
              <a:rPr lang="fi-FI" sz="2400" spc="5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due</a:t>
            </a:r>
            <a:r>
              <a:rPr lang="fi-FI" sz="24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 to </a:t>
            </a:r>
            <a:r>
              <a:rPr lang="fi-FI" sz="2400" spc="5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care</a:t>
            </a:r>
            <a:r>
              <a:rPr lang="fi-FI" sz="24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 </a:t>
            </a:r>
            <a:r>
              <a:rPr lang="fi-FI" sz="2400" spc="5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responsibilities</a:t>
            </a:r>
            <a:r>
              <a:rPr lang="fi-FI" sz="24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  <a:t>.</a:t>
            </a:r>
          </a:p>
          <a:p>
            <a:pPr marL="0" indent="0">
              <a:buNone/>
            </a:pPr>
            <a:endParaRPr lang="fi-FI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i-FI" sz="18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i-FI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Eurofound</a:t>
            </a:r>
            <a:r>
              <a:rPr lang="fi-FI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2020; </a:t>
            </a:r>
            <a:r>
              <a:rPr lang="fi-FI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Eurobarometer</a:t>
            </a:r>
            <a:r>
              <a:rPr lang="fi-FI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2022)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59B660C-F881-428F-A0A7-5C51C6CA571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33D6202-045A-4CFF-B03A-5265A7167FBD}" type="datetime1">
              <a:rPr lang="en-GB" noProof="0" smtClean="0"/>
              <a:pPr/>
              <a:t>13/06/2022</a:t>
            </a:fld>
            <a:endParaRPr lang="en-GB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857A69A-8CE8-4FBC-A655-33CF6E39699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noProof="0" smtClean="0"/>
              <a:pPr/>
              <a:t>7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282047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F139524-8B6E-47EA-94FA-7129BEE5F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2478" y="422350"/>
            <a:ext cx="10753200" cy="1188000"/>
          </a:xfrm>
        </p:spPr>
        <p:txBody>
          <a:bodyPr/>
          <a:lstStyle/>
          <a:p>
            <a:r>
              <a:rPr lang="fi-FI" sz="3600" dirty="0" err="1"/>
              <a:t>Experiences</a:t>
            </a:r>
            <a:r>
              <a:rPr lang="fi-FI" sz="3600" dirty="0"/>
              <a:t> of </a:t>
            </a:r>
            <a:r>
              <a:rPr lang="fi-FI" sz="3600" dirty="0" err="1"/>
              <a:t>work-family</a:t>
            </a:r>
            <a:r>
              <a:rPr lang="fi-FI" sz="3600" dirty="0"/>
              <a:t> </a:t>
            </a:r>
            <a:r>
              <a:rPr lang="fi-FI" sz="3600" dirty="0" err="1"/>
              <a:t>reconciliation</a:t>
            </a:r>
            <a:r>
              <a:rPr lang="fi-FI" sz="3600" dirty="0"/>
              <a:t> in </a:t>
            </a:r>
            <a:r>
              <a:rPr lang="fi-FI" sz="3600" dirty="0" err="1"/>
              <a:t>families</a:t>
            </a:r>
            <a:r>
              <a:rPr lang="fi-FI" sz="3600" dirty="0"/>
              <a:t> </a:t>
            </a:r>
            <a:r>
              <a:rPr lang="fi-FI" sz="3600" dirty="0" err="1"/>
              <a:t>with</a:t>
            </a:r>
            <a:r>
              <a:rPr lang="fi-FI" sz="3600" dirty="0"/>
              <a:t> </a:t>
            </a:r>
            <a:r>
              <a:rPr lang="fi-FI" sz="3600" dirty="0" err="1"/>
              <a:t>young</a:t>
            </a:r>
            <a:r>
              <a:rPr lang="fi-FI" sz="3600" dirty="0"/>
              <a:t> </a:t>
            </a:r>
            <a:r>
              <a:rPr lang="fi-FI" sz="3600" dirty="0" err="1"/>
              <a:t>children</a:t>
            </a:r>
            <a:r>
              <a:rPr lang="fi-FI" sz="3600" dirty="0"/>
              <a:t>, </a:t>
            </a:r>
            <a:r>
              <a:rPr lang="fi-FI" sz="3600" dirty="0" err="1"/>
              <a:t>before</a:t>
            </a:r>
            <a:r>
              <a:rPr lang="fi-FI" sz="3600" dirty="0"/>
              <a:t> and </a:t>
            </a:r>
            <a:r>
              <a:rPr lang="fi-FI" sz="3600" dirty="0" err="1"/>
              <a:t>during</a:t>
            </a:r>
            <a:r>
              <a:rPr lang="fi-FI" sz="3600" dirty="0"/>
              <a:t> </a:t>
            </a:r>
            <a:r>
              <a:rPr lang="fi-FI" sz="3600" dirty="0" err="1"/>
              <a:t>the</a:t>
            </a:r>
            <a:r>
              <a:rPr lang="fi-FI" sz="3600" dirty="0"/>
              <a:t> COVID-19 </a:t>
            </a:r>
            <a:r>
              <a:rPr lang="fi-FI" sz="3600" dirty="0" err="1"/>
              <a:t>epidemic</a:t>
            </a:r>
            <a:r>
              <a:rPr lang="fi-FI" sz="3600" dirty="0"/>
              <a:t> in Finland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0489FE5-573E-433B-BE46-DDDDC9D286B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33D6202-045A-4CFF-B03A-5265A7167FBD}" type="datetime1">
              <a:rPr lang="en-GB" noProof="0" smtClean="0"/>
              <a:pPr/>
              <a:t>13/06/2022</a:t>
            </a:fld>
            <a:endParaRPr lang="en-GB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3FE530B-FC24-4AD5-8A02-C8DBCA5839E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626038" y="6484540"/>
            <a:ext cx="6953061" cy="365125"/>
          </a:xfrm>
        </p:spPr>
        <p:txBody>
          <a:bodyPr/>
          <a:lstStyle/>
          <a:p>
            <a:r>
              <a:rPr lang="en-GB" sz="1200" noProof="0"/>
              <a:t>Närvi &amp; Lammi-Taskula 2021 (COVID &amp; childcare survey / parents with 5-y-old children)</a:t>
            </a:r>
            <a:endParaRPr lang="en-GB" sz="1200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CAF9CC9-33F3-4AFF-BC0C-413A7A02884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noProof="0" smtClean="0"/>
              <a:pPr/>
              <a:t>8</a:t>
            </a:fld>
            <a:endParaRPr lang="en-GB" noProof="0"/>
          </a:p>
        </p:txBody>
      </p:sp>
      <p:graphicFrame>
        <p:nvGraphicFramePr>
          <p:cNvPr id="8" name="Kaavio 7">
            <a:extLst>
              <a:ext uri="{FF2B5EF4-FFF2-40B4-BE49-F238E27FC236}">
                <a16:creationId xmlns:a16="http://schemas.microsoft.com/office/drawing/2014/main" id="{FDA7CFE2-215C-4D89-8944-27B22C6F4F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6617179"/>
              </p:ext>
            </p:extLst>
          </p:nvPr>
        </p:nvGraphicFramePr>
        <p:xfrm>
          <a:off x="1512478" y="1898905"/>
          <a:ext cx="9367189" cy="4400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5728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CF6F3D-5D78-4E96-80E0-0EA528FBA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/>
              <a:t>Division of labour in </a:t>
            </a:r>
            <a:r>
              <a:rPr lang="fi-FI" sz="3600" dirty="0" err="1"/>
              <a:t>childcare</a:t>
            </a:r>
            <a:r>
              <a:rPr lang="fi-FI" sz="3600" dirty="0"/>
              <a:t> </a:t>
            </a:r>
            <a:r>
              <a:rPr lang="fi-FI" sz="3600" dirty="0" err="1"/>
              <a:t>between</a:t>
            </a:r>
            <a:r>
              <a:rPr lang="fi-FI" sz="3600" dirty="0"/>
              <a:t> </a:t>
            </a:r>
            <a:r>
              <a:rPr lang="fi-FI" sz="3600" dirty="0" err="1"/>
              <a:t>parents</a:t>
            </a:r>
            <a:r>
              <a:rPr lang="fi-FI" sz="3600" dirty="0"/>
              <a:t> of </a:t>
            </a:r>
            <a:r>
              <a:rPr lang="fi-FI" sz="3600" dirty="0" err="1"/>
              <a:t>young</a:t>
            </a:r>
            <a:r>
              <a:rPr lang="fi-FI" sz="3600" dirty="0"/>
              <a:t> </a:t>
            </a:r>
            <a:r>
              <a:rPr lang="fi-FI" sz="3600" dirty="0" err="1"/>
              <a:t>children</a:t>
            </a:r>
            <a:r>
              <a:rPr lang="fi-FI" sz="3600" dirty="0"/>
              <a:t>, </a:t>
            </a:r>
            <a:r>
              <a:rPr lang="fi-FI" sz="3600" dirty="0" err="1"/>
              <a:t>before</a:t>
            </a:r>
            <a:r>
              <a:rPr lang="fi-FI" sz="3600" dirty="0"/>
              <a:t> and </a:t>
            </a:r>
            <a:r>
              <a:rPr lang="fi-FI" sz="3600" dirty="0" err="1"/>
              <a:t>during</a:t>
            </a:r>
            <a:r>
              <a:rPr lang="fi-FI" sz="3600" dirty="0"/>
              <a:t> </a:t>
            </a:r>
            <a:r>
              <a:rPr lang="fi-FI" sz="3600" dirty="0" err="1"/>
              <a:t>the</a:t>
            </a:r>
            <a:r>
              <a:rPr lang="fi-FI" sz="3600" dirty="0"/>
              <a:t> COVID-19 </a:t>
            </a:r>
            <a:r>
              <a:rPr lang="fi-FI" sz="3600" dirty="0" err="1"/>
              <a:t>epidemic</a:t>
            </a:r>
            <a:r>
              <a:rPr lang="fi-FI" sz="3600" dirty="0"/>
              <a:t> in Finland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EB2AB4D-3CDC-45A1-98B5-D4EA005BDA4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33D6202-045A-4CFF-B03A-5265A7167FBD}" type="datetime1">
              <a:rPr lang="en-GB" noProof="0" smtClean="0"/>
              <a:pPr/>
              <a:t>13/06/2022</a:t>
            </a:fld>
            <a:endParaRPr lang="en-GB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E3408CA-B3D1-4D6D-8C5B-6FAB84F4B6F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200968" y="6389290"/>
            <a:ext cx="7251296" cy="468710"/>
          </a:xfrm>
        </p:spPr>
        <p:txBody>
          <a:bodyPr/>
          <a:lstStyle/>
          <a:p>
            <a:r>
              <a:rPr lang="en-GB" sz="1400" noProof="0" dirty="0"/>
              <a:t>Närvi &amp; Lammi-Taskula 2021 (COVID &amp; childcare survey, parents with 5-y-old children)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646F72E-6C34-42E1-8249-EBB10C46AD0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noProof="0" smtClean="0"/>
              <a:pPr/>
              <a:t>9</a:t>
            </a:fld>
            <a:endParaRPr lang="en-GB" noProof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B5A03C7-1B1F-4076-A538-675F7943E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371743"/>
            <a:ext cx="8181975" cy="490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CA5D1E7E-B664-4EED-BB10-86B58D3F1C33}"/>
              </a:ext>
            </a:extLst>
          </p:cNvPr>
          <p:cNvSpPr txBox="1"/>
          <p:nvPr/>
        </p:nvSpPr>
        <p:spPr>
          <a:xfrm>
            <a:off x="361950" y="2114550"/>
            <a:ext cx="10001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/>
              <a:t>Mothers</a:t>
            </a:r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dirty="0" err="1"/>
              <a:t>Fathers</a:t>
            </a:r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8ED86CC6-4D8B-4CE2-90CF-D4DE087ED2B4}"/>
              </a:ext>
            </a:extLst>
          </p:cNvPr>
          <p:cNvSpPr txBox="1"/>
          <p:nvPr/>
        </p:nvSpPr>
        <p:spPr>
          <a:xfrm>
            <a:off x="1695450" y="1571624"/>
            <a:ext cx="1476375" cy="15542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sz="1900" dirty="0" err="1">
                <a:highlight>
                  <a:srgbClr val="FFFFFF"/>
                </a:highlight>
              </a:rPr>
              <a:t>January</a:t>
            </a:r>
            <a:endParaRPr lang="fi-FI" sz="1900" dirty="0">
              <a:highlight>
                <a:srgbClr val="FFFFFF"/>
              </a:highlight>
            </a:endParaRPr>
          </a:p>
          <a:p>
            <a:endParaRPr lang="fi-FI" sz="1900" dirty="0">
              <a:highlight>
                <a:srgbClr val="FFFFFF"/>
              </a:highlight>
            </a:endParaRPr>
          </a:p>
          <a:p>
            <a:r>
              <a:rPr lang="fi-FI" sz="1900" dirty="0" err="1">
                <a:highlight>
                  <a:srgbClr val="FFFFFF"/>
                </a:highlight>
              </a:rPr>
              <a:t>Spring</a:t>
            </a:r>
            <a:endParaRPr lang="fi-FI" sz="1900" dirty="0">
              <a:highlight>
                <a:srgbClr val="FFFFFF"/>
              </a:highlight>
            </a:endParaRPr>
          </a:p>
          <a:p>
            <a:endParaRPr lang="fi-FI" sz="1900" dirty="0">
              <a:highlight>
                <a:srgbClr val="FFFFFF"/>
              </a:highlight>
            </a:endParaRPr>
          </a:p>
          <a:p>
            <a:r>
              <a:rPr lang="fi-FI" sz="1900" dirty="0" err="1">
                <a:highlight>
                  <a:srgbClr val="FFFFFF"/>
                </a:highlight>
              </a:rPr>
              <a:t>December</a:t>
            </a:r>
            <a:endParaRPr lang="fi-FI" sz="1900" dirty="0">
              <a:highlight>
                <a:srgbClr val="FFFFFF"/>
              </a:highlight>
            </a:endParaRP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593CBA06-5790-4D39-A716-D95957A3C6DE}"/>
              </a:ext>
            </a:extLst>
          </p:cNvPr>
          <p:cNvSpPr txBox="1"/>
          <p:nvPr/>
        </p:nvSpPr>
        <p:spPr>
          <a:xfrm>
            <a:off x="1695450" y="3325777"/>
            <a:ext cx="1476375" cy="15542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sz="1900" dirty="0" err="1">
                <a:highlight>
                  <a:srgbClr val="FFFFFF"/>
                </a:highlight>
              </a:rPr>
              <a:t>January</a:t>
            </a:r>
            <a:endParaRPr lang="fi-FI" sz="1900" dirty="0">
              <a:highlight>
                <a:srgbClr val="FFFFFF"/>
              </a:highlight>
            </a:endParaRPr>
          </a:p>
          <a:p>
            <a:endParaRPr lang="fi-FI" sz="1900" dirty="0">
              <a:highlight>
                <a:srgbClr val="FFFFFF"/>
              </a:highlight>
            </a:endParaRPr>
          </a:p>
          <a:p>
            <a:r>
              <a:rPr lang="fi-FI" sz="1900" dirty="0" err="1">
                <a:highlight>
                  <a:srgbClr val="FFFFFF"/>
                </a:highlight>
              </a:rPr>
              <a:t>Spring</a:t>
            </a:r>
            <a:endParaRPr lang="fi-FI" sz="1900" dirty="0">
              <a:highlight>
                <a:srgbClr val="FFFFFF"/>
              </a:highlight>
            </a:endParaRPr>
          </a:p>
          <a:p>
            <a:endParaRPr lang="fi-FI" sz="1900" dirty="0">
              <a:highlight>
                <a:srgbClr val="FFFFFF"/>
              </a:highlight>
            </a:endParaRPr>
          </a:p>
          <a:p>
            <a:r>
              <a:rPr lang="fi-FI" sz="1900" dirty="0" err="1">
                <a:highlight>
                  <a:srgbClr val="FFFFFF"/>
                </a:highlight>
              </a:rPr>
              <a:t>December</a:t>
            </a:r>
            <a:endParaRPr lang="fi-FI" sz="1900" dirty="0">
              <a:highlight>
                <a:srgbClr val="FFFFFF"/>
              </a:highlight>
            </a:endParaRP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F801CBCD-5A17-4A55-B104-CE1FB2856325}"/>
              </a:ext>
            </a:extLst>
          </p:cNvPr>
          <p:cNvSpPr txBox="1"/>
          <p:nvPr/>
        </p:nvSpPr>
        <p:spPr>
          <a:xfrm>
            <a:off x="2291715" y="5350144"/>
            <a:ext cx="219900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sz="1600" dirty="0" err="1">
                <a:highlight>
                  <a:srgbClr val="FFFFFF"/>
                </a:highlight>
              </a:rPr>
              <a:t>Mother</a:t>
            </a:r>
            <a:r>
              <a:rPr lang="fi-FI" sz="1600" dirty="0">
                <a:highlight>
                  <a:srgbClr val="FFFFFF"/>
                </a:highlight>
              </a:rPr>
              <a:t> </a:t>
            </a:r>
            <a:r>
              <a:rPr lang="fi-FI" sz="1600" dirty="0" err="1">
                <a:highlight>
                  <a:srgbClr val="FFFFFF"/>
                </a:highlight>
              </a:rPr>
              <a:t>does</a:t>
            </a:r>
            <a:r>
              <a:rPr lang="fi-FI" sz="1600" dirty="0">
                <a:highlight>
                  <a:srgbClr val="FFFFFF"/>
                </a:highlight>
              </a:rPr>
              <a:t> (</a:t>
            </a:r>
            <a:r>
              <a:rPr lang="fi-FI" sz="1600" dirty="0" err="1">
                <a:highlight>
                  <a:srgbClr val="FFFFFF"/>
                </a:highlight>
              </a:rPr>
              <a:t>almost</a:t>
            </a:r>
            <a:r>
              <a:rPr lang="fi-FI" sz="1600" dirty="0">
                <a:highlight>
                  <a:srgbClr val="FFFFFF"/>
                </a:highlight>
              </a:rPr>
              <a:t>) </a:t>
            </a:r>
            <a:r>
              <a:rPr lang="fi-FI" sz="1600" dirty="0" err="1">
                <a:highlight>
                  <a:srgbClr val="FFFFFF"/>
                </a:highlight>
              </a:rPr>
              <a:t>all</a:t>
            </a:r>
            <a:endParaRPr lang="fi-FI" sz="1600" dirty="0">
              <a:highlight>
                <a:srgbClr val="FFFFFF"/>
              </a:highlight>
            </a:endParaRPr>
          </a:p>
          <a:p>
            <a:r>
              <a:rPr lang="fi-FI" sz="1600" dirty="0" err="1">
                <a:highlight>
                  <a:srgbClr val="FFFFFF"/>
                </a:highlight>
              </a:rPr>
              <a:t>Father</a:t>
            </a:r>
            <a:r>
              <a:rPr lang="fi-FI" sz="1600" dirty="0">
                <a:highlight>
                  <a:srgbClr val="FFFFFF"/>
                </a:highlight>
              </a:rPr>
              <a:t> </a:t>
            </a:r>
            <a:r>
              <a:rPr lang="fi-FI" sz="1600" dirty="0" err="1">
                <a:highlight>
                  <a:srgbClr val="FFFFFF"/>
                </a:highlight>
              </a:rPr>
              <a:t>does</a:t>
            </a:r>
            <a:r>
              <a:rPr lang="fi-FI" sz="1600" dirty="0">
                <a:highlight>
                  <a:srgbClr val="FFFFFF"/>
                </a:highlight>
              </a:rPr>
              <a:t> </a:t>
            </a:r>
            <a:r>
              <a:rPr lang="fi-FI" sz="1600" dirty="0" err="1">
                <a:highlight>
                  <a:srgbClr val="FFFFFF"/>
                </a:highlight>
              </a:rPr>
              <a:t>more</a:t>
            </a:r>
            <a:endParaRPr lang="fi-FI" sz="1600" dirty="0">
              <a:highlight>
                <a:srgbClr val="FFFFFF"/>
              </a:highlight>
            </a:endParaRP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1C7D68E5-EE80-475B-A996-5D2E2EA07D02}"/>
              </a:ext>
            </a:extLst>
          </p:cNvPr>
          <p:cNvSpPr txBox="1"/>
          <p:nvPr/>
        </p:nvSpPr>
        <p:spPr>
          <a:xfrm>
            <a:off x="4657817" y="5369572"/>
            <a:ext cx="2199004" cy="7921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i-FI" sz="1600" dirty="0" err="1">
                <a:highlight>
                  <a:srgbClr val="FFFFFF"/>
                </a:highlight>
              </a:rPr>
              <a:t>Mother</a:t>
            </a:r>
            <a:r>
              <a:rPr lang="fi-FI" sz="1600" dirty="0">
                <a:highlight>
                  <a:srgbClr val="FFFFFF"/>
                </a:highlight>
              </a:rPr>
              <a:t> </a:t>
            </a:r>
            <a:r>
              <a:rPr lang="fi-FI" sz="1600" dirty="0" err="1">
                <a:highlight>
                  <a:srgbClr val="FFFFFF"/>
                </a:highlight>
              </a:rPr>
              <a:t>does</a:t>
            </a:r>
            <a:r>
              <a:rPr lang="fi-FI" sz="1600" dirty="0">
                <a:highlight>
                  <a:srgbClr val="FFFFFF"/>
                </a:highlight>
              </a:rPr>
              <a:t> </a:t>
            </a:r>
            <a:r>
              <a:rPr lang="fi-FI" sz="1600" dirty="0" err="1">
                <a:highlight>
                  <a:srgbClr val="FFFFFF"/>
                </a:highlight>
              </a:rPr>
              <a:t>more</a:t>
            </a:r>
            <a:r>
              <a:rPr lang="fi-FI" sz="1600" dirty="0">
                <a:highlight>
                  <a:srgbClr val="FFFFFF"/>
                </a:highlight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fi-FI" sz="1600" dirty="0" err="1">
                <a:highlight>
                  <a:srgbClr val="FFFFFF"/>
                </a:highlight>
              </a:rPr>
              <a:t>Father</a:t>
            </a:r>
            <a:r>
              <a:rPr lang="fi-FI" sz="1600" dirty="0">
                <a:highlight>
                  <a:srgbClr val="FFFFFF"/>
                </a:highlight>
              </a:rPr>
              <a:t> </a:t>
            </a:r>
            <a:r>
              <a:rPr lang="fi-FI" sz="1600" dirty="0" err="1">
                <a:highlight>
                  <a:srgbClr val="FFFFFF"/>
                </a:highlight>
              </a:rPr>
              <a:t>does</a:t>
            </a:r>
            <a:r>
              <a:rPr lang="fi-FI" sz="1600" dirty="0">
                <a:highlight>
                  <a:srgbClr val="FFFFFF"/>
                </a:highlight>
              </a:rPr>
              <a:t> (</a:t>
            </a:r>
            <a:r>
              <a:rPr lang="fi-FI" sz="1600" dirty="0" err="1">
                <a:highlight>
                  <a:srgbClr val="FFFFFF"/>
                </a:highlight>
              </a:rPr>
              <a:t>almost</a:t>
            </a:r>
            <a:r>
              <a:rPr lang="fi-FI" sz="1600" dirty="0">
                <a:highlight>
                  <a:srgbClr val="FFFFFF"/>
                </a:highlight>
              </a:rPr>
              <a:t>) </a:t>
            </a:r>
            <a:r>
              <a:rPr lang="fi-FI" sz="1600" dirty="0" err="1">
                <a:highlight>
                  <a:srgbClr val="FFFFFF"/>
                </a:highlight>
              </a:rPr>
              <a:t>all</a:t>
            </a:r>
            <a:endParaRPr lang="fi-FI" sz="1600" dirty="0">
              <a:highlight>
                <a:srgbClr val="FFFFFF"/>
              </a:highlight>
            </a:endParaRP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A9CD0DD8-DBB7-40AD-A557-7D6EB483FCEB}"/>
              </a:ext>
            </a:extLst>
          </p:cNvPr>
          <p:cNvSpPr txBox="1"/>
          <p:nvPr/>
        </p:nvSpPr>
        <p:spPr>
          <a:xfrm>
            <a:off x="7023918" y="5473254"/>
            <a:ext cx="219900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sz="1600" dirty="0" err="1">
                <a:highlight>
                  <a:srgbClr val="FFFFFF"/>
                </a:highlight>
              </a:rPr>
              <a:t>Childcare</a:t>
            </a:r>
            <a:r>
              <a:rPr lang="fi-FI" sz="1600" dirty="0">
                <a:highlight>
                  <a:srgbClr val="FFFFFF"/>
                </a:highlight>
              </a:rPr>
              <a:t> is </a:t>
            </a:r>
            <a:r>
              <a:rPr lang="fi-FI" sz="1600" dirty="0" err="1">
                <a:highlight>
                  <a:srgbClr val="FFFFFF"/>
                </a:highlight>
              </a:rPr>
              <a:t>shared</a:t>
            </a:r>
            <a:r>
              <a:rPr lang="fi-FI" sz="1600" dirty="0">
                <a:highlight>
                  <a:srgbClr val="FFFFFF"/>
                </a:highlight>
              </a:rPr>
              <a:t> </a:t>
            </a:r>
            <a:r>
              <a:rPr lang="fi-FI" sz="1600" dirty="0" err="1">
                <a:highlight>
                  <a:srgbClr val="FFFFFF"/>
                </a:highlight>
              </a:rPr>
              <a:t>equally</a:t>
            </a:r>
            <a:endParaRPr lang="fi-FI" sz="1600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847720012"/>
      </p:ext>
    </p:extLst>
  </p:cSld>
  <p:clrMapOvr>
    <a:masterClrMapping/>
  </p:clrMapOvr>
</p:sld>
</file>

<file path=ppt/theme/theme1.xml><?xml version="1.0" encoding="utf-8"?>
<a:theme xmlns:a="http://schemas.openxmlformats.org/drawingml/2006/main" name="THL 2019">
  <a:themeElements>
    <a:clrScheme name="THL tilastovärit">
      <a:dk1>
        <a:srgbClr val="303030"/>
      </a:dk1>
      <a:lt1>
        <a:srgbClr val="FFFFFF"/>
      </a:lt1>
      <a:dk2>
        <a:srgbClr val="7BC143"/>
      </a:dk2>
      <a:lt2>
        <a:srgbClr val="F2F2F2"/>
      </a:lt2>
      <a:accent1>
        <a:srgbClr val="519B2F"/>
      </a:accent1>
      <a:accent2>
        <a:srgbClr val="2F61AD"/>
      </a:accent2>
      <a:accent3>
        <a:srgbClr val="FAA61A"/>
      </a:accent3>
      <a:accent4>
        <a:srgbClr val="CC77AC"/>
      </a:accent4>
      <a:accent5>
        <a:srgbClr val="28A0C1"/>
      </a:accent5>
      <a:accent6>
        <a:srgbClr val="BE3F71"/>
      </a:accent6>
      <a:hlink>
        <a:srgbClr val="2F61AD"/>
      </a:hlink>
      <a:folHlink>
        <a:srgbClr val="5191CD"/>
      </a:folHlink>
    </a:clrScheme>
    <a:fontScheme name="THL 2019 09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HL_ppt-pohja_EN.potx" id="{67461610-7789-4B0B-BBAE-0668DD2748AE}" vid="{B9199F2C-1214-4BEF-8CAC-F124D53CC88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THL_ppt-pohja_EN</Template>
  <TotalTime>1697</TotalTime>
  <Words>900</Words>
  <Application>Microsoft Office PowerPoint</Application>
  <PresentationFormat>Laajakuva</PresentationFormat>
  <Paragraphs>137</Paragraphs>
  <Slides>14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20" baseType="lpstr">
      <vt:lpstr>Arial</vt:lpstr>
      <vt:lpstr>Arial Narrow</vt:lpstr>
      <vt:lpstr>Calibri</vt:lpstr>
      <vt:lpstr>Segoe UI</vt:lpstr>
      <vt:lpstr>Source Sans Pro</vt:lpstr>
      <vt:lpstr>THL 2019</vt:lpstr>
      <vt:lpstr>Effects of the COVID-19 pandemic on childcare and the take-up of parenting leave in Finland</vt:lpstr>
      <vt:lpstr>COVID-19 pandemic and gender equality</vt:lpstr>
      <vt:lpstr>COVID-19 restrictions and recommendations in Finland</vt:lpstr>
      <vt:lpstr>Take-up and lenght of parenting leave is related to</vt:lpstr>
      <vt:lpstr>Employment rate according to gender and education level in Finland 2019-2021 </vt:lpstr>
      <vt:lpstr>Change in employment rate according to quarter and gender, 1Q2020 – 1Q2022 in comparison to 2019</vt:lpstr>
      <vt:lpstr>Working from home</vt:lpstr>
      <vt:lpstr>Experiences of work-family reconciliation in families with young children, before and during the COVID-19 epidemic in Finland</vt:lpstr>
      <vt:lpstr>Division of labour in childcare between parents of young children, before and during the COVID-19 epidemic in Finland</vt:lpstr>
      <vt:lpstr>Children born and fathers’ take-up of leave 2019-2021 in Finland</vt:lpstr>
      <vt:lpstr>Changes in the take-up of home care allowance* (2019 vs 2020) in Finland</vt:lpstr>
      <vt:lpstr>Change in parenting leave* plans due to COVID-19 in Finland</vt:lpstr>
      <vt:lpstr>Changes in parenting leave plans, according to gender and education</vt:lpstr>
      <vt:lpstr>Conclusions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Effects of the COVID-19 pandemic on the take-up of parental leave in Finland</dc:title>
  <dc:creator>Johanna Lammi-Taskula</dc:creator>
  <cp:lastModifiedBy>Johanna Lammi-Taskula</cp:lastModifiedBy>
  <cp:revision>54</cp:revision>
  <dcterms:created xsi:type="dcterms:W3CDTF">2022-05-17T12:21:25Z</dcterms:created>
  <dcterms:modified xsi:type="dcterms:W3CDTF">2022-06-13T08:45:48Z</dcterms:modified>
</cp:coreProperties>
</file>