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60" r:id="rId1"/>
  </p:sldMasterIdLst>
  <p:notesMasterIdLst>
    <p:notesMasterId r:id="rId26"/>
  </p:notesMasterIdLst>
  <p:sldIdLst>
    <p:sldId id="257" r:id="rId2"/>
    <p:sldId id="258" r:id="rId3"/>
    <p:sldId id="275" r:id="rId4"/>
    <p:sldId id="289" r:id="rId5"/>
    <p:sldId id="290" r:id="rId6"/>
    <p:sldId id="277" r:id="rId7"/>
    <p:sldId id="293" r:id="rId8"/>
    <p:sldId id="291" r:id="rId9"/>
    <p:sldId id="279" r:id="rId10"/>
    <p:sldId id="308" r:id="rId11"/>
    <p:sldId id="294" r:id="rId12"/>
    <p:sldId id="296" r:id="rId13"/>
    <p:sldId id="297" r:id="rId14"/>
    <p:sldId id="318" r:id="rId15"/>
    <p:sldId id="301" r:id="rId16"/>
    <p:sldId id="300" r:id="rId17"/>
    <p:sldId id="285" r:id="rId18"/>
    <p:sldId id="273" r:id="rId19"/>
    <p:sldId id="292" r:id="rId20"/>
    <p:sldId id="315" r:id="rId21"/>
    <p:sldId id="316" r:id="rId22"/>
    <p:sldId id="317" r:id="rId23"/>
    <p:sldId id="319" r:id="rId24"/>
    <p:sldId id="314" r:id="rId25"/>
  </p:sldIdLst>
  <p:sldSz cx="9144000" cy="6858000" type="screen4x3"/>
  <p:notesSz cx="6669088" cy="9926638"/>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84EA84-A3CE-3B89-8A5E-42CC2DC85E98}" name="Marie-Fleur Philipp" initials="MFP" userId="S::sebph01@cloud.uni-tuebingen.de::8d52cbc4-2bd3-427a-9d27-4c4bb00b1fc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Marie-Fleur" initials="" lastIdx="11" clrIdx="0"/>
  <p:cmAuthor id="1" name="Spieß, Katharina" initials="SK" lastIdx="3" clrIdx="1">
    <p:extLst>
      <p:ext uri="{19B8F6BF-5375-455C-9EA6-DF929625EA0E}">
        <p15:presenceInfo xmlns:p15="http://schemas.microsoft.com/office/powerpoint/2012/main" userId="Spieß, Katharina" providerId="None"/>
      </p:ext>
    </p:extLst>
  </p:cmAuthor>
  <p:cmAuthor id="2" name="Silke" initials="S" lastIdx="8" clrIdx="2">
    <p:extLst>
      <p:ext uri="{19B8F6BF-5375-455C-9EA6-DF929625EA0E}">
        <p15:presenceInfo xmlns:p15="http://schemas.microsoft.com/office/powerpoint/2012/main" userId="Sil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71147-F794-2F58-2BBE-83657ABBE378}" v="985" dt="2022-06-02T13:10:11.374"/>
    <p1510:client id="{39550D8A-9CA2-4D1E-0E3C-80A87AC2E329}" v="296" dt="2022-06-02T08:47:13.032"/>
    <p1510:client id="{422161C1-3CAC-8D95-CD38-49457143025F}" v="46" dt="2022-06-02T09:40:31.895"/>
    <p1510:client id="{73017EF3-C8F3-649B-B7DA-A398FC0E7CA9}" v="200" dt="2022-06-02T13:09:33.25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239"/>
    <p:restoredTop sz="88889"/>
  </p:normalViewPr>
  <p:slideViewPr>
    <p:cSldViewPr snapToGrid="0">
      <p:cViewPr varScale="1">
        <p:scale>
          <a:sx n="80" d="100"/>
          <a:sy n="80" d="100"/>
        </p:scale>
        <p:origin x="208" y="4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9F344B19-3044-2A4B-B3B0-F1FDB514AFC9}" type="datetimeFigureOut">
              <a:rPr lang="de-DE" smtClean="0"/>
              <a:t>18.06.22</a:t>
            </a:fld>
            <a:endParaRPr lang="de-DE"/>
          </a:p>
        </p:txBody>
      </p:sp>
      <p:sp>
        <p:nvSpPr>
          <p:cNvPr id="4" name="Folienbildplatzhalt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66909" y="4715154"/>
            <a:ext cx="5335270" cy="4466987"/>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BE0DECD2-AE71-2C45-AF80-63352D260F9D}" type="slidenum">
              <a:rPr lang="de-DE" smtClean="0"/>
              <a:t>‹Nr.›</a:t>
            </a:fld>
            <a:endParaRPr lang="de-DE"/>
          </a:p>
        </p:txBody>
      </p:sp>
    </p:spTree>
    <p:extLst>
      <p:ext uri="{BB962C8B-B14F-4D97-AF65-F5344CB8AC3E}">
        <p14:creationId xmlns:p14="http://schemas.microsoft.com/office/powerpoint/2010/main" val="26138583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AE23788-96DF-45CE-8547-4DFF32E90DA3}"/>
              </a:ext>
            </a:extLst>
          </p:cNvPr>
          <p:cNvSpPr>
            <a:spLocks noGrp="1" noChangeArrowheads="1"/>
          </p:cNvSpPr>
          <p:nvPr>
            <p:ph type="sldNum" sz="quarter" idx="5"/>
          </p:nvPr>
        </p:nvSpPr>
        <p:spPr>
          <a:ln/>
        </p:spPr>
        <p:txBody>
          <a:bodyPr/>
          <a:lstStyle/>
          <a:p>
            <a:fld id="{19A0C25E-7184-4F96-BAFA-11591F2EF75C}" type="slidenum">
              <a:rPr lang="de-DE" altLang="en-US">
                <a:solidFill>
                  <a:prstClr val="black"/>
                </a:solidFill>
              </a:rPr>
              <a:pPr/>
              <a:t>1</a:t>
            </a:fld>
            <a:endParaRPr lang="de-DE" altLang="en-US">
              <a:solidFill>
                <a:prstClr val="black"/>
              </a:solidFill>
            </a:endParaRPr>
          </a:p>
        </p:txBody>
      </p:sp>
      <p:sp>
        <p:nvSpPr>
          <p:cNvPr id="75778" name="Rectangle 2">
            <a:extLst>
              <a:ext uri="{FF2B5EF4-FFF2-40B4-BE49-F238E27FC236}">
                <a16:creationId xmlns:a16="http://schemas.microsoft.com/office/drawing/2014/main" id="{12270BD2-2F49-40D0-A6AD-A34B6BB38939}"/>
              </a:ext>
            </a:extLst>
          </p:cNvPr>
          <p:cNvSpPr>
            <a:spLocks noGrp="1" noRot="1" noChangeAspect="1" noChangeArrowheads="1" noTextEdit="1"/>
          </p:cNvSpPr>
          <p:nvPr>
            <p:ph type="sldImg"/>
          </p:nvPr>
        </p:nvSpPr>
        <p:spPr>
          <a:ln/>
        </p:spPr>
      </p:sp>
      <p:sp>
        <p:nvSpPr>
          <p:cNvPr id="75779" name="Rectangle 3">
            <a:extLst>
              <a:ext uri="{FF2B5EF4-FFF2-40B4-BE49-F238E27FC236}">
                <a16:creationId xmlns:a16="http://schemas.microsoft.com/office/drawing/2014/main" id="{8A110E32-F2C5-423E-BD87-2BC503B89BAE}"/>
              </a:ext>
            </a:extLst>
          </p:cNvPr>
          <p:cNvSpPr>
            <a:spLocks noGrp="1" noChangeArrowheads="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altLang="en-US" sz="15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200" kern="1200" dirty="0">
                <a:solidFill>
                  <a:schemeClr val="tx1"/>
                </a:solidFill>
                <a:effectLst/>
                <a:latin typeface="+mn-lt"/>
                <a:ea typeface="+mn-ea"/>
                <a:cs typeface="+mn-cs"/>
              </a:rPr>
              <a:t>The data for this study stems from a survey experiment that has been implemented in two waves of the German GESIS Panel in 2019 and 2020.</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both waves, respondents received four vignettes describing a hypothetical couple expecting their first child and had to indicate how they should divide their parental leave. In the second wave, they additionally received the priming or were allocated to the control group.</a:t>
            </a:r>
            <a:endParaRPr lang="de-DE" sz="1200" kern="1200" dirty="0">
              <a:solidFill>
                <a:schemeClr val="tx1"/>
              </a:solidFill>
              <a:effectLst/>
              <a:latin typeface="+mn-lt"/>
              <a:ea typeface="+mn-ea"/>
              <a:cs typeface="+mn-cs"/>
            </a:endParaRPr>
          </a:p>
          <a:p>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_____________</a:t>
            </a: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design thus allows to investigate the effects of priming with parental leave policy-related information on normative beliefs regarding the division of parental leave and how these effects are moderated by the couple income constellation.)))</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5"/>
          </p:nvPr>
        </p:nvSpPr>
        <p:spPr/>
        <p:txBody>
          <a:bodyPr/>
          <a:lstStyle/>
          <a:p>
            <a:fld id="{BE0DECD2-AE71-2C45-AF80-63352D260F9D}" type="slidenum">
              <a:rPr lang="de-DE" smtClean="0"/>
              <a:t>11</a:t>
            </a:fld>
            <a:endParaRPr lang="de-DE"/>
          </a:p>
        </p:txBody>
      </p:sp>
    </p:spTree>
    <p:extLst>
      <p:ext uri="{BB962C8B-B14F-4D97-AF65-F5344CB8AC3E}">
        <p14:creationId xmlns:p14="http://schemas.microsoft.com/office/powerpoint/2010/main" val="2352787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200" kern="1200" dirty="0">
                <a:solidFill>
                  <a:schemeClr val="tx1"/>
                </a:solidFill>
                <a:effectLst/>
                <a:latin typeface="+mn-lt"/>
                <a:ea typeface="+mn-ea"/>
                <a:cs typeface="+mn-cs"/>
              </a:rPr>
              <a:t>We applied OLS regression models with lagged dependent variables and cluster-robust standard errors.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have three dependent variables measured at both waves and capturing respondents' normative judgements of parents' division of parental leave. So we consider judgements on mothers’ and fathers’ absolute length of parental leave and the mother’s relative share of parental leave.</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((At wave 1, mothers were assigned 8,3 months of parental leave while fathers were assigned 5,4 months. In sum, respondents thus supported a division of parental leave where the mother takes 60% of the couple's total leave length. We did not find significant differences across the experimental groups at wave 1.))</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the results section, the focus will lie on the dependent variable for mother's relative share of leave. Please keep in mind that we did not measure respondents’ actual leave taking behaviour but what they considered desirable.</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5"/>
          </p:nvPr>
        </p:nvSpPr>
        <p:spPr/>
        <p:txBody>
          <a:bodyPr/>
          <a:lstStyle/>
          <a:p>
            <a:fld id="{BE0DECD2-AE71-2C45-AF80-63352D260F9D}" type="slidenum">
              <a:rPr lang="de-DE" smtClean="0"/>
              <a:t>12</a:t>
            </a:fld>
            <a:endParaRPr lang="de-DE"/>
          </a:p>
        </p:txBody>
      </p:sp>
    </p:spTree>
    <p:extLst>
      <p:ext uri="{BB962C8B-B14F-4D97-AF65-F5344CB8AC3E}">
        <p14:creationId xmlns:p14="http://schemas.microsoft.com/office/powerpoint/2010/main" val="2575730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200" kern="1200" dirty="0">
                <a:solidFill>
                  <a:schemeClr val="tx1"/>
                </a:solidFill>
                <a:effectLst/>
                <a:latin typeface="+mn-lt"/>
                <a:ea typeface="+mn-ea"/>
                <a:cs typeface="+mn-cs"/>
              </a:rPr>
              <a:t>We controlled for the vignette dimensions and included two variables capturing the mother’s relative earnings and the couple’s absolute net household income.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Moreover, we included respondents’ parenthood status as well as various respondent-level control variables.</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BE0DECD2-AE71-2C45-AF80-63352D260F9D}" type="slidenum">
              <a:rPr lang="de-DE" smtClean="0"/>
              <a:t>13</a:t>
            </a:fld>
            <a:endParaRPr lang="de-DE"/>
          </a:p>
        </p:txBody>
      </p:sp>
    </p:spTree>
    <p:extLst>
      <p:ext uri="{BB962C8B-B14F-4D97-AF65-F5344CB8AC3E}">
        <p14:creationId xmlns:p14="http://schemas.microsoft.com/office/powerpoint/2010/main" val="4270508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200" kern="1200" dirty="0">
                <a:solidFill>
                  <a:schemeClr val="tx1"/>
                </a:solidFill>
                <a:effectLst/>
                <a:latin typeface="+mn-lt"/>
                <a:ea typeface="+mn-ea"/>
                <a:cs typeface="+mn-cs"/>
              </a:rPr>
              <a:t>I start directly with the results for the relative income subgroups because we did not find any significant priming effects in the full sample.</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bar chart shows the change in normative judgements regarding the mother’s relative share of parental leave across the two waves relative to the control group.</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find significant effects of C1 and C2 depending on the income constellation.</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couple constellations where the mother earns less than her partner, the priming on maternal economic risks significantly decreased the mother’s relative share of parental leave, leading to a more egalitarian division. The other two priming conditions did not show any significant differences to the control group for this income constellation. This is in line with our Hypothesis 2a.</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the mother earns more than her partner, the second priming condition on paternal wage penalties has a significant negative effect on the mother’s relative parental leave share.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effect of C3 on paternal take-up trends points into the same direction, but against our expectations, it is not significant. Hypothesis 2b is thus only supported with respect to C2.</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short, these results suggest that priming with family policy-related information has the potential to alter normative judgements when the information provided matches the couple's relative income constellation.</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5"/>
          </p:nvPr>
        </p:nvSpPr>
        <p:spPr/>
        <p:txBody>
          <a:bodyPr/>
          <a:lstStyle/>
          <a:p>
            <a:fld id="{BE0DECD2-AE71-2C45-AF80-63352D260F9D}" type="slidenum">
              <a:rPr lang="de-DE" smtClean="0"/>
              <a:t>15</a:t>
            </a:fld>
            <a:endParaRPr lang="de-DE"/>
          </a:p>
        </p:txBody>
      </p:sp>
    </p:spTree>
    <p:extLst>
      <p:ext uri="{BB962C8B-B14F-4D97-AF65-F5344CB8AC3E}">
        <p14:creationId xmlns:p14="http://schemas.microsoft.com/office/powerpoint/2010/main" val="1882198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200" kern="1200" dirty="0">
                <a:solidFill>
                  <a:schemeClr val="tx1"/>
                </a:solidFill>
                <a:effectLst/>
                <a:latin typeface="+mn-lt"/>
                <a:ea typeface="+mn-ea"/>
                <a:cs typeface="+mn-cs"/>
              </a:rPr>
              <a:t>This bar chart now shows the results for the subgroups of parents and childless respondents.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see that for parents, the effects are rather small and not significant.</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At the same time, we do find some significant effects of C2 and C3 for childless respondents.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the mother earns less than her partner, C2 increases support for a more traditional division of parental leave. But if the mother earns more than her partner, C2 increases support for a lower maternal share of parental leave. It seems like the priming has increased the salience of the relative income constellations and that childless respondents, more so than parents, consider this aspect more strongly after the priming;</a:t>
            </a:r>
            <a:r>
              <a:rPr lang="en-GB" sz="1200" strike="sngStrike" kern="1200" dirty="0">
                <a:solidFill>
                  <a:schemeClr val="tx1"/>
                </a:solidFill>
                <a:effectLst/>
                <a:latin typeface="+mn-lt"/>
                <a:ea typeface="+mn-ea"/>
                <a:cs typeface="+mn-cs"/>
              </a:rPr>
              <a:t> and this effect of C2 is significantly different for childless respondents compared to parents.</a:t>
            </a:r>
            <a:endParaRPr lang="de-DE" sz="1200" strike="sngStrike"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For C3, we find that it significantly reduces mother's share of parental leave if she earns relatively more than her partner; but the effect of C3 for childless respondents is not significantly different from the effect among parents.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general, these findings suggest that priming with policy-related information has stronger effects among respondent groups to whom the policy might be personally relevant and who did not engage in this topic a lot before. Our hypothesis was thus partially supported for C2, although the direction of the effects was not completely in line with our expectations.</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5"/>
          </p:nvPr>
        </p:nvSpPr>
        <p:spPr/>
        <p:txBody>
          <a:bodyPr/>
          <a:lstStyle/>
          <a:p>
            <a:fld id="{BE0DECD2-AE71-2C45-AF80-63352D260F9D}" type="slidenum">
              <a:rPr lang="de-DE" smtClean="0"/>
              <a:t>16</a:t>
            </a:fld>
            <a:endParaRPr lang="de-DE"/>
          </a:p>
        </p:txBody>
      </p:sp>
    </p:spTree>
    <p:extLst>
      <p:ext uri="{BB962C8B-B14F-4D97-AF65-F5344CB8AC3E}">
        <p14:creationId xmlns:p14="http://schemas.microsoft.com/office/powerpoint/2010/main" val="3810416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200" kern="1200" dirty="0">
                <a:solidFill>
                  <a:schemeClr val="tx1"/>
                </a:solidFill>
                <a:effectLst/>
                <a:latin typeface="+mn-lt"/>
                <a:ea typeface="+mn-ea"/>
                <a:cs typeface="+mn-cs"/>
              </a:rPr>
              <a:t>To sum up, this study provides novel experimental evidence for norm-setting effects of family policies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do find priming effects on parental leave norms, however, they are strongly dependent on the relative income constellation in couples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Moreover, we find that these priming effects are stronger among childless women and men.</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Of course, this study is not without limitations: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effects that we find are rather small, which might be related to the fact that it was a rather short and not very intense information priming; but previous priming survey experiments in this field also found rather modest effect sizes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Regarding the heterogeneous effects by parenthood status, we cannot really entangle whether the stronger effects among childless respondents are due to higher personal relevance or little previous reflection on parental leave; so future studies should ideally measure respondents’ prior knowledge or reflection in order to differentiate the underlying mechanisms.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Nevertheless, the findings of this study indicate that evidence-based policy-related information might have the potential to shape gender and care cultures among the wider public over time, if it is repeatedly diffused. So, these insights have practical implications for policymakers and media, as they point to the relevance and potential of the availability, accessibility, and diffusion of such policy-related information.</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5"/>
          </p:nvPr>
        </p:nvSpPr>
        <p:spPr/>
        <p:txBody>
          <a:bodyPr/>
          <a:lstStyle/>
          <a:p>
            <a:fld id="{BE0DECD2-AE71-2C45-AF80-63352D260F9D}" type="slidenum">
              <a:rPr lang="de-DE" smtClean="0"/>
              <a:t>17</a:t>
            </a:fld>
            <a:endParaRPr lang="de-DE"/>
          </a:p>
        </p:txBody>
      </p:sp>
    </p:spTree>
    <p:extLst>
      <p:ext uri="{BB962C8B-B14F-4D97-AF65-F5344CB8AC3E}">
        <p14:creationId xmlns:p14="http://schemas.microsoft.com/office/powerpoint/2010/main" val="1739424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err="1"/>
              <a:t>Thank</a:t>
            </a:r>
            <a:r>
              <a:rPr lang="de-DE"/>
              <a:t> </a:t>
            </a:r>
            <a:r>
              <a:rPr lang="de-DE" err="1"/>
              <a:t>you</a:t>
            </a:r>
            <a:r>
              <a:rPr lang="de-DE"/>
              <a:t> </a:t>
            </a:r>
            <a:r>
              <a:rPr lang="de-DE" err="1"/>
              <a:t>very</a:t>
            </a:r>
            <a:r>
              <a:rPr lang="de-DE"/>
              <a:t> </a:t>
            </a:r>
            <a:r>
              <a:rPr lang="de-DE" err="1"/>
              <a:t>much</a:t>
            </a:r>
            <a:r>
              <a:rPr lang="de-DE"/>
              <a:t> </a:t>
            </a:r>
            <a:r>
              <a:rPr lang="de-DE" err="1"/>
              <a:t>for</a:t>
            </a:r>
            <a:r>
              <a:rPr lang="de-DE"/>
              <a:t> </a:t>
            </a:r>
            <a:r>
              <a:rPr lang="de-DE" err="1"/>
              <a:t>your</a:t>
            </a:r>
            <a:r>
              <a:rPr lang="de-DE"/>
              <a:t> </a:t>
            </a:r>
            <a:r>
              <a:rPr lang="de-DE" err="1"/>
              <a:t>attention</a:t>
            </a:r>
            <a:r>
              <a:rPr lang="de-DE"/>
              <a:t>! </a:t>
            </a:r>
            <a:r>
              <a:rPr lang="de-DE" err="1"/>
              <a:t>We</a:t>
            </a:r>
            <a:r>
              <a:rPr lang="de-DE"/>
              <a:t> </a:t>
            </a:r>
            <a:r>
              <a:rPr lang="de-DE" err="1"/>
              <a:t>look</a:t>
            </a:r>
            <a:r>
              <a:rPr lang="de-DE"/>
              <a:t> </a:t>
            </a:r>
            <a:r>
              <a:rPr lang="de-DE" err="1"/>
              <a:t>forward</a:t>
            </a:r>
            <a:r>
              <a:rPr lang="de-DE"/>
              <a:t> </a:t>
            </a:r>
            <a:r>
              <a:rPr lang="de-DE" err="1"/>
              <a:t>to</a:t>
            </a:r>
            <a:r>
              <a:rPr lang="de-DE"/>
              <a:t> </a:t>
            </a:r>
            <a:r>
              <a:rPr lang="de-DE" err="1"/>
              <a:t>your</a:t>
            </a:r>
            <a:r>
              <a:rPr lang="de-DE"/>
              <a:t> </a:t>
            </a:r>
            <a:r>
              <a:rPr lang="de-DE" err="1"/>
              <a:t>feedback</a:t>
            </a:r>
            <a:r>
              <a:rPr lang="de-DE"/>
              <a:t> and </a:t>
            </a:r>
            <a:r>
              <a:rPr lang="de-DE" err="1"/>
              <a:t>comments</a:t>
            </a:r>
            <a:r>
              <a:rPr lang="de-DE"/>
              <a:t>.</a:t>
            </a:r>
          </a:p>
          <a:p>
            <a:endParaRPr lang="de-DE"/>
          </a:p>
        </p:txBody>
      </p:sp>
      <p:sp>
        <p:nvSpPr>
          <p:cNvPr id="4" name="Foliennummernplatzhalter 3"/>
          <p:cNvSpPr>
            <a:spLocks noGrp="1"/>
          </p:cNvSpPr>
          <p:nvPr>
            <p:ph type="sldNum" sz="quarter" idx="5"/>
          </p:nvPr>
        </p:nvSpPr>
        <p:spPr/>
        <p:txBody>
          <a:bodyPr/>
          <a:lstStyle/>
          <a:p>
            <a:fld id="{BE0DECD2-AE71-2C45-AF80-63352D260F9D}" type="slidenum">
              <a:rPr lang="de-DE" smtClean="0"/>
              <a:t>18</a:t>
            </a:fld>
            <a:endParaRPr lang="de-DE"/>
          </a:p>
        </p:txBody>
      </p:sp>
    </p:spTree>
    <p:extLst>
      <p:ext uri="{BB962C8B-B14F-4D97-AF65-F5344CB8AC3E}">
        <p14:creationId xmlns:p14="http://schemas.microsoft.com/office/powerpoint/2010/main" val="3353108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motivation for this study lies in the notion that family policies influence social norms because they convey normative assumptions of what is desirable regarding work-care arrangements.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concept of normative policy feedback effects suggests different mechanisms of how this might happen:</a:t>
            </a:r>
            <a:endParaRPr lang="de-DE"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Preference adaption through role exposure</a:t>
            </a:r>
            <a:endParaRPr lang="de-DE"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Cultural diffusion over time through altered role perceptions</a:t>
            </a:r>
            <a:endParaRPr lang="de-DE"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And norm setting (because policies function as legitimising normative anchors)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focus on the latter mechanism and ask whether family policies might influence social norms through the provision of short media-like information.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question seems particularly relevant given the frequent media coverage on parental leave policies and consequences of take-up and so far there is only little research on its effects.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But it might be crucial to know whether normative policy effects depend on the visibility of a policy e.g. in the media or how the discussion of policies in the media affects the strength and direction of normative policy feedback.</a:t>
            </a:r>
            <a:endParaRPr lang="de-D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EEA4E8-1844-411D-8D06-C029A48BDC6A}" type="slidenum">
              <a:rPr lang="de-DE" altLang="en-US" smtClean="0"/>
              <a:pPr/>
              <a:t>2</a:t>
            </a:fld>
            <a:endParaRPr lang="de-DE" altLang="en-US"/>
          </a:p>
        </p:txBody>
      </p:sp>
    </p:spTree>
    <p:extLst>
      <p:ext uri="{BB962C8B-B14F-4D97-AF65-F5344CB8AC3E}">
        <p14:creationId xmlns:p14="http://schemas.microsoft.com/office/powerpoint/2010/main" val="1744893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There is some quasi-experimental observational evidence that family policies can influence behaviour as well as attitudes and ideologies relating to the division of labour.</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These effects have been found both among the target population of a policy but also among significant others, so they are not tied to the actual take-up of a policy.</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addition, some survey-experimental evidence from the US and Germany suggests that the availability of more supportive work-family policies can increase personal preferences for more egalitarian work-care arrangements.</a:t>
            </a:r>
            <a:endParaRPr lang="de-D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EEA4E8-1844-411D-8D06-C029A48BDC6A}" type="slidenum">
              <a:rPr lang="de-DE" altLang="en-US" smtClean="0"/>
              <a:pPr/>
              <a:t>3</a:t>
            </a:fld>
            <a:endParaRPr lang="de-DE" altLang="en-US"/>
          </a:p>
        </p:txBody>
      </p:sp>
    </p:spTree>
    <p:extLst>
      <p:ext uri="{BB962C8B-B14F-4D97-AF65-F5344CB8AC3E}">
        <p14:creationId xmlns:p14="http://schemas.microsoft.com/office/powerpoint/2010/main" val="4063349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Our study is set in the German context, where some major policy reforms aimed at promoting gender equality in paid work and childcare have moved the country from a </a:t>
            </a:r>
            <a:r>
              <a:rPr lang="en-GB" sz="1200" kern="1200" dirty="0" err="1">
                <a:solidFill>
                  <a:schemeClr val="tx1"/>
                </a:solidFill>
                <a:effectLst/>
                <a:latin typeface="+mn-lt"/>
                <a:ea typeface="+mn-ea"/>
                <a:cs typeface="+mn-cs"/>
              </a:rPr>
              <a:t>familialistic</a:t>
            </a:r>
            <a:r>
              <a:rPr lang="en-GB" sz="1200" kern="1200" dirty="0">
                <a:solidFill>
                  <a:schemeClr val="tx1"/>
                </a:solidFill>
                <a:effectLst/>
                <a:latin typeface="+mn-lt"/>
                <a:ea typeface="+mn-ea"/>
                <a:cs typeface="+mn-cs"/>
              </a:rPr>
              <a:t> welfare state model towards a model of optional </a:t>
            </a:r>
            <a:r>
              <a:rPr lang="en-GB" sz="1200" kern="1200" dirty="0" err="1">
                <a:solidFill>
                  <a:schemeClr val="tx1"/>
                </a:solidFill>
                <a:effectLst/>
                <a:latin typeface="+mn-lt"/>
                <a:ea typeface="+mn-ea"/>
                <a:cs typeface="+mn-cs"/>
              </a:rPr>
              <a:t>familialism</a:t>
            </a:r>
            <a:r>
              <a:rPr lang="en-GB" sz="1200" kern="1200" dirty="0">
                <a:solidFill>
                  <a:schemeClr val="tx1"/>
                </a:solidFill>
                <a:effectLst/>
                <a:latin typeface="+mn-lt"/>
                <a:ea typeface="+mn-ea"/>
                <a:cs typeface="+mn-cs"/>
              </a:rPr>
              <a:t>.</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More specifically, we focus on a parental leave reform that has been introduced in 2007. It features a shorter but well-paid parental leave.</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addition, to increase paternal involvement in childcare, an individual “use-it-or-lose-it” entitlement of two months of leave for each parent has been introduced, so that parents can take up to 14 months of paid parental leave.</a:t>
            </a:r>
            <a:endParaRPr lang="de-DE"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(((But it is still possible to take up to 3 years of partly unpaid parental leave until the child is 8 years old.)))</a:t>
            </a:r>
            <a:endParaRPr lang="de-DE" sz="1200" kern="1200" dirty="0">
              <a:solidFill>
                <a:schemeClr val="tx1"/>
              </a:solidFill>
              <a:effectLst/>
              <a:latin typeface="+mn-lt"/>
              <a:ea typeface="+mn-ea"/>
              <a:cs typeface="+mn-cs"/>
            </a:endParaRPr>
          </a:p>
          <a:p>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________</a:t>
            </a:r>
            <a:endParaRPr lang="en-GB" dirty="0">
              <a:cs typeface="Calibri"/>
            </a:endParaRPr>
          </a:p>
          <a:p>
            <a:pPr marL="171450" lvl="1"/>
            <a:endParaRPr lang="en-GB" dirty="0">
              <a:cs typeface="Calibri"/>
            </a:endParaRPr>
          </a:p>
          <a:p>
            <a:pPr>
              <a:buFont typeface="Arial"/>
            </a:pPr>
            <a:r>
              <a:rPr lang="en-GB" dirty="0">
                <a:cs typeface="Calibri"/>
              </a:rPr>
              <a:t>Reform 2007</a:t>
            </a:r>
          </a:p>
          <a:p>
            <a:pPr marL="285750" indent="-285750">
              <a:buFont typeface="Arial"/>
              <a:buChar char="•"/>
            </a:pPr>
            <a:r>
              <a:rPr lang="en-GB" dirty="0">
                <a:cs typeface="Calibri"/>
              </a:rPr>
              <a:t>Basic parental leave benefit of 300€, upper limit at 1,800€</a:t>
            </a:r>
          </a:p>
          <a:p>
            <a:pPr marL="285750" indent="-285750">
              <a:buFont typeface="Arial"/>
              <a:buChar char="•"/>
            </a:pPr>
            <a:r>
              <a:rPr lang="en-GB" dirty="0">
                <a:cs typeface="Calibri"/>
              </a:rPr>
              <a:t>3 years of (partly unpaid) parental leave can be taken until the child's 8th birthday, can also be split in several periods but becomes more complicated after the child's third birthday</a:t>
            </a:r>
          </a:p>
          <a:p>
            <a:pPr>
              <a:buFont typeface="Wingdings" panose="05000000000000000000" pitchFamily="2" charset="2"/>
              <a:buChar char="à"/>
            </a:pPr>
            <a:endParaRPr lang="en-GB" dirty="0">
              <a:cs typeface="Calibri"/>
            </a:endParaRPr>
          </a:p>
          <a:p>
            <a:r>
              <a:rPr lang="en-GB" dirty="0">
                <a:cs typeface="Calibri"/>
              </a:rPr>
              <a:t>Major reforms:</a:t>
            </a:r>
          </a:p>
          <a:p>
            <a:pPr marL="285750" indent="-285750">
              <a:lnSpc>
                <a:spcPct val="110000"/>
              </a:lnSpc>
              <a:spcBef>
                <a:spcPct val="0"/>
              </a:spcBef>
              <a:spcAft>
                <a:spcPct val="0"/>
              </a:spcAft>
              <a:buFont typeface="Arial"/>
              <a:buChar char="•"/>
            </a:pPr>
            <a:r>
              <a:rPr lang="en-GB" dirty="0"/>
              <a:t>1996: all children aged 3 years to school age right of a half-day slot</a:t>
            </a:r>
            <a:endParaRPr lang="en-US" dirty="0"/>
          </a:p>
          <a:p>
            <a:pPr marL="285750" indent="-285750">
              <a:lnSpc>
                <a:spcPct val="110000"/>
              </a:lnSpc>
              <a:spcBef>
                <a:spcPct val="0"/>
              </a:spcBef>
              <a:spcAft>
                <a:spcPct val="0"/>
              </a:spcAft>
              <a:buFont typeface="Arial"/>
              <a:buChar char="•"/>
            </a:pPr>
            <a:r>
              <a:rPr lang="en-GB" dirty="0"/>
              <a:t>2005: increase in day care provision for under-threes for parents in education or employment</a:t>
            </a:r>
            <a:endParaRPr lang="en-US" dirty="0"/>
          </a:p>
          <a:p>
            <a:pPr marL="285750" indent="-285750">
              <a:lnSpc>
                <a:spcPct val="110000"/>
              </a:lnSpc>
              <a:spcBef>
                <a:spcPct val="0"/>
              </a:spcBef>
              <a:spcAft>
                <a:spcPct val="0"/>
              </a:spcAft>
              <a:buFont typeface="Arial"/>
              <a:buChar char="•"/>
            </a:pPr>
            <a:r>
              <a:rPr lang="en-GB" b="1" dirty="0"/>
              <a:t>2007: shorter but well-paid parental leave, two months reserved for each partner</a:t>
            </a:r>
            <a:endParaRPr lang="en-US" dirty="0"/>
          </a:p>
          <a:p>
            <a:pPr marL="285750" indent="-285750">
              <a:lnSpc>
                <a:spcPct val="110000"/>
              </a:lnSpc>
              <a:spcBef>
                <a:spcPct val="0"/>
              </a:spcBef>
              <a:spcAft>
                <a:spcPct val="0"/>
              </a:spcAft>
              <a:buFont typeface="Arial"/>
              <a:buChar char="•"/>
            </a:pPr>
            <a:r>
              <a:rPr lang="en-GB" dirty="0"/>
              <a:t> 2013: day care right for all</a:t>
            </a:r>
            <a:r>
              <a:rPr lang="en-GB" b="1" dirty="0"/>
              <a:t> </a:t>
            </a:r>
            <a:r>
              <a:rPr lang="en-GB" dirty="0"/>
              <a:t>children aged 1 year or over</a:t>
            </a:r>
            <a:endParaRPr lang="en-US" dirty="0"/>
          </a:p>
          <a:p>
            <a:endParaRPr lang="en-GB" dirty="0">
              <a:cs typeface="Calibri"/>
            </a:endParaRPr>
          </a:p>
        </p:txBody>
      </p:sp>
      <p:sp>
        <p:nvSpPr>
          <p:cNvPr id="4" name="Slide Number Placeholder 3"/>
          <p:cNvSpPr>
            <a:spLocks noGrp="1"/>
          </p:cNvSpPr>
          <p:nvPr>
            <p:ph type="sldNum" sz="quarter" idx="10"/>
          </p:nvPr>
        </p:nvSpPr>
        <p:spPr/>
        <p:txBody>
          <a:bodyPr/>
          <a:lstStyle/>
          <a:p>
            <a:fld id="{FEEEA4E8-1844-411D-8D06-C029A48BDC6A}" type="slidenum">
              <a:rPr lang="de-DE" altLang="en-US" smtClean="0"/>
              <a:pPr/>
              <a:t>4</a:t>
            </a:fld>
            <a:endParaRPr lang="de-DE" altLang="en-US"/>
          </a:p>
        </p:txBody>
      </p:sp>
    </p:spTree>
    <p:extLst>
      <p:ext uri="{BB962C8B-B14F-4D97-AF65-F5344CB8AC3E}">
        <p14:creationId xmlns:p14="http://schemas.microsoft.com/office/powerpoint/2010/main" val="4156655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200" kern="1200" dirty="0">
                <a:solidFill>
                  <a:schemeClr val="tx1"/>
                </a:solidFill>
                <a:effectLst/>
                <a:latin typeface="+mn-lt"/>
                <a:ea typeface="+mn-ea"/>
                <a:cs typeface="+mn-cs"/>
              </a:rPr>
              <a:t>Our contribution with this study is threefold:</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First, we conducted a survey experiment in a large representative German panel and compare different priming conditions in which respondents received information on parental leave entitlements and consequences of take-up.</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Second, we examine interdependencies of normative judgements with the economic situation of families by using vignettes.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And finally, we explore heterogeneous effects across respondent groups like parents vs. childless respondents.</a:t>
            </a:r>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10"/>
          </p:nvPr>
        </p:nvSpPr>
        <p:spPr/>
        <p:txBody>
          <a:bodyPr/>
          <a:lstStyle/>
          <a:p>
            <a:fld id="{BE0DECD2-AE71-2C45-AF80-63352D260F9D}" type="slidenum">
              <a:rPr lang="de-DE" smtClean="0"/>
              <a:t>5</a:t>
            </a:fld>
            <a:endParaRPr lang="de-DE"/>
          </a:p>
        </p:txBody>
      </p:sp>
    </p:spTree>
    <p:extLst>
      <p:ext uri="{BB962C8B-B14F-4D97-AF65-F5344CB8AC3E}">
        <p14:creationId xmlns:p14="http://schemas.microsoft.com/office/powerpoint/2010/main" val="3510715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Our theoretical framework draws on social norm theory which assumes that information may change individuals’ personal normative beliefs, so what they think about how others should divide parental leave.</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further rely on human cognition theories that distinguish different levels of elaboration on which individuals process thoughts.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theories distinguish Type 1 processes which include fast, automatic, default decision-making, from type 2 processes which involve more controlled thinking and reflective reasoning.</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 assume that priming makes fast intuitive judgements less and reflective reasoning more likely.</a:t>
            </a:r>
            <a:endParaRPr lang="de-D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EEA4E8-1844-411D-8D06-C029A48BDC6A}" type="slidenum">
              <a:rPr lang="de-DE" altLang="en-US" smtClean="0"/>
              <a:pPr/>
              <a:t>6</a:t>
            </a:fld>
            <a:endParaRPr lang="de-DE" altLang="en-US"/>
          </a:p>
        </p:txBody>
      </p:sp>
    </p:spTree>
    <p:extLst>
      <p:ext uri="{BB962C8B-B14F-4D97-AF65-F5344CB8AC3E}">
        <p14:creationId xmlns:p14="http://schemas.microsoft.com/office/powerpoint/2010/main" val="1057801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200" kern="1200" dirty="0">
                <a:solidFill>
                  <a:schemeClr val="tx1"/>
                </a:solidFill>
                <a:effectLst/>
                <a:latin typeface="+mn-lt"/>
                <a:ea typeface="+mn-ea"/>
                <a:cs typeface="+mn-cs"/>
              </a:rPr>
              <a:t>The experiment comprises three different priming conditions and one control group.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All groups were informed about parental leave entitlements, but the priming groups received additional information on maternal economic risks associated with long parental leave, on rather small or even absent paternal wage penalties related to leave take-up or on increasing trends of leave take-up by fathers.</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On the whole, we expect that all three priming conditions increase support for a less traditional division of parental leave in couples compared to the control group.</a:t>
            </a:r>
            <a:endParaRPr lang="de-DE" sz="1200" kern="1200" dirty="0">
              <a:solidFill>
                <a:schemeClr val="tx1"/>
              </a:solidFill>
              <a:effectLst/>
              <a:latin typeface="+mn-lt"/>
              <a:ea typeface="+mn-ea"/>
              <a:cs typeface="+mn-cs"/>
            </a:endParaRPr>
          </a:p>
          <a:p>
            <a:endParaRPr lang="de-DE" sz="1200" kern="1200" dirty="0">
              <a:solidFill>
                <a:schemeClr val="tx1"/>
              </a:solidFill>
              <a:effectLst/>
              <a:latin typeface="+mn-lt"/>
              <a:ea typeface="+mn-ea"/>
              <a:cs typeface="+mn-cs"/>
            </a:endParaRPr>
          </a:p>
          <a:p>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___________________</a:t>
            </a:r>
          </a:p>
          <a:p>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a:t>
            </a:r>
            <a:r>
              <a:rPr lang="de-DE" dirty="0">
                <a:cs typeface="Calibri"/>
              </a:rPr>
              <a:t>(...</a:t>
            </a:r>
            <a:r>
              <a:rPr lang="de-DE" dirty="0" err="1">
                <a:cs typeface="Calibri"/>
              </a:rPr>
              <a:t>because</a:t>
            </a:r>
            <a:r>
              <a:rPr lang="de-DE" dirty="0">
                <a:cs typeface="Calibri"/>
              </a:rPr>
              <a:t> </a:t>
            </a:r>
            <a:r>
              <a:rPr lang="de-DE" dirty="0" err="1">
                <a:cs typeface="Calibri"/>
              </a:rPr>
              <a:t>the</a:t>
            </a:r>
            <a:r>
              <a:rPr lang="de-DE" dirty="0">
                <a:cs typeface="Calibri"/>
              </a:rPr>
              <a:t> </a:t>
            </a:r>
            <a:r>
              <a:rPr lang="de-DE" dirty="0" err="1">
                <a:cs typeface="Calibri"/>
              </a:rPr>
              <a:t>priming</a:t>
            </a:r>
            <a:r>
              <a:rPr lang="de-DE" dirty="0">
                <a:cs typeface="Calibri"/>
              </a:rPr>
              <a:t> </a:t>
            </a:r>
            <a:r>
              <a:rPr lang="de-DE" dirty="0" err="1">
                <a:cs typeface="Calibri"/>
              </a:rPr>
              <a:t>might</a:t>
            </a:r>
            <a:r>
              <a:rPr lang="de-DE" dirty="0">
                <a:cs typeface="Calibri"/>
              </a:rPr>
              <a:t> </a:t>
            </a:r>
            <a:r>
              <a:rPr lang="de-DE" dirty="0" err="1">
                <a:cs typeface="Calibri"/>
              </a:rPr>
              <a:t>lead</a:t>
            </a:r>
            <a:r>
              <a:rPr lang="de-DE" dirty="0">
                <a:cs typeface="Calibri"/>
              </a:rPr>
              <a:t> </a:t>
            </a:r>
            <a:r>
              <a:rPr lang="de-DE" dirty="0" err="1">
                <a:cs typeface="Calibri"/>
              </a:rPr>
              <a:t>to</a:t>
            </a:r>
            <a:r>
              <a:rPr lang="de-DE" dirty="0">
                <a:cs typeface="Calibri"/>
              </a:rPr>
              <a:t> </a:t>
            </a:r>
            <a:r>
              <a:rPr lang="de-DE" dirty="0" err="1">
                <a:cs typeface="Calibri"/>
              </a:rPr>
              <a:t>more</a:t>
            </a:r>
            <a:r>
              <a:rPr lang="de-DE" dirty="0">
                <a:cs typeface="Calibri"/>
              </a:rPr>
              <a:t> </a:t>
            </a:r>
            <a:r>
              <a:rPr lang="de-DE" dirty="0" err="1">
                <a:cs typeface="Calibri"/>
              </a:rPr>
              <a:t>reflective</a:t>
            </a:r>
            <a:r>
              <a:rPr lang="de-DE" dirty="0">
                <a:cs typeface="Calibri"/>
              </a:rPr>
              <a:t> </a:t>
            </a:r>
            <a:r>
              <a:rPr lang="de-DE" dirty="0" err="1">
                <a:cs typeface="Calibri"/>
              </a:rPr>
              <a:t>reasoning</a:t>
            </a:r>
            <a:r>
              <a:rPr lang="de-DE" dirty="0">
                <a:cs typeface="Calibri"/>
              </a:rPr>
              <a:t> </a:t>
            </a:r>
            <a:r>
              <a:rPr lang="de-DE" dirty="0" err="1">
                <a:cs typeface="Calibri"/>
              </a:rPr>
              <a:t>by</a:t>
            </a:r>
            <a:r>
              <a:rPr lang="de-DE" dirty="0">
                <a:cs typeface="Calibri"/>
              </a:rPr>
              <a:t> </a:t>
            </a:r>
            <a:r>
              <a:rPr lang="de-DE" dirty="0" err="1">
                <a:cs typeface="Calibri"/>
              </a:rPr>
              <a:t>highlighting</a:t>
            </a:r>
            <a:r>
              <a:rPr lang="de-DE" dirty="0">
                <a:cs typeface="Calibri"/>
              </a:rPr>
              <a:t> </a:t>
            </a:r>
            <a:r>
              <a:rPr lang="de-DE" dirty="0" err="1">
                <a:cs typeface="Calibri"/>
              </a:rPr>
              <a:t>long</a:t>
            </a:r>
            <a:r>
              <a:rPr lang="de-DE" dirty="0">
                <a:cs typeface="Calibri"/>
              </a:rPr>
              <a:t>-term </a:t>
            </a:r>
            <a:r>
              <a:rPr lang="de-DE" dirty="0" err="1">
                <a:cs typeface="Calibri"/>
              </a:rPr>
              <a:t>economic</a:t>
            </a:r>
            <a:r>
              <a:rPr lang="de-DE" dirty="0">
                <a:cs typeface="Calibri"/>
              </a:rPr>
              <a:t> </a:t>
            </a:r>
            <a:r>
              <a:rPr lang="de-DE" dirty="0" err="1">
                <a:cs typeface="Calibri"/>
              </a:rPr>
              <a:t>consequences</a:t>
            </a:r>
            <a:r>
              <a:rPr lang="de-DE" dirty="0">
                <a:cs typeface="Calibri"/>
              </a:rPr>
              <a:t> and </a:t>
            </a:r>
            <a:r>
              <a:rPr lang="de-DE" dirty="0" err="1">
                <a:cs typeface="Calibri"/>
              </a:rPr>
              <a:t>changing</a:t>
            </a:r>
            <a:r>
              <a:rPr lang="de-DE" dirty="0">
                <a:cs typeface="Calibri"/>
              </a:rPr>
              <a:t> </a:t>
            </a:r>
            <a:r>
              <a:rPr lang="de-DE" dirty="0" err="1">
                <a:cs typeface="Calibri"/>
              </a:rPr>
              <a:t>take-up</a:t>
            </a:r>
            <a:r>
              <a:rPr lang="de-DE" dirty="0">
                <a:cs typeface="Calibri"/>
              </a:rPr>
              <a:t> </a:t>
            </a:r>
            <a:r>
              <a:rPr lang="de-DE" dirty="0" err="1">
                <a:cs typeface="Calibri"/>
              </a:rPr>
              <a:t>trends</a:t>
            </a:r>
            <a:r>
              <a:rPr lang="de-DE" dirty="0">
                <a:cs typeface="Calibri"/>
              </a:rPr>
              <a:t> </a:t>
            </a:r>
            <a:r>
              <a:rPr lang="de-DE" dirty="0" err="1">
                <a:cs typeface="Calibri"/>
              </a:rPr>
              <a:t>among</a:t>
            </a:r>
            <a:r>
              <a:rPr lang="de-DE" dirty="0">
                <a:cs typeface="Calibri"/>
              </a:rPr>
              <a:t> </a:t>
            </a:r>
            <a:r>
              <a:rPr lang="de-DE" dirty="0" err="1">
                <a:cs typeface="Calibri"/>
              </a:rPr>
              <a:t>fathers</a:t>
            </a:r>
            <a:r>
              <a:rPr lang="de-DE" dirty="0">
                <a:cs typeface="Calibri"/>
              </a:rPr>
              <a:t> and </a:t>
            </a:r>
            <a:r>
              <a:rPr lang="de-DE" dirty="0" err="1">
                <a:cs typeface="Calibri"/>
              </a:rPr>
              <a:t>by</a:t>
            </a:r>
            <a:r>
              <a:rPr lang="de-DE" dirty="0">
                <a:cs typeface="Calibri"/>
              </a:rPr>
              <a:t> </a:t>
            </a:r>
            <a:r>
              <a:rPr lang="de-DE" dirty="0" err="1">
                <a:cs typeface="Calibri"/>
              </a:rPr>
              <a:t>perhaps</a:t>
            </a:r>
            <a:r>
              <a:rPr lang="de-DE" dirty="0">
                <a:cs typeface="Calibri"/>
              </a:rPr>
              <a:t> </a:t>
            </a:r>
            <a:r>
              <a:rPr lang="de-DE" dirty="0" err="1">
                <a:cs typeface="Calibri"/>
              </a:rPr>
              <a:t>even</a:t>
            </a:r>
            <a:r>
              <a:rPr lang="de-DE" dirty="0">
                <a:cs typeface="Calibri"/>
              </a:rPr>
              <a:t> </a:t>
            </a:r>
            <a:r>
              <a:rPr lang="de-DE" dirty="0" err="1">
                <a:cs typeface="Calibri"/>
              </a:rPr>
              <a:t>correcting</a:t>
            </a:r>
            <a:r>
              <a:rPr lang="de-DE" dirty="0">
                <a:cs typeface="Calibri"/>
              </a:rPr>
              <a:t> </a:t>
            </a:r>
            <a:r>
              <a:rPr lang="de-DE" dirty="0" err="1">
                <a:cs typeface="Calibri"/>
              </a:rPr>
              <a:t>false</a:t>
            </a:r>
            <a:r>
              <a:rPr lang="de-DE" dirty="0">
                <a:cs typeface="Calibri"/>
              </a:rPr>
              <a:t> beliefs. As a </a:t>
            </a:r>
            <a:r>
              <a:rPr lang="de-DE" dirty="0" err="1">
                <a:cs typeface="Calibri"/>
              </a:rPr>
              <a:t>consequence</a:t>
            </a:r>
            <a:r>
              <a:rPr lang="de-DE" dirty="0">
                <a:cs typeface="Calibri"/>
              </a:rPr>
              <a:t>, </a:t>
            </a:r>
            <a:r>
              <a:rPr lang="de-DE" dirty="0" err="1">
                <a:cs typeface="Calibri"/>
              </a:rPr>
              <a:t>individuals</a:t>
            </a:r>
            <a:r>
              <a:rPr lang="de-DE" dirty="0">
                <a:cs typeface="Calibri"/>
              </a:rPr>
              <a:t>' normative beliefs </a:t>
            </a:r>
            <a:r>
              <a:rPr lang="de-DE" dirty="0" err="1">
                <a:cs typeface="Calibri"/>
              </a:rPr>
              <a:t>regarding</a:t>
            </a:r>
            <a:r>
              <a:rPr lang="de-DE" dirty="0">
                <a:cs typeface="Calibri"/>
              </a:rPr>
              <a:t> </a:t>
            </a:r>
            <a:r>
              <a:rPr lang="de-DE" dirty="0" err="1">
                <a:cs typeface="Calibri"/>
              </a:rPr>
              <a:t>the</a:t>
            </a:r>
            <a:r>
              <a:rPr lang="de-DE" dirty="0">
                <a:cs typeface="Calibri"/>
              </a:rPr>
              <a:t> </a:t>
            </a:r>
            <a:r>
              <a:rPr lang="de-DE" dirty="0" err="1">
                <a:cs typeface="Calibri"/>
              </a:rPr>
              <a:t>division</a:t>
            </a:r>
            <a:r>
              <a:rPr lang="de-DE" dirty="0">
                <a:cs typeface="Calibri"/>
              </a:rPr>
              <a:t> </a:t>
            </a:r>
            <a:r>
              <a:rPr lang="de-DE" dirty="0" err="1">
                <a:cs typeface="Calibri"/>
              </a:rPr>
              <a:t>of</a:t>
            </a:r>
            <a:r>
              <a:rPr lang="de-DE" dirty="0">
                <a:cs typeface="Calibri"/>
              </a:rPr>
              <a:t> parental </a:t>
            </a:r>
            <a:r>
              <a:rPr lang="de-DE" dirty="0" err="1">
                <a:cs typeface="Calibri"/>
              </a:rPr>
              <a:t>leave</a:t>
            </a:r>
            <a:r>
              <a:rPr lang="de-DE" dirty="0">
                <a:cs typeface="Calibri"/>
              </a:rPr>
              <a:t> </a:t>
            </a:r>
            <a:r>
              <a:rPr lang="de-DE" dirty="0" err="1">
                <a:cs typeface="Calibri"/>
              </a:rPr>
              <a:t>might</a:t>
            </a:r>
            <a:r>
              <a:rPr lang="de-DE" dirty="0">
                <a:cs typeface="Calibri"/>
              </a:rPr>
              <a:t> </a:t>
            </a:r>
            <a:r>
              <a:rPr lang="de-DE" dirty="0" err="1">
                <a:cs typeface="Calibri"/>
              </a:rPr>
              <a:t>change</a:t>
            </a:r>
            <a:r>
              <a:rPr lang="de-DE" dirty="0">
                <a:cs typeface="Calibri"/>
              </a:rPr>
              <a:t> </a:t>
            </a:r>
            <a:r>
              <a:rPr lang="de-DE" dirty="0" err="1">
                <a:cs typeface="Calibri"/>
              </a:rPr>
              <a:t>towards</a:t>
            </a:r>
            <a:r>
              <a:rPr lang="de-DE" dirty="0">
                <a:cs typeface="Calibri"/>
              </a:rPr>
              <a:t> </a:t>
            </a:r>
            <a:r>
              <a:rPr lang="de-DE" dirty="0" err="1">
                <a:cs typeface="Calibri"/>
              </a:rPr>
              <a:t>more</a:t>
            </a:r>
            <a:r>
              <a:rPr lang="de-DE" dirty="0">
                <a:cs typeface="Calibri"/>
              </a:rPr>
              <a:t> </a:t>
            </a:r>
            <a:r>
              <a:rPr lang="de-DE" dirty="0" err="1">
                <a:cs typeface="Calibri"/>
              </a:rPr>
              <a:t>egalitarian</a:t>
            </a:r>
            <a:r>
              <a:rPr lang="de-DE" dirty="0">
                <a:cs typeface="Calibri"/>
              </a:rPr>
              <a:t> </a:t>
            </a:r>
            <a:r>
              <a:rPr lang="de-DE" dirty="0" err="1">
                <a:cs typeface="Calibri"/>
              </a:rPr>
              <a:t>divisions</a:t>
            </a:r>
            <a:r>
              <a:rPr lang="de-DE" dirty="0">
                <a:cs typeface="Calibri"/>
              </a:rPr>
              <a:t>.))</a:t>
            </a:r>
          </a:p>
        </p:txBody>
      </p:sp>
      <p:sp>
        <p:nvSpPr>
          <p:cNvPr id="4" name="Foliennummernplatzhalter 3"/>
          <p:cNvSpPr>
            <a:spLocks noGrp="1"/>
          </p:cNvSpPr>
          <p:nvPr>
            <p:ph type="sldNum" sz="quarter" idx="5"/>
          </p:nvPr>
        </p:nvSpPr>
        <p:spPr/>
        <p:txBody>
          <a:bodyPr/>
          <a:lstStyle/>
          <a:p>
            <a:fld id="{BE0DECD2-AE71-2C45-AF80-63352D260F9D}" type="slidenum">
              <a:rPr lang="de-DE" smtClean="0"/>
              <a:t>7</a:t>
            </a:fld>
            <a:endParaRPr lang="de-DE"/>
          </a:p>
        </p:txBody>
      </p:sp>
    </p:spTree>
    <p:extLst>
      <p:ext uri="{BB962C8B-B14F-4D97-AF65-F5344CB8AC3E}">
        <p14:creationId xmlns:p14="http://schemas.microsoft.com/office/powerpoint/2010/main" val="722998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We further take into account parents’ relative economic resources because they matter for the division of labour in couples and the priming effects may vary by the economic relevance of the priming information.</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Condition 1 on maternal economic risks might be more relevant for couples where women earn less than the partner because they are financially dependent and more vulnerable and therefore this condition might have stronger effects for this income constellation.</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Condition 2 and 3 on paternal wage penalties and paternal take-up trends might be more relevant for couples where women earn more than the partner and a more egalitarian division of parental leave would be economically efficient and might therefore show stronger effects for this income constellation.</a:t>
            </a:r>
            <a:endParaRPr lang="de-DE" sz="1200" kern="1200" dirty="0">
              <a:solidFill>
                <a:schemeClr val="tx1"/>
              </a:solidFill>
              <a:effectLst/>
              <a:latin typeface="+mn-lt"/>
              <a:ea typeface="+mn-ea"/>
              <a:cs typeface="+mn-cs"/>
            </a:endParaRPr>
          </a:p>
          <a:p>
            <a:endParaRPr lang="de-DE" sz="1200" kern="1200" dirty="0">
              <a:solidFill>
                <a:schemeClr val="tx1"/>
              </a:solidFill>
              <a:effectLst/>
              <a:latin typeface="+mn-lt"/>
              <a:ea typeface="+mn-ea"/>
              <a:cs typeface="+mn-cs"/>
            </a:endParaRPr>
          </a:p>
          <a:p>
            <a:r>
              <a:rPr lang="de-DE" sz="1200" kern="1200" dirty="0">
                <a:solidFill>
                  <a:schemeClr val="tx1"/>
                </a:solidFill>
                <a:effectLst/>
                <a:latin typeface="+mn-lt"/>
                <a:ea typeface="+mn-ea"/>
                <a:cs typeface="+mn-cs"/>
              </a:rPr>
              <a:t>(</a:t>
            </a:r>
            <a:r>
              <a:rPr lang="en-GB" dirty="0">
                <a:cs typeface="Calibri"/>
              </a:rPr>
              <a:t>(C1: Long leaves are less likely to be recommended to these mothers as they are the main breadwinners and in addition they are financially less dependent and less vulnerable than women who earn less than their partner. So, the priming with information on maternal economic risks might be more relevant for couples with a rather traditional income constellation and the priming effects might therefore be stronger.))</a:t>
            </a:r>
            <a:endParaRPr lang="en-GB" i="0" dirty="0">
              <a:cs typeface="Calibri"/>
            </a:endParaRPr>
          </a:p>
          <a:p>
            <a:endParaRPr lang="en-GB" i="0" dirty="0">
              <a:cs typeface="Calibri"/>
            </a:endParaRPr>
          </a:p>
          <a:p>
            <a:r>
              <a:rPr lang="en-GB" i="0" dirty="0">
                <a:cs typeface="Calibri"/>
              </a:rPr>
              <a:t>((</a:t>
            </a:r>
            <a:r>
              <a:rPr lang="en-GB" i="1" dirty="0">
                <a:cs typeface="Calibri"/>
              </a:rPr>
              <a:t>Condition 2 on rather neutral consequences of leave take-up for fathers' wages counteracts any fears of negative career consequences and this might be more relevant in constellations where the mother earns more and a longer paternal leave would make sense from an economic perspective. </a:t>
            </a:r>
          </a:p>
          <a:p>
            <a:r>
              <a:rPr lang="en-GB" dirty="0">
                <a:cs typeface="Calibri"/>
              </a:rPr>
              <a:t>Similarly, Condition 3 on increasing take-up rates among fathers signals that a longer paternal leave is normatively accepted, which should have stronger effects in couples where a shorter maternal and longer paternal leave would be economically efficient.))</a:t>
            </a:r>
          </a:p>
        </p:txBody>
      </p:sp>
      <p:sp>
        <p:nvSpPr>
          <p:cNvPr id="4" name="Slide Number Placeholder 3"/>
          <p:cNvSpPr>
            <a:spLocks noGrp="1"/>
          </p:cNvSpPr>
          <p:nvPr>
            <p:ph type="sldNum" sz="quarter" idx="10"/>
          </p:nvPr>
        </p:nvSpPr>
        <p:spPr/>
        <p:txBody>
          <a:bodyPr/>
          <a:lstStyle/>
          <a:p>
            <a:fld id="{FEEEA4E8-1844-411D-8D06-C029A48BDC6A}" type="slidenum">
              <a:rPr lang="de-DE" altLang="en-US" smtClean="0"/>
              <a:pPr/>
              <a:t>8</a:t>
            </a:fld>
            <a:endParaRPr lang="de-DE" altLang="en-US"/>
          </a:p>
        </p:txBody>
      </p:sp>
    </p:spTree>
    <p:extLst>
      <p:ext uri="{BB962C8B-B14F-4D97-AF65-F5344CB8AC3E}">
        <p14:creationId xmlns:p14="http://schemas.microsoft.com/office/powerpoint/2010/main" val="3784993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priming effects might also differ by respondents’ parenthood status because the likelihood of reflective reasoning on information depends on the personal relevance and the previous knowledge or reflection on the issue.</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priming information is probably more personally relevant for childless respondents because some of them might still have children at some point, whereas most parents are already past the short period of parental leave.</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Moreover, childless respondents probably have not thought about parental leave a lot before and might be more open to changing their normative beliefs compared to parents who were probably already better informed.</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Therefore, we expect stronger priming effects among childless respondents compared to parents.</a:t>
            </a:r>
            <a:endParaRPr lang="de-D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EEEA4E8-1844-411D-8D06-C029A48BDC6A}" type="slidenum">
              <a:rPr lang="de-DE" altLang="en-US" smtClean="0"/>
              <a:pPr/>
              <a:t>9</a:t>
            </a:fld>
            <a:endParaRPr lang="de-DE" altLang="en-US"/>
          </a:p>
        </p:txBody>
      </p:sp>
    </p:spTree>
    <p:extLst>
      <p:ext uri="{BB962C8B-B14F-4D97-AF65-F5344CB8AC3E}">
        <p14:creationId xmlns:p14="http://schemas.microsoft.com/office/powerpoint/2010/main" val="42239420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105" name="Rectangle 9">
            <a:extLst>
              <a:ext uri="{FF2B5EF4-FFF2-40B4-BE49-F238E27FC236}">
                <a16:creationId xmlns:a16="http://schemas.microsoft.com/office/drawing/2014/main" id="{BC6880C0-DE46-4A13-8716-1EA58C83CC57}"/>
              </a:ext>
            </a:extLst>
          </p:cNvPr>
          <p:cNvSpPr>
            <a:spLocks noGrp="1" noChangeArrowheads="1"/>
          </p:cNvSpPr>
          <p:nvPr>
            <p:ph type="dt" sz="half" idx="2"/>
          </p:nvPr>
        </p:nvSpPr>
        <p:spPr bwMode="auto">
          <a:xfrm>
            <a:off x="719138" y="6172200"/>
            <a:ext cx="7700962" cy="25400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600" b="1"/>
            </a:lvl1pPr>
          </a:lstStyle>
          <a:p>
            <a:pPr defTabSz="914400" fontAlgn="base">
              <a:spcBef>
                <a:spcPct val="0"/>
              </a:spcBef>
              <a:spcAft>
                <a:spcPct val="0"/>
              </a:spcAft>
            </a:pPr>
            <a:fld id="{06AB11CE-4564-4E42-83EE-90E97E967FC3}" type="datetime1">
              <a:rPr lang="de-DE" altLang="en-US" smtClean="0">
                <a:solidFill>
                  <a:srgbClr val="333333"/>
                </a:solidFill>
                <a:latin typeface="Arial" panose="020B0604020202020204" pitchFamily="34" charset="0"/>
              </a:rPr>
              <a:pPr defTabSz="914400" fontAlgn="base">
                <a:spcBef>
                  <a:spcPct val="0"/>
                </a:spcBef>
                <a:spcAft>
                  <a:spcPct val="0"/>
                </a:spcAft>
              </a:pPr>
              <a:t>18.06.22</a:t>
            </a:fld>
            <a:r>
              <a:rPr lang="de-DE" altLang="en-US">
                <a:solidFill>
                  <a:srgbClr val="333333"/>
                </a:solidFill>
                <a:latin typeface="Arial" panose="020B0604020202020204" pitchFamily="34" charset="0"/>
              </a:rPr>
              <a:t>, Author [optional] / 16 pt / single spacing</a:t>
            </a:r>
          </a:p>
        </p:txBody>
      </p:sp>
      <p:pic>
        <p:nvPicPr>
          <p:cNvPr id="4108" name="Picture 12" descr="xEKUT_WortBildMarke_W_RGB">
            <a:extLst>
              <a:ext uri="{FF2B5EF4-FFF2-40B4-BE49-F238E27FC236}">
                <a16:creationId xmlns:a16="http://schemas.microsoft.com/office/drawing/2014/main" id="{BDB3CAEE-67E5-4829-B95D-8CD997E9D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8" y="358775"/>
            <a:ext cx="2806700" cy="727075"/>
          </a:xfrm>
          <a:prstGeom prst="rect">
            <a:avLst/>
          </a:prstGeom>
          <a:noFill/>
          <a:extLst>
            <a:ext uri="{909E8E84-426E-40dd-AFC4-6F175D3DCCD1}">
              <a14:hiddenFill xmlns="" xmlns:a14="http://schemas.microsoft.com/office/drawing/2010/main">
                <a:solidFill>
                  <a:srgbClr val="FFFFFF"/>
                </a:solidFill>
              </a14:hiddenFill>
            </a:ext>
          </a:extLst>
        </p:spPr>
      </p:pic>
      <p:sp>
        <p:nvSpPr>
          <p:cNvPr id="4109" name="Line 13">
            <a:extLst>
              <a:ext uri="{FF2B5EF4-FFF2-40B4-BE49-F238E27FC236}">
                <a16:creationId xmlns:a16="http://schemas.microsoft.com/office/drawing/2014/main" id="{48A30B5E-21CA-43D6-840D-4E22955253F8}"/>
              </a:ext>
            </a:extLst>
          </p:cNvPr>
          <p:cNvSpPr>
            <a:spLocks noChangeShapeType="1"/>
          </p:cNvSpPr>
          <p:nvPr/>
        </p:nvSpPr>
        <p:spPr bwMode="auto">
          <a:xfrm>
            <a:off x="719138" y="1258888"/>
            <a:ext cx="7705725" cy="0"/>
          </a:xfrm>
          <a:prstGeom prst="line">
            <a:avLst/>
          </a:prstGeom>
          <a:noFill/>
          <a:ln w="9525">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AU">
              <a:solidFill>
                <a:srgbClr val="333333"/>
              </a:solidFill>
              <a:latin typeface="Arial" panose="020B0604020202020204" pitchFamily="34" charset="0"/>
            </a:endParaRPr>
          </a:p>
        </p:txBody>
      </p:sp>
      <p:sp>
        <p:nvSpPr>
          <p:cNvPr id="4113" name="Rectangle 17">
            <a:extLst>
              <a:ext uri="{FF2B5EF4-FFF2-40B4-BE49-F238E27FC236}">
                <a16:creationId xmlns:a16="http://schemas.microsoft.com/office/drawing/2014/main" id="{0938839A-0A3A-4135-A220-AC77BEEF0DAC}"/>
              </a:ext>
            </a:extLst>
          </p:cNvPr>
          <p:cNvSpPr>
            <a:spLocks noGrp="1" noChangeArrowheads="1"/>
          </p:cNvSpPr>
          <p:nvPr>
            <p:ph type="subTitle" sz="quarter" idx="1"/>
          </p:nvPr>
        </p:nvSpPr>
        <p:spPr>
          <a:xfrm>
            <a:off x="719138" y="5194300"/>
            <a:ext cx="7700962" cy="803275"/>
          </a:xfrm>
        </p:spPr>
        <p:txBody>
          <a:bodyPr>
            <a:spAutoFit/>
          </a:bodyPr>
          <a:lstStyle>
            <a:lvl1pPr marL="0" indent="0">
              <a:buFontTx/>
              <a:buNone/>
              <a:defRPr sz="2400"/>
            </a:lvl1pPr>
          </a:lstStyle>
          <a:p>
            <a:pPr lvl="0"/>
            <a:r>
              <a:rPr lang="de-DE" altLang="en-US" noProof="0"/>
              <a:t>Master-Untertitelformat bearbeiten</a:t>
            </a:r>
          </a:p>
        </p:txBody>
      </p:sp>
      <p:sp>
        <p:nvSpPr>
          <p:cNvPr id="4116" name="Rectangle 20">
            <a:extLst>
              <a:ext uri="{FF2B5EF4-FFF2-40B4-BE49-F238E27FC236}">
                <a16:creationId xmlns:a16="http://schemas.microsoft.com/office/drawing/2014/main" id="{61C0A257-6698-4A86-8BFE-D574E53B757A}"/>
              </a:ext>
            </a:extLst>
          </p:cNvPr>
          <p:cNvSpPr>
            <a:spLocks noGrp="1" noChangeArrowheads="1"/>
          </p:cNvSpPr>
          <p:nvPr>
            <p:ph type="ctrTitle" sz="quarter"/>
          </p:nvPr>
        </p:nvSpPr>
        <p:spPr>
          <a:xfrm>
            <a:off x="719138" y="4672013"/>
            <a:ext cx="7700962" cy="427037"/>
          </a:xfrm>
        </p:spPr>
        <p:txBody>
          <a:bodyPr/>
          <a:lstStyle>
            <a:lvl1pPr>
              <a:defRPr sz="2800">
                <a:solidFill>
                  <a:schemeClr val="tx2"/>
                </a:solidFill>
              </a:defRPr>
            </a:lvl1pPr>
          </a:lstStyle>
          <a:p>
            <a:pPr lvl="0"/>
            <a:r>
              <a:rPr lang="de-DE" altLang="en-US" noProof="0"/>
              <a:t>Mastertitelformat bearbeiten</a:t>
            </a:r>
          </a:p>
        </p:txBody>
      </p:sp>
      <p:sp>
        <p:nvSpPr>
          <p:cNvPr id="4141" name="Rectangle 45">
            <a:extLst>
              <a:ext uri="{FF2B5EF4-FFF2-40B4-BE49-F238E27FC236}">
                <a16:creationId xmlns:a16="http://schemas.microsoft.com/office/drawing/2014/main" id="{757AE96B-9647-4EFA-B6A6-59100210448B}"/>
              </a:ext>
            </a:extLst>
          </p:cNvPr>
          <p:cNvSpPr>
            <a:spLocks noGrp="1" noChangeArrowheads="1"/>
          </p:cNvSpPr>
          <p:nvPr>
            <p:ph type="ftr" sz="quarter" idx="3"/>
          </p:nvPr>
        </p:nvSpPr>
        <p:spPr bwMode="auto">
          <a:xfrm>
            <a:off x="3914775" y="927100"/>
            <a:ext cx="3143250" cy="182563"/>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200" b="1">
                <a:solidFill>
                  <a:schemeClr val="tx2"/>
                </a:solidFill>
              </a:defRPr>
            </a:lvl1pPr>
          </a:lstStyle>
          <a:p>
            <a:pPr defTabSz="914400" fontAlgn="base">
              <a:spcBef>
                <a:spcPct val="0"/>
              </a:spcBef>
              <a:spcAft>
                <a:spcPct val="0"/>
              </a:spcAft>
            </a:pPr>
            <a:r>
              <a:rPr lang="de-DE" altLang="en-US">
                <a:solidFill>
                  <a:srgbClr val="A51E37"/>
                </a:solidFill>
                <a:latin typeface="Arial" panose="020B0604020202020204" pitchFamily="34" charset="0"/>
              </a:rPr>
              <a:t>Institute of &lt;division&gt;</a:t>
            </a:r>
          </a:p>
        </p:txBody>
      </p:sp>
      <p:pic>
        <p:nvPicPr>
          <p:cNvPr id="4147" name="Picture 51" descr="UT_WBMW_6ess">
            <a:extLst>
              <a:ext uri="{FF2B5EF4-FFF2-40B4-BE49-F238E27FC236}">
                <a16:creationId xmlns:a16="http://schemas.microsoft.com/office/drawing/2014/main" id="{D52CDBD7-BD8C-4AAD-8A41-53D9048E837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48088" y="307975"/>
            <a:ext cx="3738562" cy="56197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573900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3ACCA-7E3B-4DDA-810A-576EAF812BA9}"/>
              </a:ext>
            </a:extLst>
          </p:cNvPr>
          <p:cNvSpPr>
            <a:spLocks noGrp="1"/>
          </p:cNvSpPr>
          <p:nvPr>
            <p:ph type="title"/>
          </p:nvPr>
        </p:nvSpPr>
        <p:spPr/>
        <p:txBody>
          <a:bodyPr/>
          <a:lstStyle/>
          <a:p>
            <a:r>
              <a:rPr lang="de-DE"/>
              <a:t>Mastertitelformat bearbeiten</a:t>
            </a:r>
            <a:endParaRPr lang="en-AU"/>
          </a:p>
        </p:txBody>
      </p:sp>
      <p:sp>
        <p:nvSpPr>
          <p:cNvPr id="3" name="Vertical Text Placeholder 2">
            <a:extLst>
              <a:ext uri="{FF2B5EF4-FFF2-40B4-BE49-F238E27FC236}">
                <a16:creationId xmlns:a16="http://schemas.microsoft.com/office/drawing/2014/main" id="{3CD4AB3E-68F0-4A87-8D81-005B2B5AA0B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Slide Number Placeholder 3">
            <a:extLst>
              <a:ext uri="{FF2B5EF4-FFF2-40B4-BE49-F238E27FC236}">
                <a16:creationId xmlns:a16="http://schemas.microsoft.com/office/drawing/2014/main" id="{C5DF840B-E8F6-437D-B746-25C9968D1ECA}"/>
              </a:ext>
            </a:extLst>
          </p:cNvPr>
          <p:cNvSpPr>
            <a:spLocks noGrp="1"/>
          </p:cNvSpPr>
          <p:nvPr>
            <p:ph type="sldNum" sz="quarter" idx="10"/>
          </p:nvPr>
        </p:nvSpPr>
        <p:spPr/>
        <p:txBody>
          <a:bodyPr/>
          <a:lstStyle>
            <a:lvl1pPr>
              <a:defRPr/>
            </a:lvl1pPr>
          </a:lstStyle>
          <a:p>
            <a:fld id="{A3C77025-35DE-497B-958D-3929A3633899}" type="slidenum">
              <a:rPr lang="de-DE" altLang="en-US">
                <a:solidFill>
                  <a:srgbClr val="333333"/>
                </a:solidFill>
              </a:rPr>
              <a:pPr/>
              <a:t>‹Nr.›</a:t>
            </a:fld>
            <a:r>
              <a:rPr lang="de-DE" altLang="en-US">
                <a:solidFill>
                  <a:srgbClr val="333333"/>
                </a:solidFill>
              </a:rPr>
              <a:t> | </a:t>
            </a:r>
            <a:r>
              <a:rPr lang="de-DE" altLang="en-US" err="1">
                <a:solidFill>
                  <a:srgbClr val="333333"/>
                </a:solidFill>
              </a:rPr>
              <a:t>July</a:t>
            </a:r>
            <a:r>
              <a:rPr lang="de-DE" altLang="en-US">
                <a:solidFill>
                  <a:srgbClr val="333333"/>
                </a:solidFill>
              </a:rPr>
              <a:t> 2018</a:t>
            </a:r>
          </a:p>
        </p:txBody>
      </p:sp>
    </p:spTree>
    <p:extLst>
      <p:ext uri="{BB962C8B-B14F-4D97-AF65-F5344CB8AC3E}">
        <p14:creationId xmlns:p14="http://schemas.microsoft.com/office/powerpoint/2010/main" val="1786637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24ED00-E44D-4329-A0C7-AF687E543DEA}"/>
              </a:ext>
            </a:extLst>
          </p:cNvPr>
          <p:cNvSpPr>
            <a:spLocks noGrp="1"/>
          </p:cNvSpPr>
          <p:nvPr>
            <p:ph type="title" orient="vert"/>
          </p:nvPr>
        </p:nvSpPr>
        <p:spPr>
          <a:xfrm>
            <a:off x="6499225" y="1292225"/>
            <a:ext cx="1925638" cy="4833938"/>
          </a:xfrm>
        </p:spPr>
        <p:txBody>
          <a:bodyPr vert="eaVert"/>
          <a:lstStyle/>
          <a:p>
            <a:r>
              <a:rPr lang="de-DE"/>
              <a:t>Mastertitelformat bearbeiten</a:t>
            </a:r>
            <a:endParaRPr lang="en-AU"/>
          </a:p>
        </p:txBody>
      </p:sp>
      <p:sp>
        <p:nvSpPr>
          <p:cNvPr id="3" name="Vertical Text Placeholder 2">
            <a:extLst>
              <a:ext uri="{FF2B5EF4-FFF2-40B4-BE49-F238E27FC236}">
                <a16:creationId xmlns:a16="http://schemas.microsoft.com/office/drawing/2014/main" id="{545E05FE-C387-4290-AABC-AAB4B5F51CD3}"/>
              </a:ext>
            </a:extLst>
          </p:cNvPr>
          <p:cNvSpPr>
            <a:spLocks noGrp="1"/>
          </p:cNvSpPr>
          <p:nvPr>
            <p:ph type="body" orient="vert" idx="1"/>
          </p:nvPr>
        </p:nvSpPr>
        <p:spPr>
          <a:xfrm>
            <a:off x="719138" y="1292225"/>
            <a:ext cx="5627687" cy="48339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Slide Number Placeholder 3">
            <a:extLst>
              <a:ext uri="{FF2B5EF4-FFF2-40B4-BE49-F238E27FC236}">
                <a16:creationId xmlns:a16="http://schemas.microsoft.com/office/drawing/2014/main" id="{D5A7ACEE-7EFD-4C53-B943-9964ACB79D2D}"/>
              </a:ext>
            </a:extLst>
          </p:cNvPr>
          <p:cNvSpPr>
            <a:spLocks noGrp="1"/>
          </p:cNvSpPr>
          <p:nvPr>
            <p:ph type="sldNum" sz="quarter" idx="10"/>
          </p:nvPr>
        </p:nvSpPr>
        <p:spPr/>
        <p:txBody>
          <a:bodyPr/>
          <a:lstStyle>
            <a:lvl1pPr>
              <a:defRPr/>
            </a:lvl1pPr>
          </a:lstStyle>
          <a:p>
            <a:fld id="{3363EC57-FB69-4B7A-8882-14DFBA288726}" type="slidenum">
              <a:rPr lang="de-DE" altLang="en-US">
                <a:solidFill>
                  <a:srgbClr val="333333"/>
                </a:solidFill>
              </a:rPr>
              <a:pPr/>
              <a:t>‹Nr.›</a:t>
            </a:fld>
            <a:r>
              <a:rPr lang="de-DE" altLang="en-US">
                <a:solidFill>
                  <a:srgbClr val="333333"/>
                </a:solidFill>
              </a:rPr>
              <a:t> | </a:t>
            </a:r>
            <a:r>
              <a:rPr lang="de-DE" altLang="en-US" err="1">
                <a:solidFill>
                  <a:srgbClr val="333333"/>
                </a:solidFill>
              </a:rPr>
              <a:t>July</a:t>
            </a:r>
            <a:r>
              <a:rPr lang="de-DE" altLang="en-US">
                <a:solidFill>
                  <a:srgbClr val="333333"/>
                </a:solidFill>
              </a:rPr>
              <a:t> 2018</a:t>
            </a:r>
          </a:p>
        </p:txBody>
      </p:sp>
    </p:spTree>
    <p:extLst>
      <p:ext uri="{BB962C8B-B14F-4D97-AF65-F5344CB8AC3E}">
        <p14:creationId xmlns:p14="http://schemas.microsoft.com/office/powerpoint/2010/main" val="2792612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map and key">
    <p:bg>
      <p:bgPr>
        <a:solidFill>
          <a:schemeClr val="bg1">
            <a:alpha val="61000"/>
          </a:schemeClr>
        </a:solidFill>
        <a:effectLst/>
      </p:bgPr>
    </p:bg>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62948" y="-3564101"/>
            <a:ext cx="5828031" cy="10996532"/>
          </a:xfrm>
          <a:prstGeom prst="rect">
            <a:avLst/>
          </a:prstGeom>
        </p:spPr>
      </p:pic>
      <p:pic>
        <p:nvPicPr>
          <p:cNvPr id="20" name="Picture 19"/>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771561" y="185712"/>
            <a:ext cx="1335168" cy="1287638"/>
          </a:xfrm>
          <a:prstGeom prst="rect">
            <a:avLst/>
          </a:prstGeom>
        </p:spPr>
      </p:pic>
      <p:sp>
        <p:nvSpPr>
          <p:cNvPr id="21" name="Title 20"/>
          <p:cNvSpPr>
            <a:spLocks noGrp="1"/>
          </p:cNvSpPr>
          <p:nvPr>
            <p:ph type="title" hasCustomPrompt="1"/>
          </p:nvPr>
        </p:nvSpPr>
        <p:spPr>
          <a:xfrm>
            <a:off x="628650" y="735210"/>
            <a:ext cx="4598258" cy="346249"/>
          </a:xfrm>
          <a:prstGeom prst="rect">
            <a:avLst/>
          </a:prstGeom>
        </p:spPr>
        <p:txBody>
          <a:bodyPr lIns="0" tIns="0" rIns="0" bIns="0"/>
          <a:lstStyle>
            <a:lvl1pPr>
              <a:defRPr sz="2250">
                <a:solidFill>
                  <a:schemeClr val="tx1">
                    <a:lumMod val="75000"/>
                    <a:lumOff val="25000"/>
                  </a:schemeClr>
                </a:solidFill>
              </a:defRPr>
            </a:lvl1pPr>
          </a:lstStyle>
          <a:p>
            <a:r>
              <a:rPr lang="en-GB"/>
              <a:t>Click to add map title</a:t>
            </a:r>
            <a:endParaRPr lang="en-US"/>
          </a:p>
        </p:txBody>
      </p:sp>
      <p:sp>
        <p:nvSpPr>
          <p:cNvPr id="23" name="Text Placeholder 22"/>
          <p:cNvSpPr>
            <a:spLocks noGrp="1"/>
          </p:cNvSpPr>
          <p:nvPr>
            <p:ph type="body" sz="quarter" idx="10" hasCustomPrompt="1"/>
          </p:nvPr>
        </p:nvSpPr>
        <p:spPr>
          <a:xfrm>
            <a:off x="966638" y="1473950"/>
            <a:ext cx="2956322" cy="4967288"/>
          </a:xfrm>
          <a:prstGeom prst="rect">
            <a:avLst/>
          </a:prstGeom>
        </p:spPr>
        <p:txBody>
          <a:bodyPr lIns="0" tIns="0" rIns="0" bIns="0"/>
          <a:lstStyle>
            <a:lvl1pPr marL="0" indent="0" hangingPunct="0">
              <a:lnSpc>
                <a:spcPct val="100000"/>
              </a:lnSpc>
              <a:spcBef>
                <a:spcPts val="0"/>
              </a:spcBef>
              <a:spcAft>
                <a:spcPts val="1650"/>
              </a:spcAft>
              <a:buNone/>
              <a:defRPr sz="1650" baseline="0">
                <a:solidFill>
                  <a:schemeClr val="tx2">
                    <a:lumMod val="50000"/>
                    <a:alpha val="90000"/>
                  </a:schemeClr>
                </a:solidFill>
              </a:defRPr>
            </a:lvl1pPr>
          </a:lstStyle>
          <a:p>
            <a:pPr lvl="0"/>
            <a:r>
              <a:rPr lang="en-GB"/>
              <a:t>Click to add to the list</a:t>
            </a:r>
          </a:p>
          <a:p>
            <a:pPr lvl="0"/>
            <a:r>
              <a:rPr lang="en-US"/>
              <a:t>Another point on the map</a:t>
            </a:r>
          </a:p>
          <a:p>
            <a:pPr lvl="0"/>
            <a:endParaRPr lang="en-GB"/>
          </a:p>
        </p:txBody>
      </p:sp>
    </p:spTree>
    <p:extLst>
      <p:ext uri="{BB962C8B-B14F-4D97-AF65-F5344CB8AC3E}">
        <p14:creationId xmlns:p14="http://schemas.microsoft.com/office/powerpoint/2010/main" val="3965173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F47A-69E8-4DA4-8B09-5281A865D4BF}"/>
              </a:ext>
            </a:extLst>
          </p:cNvPr>
          <p:cNvSpPr>
            <a:spLocks noGrp="1"/>
          </p:cNvSpPr>
          <p:nvPr>
            <p:ph type="title"/>
          </p:nvPr>
        </p:nvSpPr>
        <p:spPr>
          <a:xfrm>
            <a:off x="719138" y="1226463"/>
            <a:ext cx="7700962" cy="430887"/>
          </a:xfrm>
        </p:spPr>
        <p:txBody>
          <a:bodyPr/>
          <a:lstStyle>
            <a:lvl1pPr>
              <a:defRPr sz="2800"/>
            </a:lvl1pPr>
          </a:lstStyle>
          <a:p>
            <a:r>
              <a:rPr lang="de-DE"/>
              <a:t>Mastertitelformat bearbeiten</a:t>
            </a:r>
            <a:endParaRPr lang="en-AU"/>
          </a:p>
        </p:txBody>
      </p:sp>
      <p:sp>
        <p:nvSpPr>
          <p:cNvPr id="3" name="Content Placeholder 2">
            <a:extLst>
              <a:ext uri="{FF2B5EF4-FFF2-40B4-BE49-F238E27FC236}">
                <a16:creationId xmlns:a16="http://schemas.microsoft.com/office/drawing/2014/main" id="{97A29370-F90A-4F08-89A0-AC4E484C7097}"/>
              </a:ext>
            </a:extLst>
          </p:cNvPr>
          <p:cNvSpPr>
            <a:spLocks noGrp="1"/>
          </p:cNvSpPr>
          <p:nvPr>
            <p:ph idx="1"/>
          </p:nvPr>
        </p:nvSpPr>
        <p:spPr/>
        <p:txBody>
          <a:bodyPr/>
          <a:lstStyle>
            <a:lvl1pPr>
              <a:defRPr sz="2400"/>
            </a:lvl1pPr>
            <a:lvl3pPr>
              <a:defRPr sz="1600"/>
            </a:lvl3pPr>
            <a:lvl4pPr>
              <a:defRPr sz="1400"/>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Slide Number Placeholder 3">
            <a:extLst>
              <a:ext uri="{FF2B5EF4-FFF2-40B4-BE49-F238E27FC236}">
                <a16:creationId xmlns:a16="http://schemas.microsoft.com/office/drawing/2014/main" id="{283809FF-92C3-4ABA-A9D6-91470539BB15}"/>
              </a:ext>
            </a:extLst>
          </p:cNvPr>
          <p:cNvSpPr>
            <a:spLocks noGrp="1"/>
          </p:cNvSpPr>
          <p:nvPr>
            <p:ph type="sldNum" sz="quarter" idx="10"/>
          </p:nvPr>
        </p:nvSpPr>
        <p:spPr/>
        <p:txBody>
          <a:bodyPr/>
          <a:lstStyle>
            <a:lvl1pPr>
              <a:defRPr/>
            </a:lvl1pPr>
          </a:lstStyle>
          <a:p>
            <a:fld id="{38A353B8-DEBC-419C-9186-735D989F682B}" type="slidenum">
              <a:rPr lang="en-AU" altLang="en-US" smtClean="0">
                <a:solidFill>
                  <a:srgbClr val="333333"/>
                </a:solidFill>
              </a:rPr>
              <a:pPr/>
              <a:t>‹Nr.›</a:t>
            </a:fld>
            <a:r>
              <a:rPr lang="en-AU" altLang="en-US">
                <a:solidFill>
                  <a:srgbClr val="333333"/>
                </a:solidFill>
              </a:rPr>
              <a:t> | July 2018</a:t>
            </a:r>
          </a:p>
        </p:txBody>
      </p:sp>
    </p:spTree>
    <p:extLst>
      <p:ext uri="{BB962C8B-B14F-4D97-AF65-F5344CB8AC3E}">
        <p14:creationId xmlns:p14="http://schemas.microsoft.com/office/powerpoint/2010/main" val="2885134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24BD0-C448-4ABA-99B8-F02BD004BDF3}"/>
              </a:ext>
            </a:extLst>
          </p:cNvPr>
          <p:cNvSpPr>
            <a:spLocks noGrp="1"/>
          </p:cNvSpPr>
          <p:nvPr>
            <p:ph type="title"/>
          </p:nvPr>
        </p:nvSpPr>
        <p:spPr>
          <a:xfrm>
            <a:off x="623888" y="1709738"/>
            <a:ext cx="7886700" cy="2852737"/>
          </a:xfrm>
        </p:spPr>
        <p:txBody>
          <a:bodyPr/>
          <a:lstStyle>
            <a:lvl1pPr>
              <a:defRPr sz="6000"/>
            </a:lvl1pPr>
          </a:lstStyle>
          <a:p>
            <a:r>
              <a:rPr lang="de-DE"/>
              <a:t>Mastertitelformat bearbeiten</a:t>
            </a:r>
            <a:endParaRPr lang="en-AU"/>
          </a:p>
        </p:txBody>
      </p:sp>
      <p:sp>
        <p:nvSpPr>
          <p:cNvPr id="3" name="Text Placeholder 2">
            <a:extLst>
              <a:ext uri="{FF2B5EF4-FFF2-40B4-BE49-F238E27FC236}">
                <a16:creationId xmlns:a16="http://schemas.microsoft.com/office/drawing/2014/main" id="{E101BAF7-FE9C-423B-AAF4-8C8EB773963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Slide Number Placeholder 3">
            <a:extLst>
              <a:ext uri="{FF2B5EF4-FFF2-40B4-BE49-F238E27FC236}">
                <a16:creationId xmlns:a16="http://schemas.microsoft.com/office/drawing/2014/main" id="{988CB6AC-8C5A-4AD2-9EFE-E282033F6581}"/>
              </a:ext>
            </a:extLst>
          </p:cNvPr>
          <p:cNvSpPr>
            <a:spLocks noGrp="1"/>
          </p:cNvSpPr>
          <p:nvPr>
            <p:ph type="sldNum" sz="quarter" idx="10"/>
          </p:nvPr>
        </p:nvSpPr>
        <p:spPr/>
        <p:txBody>
          <a:bodyPr/>
          <a:lstStyle>
            <a:lvl1pPr>
              <a:defRPr/>
            </a:lvl1pPr>
          </a:lstStyle>
          <a:p>
            <a:fld id="{8566F342-1404-4638-8CDE-5E1FB0DBC2BF}" type="slidenum">
              <a:rPr lang="de-DE" altLang="en-US">
                <a:solidFill>
                  <a:srgbClr val="333333"/>
                </a:solidFill>
              </a:rPr>
              <a:pPr/>
              <a:t>‹Nr.›</a:t>
            </a:fld>
            <a:r>
              <a:rPr lang="de-DE" altLang="en-US">
                <a:solidFill>
                  <a:srgbClr val="333333"/>
                </a:solidFill>
              </a:rPr>
              <a:t> | </a:t>
            </a:r>
            <a:r>
              <a:rPr lang="de-DE" altLang="en-US" err="1">
                <a:solidFill>
                  <a:srgbClr val="333333"/>
                </a:solidFill>
              </a:rPr>
              <a:t>July</a:t>
            </a:r>
            <a:r>
              <a:rPr lang="de-DE" altLang="en-US">
                <a:solidFill>
                  <a:srgbClr val="333333"/>
                </a:solidFill>
              </a:rPr>
              <a:t> 2018</a:t>
            </a:r>
          </a:p>
        </p:txBody>
      </p:sp>
    </p:spTree>
    <p:extLst>
      <p:ext uri="{BB962C8B-B14F-4D97-AF65-F5344CB8AC3E}">
        <p14:creationId xmlns:p14="http://schemas.microsoft.com/office/powerpoint/2010/main" val="3418125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33D72-BC48-4AFD-8FE3-B2C56A904EC7}"/>
              </a:ext>
            </a:extLst>
          </p:cNvPr>
          <p:cNvSpPr>
            <a:spLocks noGrp="1"/>
          </p:cNvSpPr>
          <p:nvPr>
            <p:ph type="title"/>
          </p:nvPr>
        </p:nvSpPr>
        <p:spPr>
          <a:xfrm>
            <a:off x="719138" y="1226463"/>
            <a:ext cx="7700962" cy="430887"/>
          </a:xfrm>
        </p:spPr>
        <p:txBody>
          <a:bodyPr/>
          <a:lstStyle>
            <a:lvl1pPr>
              <a:defRPr sz="2800"/>
            </a:lvl1pPr>
          </a:lstStyle>
          <a:p>
            <a:r>
              <a:rPr lang="de-DE"/>
              <a:t>Mastertitelformat bearbeiten</a:t>
            </a:r>
            <a:endParaRPr lang="en-AU"/>
          </a:p>
        </p:txBody>
      </p:sp>
      <p:sp>
        <p:nvSpPr>
          <p:cNvPr id="3" name="Content Placeholder 2">
            <a:extLst>
              <a:ext uri="{FF2B5EF4-FFF2-40B4-BE49-F238E27FC236}">
                <a16:creationId xmlns:a16="http://schemas.microsoft.com/office/drawing/2014/main" id="{5CE438C6-2EAF-4695-BAC1-B2AAC97334DF}"/>
              </a:ext>
            </a:extLst>
          </p:cNvPr>
          <p:cNvSpPr>
            <a:spLocks noGrp="1"/>
          </p:cNvSpPr>
          <p:nvPr>
            <p:ph sz="half" idx="1"/>
          </p:nvPr>
        </p:nvSpPr>
        <p:spPr>
          <a:xfrm>
            <a:off x="719138" y="1773238"/>
            <a:ext cx="3776662" cy="4352925"/>
          </a:xfrm>
        </p:spPr>
        <p:txBody>
          <a:bodyPr/>
          <a:lstStyle>
            <a:lvl1pPr>
              <a:defRPr sz="2400"/>
            </a:lvl1pPr>
            <a:lvl2pPr>
              <a:defRPr sz="2000"/>
            </a:lvl2pPr>
            <a:lvl3pPr>
              <a:defRPr sz="18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Content Placeholder 3">
            <a:extLst>
              <a:ext uri="{FF2B5EF4-FFF2-40B4-BE49-F238E27FC236}">
                <a16:creationId xmlns:a16="http://schemas.microsoft.com/office/drawing/2014/main" id="{784AE300-3D2F-41CF-ACDB-71F609BE12C3}"/>
              </a:ext>
            </a:extLst>
          </p:cNvPr>
          <p:cNvSpPr>
            <a:spLocks noGrp="1"/>
          </p:cNvSpPr>
          <p:nvPr>
            <p:ph sz="half" idx="2"/>
          </p:nvPr>
        </p:nvSpPr>
        <p:spPr>
          <a:xfrm>
            <a:off x="4648200" y="1773238"/>
            <a:ext cx="3776663" cy="4352925"/>
          </a:xfrm>
        </p:spPr>
        <p:txBody>
          <a:bodyPr/>
          <a:lstStyle>
            <a:lvl1pPr>
              <a:defRPr sz="2400"/>
            </a:lvl1pPr>
            <a:lvl2pPr>
              <a:defRPr sz="2000"/>
            </a:lvl2pPr>
            <a:lvl3pPr>
              <a:defRPr sz="1600"/>
            </a:lvl3pPr>
            <a:lvl4pPr>
              <a:defRPr sz="14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5" name="Slide Number Placeholder 4">
            <a:extLst>
              <a:ext uri="{FF2B5EF4-FFF2-40B4-BE49-F238E27FC236}">
                <a16:creationId xmlns:a16="http://schemas.microsoft.com/office/drawing/2014/main" id="{4AEF8FAF-1B0E-481F-8478-C5B448CDEF60}"/>
              </a:ext>
            </a:extLst>
          </p:cNvPr>
          <p:cNvSpPr>
            <a:spLocks noGrp="1"/>
          </p:cNvSpPr>
          <p:nvPr>
            <p:ph type="sldNum" sz="quarter" idx="10"/>
          </p:nvPr>
        </p:nvSpPr>
        <p:spPr>
          <a:xfrm>
            <a:off x="719138" y="6519863"/>
            <a:ext cx="7705725" cy="153888"/>
          </a:xfrm>
        </p:spPr>
        <p:txBody>
          <a:bodyPr/>
          <a:lstStyle>
            <a:lvl1pPr>
              <a:defRPr/>
            </a:lvl1pPr>
          </a:lstStyle>
          <a:p>
            <a:fld id="{9DEC7DF2-FAD7-4888-A312-EBCEA2242126}" type="slidenum">
              <a:rPr lang="de-DE" altLang="en-US" smtClean="0">
                <a:solidFill>
                  <a:srgbClr val="333333"/>
                </a:solidFill>
              </a:rPr>
              <a:pPr/>
              <a:t>‹Nr.›</a:t>
            </a:fld>
            <a:r>
              <a:rPr lang="de-DE" altLang="en-US">
                <a:solidFill>
                  <a:srgbClr val="333333"/>
                </a:solidFill>
              </a:rPr>
              <a:t> | </a:t>
            </a:r>
            <a:r>
              <a:rPr lang="de-DE" altLang="en-US" err="1">
                <a:solidFill>
                  <a:srgbClr val="333333"/>
                </a:solidFill>
              </a:rPr>
              <a:t>July</a:t>
            </a:r>
            <a:r>
              <a:rPr lang="de-DE" altLang="en-US">
                <a:solidFill>
                  <a:srgbClr val="333333"/>
                </a:solidFill>
              </a:rPr>
              <a:t> 2018</a:t>
            </a:r>
          </a:p>
        </p:txBody>
      </p:sp>
    </p:spTree>
    <p:extLst>
      <p:ext uri="{BB962C8B-B14F-4D97-AF65-F5344CB8AC3E}">
        <p14:creationId xmlns:p14="http://schemas.microsoft.com/office/powerpoint/2010/main" val="144482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41E86-BA2E-4CA9-B7F8-9852D39A072E}"/>
              </a:ext>
            </a:extLst>
          </p:cNvPr>
          <p:cNvSpPr>
            <a:spLocks noGrp="1"/>
          </p:cNvSpPr>
          <p:nvPr>
            <p:ph type="title"/>
          </p:nvPr>
        </p:nvSpPr>
        <p:spPr>
          <a:xfrm>
            <a:off x="630238" y="1259801"/>
            <a:ext cx="7886700" cy="430887"/>
          </a:xfrm>
        </p:spPr>
        <p:txBody>
          <a:bodyPr/>
          <a:lstStyle>
            <a:lvl1pPr>
              <a:defRPr sz="2800"/>
            </a:lvl1pPr>
          </a:lstStyle>
          <a:p>
            <a:r>
              <a:rPr lang="de-DE"/>
              <a:t>Mastertitelformat bearbeiten</a:t>
            </a:r>
            <a:endParaRPr lang="en-AU"/>
          </a:p>
        </p:txBody>
      </p:sp>
      <p:sp>
        <p:nvSpPr>
          <p:cNvPr id="3" name="Text Placeholder 2">
            <a:extLst>
              <a:ext uri="{FF2B5EF4-FFF2-40B4-BE49-F238E27FC236}">
                <a16:creationId xmlns:a16="http://schemas.microsoft.com/office/drawing/2014/main" id="{1DBDAA50-094E-4755-8C55-29105F3CF57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a:extLst>
              <a:ext uri="{FF2B5EF4-FFF2-40B4-BE49-F238E27FC236}">
                <a16:creationId xmlns:a16="http://schemas.microsoft.com/office/drawing/2014/main" id="{86D3C57C-E8DC-49C3-9D23-D2AE0C2F778F}"/>
              </a:ext>
            </a:extLst>
          </p:cNvPr>
          <p:cNvSpPr>
            <a:spLocks noGrp="1"/>
          </p:cNvSpPr>
          <p:nvPr>
            <p:ph sz="half" idx="2"/>
          </p:nvPr>
        </p:nvSpPr>
        <p:spPr>
          <a:xfrm>
            <a:off x="630238" y="2505075"/>
            <a:ext cx="3868737" cy="3684588"/>
          </a:xfrm>
        </p:spPr>
        <p:txBody>
          <a:bodyPr/>
          <a:lstStyle>
            <a:lvl1pPr>
              <a:defRPr sz="2400"/>
            </a:lvl1pPr>
            <a:lvl2pPr>
              <a:defRPr sz="2000"/>
            </a:lvl2pPr>
            <a:lvl3pPr>
              <a:defRPr sz="1600"/>
            </a:lvl3pPr>
            <a:lvl4pPr>
              <a:defRPr sz="14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5" name="Text Placeholder 4">
            <a:extLst>
              <a:ext uri="{FF2B5EF4-FFF2-40B4-BE49-F238E27FC236}">
                <a16:creationId xmlns:a16="http://schemas.microsoft.com/office/drawing/2014/main" id="{ED63F9F6-5C10-4713-8A76-E353F603B67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a:extLst>
              <a:ext uri="{FF2B5EF4-FFF2-40B4-BE49-F238E27FC236}">
                <a16:creationId xmlns:a16="http://schemas.microsoft.com/office/drawing/2014/main" id="{569FD5D6-7F95-4BE7-863C-2D218E3C0F0F}"/>
              </a:ext>
            </a:extLst>
          </p:cNvPr>
          <p:cNvSpPr>
            <a:spLocks noGrp="1"/>
          </p:cNvSpPr>
          <p:nvPr>
            <p:ph sz="quarter" idx="4"/>
          </p:nvPr>
        </p:nvSpPr>
        <p:spPr>
          <a:xfrm>
            <a:off x="4629150" y="2505075"/>
            <a:ext cx="3887788" cy="3684588"/>
          </a:xfrm>
        </p:spPr>
        <p:txBody>
          <a:bodyPr/>
          <a:lstStyle>
            <a:lvl1pPr>
              <a:defRPr sz="2400"/>
            </a:lvl1pPr>
            <a:lvl2pPr>
              <a:defRPr sz="2400"/>
            </a:lvl2pPr>
            <a:lvl3pPr>
              <a:defRPr sz="1600"/>
            </a:lvl3pPr>
            <a:lvl4pPr>
              <a:defRPr sz="1400"/>
            </a:lvl4pPr>
            <a:lvl5pPr>
              <a:defRPr sz="14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7" name="Slide Number Placeholder 6">
            <a:extLst>
              <a:ext uri="{FF2B5EF4-FFF2-40B4-BE49-F238E27FC236}">
                <a16:creationId xmlns:a16="http://schemas.microsoft.com/office/drawing/2014/main" id="{B1DB0D81-FC79-489E-899A-D5AFC9CA4E84}"/>
              </a:ext>
            </a:extLst>
          </p:cNvPr>
          <p:cNvSpPr>
            <a:spLocks noGrp="1"/>
          </p:cNvSpPr>
          <p:nvPr>
            <p:ph type="sldNum" sz="quarter" idx="10"/>
          </p:nvPr>
        </p:nvSpPr>
        <p:spPr/>
        <p:txBody>
          <a:bodyPr/>
          <a:lstStyle>
            <a:lvl1pPr>
              <a:defRPr/>
            </a:lvl1pPr>
          </a:lstStyle>
          <a:p>
            <a:fld id="{2DDE0160-9CF3-4789-8803-7E8C3AAFACD1}" type="slidenum">
              <a:rPr lang="de-DE" altLang="en-US" smtClean="0">
                <a:solidFill>
                  <a:srgbClr val="333333"/>
                </a:solidFill>
              </a:rPr>
              <a:pPr/>
              <a:t>‹Nr.›</a:t>
            </a:fld>
            <a:r>
              <a:rPr lang="de-DE" altLang="en-US">
                <a:solidFill>
                  <a:srgbClr val="333333"/>
                </a:solidFill>
              </a:rPr>
              <a:t> | </a:t>
            </a:r>
            <a:r>
              <a:rPr lang="de-DE" altLang="en-US" err="1">
                <a:solidFill>
                  <a:srgbClr val="333333"/>
                </a:solidFill>
              </a:rPr>
              <a:t>July</a:t>
            </a:r>
            <a:r>
              <a:rPr lang="de-DE" altLang="en-US">
                <a:solidFill>
                  <a:srgbClr val="333333"/>
                </a:solidFill>
              </a:rPr>
              <a:t> 2018</a:t>
            </a:r>
          </a:p>
        </p:txBody>
      </p:sp>
    </p:spTree>
    <p:extLst>
      <p:ext uri="{BB962C8B-B14F-4D97-AF65-F5344CB8AC3E}">
        <p14:creationId xmlns:p14="http://schemas.microsoft.com/office/powerpoint/2010/main" val="3928377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245B6-D418-458F-8CE3-1C1317065D2D}"/>
              </a:ext>
            </a:extLst>
          </p:cNvPr>
          <p:cNvSpPr>
            <a:spLocks noGrp="1"/>
          </p:cNvSpPr>
          <p:nvPr>
            <p:ph type="title"/>
          </p:nvPr>
        </p:nvSpPr>
        <p:spPr>
          <a:xfrm>
            <a:off x="719138" y="1226463"/>
            <a:ext cx="7700962" cy="430887"/>
          </a:xfrm>
        </p:spPr>
        <p:txBody>
          <a:bodyPr/>
          <a:lstStyle>
            <a:lvl1pPr>
              <a:defRPr sz="2800"/>
            </a:lvl1pPr>
          </a:lstStyle>
          <a:p>
            <a:r>
              <a:rPr lang="de-DE"/>
              <a:t>Mastertitelformat bearbeiten</a:t>
            </a:r>
            <a:endParaRPr lang="en-AU"/>
          </a:p>
        </p:txBody>
      </p:sp>
      <p:sp>
        <p:nvSpPr>
          <p:cNvPr id="3" name="Slide Number Placeholder 2">
            <a:extLst>
              <a:ext uri="{FF2B5EF4-FFF2-40B4-BE49-F238E27FC236}">
                <a16:creationId xmlns:a16="http://schemas.microsoft.com/office/drawing/2014/main" id="{FC37D24C-72B2-49A0-BBF2-395CF15E100B}"/>
              </a:ext>
            </a:extLst>
          </p:cNvPr>
          <p:cNvSpPr>
            <a:spLocks noGrp="1"/>
          </p:cNvSpPr>
          <p:nvPr>
            <p:ph type="sldNum" sz="quarter" idx="10"/>
          </p:nvPr>
        </p:nvSpPr>
        <p:spPr/>
        <p:txBody>
          <a:bodyPr/>
          <a:lstStyle>
            <a:lvl1pPr>
              <a:defRPr/>
            </a:lvl1pPr>
          </a:lstStyle>
          <a:p>
            <a:fld id="{912DED5A-6E34-42B9-BC22-ADA8046CA859}" type="slidenum">
              <a:rPr lang="de-DE" altLang="en-US">
                <a:solidFill>
                  <a:srgbClr val="333333"/>
                </a:solidFill>
              </a:rPr>
              <a:pPr/>
              <a:t>‹Nr.›</a:t>
            </a:fld>
            <a:r>
              <a:rPr lang="de-DE" altLang="en-US">
                <a:solidFill>
                  <a:srgbClr val="333333"/>
                </a:solidFill>
              </a:rPr>
              <a:t> | </a:t>
            </a:r>
            <a:r>
              <a:rPr lang="de-DE" altLang="en-US" err="1">
                <a:solidFill>
                  <a:srgbClr val="333333"/>
                </a:solidFill>
              </a:rPr>
              <a:t>July</a:t>
            </a:r>
            <a:r>
              <a:rPr lang="de-DE" altLang="en-US">
                <a:solidFill>
                  <a:srgbClr val="333333"/>
                </a:solidFill>
              </a:rPr>
              <a:t> 2018</a:t>
            </a:r>
          </a:p>
        </p:txBody>
      </p:sp>
    </p:spTree>
    <p:extLst>
      <p:ext uri="{BB962C8B-B14F-4D97-AF65-F5344CB8AC3E}">
        <p14:creationId xmlns:p14="http://schemas.microsoft.com/office/powerpoint/2010/main" val="384209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C82E10E-C46F-4E83-9A44-2A9B1FF1E02C}"/>
              </a:ext>
            </a:extLst>
          </p:cNvPr>
          <p:cNvSpPr>
            <a:spLocks noGrp="1"/>
          </p:cNvSpPr>
          <p:nvPr>
            <p:ph type="sldNum" sz="quarter" idx="10"/>
          </p:nvPr>
        </p:nvSpPr>
        <p:spPr/>
        <p:txBody>
          <a:bodyPr/>
          <a:lstStyle>
            <a:lvl1pPr>
              <a:defRPr/>
            </a:lvl1pPr>
          </a:lstStyle>
          <a:p>
            <a:fld id="{85884EC6-312C-4CC0-AB0F-3AE10F61B3C0}" type="slidenum">
              <a:rPr lang="de-DE" altLang="en-US">
                <a:solidFill>
                  <a:srgbClr val="333333"/>
                </a:solidFill>
              </a:rPr>
              <a:pPr/>
              <a:t>‹Nr.›</a:t>
            </a:fld>
            <a:r>
              <a:rPr lang="de-DE" altLang="en-US">
                <a:solidFill>
                  <a:srgbClr val="333333"/>
                </a:solidFill>
              </a:rPr>
              <a:t> | </a:t>
            </a:r>
            <a:r>
              <a:rPr lang="de-DE" altLang="en-US" err="1">
                <a:solidFill>
                  <a:srgbClr val="333333"/>
                </a:solidFill>
              </a:rPr>
              <a:t>July</a:t>
            </a:r>
            <a:r>
              <a:rPr lang="de-DE" altLang="en-US">
                <a:solidFill>
                  <a:srgbClr val="333333"/>
                </a:solidFill>
              </a:rPr>
              <a:t> 2018</a:t>
            </a:r>
          </a:p>
        </p:txBody>
      </p:sp>
    </p:spTree>
    <p:extLst>
      <p:ext uri="{BB962C8B-B14F-4D97-AF65-F5344CB8AC3E}">
        <p14:creationId xmlns:p14="http://schemas.microsoft.com/office/powerpoint/2010/main" val="1474966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7C6BB-6AF9-4348-8A1C-41C1A3A3C5DA}"/>
              </a:ext>
            </a:extLst>
          </p:cNvPr>
          <p:cNvSpPr>
            <a:spLocks noGrp="1"/>
          </p:cNvSpPr>
          <p:nvPr>
            <p:ph type="title"/>
          </p:nvPr>
        </p:nvSpPr>
        <p:spPr>
          <a:xfrm>
            <a:off x="630238" y="457200"/>
            <a:ext cx="2949575" cy="1600200"/>
          </a:xfrm>
        </p:spPr>
        <p:txBody>
          <a:bodyPr/>
          <a:lstStyle>
            <a:lvl1pPr>
              <a:defRPr sz="3200"/>
            </a:lvl1pPr>
          </a:lstStyle>
          <a:p>
            <a:r>
              <a:rPr lang="de-DE"/>
              <a:t>Mastertitelformat bearbeiten</a:t>
            </a:r>
            <a:endParaRPr lang="en-AU"/>
          </a:p>
        </p:txBody>
      </p:sp>
      <p:sp>
        <p:nvSpPr>
          <p:cNvPr id="3" name="Content Placeholder 2">
            <a:extLst>
              <a:ext uri="{FF2B5EF4-FFF2-40B4-BE49-F238E27FC236}">
                <a16:creationId xmlns:a16="http://schemas.microsoft.com/office/drawing/2014/main" id="{0CBE1F1B-CBE0-4C59-99CF-96B05F6E165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AU"/>
          </a:p>
        </p:txBody>
      </p:sp>
      <p:sp>
        <p:nvSpPr>
          <p:cNvPr id="4" name="Text Placeholder 3">
            <a:extLst>
              <a:ext uri="{FF2B5EF4-FFF2-40B4-BE49-F238E27FC236}">
                <a16:creationId xmlns:a16="http://schemas.microsoft.com/office/drawing/2014/main" id="{CA667DAD-789B-4EE7-92B9-A1F8F4D5085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Slide Number Placeholder 4">
            <a:extLst>
              <a:ext uri="{FF2B5EF4-FFF2-40B4-BE49-F238E27FC236}">
                <a16:creationId xmlns:a16="http://schemas.microsoft.com/office/drawing/2014/main" id="{C61B2BD0-6547-40BD-B997-917ADE22C5A1}"/>
              </a:ext>
            </a:extLst>
          </p:cNvPr>
          <p:cNvSpPr>
            <a:spLocks noGrp="1"/>
          </p:cNvSpPr>
          <p:nvPr>
            <p:ph type="sldNum" sz="quarter" idx="10"/>
          </p:nvPr>
        </p:nvSpPr>
        <p:spPr/>
        <p:txBody>
          <a:bodyPr/>
          <a:lstStyle>
            <a:lvl1pPr>
              <a:defRPr/>
            </a:lvl1pPr>
          </a:lstStyle>
          <a:p>
            <a:fld id="{746D86F4-A0F0-4E3D-9BA6-5C1EFA7A1072}" type="slidenum">
              <a:rPr lang="de-DE" altLang="en-US">
                <a:solidFill>
                  <a:srgbClr val="333333"/>
                </a:solidFill>
              </a:rPr>
              <a:pPr/>
              <a:t>‹Nr.›</a:t>
            </a:fld>
            <a:r>
              <a:rPr lang="de-DE" altLang="en-US">
                <a:solidFill>
                  <a:srgbClr val="333333"/>
                </a:solidFill>
              </a:rPr>
              <a:t> | </a:t>
            </a:r>
            <a:r>
              <a:rPr lang="de-DE" altLang="en-US" err="1">
                <a:solidFill>
                  <a:srgbClr val="333333"/>
                </a:solidFill>
              </a:rPr>
              <a:t>July</a:t>
            </a:r>
            <a:r>
              <a:rPr lang="de-DE" altLang="en-US">
                <a:solidFill>
                  <a:srgbClr val="333333"/>
                </a:solidFill>
              </a:rPr>
              <a:t> 2018</a:t>
            </a:r>
          </a:p>
        </p:txBody>
      </p:sp>
    </p:spTree>
    <p:extLst>
      <p:ext uri="{BB962C8B-B14F-4D97-AF65-F5344CB8AC3E}">
        <p14:creationId xmlns:p14="http://schemas.microsoft.com/office/powerpoint/2010/main" val="166895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EF5AA-B139-4C5D-90BA-110464222EAA}"/>
              </a:ext>
            </a:extLst>
          </p:cNvPr>
          <p:cNvSpPr>
            <a:spLocks noGrp="1"/>
          </p:cNvSpPr>
          <p:nvPr>
            <p:ph type="title"/>
          </p:nvPr>
        </p:nvSpPr>
        <p:spPr>
          <a:xfrm>
            <a:off x="630238" y="457200"/>
            <a:ext cx="2949575" cy="1600200"/>
          </a:xfrm>
        </p:spPr>
        <p:txBody>
          <a:bodyPr/>
          <a:lstStyle>
            <a:lvl1pPr>
              <a:defRPr sz="3200"/>
            </a:lvl1pPr>
          </a:lstStyle>
          <a:p>
            <a:r>
              <a:rPr lang="de-DE"/>
              <a:t>Mastertitelformat bearbeiten</a:t>
            </a:r>
            <a:endParaRPr lang="en-AU"/>
          </a:p>
        </p:txBody>
      </p:sp>
      <p:sp>
        <p:nvSpPr>
          <p:cNvPr id="3" name="Picture Placeholder 2">
            <a:extLst>
              <a:ext uri="{FF2B5EF4-FFF2-40B4-BE49-F238E27FC236}">
                <a16:creationId xmlns:a16="http://schemas.microsoft.com/office/drawing/2014/main" id="{2A3BC24E-2E22-4C61-9630-E5EB1E4E0E8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auf Platzhalter ziehen oder durch Klicken auf Symbol hinzufügen</a:t>
            </a:r>
            <a:endParaRPr lang="en-AU"/>
          </a:p>
        </p:txBody>
      </p:sp>
      <p:sp>
        <p:nvSpPr>
          <p:cNvPr id="4" name="Text Placeholder 3">
            <a:extLst>
              <a:ext uri="{FF2B5EF4-FFF2-40B4-BE49-F238E27FC236}">
                <a16:creationId xmlns:a16="http://schemas.microsoft.com/office/drawing/2014/main" id="{AA9B14A5-E074-403E-B19A-3C80138086D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Slide Number Placeholder 4">
            <a:extLst>
              <a:ext uri="{FF2B5EF4-FFF2-40B4-BE49-F238E27FC236}">
                <a16:creationId xmlns:a16="http://schemas.microsoft.com/office/drawing/2014/main" id="{04932BD7-D5F1-45F1-AB2E-9CEF12119436}"/>
              </a:ext>
            </a:extLst>
          </p:cNvPr>
          <p:cNvSpPr>
            <a:spLocks noGrp="1"/>
          </p:cNvSpPr>
          <p:nvPr>
            <p:ph type="sldNum" sz="quarter" idx="10"/>
          </p:nvPr>
        </p:nvSpPr>
        <p:spPr/>
        <p:txBody>
          <a:bodyPr/>
          <a:lstStyle>
            <a:lvl1pPr>
              <a:defRPr/>
            </a:lvl1pPr>
          </a:lstStyle>
          <a:p>
            <a:fld id="{518D30FB-5E36-4BB5-B449-F7157479C82B}" type="slidenum">
              <a:rPr lang="de-DE" altLang="en-US">
                <a:solidFill>
                  <a:srgbClr val="333333"/>
                </a:solidFill>
              </a:rPr>
              <a:pPr/>
              <a:t>‹Nr.›</a:t>
            </a:fld>
            <a:r>
              <a:rPr lang="de-DE" altLang="en-US">
                <a:solidFill>
                  <a:srgbClr val="333333"/>
                </a:solidFill>
              </a:rPr>
              <a:t> | </a:t>
            </a:r>
            <a:r>
              <a:rPr lang="de-DE" altLang="en-US" err="1">
                <a:solidFill>
                  <a:srgbClr val="333333"/>
                </a:solidFill>
              </a:rPr>
              <a:t>July</a:t>
            </a:r>
            <a:r>
              <a:rPr lang="de-DE" altLang="en-US">
                <a:solidFill>
                  <a:srgbClr val="333333"/>
                </a:solidFill>
              </a:rPr>
              <a:t> 2018</a:t>
            </a:r>
          </a:p>
        </p:txBody>
      </p:sp>
    </p:spTree>
    <p:extLst>
      <p:ext uri="{BB962C8B-B14F-4D97-AF65-F5344CB8AC3E}">
        <p14:creationId xmlns:p14="http://schemas.microsoft.com/office/powerpoint/2010/main" val="564892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0" name="Line 8">
            <a:extLst>
              <a:ext uri="{FF2B5EF4-FFF2-40B4-BE49-F238E27FC236}">
                <a16:creationId xmlns:a16="http://schemas.microsoft.com/office/drawing/2014/main" id="{F9535903-2914-4E5E-9F2E-65859BCAFCF2}"/>
              </a:ext>
            </a:extLst>
          </p:cNvPr>
          <p:cNvSpPr>
            <a:spLocks noChangeShapeType="1"/>
          </p:cNvSpPr>
          <p:nvPr/>
        </p:nvSpPr>
        <p:spPr bwMode="auto">
          <a:xfrm>
            <a:off x="719138" y="809625"/>
            <a:ext cx="7705725" cy="0"/>
          </a:xfrm>
          <a:prstGeom prst="line">
            <a:avLst/>
          </a:prstGeom>
          <a:noFill/>
          <a:ln w="9525">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AU">
              <a:solidFill>
                <a:srgbClr val="333333"/>
              </a:solidFill>
              <a:latin typeface="Arial" panose="020B0604020202020204" pitchFamily="34" charset="0"/>
            </a:endParaRPr>
          </a:p>
        </p:txBody>
      </p:sp>
      <p:sp>
        <p:nvSpPr>
          <p:cNvPr id="3086" name="Rectangle 14">
            <a:extLst>
              <a:ext uri="{FF2B5EF4-FFF2-40B4-BE49-F238E27FC236}">
                <a16:creationId xmlns:a16="http://schemas.microsoft.com/office/drawing/2014/main" id="{14216365-9458-4B87-8C97-B61A9D504E5D}"/>
              </a:ext>
            </a:extLst>
          </p:cNvPr>
          <p:cNvSpPr>
            <a:spLocks noGrp="1" noChangeArrowheads="1"/>
          </p:cNvSpPr>
          <p:nvPr>
            <p:ph type="title"/>
          </p:nvPr>
        </p:nvSpPr>
        <p:spPr bwMode="auto">
          <a:xfrm>
            <a:off x="719138" y="1292225"/>
            <a:ext cx="7700962" cy="3651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r>
              <a:rPr lang="de-DE" altLang="en-US"/>
              <a:t>Titelmasterformat durch Klicken bearbeiten</a:t>
            </a:r>
          </a:p>
        </p:txBody>
      </p:sp>
      <p:sp>
        <p:nvSpPr>
          <p:cNvPr id="3089" name="Line 17">
            <a:extLst>
              <a:ext uri="{FF2B5EF4-FFF2-40B4-BE49-F238E27FC236}">
                <a16:creationId xmlns:a16="http://schemas.microsoft.com/office/drawing/2014/main" id="{6961548A-2BFC-4AE6-B7DC-C2D3325B7B36}"/>
              </a:ext>
            </a:extLst>
          </p:cNvPr>
          <p:cNvSpPr>
            <a:spLocks noChangeShapeType="1"/>
          </p:cNvSpPr>
          <p:nvPr/>
        </p:nvSpPr>
        <p:spPr bwMode="auto">
          <a:xfrm>
            <a:off x="719138" y="6315075"/>
            <a:ext cx="7705725" cy="0"/>
          </a:xfrm>
          <a:prstGeom prst="line">
            <a:avLst/>
          </a:prstGeom>
          <a:noFill/>
          <a:ln w="9525">
            <a:solidFill>
              <a:schemeClr val="folHlink"/>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AU">
              <a:solidFill>
                <a:srgbClr val="333333"/>
              </a:solidFill>
              <a:latin typeface="Arial" panose="020B0604020202020204" pitchFamily="34" charset="0"/>
            </a:endParaRPr>
          </a:p>
        </p:txBody>
      </p:sp>
      <p:sp>
        <p:nvSpPr>
          <p:cNvPr id="3090" name="Rectangle 18">
            <a:extLst>
              <a:ext uri="{FF2B5EF4-FFF2-40B4-BE49-F238E27FC236}">
                <a16:creationId xmlns:a16="http://schemas.microsoft.com/office/drawing/2014/main" id="{D2392788-BEB7-46AC-8699-39E73ED73228}"/>
              </a:ext>
            </a:extLst>
          </p:cNvPr>
          <p:cNvSpPr>
            <a:spLocks noGrp="1" noChangeArrowheads="1"/>
          </p:cNvSpPr>
          <p:nvPr>
            <p:ph type="sldNum" sz="quarter" idx="4"/>
          </p:nvPr>
        </p:nvSpPr>
        <p:spPr bwMode="auto">
          <a:xfrm>
            <a:off x="719138" y="6519863"/>
            <a:ext cx="7705725"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tabLst>
                <a:tab pos="7702550" algn="r"/>
              </a:tabLst>
              <a:defRPr sz="1000"/>
            </a:lvl1pPr>
          </a:lstStyle>
          <a:p>
            <a:pPr defTabSz="914400" fontAlgn="base">
              <a:spcBef>
                <a:spcPct val="0"/>
              </a:spcBef>
              <a:spcAft>
                <a:spcPct val="0"/>
              </a:spcAft>
            </a:pPr>
            <a:fld id="{207140A6-38A4-4C2E-BB68-50E110404F96}" type="slidenum">
              <a:rPr lang="de-DE" altLang="en-US">
                <a:solidFill>
                  <a:srgbClr val="333333"/>
                </a:solidFill>
                <a:latin typeface="Arial" panose="020B0604020202020204" pitchFamily="34" charset="0"/>
              </a:rPr>
              <a:pPr defTabSz="914400" fontAlgn="base">
                <a:spcBef>
                  <a:spcPct val="0"/>
                </a:spcBef>
                <a:spcAft>
                  <a:spcPct val="0"/>
                </a:spcAft>
              </a:pPr>
              <a:t>‹Nr.›</a:t>
            </a:fld>
            <a:r>
              <a:rPr lang="de-DE" altLang="en-US">
                <a:solidFill>
                  <a:srgbClr val="333333"/>
                </a:solidFill>
                <a:latin typeface="Arial" panose="020B0604020202020204" pitchFamily="34" charset="0"/>
              </a:rPr>
              <a:t> | </a:t>
            </a:r>
            <a:r>
              <a:rPr lang="de-DE" altLang="en-US" err="1">
                <a:solidFill>
                  <a:srgbClr val="333333"/>
                </a:solidFill>
                <a:latin typeface="Arial" panose="020B0604020202020204" pitchFamily="34" charset="0"/>
              </a:rPr>
              <a:t>July</a:t>
            </a:r>
            <a:r>
              <a:rPr lang="de-DE" altLang="en-US">
                <a:solidFill>
                  <a:srgbClr val="333333"/>
                </a:solidFill>
                <a:latin typeface="Arial" panose="020B0604020202020204" pitchFamily="34" charset="0"/>
              </a:rPr>
              <a:t> 2018</a:t>
            </a:r>
          </a:p>
        </p:txBody>
      </p:sp>
      <p:pic>
        <p:nvPicPr>
          <p:cNvPr id="3094" name="Picture 22" descr="xEKUT_WortBildMarke_W_RGB">
            <a:extLst>
              <a:ext uri="{FF2B5EF4-FFF2-40B4-BE49-F238E27FC236}">
                <a16:creationId xmlns:a16="http://schemas.microsoft.com/office/drawing/2014/main" id="{74D82EA5-B471-4D7D-A876-DE7B09E783B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9138" y="179388"/>
            <a:ext cx="1763712" cy="457200"/>
          </a:xfrm>
          <a:prstGeom prst="rect">
            <a:avLst/>
          </a:prstGeom>
          <a:noFill/>
          <a:extLst>
            <a:ext uri="{909E8E84-426E-40dd-AFC4-6F175D3DCCD1}">
              <a14:hiddenFill xmlns="" xmlns:a14="http://schemas.microsoft.com/office/drawing/2010/main">
                <a:solidFill>
                  <a:srgbClr val="FFFFFF"/>
                </a:solidFill>
              </a14:hiddenFill>
            </a:ext>
          </a:extLst>
        </p:spPr>
      </p:pic>
      <p:sp>
        <p:nvSpPr>
          <p:cNvPr id="3095" name="Rectangle 23">
            <a:extLst>
              <a:ext uri="{FF2B5EF4-FFF2-40B4-BE49-F238E27FC236}">
                <a16:creationId xmlns:a16="http://schemas.microsoft.com/office/drawing/2014/main" id="{31C8CB88-820E-4410-8DAB-C8C573F7F78C}"/>
              </a:ext>
            </a:extLst>
          </p:cNvPr>
          <p:cNvSpPr>
            <a:spLocks noGrp="1" noChangeArrowheads="1"/>
          </p:cNvSpPr>
          <p:nvPr>
            <p:ph type="body" idx="1"/>
          </p:nvPr>
        </p:nvSpPr>
        <p:spPr bwMode="auto">
          <a:xfrm>
            <a:off x="719138" y="1773238"/>
            <a:ext cx="7705725" cy="43529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en-US"/>
              <a:t>Textmasterformate durch Klicken bearbeiten</a:t>
            </a:r>
          </a:p>
          <a:p>
            <a:pPr lvl="1"/>
            <a:r>
              <a:rPr lang="de-DE" altLang="en-US"/>
              <a:t>Zweite Ebene</a:t>
            </a:r>
          </a:p>
          <a:p>
            <a:pPr lvl="2"/>
            <a:r>
              <a:rPr lang="de-DE" altLang="en-US"/>
              <a:t>Dritte Ebene</a:t>
            </a:r>
          </a:p>
          <a:p>
            <a:pPr lvl="3"/>
            <a:r>
              <a:rPr lang="de-DE" altLang="en-US"/>
              <a:t>Vierte Ebene</a:t>
            </a:r>
          </a:p>
          <a:p>
            <a:pPr lvl="4"/>
            <a:r>
              <a:rPr lang="de-DE" altLang="en-US"/>
              <a:t>Fünfte Ebene</a:t>
            </a:r>
          </a:p>
        </p:txBody>
      </p:sp>
    </p:spTree>
    <p:extLst>
      <p:ext uri="{BB962C8B-B14F-4D97-AF65-F5344CB8AC3E}">
        <p14:creationId xmlns:p14="http://schemas.microsoft.com/office/powerpoint/2010/main" val="1025522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fontAlgn="base" hangingPunct="1">
        <a:spcBef>
          <a:spcPct val="0"/>
        </a:spcBef>
        <a:spcAft>
          <a:spcPct val="0"/>
        </a:spcAft>
        <a:defRPr sz="2400" b="1" kern="1200">
          <a:solidFill>
            <a:schemeClr val="bg2"/>
          </a:solidFill>
          <a:latin typeface="+mj-lt"/>
          <a:ea typeface="+mj-ea"/>
          <a:cs typeface="+mj-cs"/>
        </a:defRPr>
      </a:lvl1pPr>
      <a:lvl2pPr algn="l" rtl="0" eaLnBrk="1" fontAlgn="base" hangingPunct="1">
        <a:spcBef>
          <a:spcPct val="0"/>
        </a:spcBef>
        <a:spcAft>
          <a:spcPct val="0"/>
        </a:spcAft>
        <a:defRPr sz="2400" b="1">
          <a:solidFill>
            <a:schemeClr val="bg2"/>
          </a:solidFill>
          <a:latin typeface="Arial" panose="020B0604020202020204" pitchFamily="34" charset="0"/>
        </a:defRPr>
      </a:lvl2pPr>
      <a:lvl3pPr algn="l" rtl="0" eaLnBrk="1" fontAlgn="base" hangingPunct="1">
        <a:spcBef>
          <a:spcPct val="0"/>
        </a:spcBef>
        <a:spcAft>
          <a:spcPct val="0"/>
        </a:spcAft>
        <a:defRPr sz="2400" b="1">
          <a:solidFill>
            <a:schemeClr val="bg2"/>
          </a:solidFill>
          <a:latin typeface="Arial" panose="020B0604020202020204" pitchFamily="34" charset="0"/>
        </a:defRPr>
      </a:lvl3pPr>
      <a:lvl4pPr algn="l" rtl="0" eaLnBrk="1" fontAlgn="base" hangingPunct="1">
        <a:spcBef>
          <a:spcPct val="0"/>
        </a:spcBef>
        <a:spcAft>
          <a:spcPct val="0"/>
        </a:spcAft>
        <a:defRPr sz="2400" b="1">
          <a:solidFill>
            <a:schemeClr val="bg2"/>
          </a:solidFill>
          <a:latin typeface="Arial" panose="020B0604020202020204" pitchFamily="34" charset="0"/>
        </a:defRPr>
      </a:lvl4pPr>
      <a:lvl5pPr algn="l" rtl="0" eaLnBrk="1" fontAlgn="base" hangingPunct="1">
        <a:spcBef>
          <a:spcPct val="0"/>
        </a:spcBef>
        <a:spcAft>
          <a:spcPct val="0"/>
        </a:spcAft>
        <a:defRPr sz="2400" b="1">
          <a:solidFill>
            <a:schemeClr val="bg2"/>
          </a:solidFill>
          <a:latin typeface="Arial" panose="020B0604020202020204" pitchFamily="34" charset="0"/>
        </a:defRPr>
      </a:lvl5pPr>
      <a:lvl6pPr marL="457200" algn="l" rtl="0" eaLnBrk="1" fontAlgn="base" hangingPunct="1">
        <a:spcBef>
          <a:spcPct val="0"/>
        </a:spcBef>
        <a:spcAft>
          <a:spcPct val="0"/>
        </a:spcAft>
        <a:defRPr sz="2400" b="1">
          <a:solidFill>
            <a:schemeClr val="bg2"/>
          </a:solidFill>
          <a:latin typeface="Arial" panose="020B0604020202020204" pitchFamily="34" charset="0"/>
        </a:defRPr>
      </a:lvl6pPr>
      <a:lvl7pPr marL="914400" algn="l" rtl="0" eaLnBrk="1" fontAlgn="base" hangingPunct="1">
        <a:spcBef>
          <a:spcPct val="0"/>
        </a:spcBef>
        <a:spcAft>
          <a:spcPct val="0"/>
        </a:spcAft>
        <a:defRPr sz="2400" b="1">
          <a:solidFill>
            <a:schemeClr val="bg2"/>
          </a:solidFill>
          <a:latin typeface="Arial" panose="020B0604020202020204" pitchFamily="34" charset="0"/>
        </a:defRPr>
      </a:lvl7pPr>
      <a:lvl8pPr marL="1371600" algn="l" rtl="0" eaLnBrk="1" fontAlgn="base" hangingPunct="1">
        <a:spcBef>
          <a:spcPct val="0"/>
        </a:spcBef>
        <a:spcAft>
          <a:spcPct val="0"/>
        </a:spcAft>
        <a:defRPr sz="2400" b="1">
          <a:solidFill>
            <a:schemeClr val="bg2"/>
          </a:solidFill>
          <a:latin typeface="Arial" panose="020B0604020202020204" pitchFamily="34" charset="0"/>
        </a:defRPr>
      </a:lvl8pPr>
      <a:lvl9pPr marL="1828800" algn="l" rtl="0" eaLnBrk="1" fontAlgn="base" hangingPunct="1">
        <a:spcBef>
          <a:spcPct val="0"/>
        </a:spcBef>
        <a:spcAft>
          <a:spcPct val="0"/>
        </a:spcAft>
        <a:defRPr sz="2400" b="1">
          <a:solidFill>
            <a:schemeClr val="bg2"/>
          </a:solidFill>
          <a:latin typeface="Arial" panose="020B0604020202020204" pitchFamily="34" charset="0"/>
        </a:defRPr>
      </a:lvl9pPr>
    </p:titleStyle>
    <p:bodyStyle>
      <a:lvl1pPr marL="180975" indent="-180975" algn="l" rtl="0" eaLnBrk="1" fontAlgn="base" hangingPunct="1">
        <a:lnSpc>
          <a:spcPct val="110000"/>
        </a:lnSpc>
        <a:spcBef>
          <a:spcPct val="0"/>
        </a:spcBef>
        <a:spcAft>
          <a:spcPct val="0"/>
        </a:spcAft>
        <a:buChar char="•"/>
        <a:defRPr sz="2000" kern="1200">
          <a:solidFill>
            <a:schemeClr val="tx1"/>
          </a:solidFill>
          <a:latin typeface="+mn-lt"/>
          <a:ea typeface="+mn-ea"/>
          <a:cs typeface="+mn-cs"/>
        </a:defRPr>
      </a:lvl1pPr>
      <a:lvl2pPr marL="541338" indent="-180975" algn="l" rtl="0" eaLnBrk="1" fontAlgn="base" hangingPunct="1">
        <a:lnSpc>
          <a:spcPct val="110000"/>
        </a:lnSpc>
        <a:spcBef>
          <a:spcPct val="0"/>
        </a:spcBef>
        <a:spcAft>
          <a:spcPct val="0"/>
        </a:spcAft>
        <a:buSzPct val="80000"/>
        <a:buChar char="-"/>
        <a:defRPr sz="2000" kern="1200">
          <a:solidFill>
            <a:schemeClr val="tx1"/>
          </a:solidFill>
          <a:latin typeface="+mn-lt"/>
          <a:ea typeface="+mn-ea"/>
          <a:cs typeface="+mn-cs"/>
        </a:defRPr>
      </a:lvl2pPr>
      <a:lvl3pPr marL="895350" indent="-174625" algn="l" rtl="0" eaLnBrk="1" fontAlgn="base" hangingPunct="1">
        <a:lnSpc>
          <a:spcPct val="110000"/>
        </a:lnSpc>
        <a:spcBef>
          <a:spcPct val="0"/>
        </a:spcBef>
        <a:spcAft>
          <a:spcPct val="0"/>
        </a:spcAft>
        <a:buFont typeface="Wingdings" panose="05000000000000000000" pitchFamily="2" charset="2"/>
        <a:buChar char="§"/>
        <a:defRPr sz="1400" kern="1200">
          <a:solidFill>
            <a:schemeClr val="tx1"/>
          </a:solidFill>
          <a:latin typeface="+mn-lt"/>
          <a:ea typeface="+mn-ea"/>
          <a:cs typeface="+mn-cs"/>
        </a:defRPr>
      </a:lvl3pPr>
      <a:lvl4pPr marL="1260475" indent="-185738" algn="l" rtl="0" eaLnBrk="1" fontAlgn="base" hangingPunct="1">
        <a:lnSpc>
          <a:spcPct val="110000"/>
        </a:lnSpc>
        <a:spcBef>
          <a:spcPct val="0"/>
        </a:spcBef>
        <a:spcAft>
          <a:spcPct val="0"/>
        </a:spcAft>
        <a:buChar char="•"/>
        <a:defRPr sz="1200" kern="1200">
          <a:solidFill>
            <a:schemeClr val="tx1"/>
          </a:solidFill>
          <a:latin typeface="+mn-lt"/>
          <a:ea typeface="+mn-ea"/>
          <a:cs typeface="+mn-cs"/>
        </a:defRPr>
      </a:lvl4pPr>
      <a:lvl5pPr marL="1622425" indent="-182563" algn="l" rtl="0" eaLnBrk="1" fontAlgn="base" hangingPunct="1">
        <a:lnSpc>
          <a:spcPct val="110000"/>
        </a:lnSpc>
        <a:spcBef>
          <a:spcPct val="0"/>
        </a:spcBef>
        <a:spcAft>
          <a:spcPct val="0"/>
        </a:spcAft>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9">
            <a:extLst>
              <a:ext uri="{FF2B5EF4-FFF2-40B4-BE49-F238E27FC236}">
                <a16:creationId xmlns:a16="http://schemas.microsoft.com/office/drawing/2014/main" id="{147F44ED-21E7-475A-9D99-BF7386509459}"/>
              </a:ext>
            </a:extLst>
          </p:cNvPr>
          <p:cNvSpPr>
            <a:spLocks noGrp="1" noChangeArrowheads="1"/>
          </p:cNvSpPr>
          <p:nvPr>
            <p:ph type="dt" sz="half" idx="2"/>
          </p:nvPr>
        </p:nvSpPr>
        <p:spPr>
          <a:xfrm>
            <a:off x="725915" y="5782017"/>
            <a:ext cx="7700962" cy="919480"/>
          </a:xfrm>
        </p:spPr>
        <p:txBody>
          <a:bodyPr/>
          <a:lstStyle/>
          <a:p>
            <a:r>
              <a:rPr lang="de-DE" sz="1200" b="0">
                <a:solidFill>
                  <a:srgbClr val="333333"/>
                </a:solidFill>
              </a:rPr>
              <a:t>New York, 21st June 2022</a:t>
            </a:r>
            <a:endParaRPr lang="en-GB" sz="1200" b="0">
              <a:solidFill>
                <a:srgbClr val="333333"/>
              </a:solidFill>
            </a:endParaRPr>
          </a:p>
        </p:txBody>
      </p:sp>
      <p:sp>
        <p:nvSpPr>
          <p:cNvPr id="5130" name="Rectangle 10">
            <a:extLst>
              <a:ext uri="{FF2B5EF4-FFF2-40B4-BE49-F238E27FC236}">
                <a16:creationId xmlns:a16="http://schemas.microsoft.com/office/drawing/2014/main" id="{B679ACB3-E154-441D-B554-49EFCDE230F6}"/>
              </a:ext>
            </a:extLst>
          </p:cNvPr>
          <p:cNvSpPr>
            <a:spLocks noGrp="1" noChangeArrowheads="1"/>
          </p:cNvSpPr>
          <p:nvPr>
            <p:ph type="ctrTitle"/>
          </p:nvPr>
        </p:nvSpPr>
        <p:spPr>
          <a:xfrm>
            <a:off x="465992" y="1961549"/>
            <a:ext cx="8220808" cy="1292662"/>
          </a:xfrm>
        </p:spPr>
        <p:txBody>
          <a:bodyPr/>
          <a:lstStyle/>
          <a:p>
            <a:pPr algn="ctr"/>
            <a:r>
              <a:rPr lang="en-GB" dirty="0"/>
              <a:t>Parental leave, take-up consequences and changing normative beliefs: Evidence from a survey experiment</a:t>
            </a:r>
            <a:endParaRPr lang="de-DE" dirty="0"/>
          </a:p>
        </p:txBody>
      </p:sp>
      <p:sp>
        <p:nvSpPr>
          <p:cNvPr id="5131" name="Rectangle 11">
            <a:extLst>
              <a:ext uri="{FF2B5EF4-FFF2-40B4-BE49-F238E27FC236}">
                <a16:creationId xmlns:a16="http://schemas.microsoft.com/office/drawing/2014/main" id="{CBCFE3BC-83E3-4F73-997D-96B7692AC8EE}"/>
              </a:ext>
            </a:extLst>
          </p:cNvPr>
          <p:cNvSpPr>
            <a:spLocks noGrp="1" noChangeArrowheads="1"/>
          </p:cNvSpPr>
          <p:nvPr>
            <p:ph type="subTitle" idx="1"/>
          </p:nvPr>
        </p:nvSpPr>
        <p:spPr>
          <a:xfrm>
            <a:off x="587912" y="3429000"/>
            <a:ext cx="8220807" cy="1970476"/>
          </a:xfrm>
        </p:spPr>
        <p:txBody>
          <a:bodyPr/>
          <a:lstStyle/>
          <a:p>
            <a:pPr algn="ctr"/>
            <a:endParaRPr lang="en-GB" sz="2000" b="1" baseline="30000"/>
          </a:p>
          <a:p>
            <a:pPr algn="ctr"/>
            <a:r>
              <a:rPr lang="en-GB" sz="2000" b="1"/>
              <a:t>Marie-Fleur Philipp</a:t>
            </a:r>
            <a:r>
              <a:rPr lang="en-GB" sz="2000" b="1" baseline="30000"/>
              <a:t>1</a:t>
            </a:r>
            <a:endParaRPr lang="en-GB" sz="2000" b="1"/>
          </a:p>
          <a:p>
            <a:pPr algn="ctr"/>
            <a:r>
              <a:rPr lang="en-GB" sz="2000"/>
              <a:t>Joint with Silke Büchau</a:t>
            </a:r>
            <a:r>
              <a:rPr lang="en-GB" sz="2000" baseline="30000"/>
              <a:t>1</a:t>
            </a:r>
            <a:r>
              <a:rPr lang="en-GB" sz="2000" b="1"/>
              <a:t>, </a:t>
            </a:r>
            <a:r>
              <a:rPr lang="en-GB" sz="2000"/>
              <a:t>Pia Schober</a:t>
            </a:r>
            <a:r>
              <a:rPr lang="en-GB" sz="2000" baseline="30000"/>
              <a:t>1 </a:t>
            </a:r>
            <a:r>
              <a:rPr lang="en-GB" sz="2000"/>
              <a:t>and </a:t>
            </a:r>
          </a:p>
          <a:p>
            <a:pPr algn="ctr"/>
            <a:r>
              <a:rPr lang="en-GB" sz="2000"/>
              <a:t>C. Katharina Spiess</a:t>
            </a:r>
            <a:r>
              <a:rPr lang="en-GB" sz="2000" baseline="30000"/>
              <a:t>2</a:t>
            </a:r>
          </a:p>
          <a:p>
            <a:pPr algn="ctr"/>
            <a:endParaRPr lang="de-DE" sz="2000"/>
          </a:p>
          <a:p>
            <a:pPr algn="ctr"/>
            <a:r>
              <a:rPr lang="en-GB" sz="1200"/>
              <a:t>1 University of </a:t>
            </a:r>
            <a:r>
              <a:rPr lang="en-GB" sz="1200" err="1"/>
              <a:t>Tübingen</a:t>
            </a:r>
            <a:r>
              <a:rPr lang="en-GB" sz="1200"/>
              <a:t> </a:t>
            </a:r>
          </a:p>
          <a:p>
            <a:pPr algn="ctr"/>
            <a:r>
              <a:rPr lang="en-GB" sz="1200"/>
              <a:t>2 Federal Institute for Population Research (</a:t>
            </a:r>
            <a:r>
              <a:rPr lang="en-GB" sz="1200" err="1"/>
              <a:t>BiB</a:t>
            </a:r>
            <a:r>
              <a:rPr lang="en-GB" sz="1200"/>
              <a:t>) and Johannes Gutenberg University Mainz</a:t>
            </a:r>
            <a:endParaRPr lang="en-AU" sz="1200"/>
          </a:p>
        </p:txBody>
      </p:sp>
      <p:sp>
        <p:nvSpPr>
          <p:cNvPr id="5132" name="Rectangle 12">
            <a:extLst>
              <a:ext uri="{FF2B5EF4-FFF2-40B4-BE49-F238E27FC236}">
                <a16:creationId xmlns:a16="http://schemas.microsoft.com/office/drawing/2014/main" id="{8137B40F-ABF5-4624-8EEE-22A6B7B458F9}"/>
              </a:ext>
            </a:extLst>
          </p:cNvPr>
          <p:cNvSpPr>
            <a:spLocks noChangeArrowheads="1"/>
          </p:cNvSpPr>
          <p:nvPr/>
        </p:nvSpPr>
        <p:spPr bwMode="auto">
          <a:xfrm>
            <a:off x="725915" y="5602630"/>
            <a:ext cx="7700962" cy="179387"/>
          </a:xfrm>
          <a:prstGeom prst="rect">
            <a:avLst/>
          </a:prstGeom>
          <a:solidFill>
            <a:schemeClr val="fo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AU">
              <a:solidFill>
                <a:srgbClr val="333333"/>
              </a:solidFill>
              <a:latin typeface="Arial" panose="020B0604020202020204" pitchFamily="34" charset="0"/>
            </a:endParaRPr>
          </a:p>
        </p:txBody>
      </p:sp>
      <p:pic>
        <p:nvPicPr>
          <p:cNvPr id="10" name="Picture 5">
            <a:extLst>
              <a:ext uri="{FF2B5EF4-FFF2-40B4-BE49-F238E27FC236}">
                <a16:creationId xmlns:a16="http://schemas.microsoft.com/office/drawing/2014/main" id="{A45B9D11-DDA5-2E09-E7A1-6E7771F9AE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2532" y="171493"/>
            <a:ext cx="1696691" cy="102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5611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42" name="Rectangle 14"/>
          <p:cNvSpPr>
            <a:spLocks noChangeArrowheads="1"/>
          </p:cNvSpPr>
          <p:nvPr/>
        </p:nvSpPr>
        <p:spPr bwMode="auto">
          <a:xfrm>
            <a:off x="721519" y="1020365"/>
            <a:ext cx="7700962" cy="51530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2545" name="Rectangle 17"/>
          <p:cNvSpPr>
            <a:spLocks noChangeArrowheads="1"/>
          </p:cNvSpPr>
          <p:nvPr/>
        </p:nvSpPr>
        <p:spPr bwMode="auto">
          <a:xfrm>
            <a:off x="2812927" y="3121223"/>
            <a:ext cx="3518145"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defRPr sz="2800" b="1">
                <a:solidFill>
                  <a:schemeClr val="tx2"/>
                </a:solidFill>
                <a:latin typeface="Arial" charset="0"/>
              </a:defRPr>
            </a:lvl1pPr>
            <a:lvl2pPr>
              <a:defRPr sz="2800" b="1">
                <a:solidFill>
                  <a:schemeClr val="tx2"/>
                </a:solidFill>
                <a:latin typeface="Arial" charset="0"/>
              </a:defRPr>
            </a:lvl2pPr>
            <a:lvl3pPr>
              <a:defRPr sz="2800" b="1">
                <a:solidFill>
                  <a:schemeClr val="tx2"/>
                </a:solidFill>
                <a:latin typeface="Arial" charset="0"/>
              </a:defRPr>
            </a:lvl3pPr>
            <a:lvl4pPr>
              <a:defRPr sz="2800" b="1">
                <a:solidFill>
                  <a:schemeClr val="tx2"/>
                </a:solidFill>
                <a:latin typeface="Arial" charset="0"/>
              </a:defRPr>
            </a:lvl4pPr>
            <a:lvl5pPr>
              <a:defRPr sz="2800" b="1">
                <a:solidFill>
                  <a:schemeClr val="tx2"/>
                </a:solidFill>
                <a:latin typeface="Arial" charset="0"/>
              </a:defRPr>
            </a:lvl5pPr>
            <a:lvl6pPr marL="457200" fontAlgn="base">
              <a:spcBef>
                <a:spcPct val="0"/>
              </a:spcBef>
              <a:spcAft>
                <a:spcPct val="0"/>
              </a:spcAft>
              <a:defRPr sz="2800" b="1">
                <a:solidFill>
                  <a:schemeClr val="tx2"/>
                </a:solidFill>
                <a:latin typeface="Arial" charset="0"/>
              </a:defRPr>
            </a:lvl6pPr>
            <a:lvl7pPr marL="914400" fontAlgn="base">
              <a:spcBef>
                <a:spcPct val="0"/>
              </a:spcBef>
              <a:spcAft>
                <a:spcPct val="0"/>
              </a:spcAft>
              <a:defRPr sz="2800" b="1">
                <a:solidFill>
                  <a:schemeClr val="tx2"/>
                </a:solidFill>
                <a:latin typeface="Arial" charset="0"/>
              </a:defRPr>
            </a:lvl7pPr>
            <a:lvl8pPr marL="1371600" fontAlgn="base">
              <a:spcBef>
                <a:spcPct val="0"/>
              </a:spcBef>
              <a:spcAft>
                <a:spcPct val="0"/>
              </a:spcAft>
              <a:defRPr sz="2800" b="1">
                <a:solidFill>
                  <a:schemeClr val="tx2"/>
                </a:solidFill>
                <a:latin typeface="Arial" charset="0"/>
              </a:defRPr>
            </a:lvl8pPr>
            <a:lvl9pPr marL="1828800" fontAlgn="base">
              <a:spcBef>
                <a:spcPct val="0"/>
              </a:spcBef>
              <a:spcAft>
                <a:spcPct val="0"/>
              </a:spcAft>
              <a:defRPr sz="2800" b="1">
                <a:solidFill>
                  <a:schemeClr val="tx2"/>
                </a:solidFill>
                <a:latin typeface="Arial" charset="0"/>
              </a:defRPr>
            </a:lvl9pPr>
          </a:lstStyle>
          <a:p>
            <a:r>
              <a:rPr lang="de-DE" altLang="de-DE" sz="4000" b="0">
                <a:solidFill>
                  <a:schemeClr val="bg1"/>
                </a:solidFill>
              </a:rPr>
              <a:t>Data &amp; Method</a:t>
            </a:r>
          </a:p>
        </p:txBody>
      </p:sp>
      <p:pic>
        <p:nvPicPr>
          <p:cNvPr id="4" name="Picture 5">
            <a:extLst>
              <a:ext uri="{FF2B5EF4-FFF2-40B4-BE49-F238E27FC236}">
                <a16:creationId xmlns:a16="http://schemas.microsoft.com/office/drawing/2014/main" id="{694DEB1B-CD22-89A9-3B72-EF3005F5D6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9682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0386" y="938233"/>
            <a:ext cx="7700962" cy="400110"/>
          </a:xfrm>
        </p:spPr>
        <p:txBody>
          <a:bodyPr/>
          <a:lstStyle/>
          <a:p>
            <a:r>
              <a:rPr lang="en-GB" sz="2600">
                <a:solidFill>
                  <a:srgbClr val="A51E37"/>
                </a:solidFill>
              </a:rPr>
              <a:t>Survey experiment: GESIS Panel</a:t>
            </a:r>
            <a:endParaRPr lang="de-DE" sz="2600">
              <a:solidFill>
                <a:schemeClr val="tx2"/>
              </a:solidFill>
            </a:endParaRPr>
          </a:p>
        </p:txBody>
      </p:sp>
      <p:sp>
        <p:nvSpPr>
          <p:cNvPr id="4" name="Foliennummernplatzhalter 3"/>
          <p:cNvSpPr>
            <a:spLocks noGrp="1"/>
          </p:cNvSpPr>
          <p:nvPr>
            <p:ph type="sldNum" sz="quarter" idx="10"/>
          </p:nvPr>
        </p:nvSpPr>
        <p:spPr/>
        <p:txBody>
          <a:bodyPr/>
          <a:lstStyle/>
          <a:p>
            <a:fld id="{38A353B8-DEBC-419C-9186-735D989F682B}" type="slidenum">
              <a:rPr lang="en-AU" altLang="en-US" smtClean="0">
                <a:solidFill>
                  <a:srgbClr val="333333"/>
                </a:solidFill>
              </a:rPr>
              <a:pPr/>
              <a:t>11</a:t>
            </a:fld>
            <a:r>
              <a:rPr lang="en-AU" altLang="en-US">
                <a:solidFill>
                  <a:srgbClr val="333333"/>
                </a:solidFill>
              </a:rPr>
              <a:t> </a:t>
            </a:r>
          </a:p>
        </p:txBody>
      </p:sp>
      <p:sp>
        <p:nvSpPr>
          <p:cNvPr id="5" name="Rechteck 4"/>
          <p:cNvSpPr/>
          <p:nvPr/>
        </p:nvSpPr>
        <p:spPr>
          <a:xfrm>
            <a:off x="893118" y="3285905"/>
            <a:ext cx="1856013" cy="6524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a:solidFill>
                  <a:srgbClr val="2D2015"/>
                </a:solidFill>
              </a:rPr>
              <a:t>4 </a:t>
            </a:r>
            <a:r>
              <a:rPr lang="de-DE" err="1">
                <a:solidFill>
                  <a:srgbClr val="2D2015"/>
                </a:solidFill>
              </a:rPr>
              <a:t>vignettes</a:t>
            </a:r>
            <a:endParaRPr lang="de-DE">
              <a:solidFill>
                <a:srgbClr val="2D2015"/>
              </a:solidFill>
            </a:endParaRPr>
          </a:p>
        </p:txBody>
      </p:sp>
      <p:sp>
        <p:nvSpPr>
          <p:cNvPr id="6" name="Inhaltsplatzhalter 5"/>
          <p:cNvSpPr>
            <a:spLocks noGrp="1"/>
          </p:cNvSpPr>
          <p:nvPr>
            <p:ph idx="1"/>
          </p:nvPr>
        </p:nvSpPr>
        <p:spPr>
          <a:xfrm>
            <a:off x="3963214" y="3285904"/>
            <a:ext cx="1674598" cy="65246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indent="0" algn="ctr">
              <a:buNone/>
            </a:pPr>
            <a:r>
              <a:rPr lang="de-DE" sz="1800">
                <a:solidFill>
                  <a:srgbClr val="2D2015"/>
                </a:solidFill>
              </a:rPr>
              <a:t>4 </a:t>
            </a:r>
            <a:r>
              <a:rPr lang="de-DE" sz="1800" err="1">
                <a:solidFill>
                  <a:srgbClr val="2D2015"/>
                </a:solidFill>
              </a:rPr>
              <a:t>vignettes</a:t>
            </a:r>
            <a:endParaRPr lang="de-DE" sz="1800">
              <a:solidFill>
                <a:srgbClr val="2D2015"/>
              </a:solidFill>
            </a:endParaRPr>
          </a:p>
        </p:txBody>
      </p:sp>
      <p:sp>
        <p:nvSpPr>
          <p:cNvPr id="7" name="Pfeil nach rechts 6"/>
          <p:cNvSpPr/>
          <p:nvPr/>
        </p:nvSpPr>
        <p:spPr>
          <a:xfrm>
            <a:off x="990803" y="5614746"/>
            <a:ext cx="4647009" cy="64201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r>
              <a:rPr lang="de-DE"/>
              <a:t>	</a:t>
            </a:r>
            <a:r>
              <a:rPr lang="de-DE">
                <a:solidFill>
                  <a:schemeClr val="bg2"/>
                </a:solidFill>
              </a:rPr>
              <a:t>2019						2020                       </a:t>
            </a:r>
          </a:p>
        </p:txBody>
      </p:sp>
      <p:sp>
        <p:nvSpPr>
          <p:cNvPr id="8" name="Plus 7"/>
          <p:cNvSpPr/>
          <p:nvPr/>
        </p:nvSpPr>
        <p:spPr>
          <a:xfrm>
            <a:off x="4601039" y="2879858"/>
            <a:ext cx="334920" cy="376833"/>
          </a:xfrm>
          <a:prstGeom prst="mathPl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9" name="Oval 8"/>
          <p:cNvSpPr/>
          <p:nvPr/>
        </p:nvSpPr>
        <p:spPr>
          <a:xfrm>
            <a:off x="3628296" y="1525185"/>
            <a:ext cx="2260705" cy="1235626"/>
          </a:xfrm>
          <a:prstGeom prst="ellipse">
            <a:avLst/>
          </a:prstGeom>
          <a:solidFill>
            <a:srgbClr val="A51E37"/>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u="sng" err="1"/>
              <a:t>Priming</a:t>
            </a:r>
            <a:r>
              <a:rPr lang="de-DE" u="sng"/>
              <a:t>:</a:t>
            </a:r>
          </a:p>
          <a:p>
            <a:pPr algn="ctr"/>
            <a:r>
              <a:rPr lang="de-DE"/>
              <a:t> C1, C2, C3 </a:t>
            </a:r>
            <a:r>
              <a:rPr lang="de-DE" err="1"/>
              <a:t>or</a:t>
            </a:r>
            <a:r>
              <a:rPr lang="de-DE"/>
              <a:t> </a:t>
            </a:r>
            <a:r>
              <a:rPr lang="de-DE" err="1"/>
              <a:t>control</a:t>
            </a:r>
            <a:r>
              <a:rPr lang="de-DE"/>
              <a:t> </a:t>
            </a:r>
            <a:r>
              <a:rPr lang="de-DE" err="1"/>
              <a:t>group</a:t>
            </a:r>
            <a:endParaRPr lang="de-DE"/>
          </a:p>
        </p:txBody>
      </p:sp>
      <p:cxnSp>
        <p:nvCxnSpPr>
          <p:cNvPr id="11" name="Gerade Verbindung 10"/>
          <p:cNvCxnSpPr/>
          <p:nvPr/>
        </p:nvCxnSpPr>
        <p:spPr>
          <a:xfrm>
            <a:off x="6286308" y="1097034"/>
            <a:ext cx="1" cy="4675515"/>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feld 12"/>
          <p:cNvSpPr txBox="1"/>
          <p:nvPr/>
        </p:nvSpPr>
        <p:spPr>
          <a:xfrm>
            <a:off x="6312437" y="1525185"/>
            <a:ext cx="2470031" cy="3139321"/>
          </a:xfrm>
          <a:prstGeom prst="rect">
            <a:avLst/>
          </a:prstGeom>
          <a:noFill/>
        </p:spPr>
        <p:txBody>
          <a:bodyPr wrap="square" lIns="91440" tIns="45720" rIns="91440" bIns="45720" rtlCol="0" anchor="t">
            <a:spAutoFit/>
          </a:bodyPr>
          <a:lstStyle/>
          <a:p>
            <a:r>
              <a:rPr lang="en-GB">
                <a:sym typeface="Wingdings" panose="05000000000000000000" pitchFamily="2" charset="2"/>
              </a:rPr>
              <a:t></a:t>
            </a:r>
            <a:r>
              <a:rPr lang="en-GB"/>
              <a:t> Effects of priming on normative beliefs of division of parental leave </a:t>
            </a:r>
            <a:endParaRPr lang="de-DE"/>
          </a:p>
          <a:p>
            <a:r>
              <a:rPr lang="en-GB"/>
              <a:t>(moderated by the couple income constellation described in the vignettes)</a:t>
            </a:r>
          </a:p>
          <a:p>
            <a:pPr marL="285750" indent="-285750">
              <a:buFont typeface="Arial"/>
              <a:buChar char="•"/>
            </a:pPr>
            <a:endParaRPr lang="en-GB"/>
          </a:p>
          <a:p>
            <a:endParaRPr lang="en-GB"/>
          </a:p>
        </p:txBody>
      </p:sp>
      <p:sp>
        <p:nvSpPr>
          <p:cNvPr id="3" name="Pfeil nach unten 2"/>
          <p:cNvSpPr/>
          <p:nvPr/>
        </p:nvSpPr>
        <p:spPr>
          <a:xfrm>
            <a:off x="1736245" y="4153450"/>
            <a:ext cx="229698" cy="3377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2" name="Pfeil nach unten 11"/>
          <p:cNvSpPr/>
          <p:nvPr/>
        </p:nvSpPr>
        <p:spPr>
          <a:xfrm>
            <a:off x="4680132" y="4126430"/>
            <a:ext cx="229698" cy="3377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0" name="Rechteck 9"/>
          <p:cNvSpPr/>
          <p:nvPr/>
        </p:nvSpPr>
        <p:spPr>
          <a:xfrm>
            <a:off x="893118" y="4577094"/>
            <a:ext cx="1856013" cy="767452"/>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a:t>Division </a:t>
            </a:r>
            <a:r>
              <a:rPr lang="de-DE" err="1"/>
              <a:t>of</a:t>
            </a:r>
            <a:r>
              <a:rPr lang="de-DE"/>
              <a:t> parental </a:t>
            </a:r>
            <a:r>
              <a:rPr lang="de-DE" err="1"/>
              <a:t>leave</a:t>
            </a:r>
            <a:endParaRPr lang="de-DE"/>
          </a:p>
        </p:txBody>
      </p:sp>
      <p:sp>
        <p:nvSpPr>
          <p:cNvPr id="14" name="Rechteck 13"/>
          <p:cNvSpPr/>
          <p:nvPr/>
        </p:nvSpPr>
        <p:spPr>
          <a:xfrm>
            <a:off x="3963214" y="4577094"/>
            <a:ext cx="1674598" cy="767452"/>
          </a:xfrm>
          <a:prstGeom prst="rect">
            <a:avLst/>
          </a:prstGeom>
          <a:solidFill>
            <a:srgbClr val="A51E37"/>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de-DE"/>
              <a:t>Division </a:t>
            </a:r>
            <a:r>
              <a:rPr lang="de-DE" err="1"/>
              <a:t>of</a:t>
            </a:r>
            <a:r>
              <a:rPr lang="de-DE"/>
              <a:t> parental </a:t>
            </a:r>
            <a:r>
              <a:rPr lang="de-DE" err="1"/>
              <a:t>leave</a:t>
            </a:r>
            <a:endParaRPr lang="de-DE"/>
          </a:p>
        </p:txBody>
      </p:sp>
      <p:sp>
        <p:nvSpPr>
          <p:cNvPr id="15" name="Rechteck 14"/>
          <p:cNvSpPr/>
          <p:nvPr/>
        </p:nvSpPr>
        <p:spPr>
          <a:xfrm>
            <a:off x="6341826" y="4508759"/>
            <a:ext cx="2589663" cy="1354217"/>
          </a:xfrm>
          <a:prstGeom prst="rect">
            <a:avLst/>
          </a:prstGeom>
        </p:spPr>
        <p:txBody>
          <a:bodyPr wrap="square">
            <a:spAutoFit/>
          </a:bodyPr>
          <a:lstStyle/>
          <a:p>
            <a:pPr>
              <a:spcBef>
                <a:spcPts val="600"/>
              </a:spcBef>
              <a:spcAft>
                <a:spcPts val="600"/>
              </a:spcAft>
            </a:pPr>
            <a:r>
              <a:rPr lang="en-GB"/>
              <a:t>Sample: </a:t>
            </a:r>
          </a:p>
          <a:p>
            <a:pPr>
              <a:spcBef>
                <a:spcPts val="600"/>
              </a:spcBef>
              <a:spcAft>
                <a:spcPts val="600"/>
              </a:spcAft>
            </a:pPr>
            <a:r>
              <a:rPr lang="en-GB">
                <a:sym typeface="Wingdings" panose="05000000000000000000" pitchFamily="2" charset="2"/>
              </a:rPr>
              <a:t>5,362 vignette evaluations nested in </a:t>
            </a:r>
            <a:r>
              <a:rPr lang="en-GB"/>
              <a:t>1,548 respondents</a:t>
            </a:r>
            <a:endParaRPr lang="en-GB">
              <a:sym typeface="Wingdings" panose="05000000000000000000" pitchFamily="2" charset="2"/>
            </a:endParaRPr>
          </a:p>
        </p:txBody>
      </p:sp>
      <p:pic>
        <p:nvPicPr>
          <p:cNvPr id="17" name="Picture 5">
            <a:extLst>
              <a:ext uri="{FF2B5EF4-FFF2-40B4-BE49-F238E27FC236}">
                <a16:creationId xmlns:a16="http://schemas.microsoft.com/office/drawing/2014/main" id="{92875390-2A9B-A0DA-2141-F2757390AA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7001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138" y="1137855"/>
            <a:ext cx="7700962" cy="430887"/>
          </a:xfrm>
        </p:spPr>
        <p:txBody>
          <a:bodyPr/>
          <a:lstStyle/>
          <a:p>
            <a:r>
              <a:rPr lang="de-DE">
                <a:solidFill>
                  <a:schemeClr val="tx2"/>
                </a:solidFill>
                <a:ea typeface="+mj-lt"/>
                <a:cs typeface="+mj-lt"/>
              </a:rPr>
              <a:t>Method</a:t>
            </a:r>
            <a:endParaRPr lang="de-DE">
              <a:solidFill>
                <a:schemeClr val="tx2"/>
              </a:solidFill>
            </a:endParaRPr>
          </a:p>
        </p:txBody>
      </p:sp>
      <p:sp>
        <p:nvSpPr>
          <p:cNvPr id="3" name="Inhaltsplatzhalter 2"/>
          <p:cNvSpPr>
            <a:spLocks noGrp="1"/>
          </p:cNvSpPr>
          <p:nvPr>
            <p:ph idx="1"/>
          </p:nvPr>
        </p:nvSpPr>
        <p:spPr/>
        <p:txBody>
          <a:bodyPr/>
          <a:lstStyle/>
          <a:p>
            <a:pPr defTabSz="177800">
              <a:spcBef>
                <a:spcPts val="600"/>
              </a:spcBef>
              <a:spcAft>
                <a:spcPts val="600"/>
              </a:spcAft>
            </a:pPr>
            <a:r>
              <a:rPr lang="en-GB" sz="2000" b="1" dirty="0">
                <a:ea typeface="+mn-lt"/>
                <a:cs typeface="+mn-lt"/>
              </a:rPr>
              <a:t>OLS regression models </a:t>
            </a:r>
            <a:r>
              <a:rPr lang="en-GB" sz="2000" dirty="0">
                <a:ea typeface="+mn-lt"/>
                <a:cs typeface="+mn-lt"/>
              </a:rPr>
              <a:t>with lagged dependent variables and cluster-robust standard errors</a:t>
            </a:r>
          </a:p>
          <a:p>
            <a:pPr marL="645795" lvl="1" indent="-285750" defTabSz="177800">
              <a:spcBef>
                <a:spcPts val="600"/>
              </a:spcBef>
              <a:spcAft>
                <a:spcPts val="600"/>
              </a:spcAft>
              <a:buFont typeface="Arial"/>
              <a:buChar char="•"/>
            </a:pPr>
            <a:r>
              <a:rPr lang="en-GB" sz="1800" dirty="0">
                <a:ea typeface="+mn-lt"/>
                <a:cs typeface="+mn-lt"/>
              </a:rPr>
              <a:t>Design weights to account for non-representative sampling design</a:t>
            </a:r>
          </a:p>
          <a:p>
            <a:pPr marL="0" lvl="1" indent="0" defTabSz="177800">
              <a:lnSpc>
                <a:spcPct val="120000"/>
              </a:lnSpc>
              <a:spcBef>
                <a:spcPts val="300"/>
              </a:spcBef>
              <a:spcAft>
                <a:spcPts val="300"/>
              </a:spcAft>
              <a:buNone/>
            </a:pPr>
            <a:endParaRPr lang="en-GB" b="1" dirty="0">
              <a:solidFill>
                <a:srgbClr val="333333"/>
              </a:solidFill>
              <a:ea typeface="+mn-lt"/>
              <a:cs typeface="+mn-lt"/>
            </a:endParaRPr>
          </a:p>
          <a:p>
            <a:pPr marL="0" lvl="1" indent="0" defTabSz="177800">
              <a:lnSpc>
                <a:spcPct val="120000"/>
              </a:lnSpc>
              <a:spcBef>
                <a:spcPts val="300"/>
              </a:spcBef>
              <a:spcAft>
                <a:spcPts val="300"/>
              </a:spcAft>
              <a:buNone/>
            </a:pPr>
            <a:r>
              <a:rPr lang="en-GB" sz="2800" b="1" dirty="0">
                <a:solidFill>
                  <a:schemeClr val="tx2"/>
                </a:solidFill>
                <a:ea typeface="+mn-lt"/>
                <a:cs typeface="+mn-lt"/>
              </a:rPr>
              <a:t>Dependent variables</a:t>
            </a:r>
            <a:endParaRPr lang="en-GB" sz="2800" dirty="0">
              <a:solidFill>
                <a:schemeClr val="tx2"/>
              </a:solidFill>
            </a:endParaRPr>
          </a:p>
          <a:p>
            <a:pPr marL="0" lvl="1" indent="0" defTabSz="177800">
              <a:lnSpc>
                <a:spcPct val="120000"/>
              </a:lnSpc>
              <a:spcBef>
                <a:spcPts val="300"/>
              </a:spcBef>
              <a:spcAft>
                <a:spcPts val="300"/>
              </a:spcAft>
              <a:buNone/>
            </a:pPr>
            <a:r>
              <a:rPr lang="en-GB" dirty="0">
                <a:solidFill>
                  <a:srgbClr val="333333"/>
                </a:solidFill>
              </a:rPr>
              <a:t>Normative judgements of:</a:t>
            </a:r>
          </a:p>
          <a:p>
            <a:pPr marL="264795" lvl="1" indent="-264795" defTabSz="177800">
              <a:lnSpc>
                <a:spcPct val="120000"/>
              </a:lnSpc>
              <a:spcBef>
                <a:spcPts val="300"/>
              </a:spcBef>
              <a:spcAft>
                <a:spcPts val="300"/>
              </a:spcAft>
              <a:buFont typeface="Arial" panose="020B0604020202020204" pitchFamily="34" charset="0"/>
              <a:buChar char="•"/>
            </a:pPr>
            <a:r>
              <a:rPr lang="en-GB" b="1" dirty="0">
                <a:solidFill>
                  <a:srgbClr val="333333"/>
                </a:solidFill>
              </a:rPr>
              <a:t>Mother’s</a:t>
            </a:r>
            <a:r>
              <a:rPr lang="en-GB" dirty="0"/>
              <a:t> months of paid leave [0-12]</a:t>
            </a:r>
            <a:endParaRPr lang="en-GB" dirty="0">
              <a:cs typeface="Arial"/>
            </a:endParaRPr>
          </a:p>
          <a:p>
            <a:pPr marL="264795" lvl="1" indent="-264795" defTabSz="177800">
              <a:lnSpc>
                <a:spcPct val="120000"/>
              </a:lnSpc>
              <a:spcBef>
                <a:spcPts val="300"/>
              </a:spcBef>
              <a:spcAft>
                <a:spcPts val="300"/>
              </a:spcAft>
              <a:buFont typeface="Arial" panose="020B0604020202020204" pitchFamily="34" charset="0"/>
              <a:buChar char="•"/>
            </a:pPr>
            <a:r>
              <a:rPr lang="en-GB" b="1" dirty="0"/>
              <a:t>Father’s</a:t>
            </a:r>
            <a:r>
              <a:rPr lang="en-GB" dirty="0"/>
              <a:t> months of paid leave [0-12]</a:t>
            </a:r>
            <a:endParaRPr lang="en-GB" dirty="0">
              <a:cs typeface="Arial"/>
            </a:endParaRPr>
          </a:p>
          <a:p>
            <a:pPr marL="264795" lvl="1" indent="-264795" defTabSz="177800">
              <a:lnSpc>
                <a:spcPct val="120000"/>
              </a:lnSpc>
              <a:spcBef>
                <a:spcPts val="300"/>
              </a:spcBef>
              <a:spcAft>
                <a:spcPts val="300"/>
              </a:spcAft>
              <a:buFont typeface="Arial" panose="020B0604020202020204" pitchFamily="34" charset="0"/>
              <a:buChar char="•"/>
            </a:pPr>
            <a:r>
              <a:rPr lang="en-GB" b="1" dirty="0"/>
              <a:t>Mother’s relative share </a:t>
            </a:r>
            <a:r>
              <a:rPr lang="en-GB" dirty="0"/>
              <a:t>of couple’s leave [0-100%]</a:t>
            </a:r>
            <a:endParaRPr lang="en-GB" dirty="0">
              <a:cs typeface="Arial"/>
            </a:endParaRPr>
          </a:p>
        </p:txBody>
      </p:sp>
      <p:sp>
        <p:nvSpPr>
          <p:cNvPr id="4" name="Foliennummernplatzhalter 3"/>
          <p:cNvSpPr>
            <a:spLocks noGrp="1"/>
          </p:cNvSpPr>
          <p:nvPr>
            <p:ph type="sldNum" sz="quarter" idx="10"/>
          </p:nvPr>
        </p:nvSpPr>
        <p:spPr/>
        <p:txBody>
          <a:bodyPr/>
          <a:lstStyle/>
          <a:p>
            <a:fld id="{38A353B8-DEBC-419C-9186-735D989F682B}" type="slidenum">
              <a:rPr lang="en-AU" altLang="en-US" smtClean="0">
                <a:solidFill>
                  <a:srgbClr val="333333"/>
                </a:solidFill>
              </a:rPr>
              <a:pPr/>
              <a:t>12</a:t>
            </a:fld>
            <a:r>
              <a:rPr lang="en-AU" altLang="en-US">
                <a:solidFill>
                  <a:srgbClr val="333333"/>
                </a:solidFill>
              </a:rPr>
              <a:t> </a:t>
            </a:r>
          </a:p>
        </p:txBody>
      </p:sp>
      <p:graphicFrame>
        <p:nvGraphicFramePr>
          <p:cNvPr id="6" name="Tabelle 5"/>
          <p:cNvGraphicFramePr>
            <a:graphicFrameLocks noGrp="1"/>
          </p:cNvGraphicFramePr>
          <p:nvPr>
            <p:extLst>
              <p:ext uri="{D42A27DB-BD31-4B8C-83A1-F6EECF244321}">
                <p14:modId xmlns:p14="http://schemas.microsoft.com/office/powerpoint/2010/main" val="3928168080"/>
              </p:ext>
            </p:extLst>
          </p:nvPr>
        </p:nvGraphicFramePr>
        <p:xfrm>
          <a:off x="6923465" y="4017907"/>
          <a:ext cx="1720774" cy="1702238"/>
        </p:xfrm>
        <a:graphic>
          <a:graphicData uri="http://schemas.openxmlformats.org/drawingml/2006/table">
            <a:tbl>
              <a:tblPr firstRow="1" bandRow="1">
                <a:tableStyleId>{5C22544A-7EE6-4342-B048-85BDC9FD1C3A}</a:tableStyleId>
              </a:tblPr>
              <a:tblGrid>
                <a:gridCol w="1720774">
                  <a:extLst>
                    <a:ext uri="{9D8B030D-6E8A-4147-A177-3AD203B41FA5}">
                      <a16:colId xmlns:a16="http://schemas.microsoft.com/office/drawing/2014/main" val="3468952124"/>
                    </a:ext>
                  </a:extLst>
                </a:gridCol>
              </a:tblGrid>
              <a:tr h="386124">
                <a:tc>
                  <a:txBody>
                    <a:bodyPr/>
                    <a:lstStyle/>
                    <a:p>
                      <a:r>
                        <a:rPr lang="en-GB" noProof="0">
                          <a:solidFill>
                            <a:schemeClr val="tx1"/>
                          </a:solidFill>
                        </a:rPr>
                        <a:t>Means wave 1</a:t>
                      </a:r>
                    </a:p>
                  </a:txBody>
                  <a:tcPr/>
                </a:tc>
                <a:extLst>
                  <a:ext uri="{0D108BD9-81ED-4DB2-BD59-A6C34878D82A}">
                    <a16:rowId xmlns:a16="http://schemas.microsoft.com/office/drawing/2014/main" val="726318847"/>
                  </a:ext>
                </a:extLst>
              </a:tr>
              <a:tr h="453762">
                <a:tc>
                  <a:txBody>
                    <a:bodyPr/>
                    <a:lstStyle/>
                    <a:p>
                      <a:r>
                        <a:rPr lang="en-GB" noProof="0">
                          <a:solidFill>
                            <a:schemeClr val="tx1"/>
                          </a:solidFill>
                        </a:rPr>
                        <a:t>8.3 months</a:t>
                      </a:r>
                    </a:p>
                  </a:txBody>
                  <a:tcPr/>
                </a:tc>
                <a:extLst>
                  <a:ext uri="{0D108BD9-81ED-4DB2-BD59-A6C34878D82A}">
                    <a16:rowId xmlns:a16="http://schemas.microsoft.com/office/drawing/2014/main" val="4219435809"/>
                  </a:ext>
                </a:extLst>
              </a:tr>
              <a:tr h="431176">
                <a:tc>
                  <a:txBody>
                    <a:bodyPr/>
                    <a:lstStyle/>
                    <a:p>
                      <a:r>
                        <a:rPr lang="en-GB" noProof="0">
                          <a:solidFill>
                            <a:schemeClr val="tx1"/>
                          </a:solidFill>
                        </a:rPr>
                        <a:t>5.4 months</a:t>
                      </a:r>
                    </a:p>
                  </a:txBody>
                  <a:tcPr/>
                </a:tc>
                <a:extLst>
                  <a:ext uri="{0D108BD9-81ED-4DB2-BD59-A6C34878D82A}">
                    <a16:rowId xmlns:a16="http://schemas.microsoft.com/office/drawing/2014/main" val="3405945208"/>
                  </a:ext>
                </a:extLst>
              </a:tr>
              <a:tr h="431176">
                <a:tc>
                  <a:txBody>
                    <a:bodyPr/>
                    <a:lstStyle/>
                    <a:p>
                      <a:r>
                        <a:rPr lang="en-GB" noProof="0" dirty="0">
                          <a:solidFill>
                            <a:schemeClr val="tx1"/>
                          </a:solidFill>
                        </a:rPr>
                        <a:t>60 %</a:t>
                      </a:r>
                    </a:p>
                  </a:txBody>
                  <a:tcPr/>
                </a:tc>
                <a:extLst>
                  <a:ext uri="{0D108BD9-81ED-4DB2-BD59-A6C34878D82A}">
                    <a16:rowId xmlns:a16="http://schemas.microsoft.com/office/drawing/2014/main" val="3739327901"/>
                  </a:ext>
                </a:extLst>
              </a:tr>
            </a:tbl>
          </a:graphicData>
        </a:graphic>
      </p:graphicFrame>
      <p:pic>
        <p:nvPicPr>
          <p:cNvPr id="8" name="Picture 5">
            <a:extLst>
              <a:ext uri="{FF2B5EF4-FFF2-40B4-BE49-F238E27FC236}">
                <a16:creationId xmlns:a16="http://schemas.microsoft.com/office/drawing/2014/main" id="{A7F33AFA-B2B7-7436-3654-1804024F09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6297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3901" y="1005544"/>
            <a:ext cx="7700962" cy="430887"/>
          </a:xfrm>
        </p:spPr>
        <p:txBody>
          <a:bodyPr/>
          <a:lstStyle/>
          <a:p>
            <a:r>
              <a:rPr lang="en-GB">
                <a:solidFill>
                  <a:srgbClr val="A51E37"/>
                </a:solidFill>
              </a:rPr>
              <a:t>Independent variables</a:t>
            </a:r>
          </a:p>
        </p:txBody>
      </p:sp>
      <p:sp>
        <p:nvSpPr>
          <p:cNvPr id="3" name="Inhaltsplatzhalter 2"/>
          <p:cNvSpPr>
            <a:spLocks noGrp="1"/>
          </p:cNvSpPr>
          <p:nvPr>
            <p:ph idx="1"/>
          </p:nvPr>
        </p:nvSpPr>
        <p:spPr>
          <a:xfrm>
            <a:off x="719138" y="1652201"/>
            <a:ext cx="7705725" cy="4757213"/>
          </a:xfrm>
        </p:spPr>
        <p:txBody>
          <a:bodyPr/>
          <a:lstStyle/>
          <a:p>
            <a:pPr marL="360363" lvl="1" indent="-277813">
              <a:lnSpc>
                <a:spcPct val="150000"/>
              </a:lnSpc>
              <a:buNone/>
            </a:pPr>
            <a:r>
              <a:rPr lang="en-GB" b="1" dirty="0"/>
              <a:t>Vignette dimensions</a:t>
            </a:r>
            <a:r>
              <a:rPr lang="en-GB" dirty="0"/>
              <a:t>:</a:t>
            </a:r>
          </a:p>
          <a:p>
            <a:pPr lvl="1">
              <a:lnSpc>
                <a:spcPct val="150000"/>
              </a:lnSpc>
              <a:buFont typeface="Arial" panose="020B0604020202020204" pitchFamily="34" charset="0"/>
              <a:buChar char="•"/>
            </a:pPr>
            <a:r>
              <a:rPr lang="en-GB" dirty="0"/>
              <a:t>Mother’s relative earnings share: 40% or 60%</a:t>
            </a:r>
          </a:p>
          <a:p>
            <a:pPr lvl="1">
              <a:lnSpc>
                <a:spcPct val="150000"/>
              </a:lnSpc>
              <a:buFont typeface="Arial" panose="020B0604020202020204" pitchFamily="34" charset="0"/>
              <a:buChar char="•"/>
            </a:pPr>
            <a:r>
              <a:rPr lang="en-GB" dirty="0"/>
              <a:t>Couple’s absolute net household income: 2,350€ or 3,700€</a:t>
            </a:r>
          </a:p>
          <a:p>
            <a:pPr marL="0" indent="0">
              <a:lnSpc>
                <a:spcPct val="150000"/>
              </a:lnSpc>
              <a:buNone/>
            </a:pPr>
            <a:endParaRPr lang="en-GB" sz="2000" b="1" dirty="0">
              <a:sym typeface="Wingdings"/>
            </a:endParaRPr>
          </a:p>
          <a:p>
            <a:pPr marL="0" indent="0">
              <a:lnSpc>
                <a:spcPct val="150000"/>
              </a:lnSpc>
              <a:buNone/>
            </a:pPr>
            <a:r>
              <a:rPr lang="en-GB" sz="2000" b="1" dirty="0">
                <a:sym typeface="Wingdings"/>
              </a:rPr>
              <a:t>Respondent characteristics</a:t>
            </a:r>
            <a:r>
              <a:rPr lang="en-GB" sz="2000" dirty="0">
                <a:sym typeface="Wingdings"/>
              </a:rPr>
              <a:t>:</a:t>
            </a:r>
          </a:p>
          <a:p>
            <a:pPr>
              <a:spcAft>
                <a:spcPts val="600"/>
              </a:spcAft>
            </a:pPr>
            <a:r>
              <a:rPr lang="en-GB" sz="2000" dirty="0"/>
              <a:t>Parenthood status: childless/parent</a:t>
            </a:r>
          </a:p>
          <a:p>
            <a:pPr>
              <a:spcAft>
                <a:spcPts val="600"/>
              </a:spcAft>
            </a:pPr>
            <a:endParaRPr lang="en-GB" sz="2000" dirty="0"/>
          </a:p>
          <a:p>
            <a:pPr marL="0" indent="0">
              <a:spcAft>
                <a:spcPts val="600"/>
              </a:spcAft>
              <a:buNone/>
            </a:pPr>
            <a:r>
              <a:rPr lang="en-GB" sz="2000" b="1" dirty="0"/>
              <a:t>Control </a:t>
            </a:r>
            <a:r>
              <a:rPr lang="en-GB" sz="2000" b="1" dirty="0">
                <a:solidFill>
                  <a:schemeClr val="bg2"/>
                </a:solidFill>
              </a:rPr>
              <a:t>variables on respondent level</a:t>
            </a:r>
            <a:r>
              <a:rPr lang="en-GB" sz="2000" dirty="0"/>
              <a:t>:</a:t>
            </a:r>
            <a:r>
              <a:rPr lang="en-GB" sz="2000" b="1" dirty="0"/>
              <a:t> </a:t>
            </a:r>
            <a:r>
              <a:rPr lang="en-GB" sz="2000" dirty="0"/>
              <a:t>Respondent’s age in years, immigration background, tertiary education, attitudes regarding division of paid work and gender essentialism</a:t>
            </a:r>
          </a:p>
          <a:p>
            <a:pPr marL="360363" lvl="1" indent="0">
              <a:lnSpc>
                <a:spcPct val="150000"/>
              </a:lnSpc>
              <a:buNone/>
            </a:pPr>
            <a:endParaRPr lang="en-GB" dirty="0"/>
          </a:p>
          <a:p>
            <a:pPr lvl="1">
              <a:lnSpc>
                <a:spcPct val="150000"/>
              </a:lnSpc>
              <a:buFont typeface="Arial" panose="020B0604020202020204" pitchFamily="34" charset="0"/>
              <a:buChar char="•"/>
            </a:pPr>
            <a:endParaRPr lang="en-GB" dirty="0"/>
          </a:p>
          <a:p>
            <a:pPr marL="360363" lvl="1" indent="0">
              <a:lnSpc>
                <a:spcPct val="150000"/>
              </a:lnSpc>
              <a:buNone/>
            </a:pPr>
            <a:endParaRPr lang="en-GB" dirty="0"/>
          </a:p>
        </p:txBody>
      </p:sp>
      <p:sp>
        <p:nvSpPr>
          <p:cNvPr id="4" name="Foliennummernplatzhalter 3"/>
          <p:cNvSpPr>
            <a:spLocks noGrp="1"/>
          </p:cNvSpPr>
          <p:nvPr>
            <p:ph type="sldNum" sz="quarter" idx="10"/>
          </p:nvPr>
        </p:nvSpPr>
        <p:spPr/>
        <p:txBody>
          <a:bodyPr/>
          <a:lstStyle/>
          <a:p>
            <a:fld id="{38A353B8-DEBC-419C-9186-735D989F682B}" type="slidenum">
              <a:rPr lang="en-GB" altLang="en-US" smtClean="0">
                <a:solidFill>
                  <a:srgbClr val="333333"/>
                </a:solidFill>
              </a:rPr>
              <a:pPr/>
              <a:t>13</a:t>
            </a:fld>
            <a:r>
              <a:rPr lang="en-GB" altLang="en-US">
                <a:solidFill>
                  <a:srgbClr val="333333"/>
                </a:solidFill>
              </a:rPr>
              <a:t> </a:t>
            </a:r>
          </a:p>
        </p:txBody>
      </p:sp>
      <p:pic>
        <p:nvPicPr>
          <p:cNvPr id="6" name="Picture 5">
            <a:extLst>
              <a:ext uri="{FF2B5EF4-FFF2-40B4-BE49-F238E27FC236}">
                <a16:creationId xmlns:a16="http://schemas.microsoft.com/office/drawing/2014/main" id="{14100D4A-F293-7BFB-863F-A171D13955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1630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42" name="Rectangle 14"/>
          <p:cNvSpPr>
            <a:spLocks noChangeArrowheads="1"/>
          </p:cNvSpPr>
          <p:nvPr/>
        </p:nvSpPr>
        <p:spPr bwMode="auto">
          <a:xfrm>
            <a:off x="721519" y="1020365"/>
            <a:ext cx="7700962" cy="51530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2545" name="Rectangle 17"/>
          <p:cNvSpPr>
            <a:spLocks noChangeArrowheads="1"/>
          </p:cNvSpPr>
          <p:nvPr/>
        </p:nvSpPr>
        <p:spPr bwMode="auto">
          <a:xfrm>
            <a:off x="3692463" y="3121223"/>
            <a:ext cx="1759073"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defRPr sz="2800" b="1">
                <a:solidFill>
                  <a:schemeClr val="tx2"/>
                </a:solidFill>
                <a:latin typeface="Arial" charset="0"/>
              </a:defRPr>
            </a:lvl1pPr>
            <a:lvl2pPr>
              <a:defRPr sz="2800" b="1">
                <a:solidFill>
                  <a:schemeClr val="tx2"/>
                </a:solidFill>
                <a:latin typeface="Arial" charset="0"/>
              </a:defRPr>
            </a:lvl2pPr>
            <a:lvl3pPr>
              <a:defRPr sz="2800" b="1">
                <a:solidFill>
                  <a:schemeClr val="tx2"/>
                </a:solidFill>
                <a:latin typeface="Arial" charset="0"/>
              </a:defRPr>
            </a:lvl3pPr>
            <a:lvl4pPr>
              <a:defRPr sz="2800" b="1">
                <a:solidFill>
                  <a:schemeClr val="tx2"/>
                </a:solidFill>
                <a:latin typeface="Arial" charset="0"/>
              </a:defRPr>
            </a:lvl4pPr>
            <a:lvl5pPr>
              <a:defRPr sz="2800" b="1">
                <a:solidFill>
                  <a:schemeClr val="tx2"/>
                </a:solidFill>
                <a:latin typeface="Arial" charset="0"/>
              </a:defRPr>
            </a:lvl5pPr>
            <a:lvl6pPr marL="457200" fontAlgn="base">
              <a:spcBef>
                <a:spcPct val="0"/>
              </a:spcBef>
              <a:spcAft>
                <a:spcPct val="0"/>
              </a:spcAft>
              <a:defRPr sz="2800" b="1">
                <a:solidFill>
                  <a:schemeClr val="tx2"/>
                </a:solidFill>
                <a:latin typeface="Arial" charset="0"/>
              </a:defRPr>
            </a:lvl6pPr>
            <a:lvl7pPr marL="914400" fontAlgn="base">
              <a:spcBef>
                <a:spcPct val="0"/>
              </a:spcBef>
              <a:spcAft>
                <a:spcPct val="0"/>
              </a:spcAft>
              <a:defRPr sz="2800" b="1">
                <a:solidFill>
                  <a:schemeClr val="tx2"/>
                </a:solidFill>
                <a:latin typeface="Arial" charset="0"/>
              </a:defRPr>
            </a:lvl7pPr>
            <a:lvl8pPr marL="1371600" fontAlgn="base">
              <a:spcBef>
                <a:spcPct val="0"/>
              </a:spcBef>
              <a:spcAft>
                <a:spcPct val="0"/>
              </a:spcAft>
              <a:defRPr sz="2800" b="1">
                <a:solidFill>
                  <a:schemeClr val="tx2"/>
                </a:solidFill>
                <a:latin typeface="Arial" charset="0"/>
              </a:defRPr>
            </a:lvl8pPr>
            <a:lvl9pPr marL="1828800" fontAlgn="base">
              <a:spcBef>
                <a:spcPct val="0"/>
              </a:spcBef>
              <a:spcAft>
                <a:spcPct val="0"/>
              </a:spcAft>
              <a:defRPr sz="2800" b="1">
                <a:solidFill>
                  <a:schemeClr val="tx2"/>
                </a:solidFill>
                <a:latin typeface="Arial" charset="0"/>
              </a:defRPr>
            </a:lvl9pPr>
          </a:lstStyle>
          <a:p>
            <a:r>
              <a:rPr lang="de-DE" altLang="de-DE" sz="4000" b="0" err="1">
                <a:solidFill>
                  <a:schemeClr val="bg1"/>
                </a:solidFill>
              </a:rPr>
              <a:t>Results</a:t>
            </a:r>
            <a:endParaRPr lang="de-DE" altLang="de-DE" sz="4000" b="0">
              <a:solidFill>
                <a:schemeClr val="bg1"/>
              </a:solidFill>
            </a:endParaRPr>
          </a:p>
        </p:txBody>
      </p:sp>
      <p:pic>
        <p:nvPicPr>
          <p:cNvPr id="4" name="Picture 5">
            <a:extLst>
              <a:ext uri="{FF2B5EF4-FFF2-40B4-BE49-F238E27FC236}">
                <a16:creationId xmlns:a16="http://schemas.microsoft.com/office/drawing/2014/main" id="{B14B5667-0443-E1F4-5830-479F3696A5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060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138" y="872786"/>
            <a:ext cx="7700962" cy="430887"/>
          </a:xfrm>
        </p:spPr>
        <p:txBody>
          <a:bodyPr/>
          <a:lstStyle/>
          <a:p>
            <a:r>
              <a:rPr lang="en-GB" dirty="0">
                <a:solidFill>
                  <a:schemeClr val="tx2"/>
                </a:solidFill>
              </a:rPr>
              <a:t>Effects by relative income subgroups</a:t>
            </a:r>
          </a:p>
        </p:txBody>
      </p:sp>
      <p:sp>
        <p:nvSpPr>
          <p:cNvPr id="3" name="Foliennummernplatzhalter 2"/>
          <p:cNvSpPr>
            <a:spLocks noGrp="1"/>
          </p:cNvSpPr>
          <p:nvPr>
            <p:ph type="sldNum" sz="quarter" idx="10"/>
          </p:nvPr>
        </p:nvSpPr>
        <p:spPr/>
        <p:txBody>
          <a:bodyPr/>
          <a:lstStyle/>
          <a:p>
            <a:fld id="{912DED5A-6E34-42B9-BC22-ADA8046CA859}" type="slidenum">
              <a:rPr lang="de-DE" altLang="en-US" smtClean="0">
                <a:solidFill>
                  <a:srgbClr val="333333"/>
                </a:solidFill>
              </a:rPr>
              <a:pPr/>
              <a:t>15</a:t>
            </a:fld>
            <a:r>
              <a:rPr lang="de-DE" altLang="en-US">
                <a:solidFill>
                  <a:srgbClr val="333333"/>
                </a:solidFill>
              </a:rPr>
              <a:t> </a:t>
            </a:r>
          </a:p>
        </p:txBody>
      </p:sp>
      <p:sp>
        <p:nvSpPr>
          <p:cNvPr id="6" name="Textfeld 5">
            <a:extLst>
              <a:ext uri="{FF2B5EF4-FFF2-40B4-BE49-F238E27FC236}">
                <a16:creationId xmlns:a16="http://schemas.microsoft.com/office/drawing/2014/main" id="{222EE0B4-FC4F-2215-B70E-BB39D6B93D70}"/>
              </a:ext>
            </a:extLst>
          </p:cNvPr>
          <p:cNvSpPr txBox="1"/>
          <p:nvPr/>
        </p:nvSpPr>
        <p:spPr>
          <a:xfrm>
            <a:off x="6245395" y="5993470"/>
            <a:ext cx="2894012"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00B050"/>
                </a:solidFill>
              </a:rPr>
              <a:t>H2a and H2b (partly) supported</a:t>
            </a:r>
            <a:endParaRPr lang="en-GB" sz="1400" dirty="0">
              <a:solidFill>
                <a:srgbClr val="00B050"/>
              </a:solidFill>
              <a:cs typeface="Arial"/>
            </a:endParaRPr>
          </a:p>
        </p:txBody>
      </p:sp>
      <p:pic>
        <p:nvPicPr>
          <p:cNvPr id="7" name="Grafik 7">
            <a:extLst>
              <a:ext uri="{FF2B5EF4-FFF2-40B4-BE49-F238E27FC236}">
                <a16:creationId xmlns:a16="http://schemas.microsoft.com/office/drawing/2014/main" id="{8F31D165-2D8F-53D4-CB30-FF609BE34EBA}"/>
              </a:ext>
            </a:extLst>
          </p:cNvPr>
          <p:cNvPicPr>
            <a:picLocks noChangeAspect="1"/>
          </p:cNvPicPr>
          <p:nvPr/>
        </p:nvPicPr>
        <p:blipFill>
          <a:blip r:embed="rId3"/>
          <a:stretch>
            <a:fillRect/>
          </a:stretch>
        </p:blipFill>
        <p:spPr>
          <a:xfrm>
            <a:off x="813759" y="1428503"/>
            <a:ext cx="7530859" cy="4619220"/>
          </a:xfrm>
          <a:prstGeom prst="rect">
            <a:avLst/>
          </a:prstGeom>
        </p:spPr>
      </p:pic>
      <p:pic>
        <p:nvPicPr>
          <p:cNvPr id="8" name="Picture 5">
            <a:extLst>
              <a:ext uri="{FF2B5EF4-FFF2-40B4-BE49-F238E27FC236}">
                <a16:creationId xmlns:a16="http://schemas.microsoft.com/office/drawing/2014/main" id="{64EFE650-BE8C-6A92-2241-AEBE4B1831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0160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912DED5A-6E34-42B9-BC22-ADA8046CA859}" type="slidenum">
              <a:rPr lang="de-DE" altLang="en-US" smtClean="0">
                <a:solidFill>
                  <a:srgbClr val="333333"/>
                </a:solidFill>
              </a:rPr>
              <a:pPr/>
              <a:t>16</a:t>
            </a:fld>
            <a:r>
              <a:rPr lang="de-DE" altLang="en-US">
                <a:solidFill>
                  <a:srgbClr val="333333"/>
                </a:solidFill>
              </a:rPr>
              <a:t> </a:t>
            </a:r>
          </a:p>
        </p:txBody>
      </p:sp>
      <p:sp>
        <p:nvSpPr>
          <p:cNvPr id="8" name="Titel 1">
            <a:extLst>
              <a:ext uri="{FF2B5EF4-FFF2-40B4-BE49-F238E27FC236}">
                <a16:creationId xmlns:a16="http://schemas.microsoft.com/office/drawing/2014/main" id="{90ACA083-7701-443F-BA6A-4B488B7B36FD}"/>
              </a:ext>
            </a:extLst>
          </p:cNvPr>
          <p:cNvSpPr>
            <a:spLocks noGrp="1"/>
          </p:cNvSpPr>
          <p:nvPr>
            <p:ph type="title"/>
          </p:nvPr>
        </p:nvSpPr>
        <p:spPr>
          <a:xfrm>
            <a:off x="719138" y="872786"/>
            <a:ext cx="7700962" cy="430887"/>
          </a:xfrm>
        </p:spPr>
        <p:txBody>
          <a:bodyPr/>
          <a:lstStyle/>
          <a:p>
            <a:r>
              <a:rPr lang="en-GB" dirty="0">
                <a:solidFill>
                  <a:schemeClr val="tx2"/>
                </a:solidFill>
              </a:rPr>
              <a:t>Parents vs. childless respondents</a:t>
            </a:r>
          </a:p>
        </p:txBody>
      </p:sp>
      <p:pic>
        <p:nvPicPr>
          <p:cNvPr id="2" name="Grafik 3">
            <a:extLst>
              <a:ext uri="{FF2B5EF4-FFF2-40B4-BE49-F238E27FC236}">
                <a16:creationId xmlns:a16="http://schemas.microsoft.com/office/drawing/2014/main" id="{1D02796B-0D65-1A3D-3C84-7FEF12C9ACA4}"/>
              </a:ext>
            </a:extLst>
          </p:cNvPr>
          <p:cNvPicPr>
            <a:picLocks noChangeAspect="1"/>
          </p:cNvPicPr>
          <p:nvPr/>
        </p:nvPicPr>
        <p:blipFill>
          <a:blip r:embed="rId3"/>
          <a:stretch>
            <a:fillRect/>
          </a:stretch>
        </p:blipFill>
        <p:spPr>
          <a:xfrm>
            <a:off x="546581" y="1478764"/>
            <a:ext cx="8121379" cy="4301541"/>
          </a:xfrm>
          <a:prstGeom prst="rect">
            <a:avLst/>
          </a:prstGeom>
        </p:spPr>
      </p:pic>
      <p:sp>
        <p:nvSpPr>
          <p:cNvPr id="5" name="Textfeld 4">
            <a:extLst>
              <a:ext uri="{FF2B5EF4-FFF2-40B4-BE49-F238E27FC236}">
                <a16:creationId xmlns:a16="http://schemas.microsoft.com/office/drawing/2014/main" id="{AAB83F81-5AD0-10A8-8D10-5860D5043700}"/>
              </a:ext>
            </a:extLst>
          </p:cNvPr>
          <p:cNvSpPr txBox="1"/>
          <p:nvPr/>
        </p:nvSpPr>
        <p:spPr>
          <a:xfrm>
            <a:off x="6521117" y="5993470"/>
            <a:ext cx="262288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00B050"/>
                </a:solidFill>
              </a:rPr>
              <a:t>H3 partly supported for C2</a:t>
            </a:r>
            <a:endParaRPr lang="en-GB" sz="1400" dirty="0">
              <a:solidFill>
                <a:srgbClr val="00B050"/>
              </a:solidFill>
              <a:cs typeface="Arial"/>
            </a:endParaRPr>
          </a:p>
        </p:txBody>
      </p:sp>
      <p:pic>
        <p:nvPicPr>
          <p:cNvPr id="7" name="Picture 5">
            <a:extLst>
              <a:ext uri="{FF2B5EF4-FFF2-40B4-BE49-F238E27FC236}">
                <a16:creationId xmlns:a16="http://schemas.microsoft.com/office/drawing/2014/main" id="{9C654FF6-31B4-00AD-A811-F65681E663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7404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138" y="1057185"/>
            <a:ext cx="7700962" cy="400110"/>
          </a:xfrm>
        </p:spPr>
        <p:txBody>
          <a:bodyPr/>
          <a:lstStyle/>
          <a:p>
            <a:r>
              <a:rPr lang="en-GB" sz="2600">
                <a:solidFill>
                  <a:schemeClr val="tx2"/>
                </a:solidFill>
              </a:rPr>
              <a:t>Contribution, limitations &amp; implications</a:t>
            </a:r>
          </a:p>
        </p:txBody>
      </p:sp>
      <p:sp>
        <p:nvSpPr>
          <p:cNvPr id="3" name="Foliennummernplatzhalter 3">
            <a:extLst>
              <a:ext uri="{FF2B5EF4-FFF2-40B4-BE49-F238E27FC236}">
                <a16:creationId xmlns:a16="http://schemas.microsoft.com/office/drawing/2014/main" id="{8F0DFD78-7C4A-4B95-A699-7C730D537D72}"/>
              </a:ext>
            </a:extLst>
          </p:cNvPr>
          <p:cNvSpPr>
            <a:spLocks noGrp="1"/>
          </p:cNvSpPr>
          <p:nvPr>
            <p:ph type="sldNum" sz="quarter" idx="10"/>
          </p:nvPr>
        </p:nvSpPr>
        <p:spPr>
          <a:xfrm>
            <a:off x="719138" y="6519863"/>
            <a:ext cx="7705725" cy="152400"/>
          </a:xfrm>
        </p:spPr>
        <p:txBody>
          <a:bodyPr/>
          <a:lstStyle/>
          <a:p>
            <a:fld id="{38A353B8-DEBC-419C-9186-735D989F682B}" type="slidenum">
              <a:rPr lang="en-AU" altLang="en-US" smtClean="0">
                <a:solidFill>
                  <a:srgbClr val="333333"/>
                </a:solidFill>
              </a:rPr>
              <a:pPr/>
              <a:t>17</a:t>
            </a:fld>
            <a:r>
              <a:rPr lang="en-AU" altLang="en-US">
                <a:solidFill>
                  <a:srgbClr val="333333"/>
                </a:solidFill>
              </a:rPr>
              <a:t> </a:t>
            </a:r>
          </a:p>
        </p:txBody>
      </p:sp>
      <p:sp>
        <p:nvSpPr>
          <p:cNvPr id="4" name="Inhaltsplatzhalter 2">
            <a:extLst>
              <a:ext uri="{FF2B5EF4-FFF2-40B4-BE49-F238E27FC236}">
                <a16:creationId xmlns:a16="http://schemas.microsoft.com/office/drawing/2014/main" id="{E3018D8E-0D76-4A29-B3E7-38DEC70D355D}"/>
              </a:ext>
            </a:extLst>
          </p:cNvPr>
          <p:cNvSpPr>
            <a:spLocks noGrp="1"/>
          </p:cNvSpPr>
          <p:nvPr>
            <p:ph idx="1"/>
          </p:nvPr>
        </p:nvSpPr>
        <p:spPr>
          <a:xfrm>
            <a:off x="723900" y="1615109"/>
            <a:ext cx="7705725" cy="4352925"/>
          </a:xfrm>
        </p:spPr>
        <p:txBody>
          <a:bodyPr/>
          <a:lstStyle/>
          <a:p>
            <a:pPr marL="0" indent="0">
              <a:buNone/>
            </a:pPr>
            <a:r>
              <a:rPr lang="en-GB" sz="2000" b="1" dirty="0"/>
              <a:t>+</a:t>
            </a:r>
            <a:r>
              <a:rPr lang="en-GB" sz="2000" dirty="0"/>
              <a:t> Experimental evidence for norm-setting effects of family policies</a:t>
            </a:r>
          </a:p>
          <a:p>
            <a:pPr marL="0" indent="0">
              <a:buNone/>
            </a:pPr>
            <a:endParaRPr lang="en-GB" sz="2000" dirty="0"/>
          </a:p>
          <a:p>
            <a:pPr marL="0" indent="0">
              <a:buNone/>
            </a:pPr>
            <a:r>
              <a:rPr lang="en-GB" sz="2000" b="1" dirty="0"/>
              <a:t>+</a:t>
            </a:r>
            <a:r>
              <a:rPr lang="en-GB" sz="2000" dirty="0"/>
              <a:t> </a:t>
            </a:r>
            <a:r>
              <a:rPr lang="en-GB" sz="2000" b="1" dirty="0"/>
              <a:t>Priming effects on parental leave norms:</a:t>
            </a:r>
            <a:endParaRPr lang="en-GB" sz="2000" b="1" dirty="0">
              <a:cs typeface="Arial"/>
            </a:endParaRPr>
          </a:p>
          <a:p>
            <a:pPr marL="492125" indent="-163513">
              <a:buFont typeface="Arial" panose="020B0604020202020204" pitchFamily="34" charset="0"/>
              <a:buChar char="•"/>
            </a:pPr>
            <a:r>
              <a:rPr lang="en-GB" sz="2000" dirty="0"/>
              <a:t>strongly dependent on relative earnings in couples</a:t>
            </a:r>
            <a:endParaRPr lang="en-GB" sz="2000" dirty="0">
              <a:cs typeface="Arial"/>
            </a:endParaRPr>
          </a:p>
          <a:p>
            <a:pPr marL="492125" indent="-163513">
              <a:buFont typeface="Arial" panose="020B0604020202020204" pitchFamily="34" charset="0"/>
              <a:buChar char="•"/>
            </a:pPr>
            <a:r>
              <a:rPr lang="en-GB" sz="2000" dirty="0"/>
              <a:t>stronger effects among childless women and men</a:t>
            </a:r>
            <a:endParaRPr lang="en-GB" sz="2000" dirty="0">
              <a:cs typeface="Arial"/>
            </a:endParaRPr>
          </a:p>
          <a:p>
            <a:pPr marL="0" indent="0">
              <a:buNone/>
            </a:pPr>
            <a:endParaRPr lang="en-GB" sz="2000" b="1" dirty="0"/>
          </a:p>
          <a:p>
            <a:pPr marL="0" indent="0">
              <a:buNone/>
            </a:pPr>
            <a:r>
              <a:rPr lang="en-GB" sz="2000" b="1" dirty="0"/>
              <a:t>- Small effects, </a:t>
            </a:r>
            <a:r>
              <a:rPr lang="en-GB" sz="2000" dirty="0"/>
              <a:t>probably due to short information priming</a:t>
            </a:r>
          </a:p>
          <a:p>
            <a:pPr>
              <a:buFontTx/>
              <a:buChar char="-"/>
            </a:pPr>
            <a:r>
              <a:rPr lang="en-GB" sz="2000" dirty="0"/>
              <a:t>Future studies should measure </a:t>
            </a:r>
            <a:r>
              <a:rPr lang="en-GB" sz="2000" b="1" dirty="0"/>
              <a:t>prior knowledge</a:t>
            </a:r>
            <a:r>
              <a:rPr lang="en-GB" sz="2000" dirty="0"/>
              <a:t>/reflection</a:t>
            </a:r>
            <a:endParaRPr lang="en-GB" sz="2000" dirty="0">
              <a:cs typeface="Arial"/>
            </a:endParaRPr>
          </a:p>
          <a:p>
            <a:pPr>
              <a:buFontTx/>
              <a:buChar char="-"/>
            </a:pPr>
            <a:endParaRPr lang="de-DE" sz="2000" dirty="0"/>
          </a:p>
          <a:p>
            <a:pPr marL="312738" indent="-312738">
              <a:buNone/>
            </a:pPr>
            <a:r>
              <a:rPr lang="en-GB" sz="2000" dirty="0">
                <a:sym typeface="Wingdings" panose="05000000000000000000" pitchFamily="2" charset="2"/>
              </a:rPr>
              <a:t></a:t>
            </a:r>
            <a:r>
              <a:rPr lang="en-GB" sz="2000" dirty="0"/>
              <a:t> Repeated exposure to brief </a:t>
            </a:r>
            <a:r>
              <a:rPr lang="en-GB" sz="2000" b="1" dirty="0"/>
              <a:t>media report-like information has the potential to alter gendered work-care norms </a:t>
            </a:r>
            <a:endParaRPr lang="en-GB" sz="2000" dirty="0"/>
          </a:p>
          <a:p>
            <a:pPr>
              <a:buFontTx/>
              <a:buChar char="-"/>
            </a:pPr>
            <a:endParaRPr lang="en-GB" sz="2000" dirty="0"/>
          </a:p>
          <a:p>
            <a:pPr>
              <a:buFontTx/>
              <a:buChar char="-"/>
            </a:pPr>
            <a:endParaRPr lang="en-GB" sz="2000" dirty="0"/>
          </a:p>
          <a:p>
            <a:pPr>
              <a:buFontTx/>
              <a:buChar char="-"/>
            </a:pPr>
            <a:endParaRPr lang="en-GB" sz="2000" dirty="0"/>
          </a:p>
        </p:txBody>
      </p:sp>
      <p:pic>
        <p:nvPicPr>
          <p:cNvPr id="7" name="Picture 5">
            <a:extLst>
              <a:ext uri="{FF2B5EF4-FFF2-40B4-BE49-F238E27FC236}">
                <a16:creationId xmlns:a16="http://schemas.microsoft.com/office/drawing/2014/main" id="{7BCE1767-396B-DB37-4B84-75E8615C44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641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19138" y="963016"/>
            <a:ext cx="7705725" cy="5163147"/>
          </a:xfrm>
          <a:solidFill>
            <a:schemeClr val="tx2"/>
          </a:solidFill>
        </p:spPr>
        <p:txBody>
          <a:bodyPr/>
          <a:lstStyle/>
          <a:p>
            <a:pPr marL="0" indent="0">
              <a:buNone/>
            </a:pPr>
            <a:endParaRPr lang="en-GB">
              <a:solidFill>
                <a:schemeClr val="bg1"/>
              </a:solidFill>
            </a:endParaRPr>
          </a:p>
          <a:p>
            <a:pPr marL="0" indent="0" algn="ctr">
              <a:buNone/>
            </a:pPr>
            <a:endParaRPr lang="en-GB">
              <a:solidFill>
                <a:schemeClr val="bg1"/>
              </a:solidFill>
            </a:endParaRPr>
          </a:p>
          <a:p>
            <a:pPr marL="0" indent="0" algn="ctr">
              <a:buNone/>
            </a:pPr>
            <a:r>
              <a:rPr lang="en-GB" sz="2800">
                <a:solidFill>
                  <a:schemeClr val="bg1"/>
                </a:solidFill>
              </a:rPr>
              <a:t>Thank you for your attention!</a:t>
            </a:r>
          </a:p>
          <a:p>
            <a:pPr marL="0" indent="0" algn="ctr">
              <a:buNone/>
            </a:pPr>
            <a:endParaRPr lang="en-GB" sz="2800">
              <a:solidFill>
                <a:schemeClr val="bg1"/>
              </a:solidFill>
            </a:endParaRPr>
          </a:p>
          <a:p>
            <a:pPr marL="0" indent="0" algn="ctr">
              <a:buNone/>
            </a:pPr>
            <a:r>
              <a:rPr lang="en-GB">
                <a:solidFill>
                  <a:schemeClr val="bg1"/>
                </a:solidFill>
              </a:rPr>
              <a:t>Contact: </a:t>
            </a:r>
            <a:r>
              <a:rPr lang="de-DE" err="1">
                <a:solidFill>
                  <a:schemeClr val="bg1"/>
                </a:solidFill>
              </a:rPr>
              <a:t>marie-fleur.philipp@uni-tuebingen.de</a:t>
            </a:r>
            <a:endParaRPr lang="de-DE">
              <a:solidFill>
                <a:schemeClr val="bg1"/>
              </a:solidFill>
            </a:endParaRPr>
          </a:p>
          <a:p>
            <a:pPr marL="0" indent="0" algn="ctr">
              <a:buNone/>
            </a:pPr>
            <a:endParaRPr lang="en-GB" sz="2800">
              <a:solidFill>
                <a:schemeClr val="bg1"/>
              </a:solidFill>
            </a:endParaRPr>
          </a:p>
          <a:p>
            <a:pPr marL="0" indent="0" algn="ctr">
              <a:buNone/>
            </a:pPr>
            <a:endParaRPr lang="en-GB" sz="2800">
              <a:solidFill>
                <a:schemeClr val="bg1"/>
              </a:solidFill>
            </a:endParaRPr>
          </a:p>
          <a:p>
            <a:pPr marL="0" indent="0" algn="ctr">
              <a:buNone/>
            </a:pPr>
            <a:r>
              <a:rPr lang="en-GB" sz="2000">
                <a:solidFill>
                  <a:schemeClr val="bg1"/>
                </a:solidFill>
              </a:rPr>
              <a:t>Thanks to our funders:</a:t>
            </a:r>
          </a:p>
          <a:p>
            <a:pPr marL="0" indent="0" algn="ctr">
              <a:buNone/>
            </a:pPr>
            <a:r>
              <a:rPr lang="en-GB" sz="1800">
                <a:solidFill>
                  <a:schemeClr val="bg1"/>
                </a:solidFill>
              </a:rPr>
              <a:t>DFG, Project number: </a:t>
            </a:r>
            <a:r>
              <a:rPr lang="en-GB" sz="1800">
                <a:solidFill>
                  <a:srgbClr val="FFFFFF"/>
                </a:solidFill>
              </a:rPr>
              <a:t>430968755</a:t>
            </a:r>
          </a:p>
          <a:p>
            <a:pPr marL="0" indent="0" algn="ctr">
              <a:buNone/>
            </a:pPr>
            <a:r>
              <a:rPr lang="en-GB" sz="2000">
                <a:solidFill>
                  <a:schemeClr val="bg1"/>
                </a:solidFill>
              </a:rPr>
              <a:t>„</a:t>
            </a:r>
            <a:r>
              <a:rPr lang="en-GB" sz="1800">
                <a:solidFill>
                  <a:srgbClr val="FFFFFF"/>
                </a:solidFill>
              </a:rPr>
              <a:t>Family policy information, gender ideologies and </a:t>
            </a:r>
          </a:p>
          <a:p>
            <a:pPr marL="0" indent="0" algn="ctr">
              <a:buNone/>
            </a:pPr>
            <a:r>
              <a:rPr lang="en-GB" sz="1800">
                <a:solidFill>
                  <a:srgbClr val="FFFFFF"/>
                </a:solidFill>
              </a:rPr>
              <a:t>normative judgements of the gender division of labour“</a:t>
            </a:r>
          </a:p>
          <a:p>
            <a:pPr marL="0" indent="0" algn="ctr">
              <a:buNone/>
            </a:pPr>
            <a:endParaRPr lang="en-GB" sz="2800">
              <a:solidFill>
                <a:schemeClr val="bg1"/>
              </a:solidFill>
            </a:endParaRPr>
          </a:p>
        </p:txBody>
      </p:sp>
      <p:pic>
        <p:nvPicPr>
          <p:cNvPr id="4" name="Picture 5">
            <a:extLst>
              <a:ext uri="{FF2B5EF4-FFF2-40B4-BE49-F238E27FC236}">
                <a16:creationId xmlns:a16="http://schemas.microsoft.com/office/drawing/2014/main" id="{E159AB23-6561-2A27-93AF-9FCF91F965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1808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85884EC6-312C-4CC0-AB0F-3AE10F61B3C0}" type="slidenum">
              <a:rPr lang="de-DE" altLang="en-US" smtClean="0">
                <a:solidFill>
                  <a:srgbClr val="333333"/>
                </a:solidFill>
              </a:rPr>
              <a:pPr/>
              <a:t>19</a:t>
            </a:fld>
            <a:r>
              <a:rPr lang="de-DE" altLang="en-US">
                <a:solidFill>
                  <a:srgbClr val="333333"/>
                </a:solidFill>
              </a:rPr>
              <a:t> </a:t>
            </a:r>
          </a:p>
        </p:txBody>
      </p:sp>
      <p:pic>
        <p:nvPicPr>
          <p:cNvPr id="3" name="Bild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4332" y="1427341"/>
            <a:ext cx="8395335" cy="4928235"/>
          </a:xfrm>
          <a:prstGeom prst="rect">
            <a:avLst/>
          </a:prstGeom>
          <a:noFill/>
          <a:ln>
            <a:noFill/>
          </a:ln>
        </p:spPr>
      </p:pic>
      <p:sp>
        <p:nvSpPr>
          <p:cNvPr id="4" name="Titel 1"/>
          <p:cNvSpPr txBox="1">
            <a:spLocks/>
          </p:cNvSpPr>
          <p:nvPr/>
        </p:nvSpPr>
        <p:spPr>
          <a:xfrm>
            <a:off x="591159" y="996454"/>
            <a:ext cx="7700962" cy="430887"/>
          </a:xfrm>
          <a:prstGeom prst="rect">
            <a:avLst/>
          </a:prstGeom>
        </p:spPr>
        <p:txBody>
          <a:bodyPr>
            <a:normAutofit fontScale="92500" lnSpcReduction="10000"/>
          </a:bodyPr>
          <a:lstStyle>
            <a:lvl1pPr algn="l" rtl="0" eaLnBrk="1" fontAlgn="base" hangingPunct="1">
              <a:spcBef>
                <a:spcPct val="0"/>
              </a:spcBef>
              <a:spcAft>
                <a:spcPct val="0"/>
              </a:spcAft>
              <a:defRPr sz="2400" b="1" kern="1200">
                <a:solidFill>
                  <a:schemeClr val="bg2"/>
                </a:solidFill>
                <a:latin typeface="+mj-lt"/>
                <a:ea typeface="+mj-ea"/>
                <a:cs typeface="+mj-cs"/>
              </a:defRPr>
            </a:lvl1pPr>
            <a:lvl2pPr algn="l" rtl="0" eaLnBrk="1" fontAlgn="base" hangingPunct="1">
              <a:spcBef>
                <a:spcPct val="0"/>
              </a:spcBef>
              <a:spcAft>
                <a:spcPct val="0"/>
              </a:spcAft>
              <a:defRPr sz="2400" b="1">
                <a:solidFill>
                  <a:schemeClr val="bg2"/>
                </a:solidFill>
                <a:latin typeface="Arial" panose="020B0604020202020204" pitchFamily="34" charset="0"/>
              </a:defRPr>
            </a:lvl2pPr>
            <a:lvl3pPr algn="l" rtl="0" eaLnBrk="1" fontAlgn="base" hangingPunct="1">
              <a:spcBef>
                <a:spcPct val="0"/>
              </a:spcBef>
              <a:spcAft>
                <a:spcPct val="0"/>
              </a:spcAft>
              <a:defRPr sz="2400" b="1">
                <a:solidFill>
                  <a:schemeClr val="bg2"/>
                </a:solidFill>
                <a:latin typeface="Arial" panose="020B0604020202020204" pitchFamily="34" charset="0"/>
              </a:defRPr>
            </a:lvl3pPr>
            <a:lvl4pPr algn="l" rtl="0" eaLnBrk="1" fontAlgn="base" hangingPunct="1">
              <a:spcBef>
                <a:spcPct val="0"/>
              </a:spcBef>
              <a:spcAft>
                <a:spcPct val="0"/>
              </a:spcAft>
              <a:defRPr sz="2400" b="1">
                <a:solidFill>
                  <a:schemeClr val="bg2"/>
                </a:solidFill>
                <a:latin typeface="Arial" panose="020B0604020202020204" pitchFamily="34" charset="0"/>
              </a:defRPr>
            </a:lvl4pPr>
            <a:lvl5pPr algn="l" rtl="0" eaLnBrk="1" fontAlgn="base" hangingPunct="1">
              <a:spcBef>
                <a:spcPct val="0"/>
              </a:spcBef>
              <a:spcAft>
                <a:spcPct val="0"/>
              </a:spcAft>
              <a:defRPr sz="2400" b="1">
                <a:solidFill>
                  <a:schemeClr val="bg2"/>
                </a:solidFill>
                <a:latin typeface="Arial" panose="020B0604020202020204" pitchFamily="34" charset="0"/>
              </a:defRPr>
            </a:lvl5pPr>
            <a:lvl6pPr marL="457200" algn="l" rtl="0" eaLnBrk="1" fontAlgn="base" hangingPunct="1">
              <a:spcBef>
                <a:spcPct val="0"/>
              </a:spcBef>
              <a:spcAft>
                <a:spcPct val="0"/>
              </a:spcAft>
              <a:defRPr sz="2400" b="1">
                <a:solidFill>
                  <a:schemeClr val="bg2"/>
                </a:solidFill>
                <a:latin typeface="Arial" panose="020B0604020202020204" pitchFamily="34" charset="0"/>
              </a:defRPr>
            </a:lvl6pPr>
            <a:lvl7pPr marL="914400" algn="l" rtl="0" eaLnBrk="1" fontAlgn="base" hangingPunct="1">
              <a:spcBef>
                <a:spcPct val="0"/>
              </a:spcBef>
              <a:spcAft>
                <a:spcPct val="0"/>
              </a:spcAft>
              <a:defRPr sz="2400" b="1">
                <a:solidFill>
                  <a:schemeClr val="bg2"/>
                </a:solidFill>
                <a:latin typeface="Arial" panose="020B0604020202020204" pitchFamily="34" charset="0"/>
              </a:defRPr>
            </a:lvl7pPr>
            <a:lvl8pPr marL="1371600" algn="l" rtl="0" eaLnBrk="1" fontAlgn="base" hangingPunct="1">
              <a:spcBef>
                <a:spcPct val="0"/>
              </a:spcBef>
              <a:spcAft>
                <a:spcPct val="0"/>
              </a:spcAft>
              <a:defRPr sz="2400" b="1">
                <a:solidFill>
                  <a:schemeClr val="bg2"/>
                </a:solidFill>
                <a:latin typeface="Arial" panose="020B0604020202020204" pitchFamily="34" charset="0"/>
              </a:defRPr>
            </a:lvl8pPr>
            <a:lvl9pPr marL="1828800" algn="l" rtl="0" eaLnBrk="1" fontAlgn="base" hangingPunct="1">
              <a:spcBef>
                <a:spcPct val="0"/>
              </a:spcBef>
              <a:spcAft>
                <a:spcPct val="0"/>
              </a:spcAft>
              <a:defRPr sz="2400" b="1">
                <a:solidFill>
                  <a:schemeClr val="bg2"/>
                </a:solidFill>
                <a:latin typeface="Arial" panose="020B0604020202020204" pitchFamily="34" charset="0"/>
              </a:defRPr>
            </a:lvl9pPr>
          </a:lstStyle>
          <a:p>
            <a:pPr defTabSz="914400"/>
            <a:r>
              <a:rPr lang="de-DE" sz="2600">
                <a:solidFill>
                  <a:schemeClr val="tx2"/>
                </a:solidFill>
              </a:rPr>
              <a:t>GESIS Panel: </a:t>
            </a:r>
            <a:r>
              <a:rPr lang="de-DE" sz="2600" err="1">
                <a:solidFill>
                  <a:schemeClr val="tx2"/>
                </a:solidFill>
              </a:rPr>
              <a:t>Priming</a:t>
            </a:r>
            <a:r>
              <a:rPr lang="de-DE" sz="2600">
                <a:solidFill>
                  <a:schemeClr val="tx2"/>
                </a:solidFill>
              </a:rPr>
              <a:t> </a:t>
            </a:r>
            <a:r>
              <a:rPr lang="de-DE" sz="2600" err="1">
                <a:solidFill>
                  <a:schemeClr val="tx2"/>
                </a:solidFill>
              </a:rPr>
              <a:t>conditions</a:t>
            </a:r>
            <a:endParaRPr lang="en-GB" sz="2600">
              <a:solidFill>
                <a:schemeClr val="tx2"/>
              </a:solidFill>
            </a:endParaRPr>
          </a:p>
        </p:txBody>
      </p:sp>
      <p:pic>
        <p:nvPicPr>
          <p:cNvPr id="6" name="Picture 5">
            <a:extLst>
              <a:ext uri="{FF2B5EF4-FFF2-40B4-BE49-F238E27FC236}">
                <a16:creationId xmlns:a16="http://schemas.microsoft.com/office/drawing/2014/main" id="{F96E3C52-34F9-496E-15BB-A4CC57FF92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768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8663" y="1118331"/>
            <a:ext cx="7700962" cy="430887"/>
          </a:xfrm>
        </p:spPr>
        <p:txBody>
          <a:bodyPr>
            <a:normAutofit fontScale="90000"/>
          </a:bodyPr>
          <a:lstStyle/>
          <a:p>
            <a:br>
              <a:rPr lang="en-GB" sz="3000">
                <a:solidFill>
                  <a:schemeClr val="tx2"/>
                </a:solidFill>
              </a:rPr>
            </a:br>
            <a:r>
              <a:rPr lang="en-GB" sz="3000">
                <a:solidFill>
                  <a:schemeClr val="tx2"/>
                </a:solidFill>
              </a:rPr>
              <a:t>Motivation: family policies </a:t>
            </a:r>
            <a:r>
              <a:rPr lang="en-GB" sz="3000">
                <a:solidFill>
                  <a:schemeClr val="tx2"/>
                </a:solidFill>
                <a:sym typeface="Wingdings" panose="05000000000000000000" pitchFamily="2" charset="2"/>
              </a:rPr>
              <a:t></a:t>
            </a:r>
            <a:r>
              <a:rPr lang="en-GB" sz="3000">
                <a:solidFill>
                  <a:schemeClr val="tx2"/>
                </a:solidFill>
              </a:rPr>
              <a:t> social norms  </a:t>
            </a:r>
          </a:p>
        </p:txBody>
      </p:sp>
      <p:sp>
        <p:nvSpPr>
          <p:cNvPr id="5" name="Inhaltsplatzhalter 2">
            <a:extLst>
              <a:ext uri="{FF2B5EF4-FFF2-40B4-BE49-F238E27FC236}">
                <a16:creationId xmlns:a16="http://schemas.microsoft.com/office/drawing/2014/main" id="{40CEB53A-9F18-4D35-99F6-CAE41A9F7331}"/>
              </a:ext>
            </a:extLst>
          </p:cNvPr>
          <p:cNvSpPr txBox="1">
            <a:spLocks/>
          </p:cNvSpPr>
          <p:nvPr/>
        </p:nvSpPr>
        <p:spPr bwMode="auto">
          <a:xfrm>
            <a:off x="714375" y="1903856"/>
            <a:ext cx="7705725" cy="43529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lvl1pPr marL="180975" indent="-180975" algn="l" rtl="0" eaLnBrk="1" fontAlgn="base" hangingPunct="1">
              <a:lnSpc>
                <a:spcPct val="110000"/>
              </a:lnSpc>
              <a:spcBef>
                <a:spcPct val="0"/>
              </a:spcBef>
              <a:spcAft>
                <a:spcPct val="0"/>
              </a:spcAft>
              <a:buChar char="•"/>
              <a:defRPr sz="2400" kern="1200">
                <a:solidFill>
                  <a:schemeClr val="tx1"/>
                </a:solidFill>
                <a:latin typeface="+mn-lt"/>
                <a:ea typeface="+mn-ea"/>
                <a:cs typeface="+mn-cs"/>
              </a:defRPr>
            </a:lvl1pPr>
            <a:lvl2pPr marL="541338" indent="-180975" algn="l" rtl="0" eaLnBrk="1" fontAlgn="base" hangingPunct="1">
              <a:lnSpc>
                <a:spcPct val="110000"/>
              </a:lnSpc>
              <a:spcBef>
                <a:spcPct val="0"/>
              </a:spcBef>
              <a:spcAft>
                <a:spcPct val="0"/>
              </a:spcAft>
              <a:buSzPct val="80000"/>
              <a:buChar char="-"/>
              <a:defRPr sz="2000" kern="1200">
                <a:solidFill>
                  <a:schemeClr val="tx1"/>
                </a:solidFill>
                <a:latin typeface="+mn-lt"/>
                <a:ea typeface="+mn-ea"/>
                <a:cs typeface="+mn-cs"/>
              </a:defRPr>
            </a:lvl2pPr>
            <a:lvl3pPr marL="895350" indent="-174625" algn="l" rtl="0" eaLnBrk="1" fontAlgn="base" hangingPunct="1">
              <a:lnSpc>
                <a:spcPct val="110000"/>
              </a:lnSpc>
              <a:spcBef>
                <a:spcPct val="0"/>
              </a:spcBef>
              <a:spcAft>
                <a:spcPct val="0"/>
              </a:spcAft>
              <a:buFont typeface="Wingdings" panose="05000000000000000000" pitchFamily="2" charset="2"/>
              <a:buChar char="§"/>
              <a:defRPr sz="1600" kern="1200">
                <a:solidFill>
                  <a:schemeClr val="tx1"/>
                </a:solidFill>
                <a:latin typeface="+mn-lt"/>
                <a:ea typeface="+mn-ea"/>
                <a:cs typeface="+mn-cs"/>
              </a:defRPr>
            </a:lvl3pPr>
            <a:lvl4pPr marL="1260475" indent="-185738" algn="l" rtl="0" eaLnBrk="1" fontAlgn="base" hangingPunct="1">
              <a:lnSpc>
                <a:spcPct val="110000"/>
              </a:lnSpc>
              <a:spcBef>
                <a:spcPct val="0"/>
              </a:spcBef>
              <a:spcAft>
                <a:spcPct val="0"/>
              </a:spcAft>
              <a:buChar char="•"/>
              <a:defRPr sz="1400" kern="1200">
                <a:solidFill>
                  <a:schemeClr val="tx1"/>
                </a:solidFill>
                <a:latin typeface="+mn-lt"/>
                <a:ea typeface="+mn-ea"/>
                <a:cs typeface="+mn-cs"/>
              </a:defRPr>
            </a:lvl4pPr>
            <a:lvl5pPr marL="1622425" indent="-182563" algn="l" rtl="0" eaLnBrk="1" fontAlgn="base" hangingPunct="1">
              <a:lnSpc>
                <a:spcPct val="110000"/>
              </a:lnSpc>
              <a:spcBef>
                <a:spcPct val="0"/>
              </a:spcBef>
              <a:spcAft>
                <a:spcPct val="0"/>
              </a:spcAft>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7800" indent="-177800" defTabSz="914400">
              <a:lnSpc>
                <a:spcPct val="100000"/>
              </a:lnSpc>
              <a:spcBef>
                <a:spcPts val="600"/>
              </a:spcBef>
              <a:spcAft>
                <a:spcPts val="1200"/>
              </a:spcAft>
              <a:buFont typeface="Arial" panose="020B0604020202020204" pitchFamily="34" charset="0"/>
              <a:buChar char="•"/>
              <a:defRPr/>
            </a:pPr>
            <a:endParaRPr lang="en-GB" sz="1800"/>
          </a:p>
        </p:txBody>
      </p:sp>
      <p:sp>
        <p:nvSpPr>
          <p:cNvPr id="7" name="Inhaltsplatzhalter 6">
            <a:extLst>
              <a:ext uri="{FF2B5EF4-FFF2-40B4-BE49-F238E27FC236}">
                <a16:creationId xmlns:a16="http://schemas.microsoft.com/office/drawing/2014/main" id="{FAEDD5A5-DE68-4DD0-827C-7482B5B29F74}"/>
              </a:ext>
            </a:extLst>
          </p:cNvPr>
          <p:cNvSpPr>
            <a:spLocks noGrp="1"/>
          </p:cNvSpPr>
          <p:nvPr>
            <p:ph idx="1"/>
          </p:nvPr>
        </p:nvSpPr>
        <p:spPr>
          <a:xfrm>
            <a:off x="719137" y="1719554"/>
            <a:ext cx="7705725" cy="4313693"/>
          </a:xfrm>
        </p:spPr>
        <p:txBody>
          <a:bodyPr/>
          <a:lstStyle/>
          <a:p>
            <a:r>
              <a:rPr lang="en-GB" sz="2000" b="1" dirty="0">
                <a:sym typeface="Wingdings" panose="05000000000000000000" pitchFamily="2" charset="2"/>
              </a:rPr>
              <a:t>Family policies convey n</a:t>
            </a:r>
            <a:r>
              <a:rPr lang="en-GB" sz="2000" b="1" dirty="0"/>
              <a:t>ormative assumptions </a:t>
            </a:r>
            <a:r>
              <a:rPr lang="en-GB" sz="2000" dirty="0"/>
              <a:t>about desirable work-care arrangements </a:t>
            </a:r>
            <a:r>
              <a:rPr lang="en-GB" sz="1200" dirty="0"/>
              <a:t>(Kremer, 2007; Orloff, 1996; Pfau-Effinger, 2004) </a:t>
            </a:r>
          </a:p>
          <a:p>
            <a:pPr marL="0" indent="0">
              <a:buNone/>
            </a:pPr>
            <a:endParaRPr lang="en-GB" sz="2000" dirty="0">
              <a:cs typeface="Arial"/>
            </a:endParaRPr>
          </a:p>
          <a:p>
            <a:r>
              <a:rPr lang="en-GB" sz="2000" b="1" dirty="0">
                <a:sym typeface="Wingdings" panose="05000000000000000000" pitchFamily="2" charset="2"/>
              </a:rPr>
              <a:t>N</a:t>
            </a:r>
            <a:r>
              <a:rPr lang="en-GB" sz="2000" b="1" dirty="0"/>
              <a:t>ormative policy feedback effects </a:t>
            </a:r>
            <a:r>
              <a:rPr lang="en-GB" sz="1200" dirty="0"/>
              <a:t>(e.g., </a:t>
            </a:r>
            <a:r>
              <a:rPr lang="en-GB" sz="1200" dirty="0" err="1"/>
              <a:t>Gangl</a:t>
            </a:r>
            <a:r>
              <a:rPr lang="en-GB" sz="1200" dirty="0"/>
              <a:t> &amp; </a:t>
            </a:r>
            <a:r>
              <a:rPr lang="en-GB" sz="1200" dirty="0" err="1"/>
              <a:t>Ziefle</a:t>
            </a:r>
            <a:r>
              <a:rPr lang="en-GB" sz="1200" dirty="0"/>
              <a:t>, 2015)</a:t>
            </a:r>
          </a:p>
          <a:p>
            <a:pPr marL="541020" lvl="1"/>
            <a:r>
              <a:rPr lang="en-GB" sz="1800" dirty="0"/>
              <a:t>Preference adaptation</a:t>
            </a:r>
            <a:endParaRPr lang="en-GB" sz="1800" dirty="0">
              <a:cs typeface="Arial"/>
            </a:endParaRPr>
          </a:p>
          <a:p>
            <a:pPr marL="541020" lvl="1"/>
            <a:r>
              <a:rPr lang="en-GB" sz="1800" dirty="0"/>
              <a:t>Cultural diffusion </a:t>
            </a:r>
            <a:endParaRPr lang="en-GB" sz="1800" dirty="0">
              <a:cs typeface="Arial"/>
            </a:endParaRPr>
          </a:p>
          <a:p>
            <a:pPr marL="541020" lvl="1"/>
            <a:r>
              <a:rPr lang="en-GB" sz="1800" b="1" dirty="0"/>
              <a:t>Norm setting: </a:t>
            </a:r>
          </a:p>
          <a:p>
            <a:pPr marL="681038" lvl="1" indent="-322263">
              <a:buNone/>
            </a:pPr>
            <a:r>
              <a:rPr lang="en-GB" altLang="en-US" dirty="0">
                <a:sym typeface="Wingdings" pitchFamily="2" charset="2"/>
              </a:rPr>
              <a:t></a:t>
            </a:r>
            <a:r>
              <a:rPr lang="en-GB" altLang="en-US" dirty="0"/>
              <a:t> </a:t>
            </a:r>
            <a:r>
              <a:rPr lang="en-GB" altLang="en-US" u="sng" dirty="0"/>
              <a:t>How may family policies influence social norms through the provision of short media-like information?</a:t>
            </a:r>
            <a:endParaRPr lang="en-GB" u="sng" dirty="0">
              <a:cs typeface="Arial"/>
            </a:endParaRPr>
          </a:p>
          <a:p>
            <a:endParaRPr lang="de-DE" sz="2000" dirty="0"/>
          </a:p>
          <a:p>
            <a:r>
              <a:rPr lang="de-DE" sz="2000" dirty="0"/>
              <a:t>F</a:t>
            </a:r>
            <a:r>
              <a:rPr lang="en-GB" sz="2000" dirty="0" err="1"/>
              <a:t>requent</a:t>
            </a:r>
            <a:r>
              <a:rPr lang="en-GB" sz="2000" dirty="0"/>
              <a:t> </a:t>
            </a:r>
            <a:r>
              <a:rPr lang="en-GB" sz="2000" b="1" dirty="0"/>
              <a:t>media coverage </a:t>
            </a:r>
            <a:r>
              <a:rPr lang="en-GB" sz="2000" dirty="0"/>
              <a:t>on parental leave policies and consequences of take-up – little research on its effects!</a:t>
            </a:r>
            <a:endParaRPr lang="en-GB" sz="2000" dirty="0">
              <a:cs typeface="Arial"/>
            </a:endParaRPr>
          </a:p>
          <a:p>
            <a:endParaRPr lang="en-GB" sz="2000" dirty="0"/>
          </a:p>
          <a:p>
            <a:pPr marL="360045" lvl="1" indent="0">
              <a:buNone/>
            </a:pPr>
            <a:endParaRPr lang="en-GB" sz="2000" dirty="0">
              <a:cs typeface="Arial"/>
            </a:endParaRPr>
          </a:p>
          <a:p>
            <a:endParaRPr lang="en-GB" sz="2000" dirty="0"/>
          </a:p>
        </p:txBody>
      </p:sp>
      <p:sp>
        <p:nvSpPr>
          <p:cNvPr id="10" name="Foliennummernplatzhalter 3">
            <a:extLst>
              <a:ext uri="{FF2B5EF4-FFF2-40B4-BE49-F238E27FC236}">
                <a16:creationId xmlns:a16="http://schemas.microsoft.com/office/drawing/2014/main" id="{9E4EE93B-BDC7-4817-962D-95F90CCE341A}"/>
              </a:ext>
            </a:extLst>
          </p:cNvPr>
          <p:cNvSpPr>
            <a:spLocks noGrp="1"/>
          </p:cNvSpPr>
          <p:nvPr>
            <p:ph type="sldNum" sz="quarter" idx="10"/>
          </p:nvPr>
        </p:nvSpPr>
        <p:spPr>
          <a:xfrm>
            <a:off x="719138" y="6519863"/>
            <a:ext cx="7705725" cy="152400"/>
          </a:xfrm>
        </p:spPr>
        <p:txBody>
          <a:bodyPr/>
          <a:lstStyle/>
          <a:p>
            <a:fld id="{38A353B8-DEBC-419C-9186-735D989F682B}" type="slidenum">
              <a:rPr lang="en-AU" altLang="en-US" smtClean="0">
                <a:solidFill>
                  <a:srgbClr val="333333"/>
                </a:solidFill>
              </a:rPr>
              <a:pPr/>
              <a:t>2</a:t>
            </a:fld>
            <a:r>
              <a:rPr lang="en-AU" altLang="en-US">
                <a:solidFill>
                  <a:srgbClr val="333333"/>
                </a:solidFill>
              </a:rPr>
              <a:t> </a:t>
            </a:r>
          </a:p>
        </p:txBody>
      </p:sp>
      <p:pic>
        <p:nvPicPr>
          <p:cNvPr id="9" name="Picture 5">
            <a:extLst>
              <a:ext uri="{FF2B5EF4-FFF2-40B4-BE49-F238E27FC236}">
                <a16:creationId xmlns:a16="http://schemas.microsoft.com/office/drawing/2014/main" id="{91505561-5C34-80B2-D9D1-4DC77B014D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600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138" y="1050833"/>
            <a:ext cx="7700962" cy="430887"/>
          </a:xfrm>
        </p:spPr>
        <p:txBody>
          <a:bodyPr/>
          <a:lstStyle/>
          <a:p>
            <a:r>
              <a:rPr lang="de-DE">
                <a:solidFill>
                  <a:schemeClr val="tx2"/>
                </a:solidFill>
              </a:rPr>
              <a:t>GESIS Panel: </a:t>
            </a:r>
            <a:r>
              <a:rPr lang="de-DE" err="1">
                <a:solidFill>
                  <a:schemeClr val="tx2"/>
                </a:solidFill>
              </a:rPr>
              <a:t>Example</a:t>
            </a:r>
            <a:r>
              <a:rPr lang="de-DE">
                <a:solidFill>
                  <a:schemeClr val="tx2"/>
                </a:solidFill>
              </a:rPr>
              <a:t> </a:t>
            </a:r>
            <a:r>
              <a:rPr lang="de-DE" err="1">
                <a:solidFill>
                  <a:schemeClr val="tx2"/>
                </a:solidFill>
              </a:rPr>
              <a:t>vignette</a:t>
            </a:r>
            <a:endParaRPr lang="de-DE">
              <a:solidFill>
                <a:schemeClr val="tx2"/>
              </a:solidFill>
            </a:endParaRPr>
          </a:p>
        </p:txBody>
      </p:sp>
      <p:sp>
        <p:nvSpPr>
          <p:cNvPr id="3" name="Inhaltsplatzhalter 2"/>
          <p:cNvSpPr>
            <a:spLocks noGrp="1"/>
          </p:cNvSpPr>
          <p:nvPr>
            <p:ph idx="1"/>
          </p:nvPr>
        </p:nvSpPr>
        <p:spPr>
          <a:xfrm>
            <a:off x="719138" y="1594178"/>
            <a:ext cx="7705725" cy="4531986"/>
          </a:xfrm>
        </p:spPr>
        <p:txBody>
          <a:bodyPr/>
          <a:lstStyle/>
          <a:p>
            <a:pPr marL="0" indent="0">
              <a:buNone/>
            </a:pPr>
            <a:r>
              <a:rPr lang="en-GB" sz="1400"/>
              <a:t>We would like to ask you to give us your opinion on family life and parental leave by means of some case studies. Imagine you live in a partnership. You both work full time (approx. 40 hours per week) and become parents. Both of you are in a similar situation with regard to the family-friendliness of your employer and also your career.</a:t>
            </a:r>
          </a:p>
          <a:p>
            <a:pPr marL="0" indent="0">
              <a:buNone/>
            </a:pPr>
            <a:endParaRPr lang="en-GB" sz="1400"/>
          </a:p>
          <a:p>
            <a:pPr marL="0" indent="0">
              <a:buNone/>
            </a:pPr>
            <a:r>
              <a:rPr lang="en-GB" sz="1400"/>
              <a:t>Based on the parental allowance regulations, both of you can receive parental </a:t>
            </a:r>
            <a:r>
              <a:rPr lang="en-GB" sz="1400" u="sng"/>
              <a:t>allowance together for up to 14 months</a:t>
            </a:r>
            <a:r>
              <a:rPr lang="en-GB" sz="1400"/>
              <a:t>. Each of you is entitled to 2 months of parental allowance, which cannot be transferred to your partner. This means that if one of the partners does not take parental leave, 2 months are forfeited and only a maximum of 12 months of parental allowance can be drawn. These 12 months can be taken by </a:t>
            </a:r>
            <a:r>
              <a:rPr lang="en-GB" sz="1400" u="sng"/>
              <a:t>both parents (mother or father)</a:t>
            </a:r>
            <a:r>
              <a:rPr lang="en-GB" sz="1400"/>
              <a:t>.</a:t>
            </a:r>
          </a:p>
          <a:p>
            <a:endParaRPr lang="en-GB" sz="1400"/>
          </a:p>
          <a:p>
            <a:pPr marL="0" indent="0">
              <a:buNone/>
            </a:pPr>
            <a:r>
              <a:rPr lang="en-GB" sz="1400"/>
              <a:t>In the first case, you earn 1410 euros net per month. Your partner earns 940 euros net per month. Based on the online parental allowance calculator of the Ministry of Family Affairs, you would receive </a:t>
            </a:r>
            <a:r>
              <a:rPr lang="en-GB" sz="1400" u="sng"/>
              <a:t>863 euros </a:t>
            </a:r>
            <a:r>
              <a:rPr lang="en-GB" sz="1400"/>
              <a:t>per month and your partner </a:t>
            </a:r>
            <a:r>
              <a:rPr lang="en-GB" sz="1400" u="sng"/>
              <a:t>635 euros </a:t>
            </a:r>
            <a:r>
              <a:rPr lang="en-GB" sz="1400"/>
              <a:t>per month in parental allowance.</a:t>
            </a:r>
          </a:p>
          <a:p>
            <a:pPr marL="0" indent="0">
              <a:buNone/>
            </a:pPr>
            <a:endParaRPr lang="en-GB" sz="1400"/>
          </a:p>
          <a:p>
            <a:pPr marL="0" indent="0">
              <a:buNone/>
            </a:pPr>
            <a:r>
              <a:rPr lang="en-GB" sz="1400"/>
              <a:t>Please enter how you would divide the available months between you:</a:t>
            </a:r>
          </a:p>
          <a:p>
            <a:pPr marL="0" indent="0">
              <a:buNone/>
            </a:pPr>
            <a:r>
              <a:rPr lang="en-GB" sz="1400"/>
              <a:t>I would take ____ months paid parental leave.</a:t>
            </a:r>
          </a:p>
          <a:p>
            <a:pPr marL="0" indent="0">
              <a:buNone/>
            </a:pPr>
            <a:r>
              <a:rPr lang="en-GB" sz="1400"/>
              <a:t>Partner would take ____ months paid parental leave. </a:t>
            </a:r>
          </a:p>
          <a:p>
            <a:pPr marL="0" indent="0">
              <a:buNone/>
            </a:pPr>
            <a:r>
              <a:rPr lang="en-GB" sz="1400"/>
              <a:t>I do not know (98)</a:t>
            </a:r>
          </a:p>
        </p:txBody>
      </p:sp>
      <p:sp>
        <p:nvSpPr>
          <p:cNvPr id="4" name="Foliennummernplatzhalter 3"/>
          <p:cNvSpPr>
            <a:spLocks noGrp="1"/>
          </p:cNvSpPr>
          <p:nvPr>
            <p:ph type="sldNum" sz="quarter" idx="10"/>
          </p:nvPr>
        </p:nvSpPr>
        <p:spPr/>
        <p:txBody>
          <a:bodyPr/>
          <a:lstStyle/>
          <a:p>
            <a:fld id="{38A353B8-DEBC-419C-9186-735D989F682B}" type="slidenum">
              <a:rPr lang="en-AU" altLang="en-US" smtClean="0">
                <a:solidFill>
                  <a:srgbClr val="333333"/>
                </a:solidFill>
              </a:rPr>
              <a:pPr/>
              <a:t>20</a:t>
            </a:fld>
            <a:endParaRPr lang="en-AU" altLang="en-US">
              <a:solidFill>
                <a:srgbClr val="333333"/>
              </a:solidFill>
            </a:endParaRPr>
          </a:p>
        </p:txBody>
      </p:sp>
      <p:pic>
        <p:nvPicPr>
          <p:cNvPr id="6" name="Picture 5">
            <a:extLst>
              <a:ext uri="{FF2B5EF4-FFF2-40B4-BE49-F238E27FC236}">
                <a16:creationId xmlns:a16="http://schemas.microsoft.com/office/drawing/2014/main" id="{E33F12FA-D5BC-49F1-058B-ABE563D35A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1893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138" y="1226463"/>
            <a:ext cx="7700962" cy="430887"/>
          </a:xfrm>
        </p:spPr>
        <p:txBody>
          <a:bodyPr/>
          <a:lstStyle/>
          <a:p>
            <a:r>
              <a:rPr lang="en-GB">
                <a:solidFill>
                  <a:schemeClr val="tx2"/>
                </a:solidFill>
              </a:rPr>
              <a:t>GESIS Panel: Example priming C2 </a:t>
            </a:r>
          </a:p>
        </p:txBody>
      </p:sp>
      <p:sp>
        <p:nvSpPr>
          <p:cNvPr id="3" name="Inhaltsplatzhalter 2"/>
          <p:cNvSpPr>
            <a:spLocks noGrp="1"/>
          </p:cNvSpPr>
          <p:nvPr>
            <p:ph idx="1"/>
          </p:nvPr>
        </p:nvSpPr>
        <p:spPr/>
        <p:txBody>
          <a:bodyPr/>
          <a:lstStyle/>
          <a:p>
            <a:pPr marL="0" indent="0">
              <a:buNone/>
            </a:pPr>
            <a:r>
              <a:rPr lang="en-GB" sz="1700"/>
              <a:t>Reconciling family and work is a major challenge for many families. Since the introduction of parental allowance in 2007, both parents can receive up to 14 months of parental allowance together. Each of them is entitled to 2 months of parental allowance, which cannot be transferred to their partner.</a:t>
            </a:r>
          </a:p>
          <a:p>
            <a:pPr marL="0" indent="0">
              <a:buNone/>
            </a:pPr>
            <a:endParaRPr lang="en-GB" sz="1700"/>
          </a:p>
          <a:p>
            <a:pPr marL="0" indent="0">
              <a:buNone/>
            </a:pPr>
            <a:r>
              <a:rPr lang="en-GB" sz="1700"/>
              <a:t>Many people assume that longer parental leave has negative consequences for fathers' careers and that mothers' careers are less affected. So far, scientific studies show that fathers do not experience adverse wage developments when they have taken parental leave. Meanwhile, for mothers, their wages either decrease or increase more slowly when they have taken longer parental leave.</a:t>
            </a:r>
          </a:p>
        </p:txBody>
      </p:sp>
      <p:sp>
        <p:nvSpPr>
          <p:cNvPr id="4" name="Foliennummernplatzhalter 3"/>
          <p:cNvSpPr>
            <a:spLocks noGrp="1"/>
          </p:cNvSpPr>
          <p:nvPr>
            <p:ph type="sldNum" sz="quarter" idx="10"/>
          </p:nvPr>
        </p:nvSpPr>
        <p:spPr/>
        <p:txBody>
          <a:bodyPr/>
          <a:lstStyle/>
          <a:p>
            <a:fld id="{38A353B8-DEBC-419C-9186-735D989F682B}" type="slidenum">
              <a:rPr lang="en-AU" altLang="en-US" smtClean="0">
                <a:solidFill>
                  <a:srgbClr val="333333"/>
                </a:solidFill>
              </a:rPr>
              <a:pPr/>
              <a:t>21</a:t>
            </a:fld>
            <a:r>
              <a:rPr lang="en-AU" altLang="en-US">
                <a:solidFill>
                  <a:srgbClr val="333333"/>
                </a:solidFill>
              </a:rPr>
              <a:t> </a:t>
            </a:r>
          </a:p>
        </p:txBody>
      </p:sp>
      <p:pic>
        <p:nvPicPr>
          <p:cNvPr id="6" name="Picture 5">
            <a:extLst>
              <a:ext uri="{FF2B5EF4-FFF2-40B4-BE49-F238E27FC236}">
                <a16:creationId xmlns:a16="http://schemas.microsoft.com/office/drawing/2014/main" id="{6394C69C-3258-78FA-AB39-CE1D1CFBE2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9408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138" y="1069650"/>
            <a:ext cx="7700962" cy="400110"/>
          </a:xfrm>
        </p:spPr>
        <p:txBody>
          <a:bodyPr/>
          <a:lstStyle/>
          <a:p>
            <a:r>
              <a:rPr lang="de-DE" sz="2600">
                <a:solidFill>
                  <a:srgbClr val="A51E37"/>
                </a:solidFill>
              </a:rPr>
              <a:t>GESIS Panel: Random </a:t>
            </a:r>
            <a:r>
              <a:rPr lang="de-DE" sz="2600" err="1">
                <a:solidFill>
                  <a:srgbClr val="A51E37"/>
                </a:solidFill>
              </a:rPr>
              <a:t>allocation</a:t>
            </a:r>
            <a:r>
              <a:rPr lang="de-DE" sz="2600">
                <a:solidFill>
                  <a:srgbClr val="A51E37"/>
                </a:solidFill>
              </a:rPr>
              <a:t>?</a:t>
            </a:r>
          </a:p>
        </p:txBody>
      </p:sp>
      <p:sp>
        <p:nvSpPr>
          <p:cNvPr id="4" name="Foliennummernplatzhalter 3"/>
          <p:cNvSpPr>
            <a:spLocks noGrp="1"/>
          </p:cNvSpPr>
          <p:nvPr>
            <p:ph type="sldNum" sz="quarter" idx="10"/>
          </p:nvPr>
        </p:nvSpPr>
        <p:spPr/>
        <p:txBody>
          <a:bodyPr/>
          <a:lstStyle/>
          <a:p>
            <a:fld id="{38A353B8-DEBC-419C-9186-735D989F682B}" type="slidenum">
              <a:rPr lang="en-AU" altLang="en-US" smtClean="0">
                <a:solidFill>
                  <a:srgbClr val="333333"/>
                </a:solidFill>
              </a:rPr>
              <a:pPr/>
              <a:t>22</a:t>
            </a:fld>
            <a:r>
              <a:rPr lang="en-AU" altLang="en-US">
                <a:solidFill>
                  <a:srgbClr val="333333"/>
                </a:solidFill>
              </a:rPr>
              <a:t> </a:t>
            </a:r>
          </a:p>
        </p:txBody>
      </p:sp>
      <p:sp>
        <p:nvSpPr>
          <p:cNvPr id="7" name="Textfeld 6"/>
          <p:cNvSpPr txBox="1"/>
          <p:nvPr/>
        </p:nvSpPr>
        <p:spPr>
          <a:xfrm>
            <a:off x="616780" y="4896526"/>
            <a:ext cx="7705725" cy="1515800"/>
          </a:xfrm>
          <a:prstGeom prst="rect">
            <a:avLst/>
          </a:prstGeom>
          <a:noFill/>
        </p:spPr>
        <p:txBody>
          <a:bodyPr wrap="square" lIns="91440" tIns="45720" rIns="91440" bIns="45720" rtlCol="0" anchor="t">
            <a:spAutoFit/>
          </a:bodyPr>
          <a:lstStyle/>
          <a:p>
            <a:pPr>
              <a:spcAft>
                <a:spcPts val="600"/>
              </a:spcAft>
            </a:pPr>
            <a:r>
              <a:rPr lang="en-GB" sz="1050">
                <a:ea typeface="+mn-lt"/>
                <a:cs typeface="+mn-lt"/>
                <a:sym typeface="Wingdings"/>
              </a:rPr>
              <a:t>Note: Descriptive statistics are weighted. The significance refers to the results of weighted Wald tests of the null hypothesis that values in the control</a:t>
            </a:r>
            <a:r>
              <a:rPr lang="en-GB" sz="1050">
                <a:ea typeface="+mn-lt"/>
                <a:cs typeface="+mn-lt"/>
              </a:rPr>
              <a:t> group and the respective treatment group are equal.</a:t>
            </a:r>
            <a:r>
              <a:rPr lang="en-GB" sz="1050">
                <a:ea typeface="+mn-lt"/>
                <a:cs typeface="+mn-lt"/>
                <a:sym typeface="Wingdings"/>
              </a:rPr>
              <a:t> Source: German </a:t>
            </a:r>
            <a:r>
              <a:rPr lang="en-GB" sz="1050" i="1">
                <a:ea typeface="+mn-lt"/>
                <a:cs typeface="+mn-lt"/>
                <a:sym typeface="Wingdings"/>
              </a:rPr>
              <a:t>GESIS Panel v39</a:t>
            </a:r>
            <a:r>
              <a:rPr lang="en-GB" sz="1050">
                <a:ea typeface="+mn-lt"/>
                <a:cs typeface="+mn-lt"/>
                <a:sym typeface="Wingdings"/>
              </a:rPr>
              <a:t>. </a:t>
            </a:r>
            <a:r>
              <a:rPr lang="en-GB" sz="1050">
                <a:ea typeface="+mn-lt"/>
                <a:cs typeface="+mn-lt"/>
              </a:rPr>
              <a:t>† </a:t>
            </a:r>
            <a:r>
              <a:rPr lang="en-GB" sz="1050" i="1">
                <a:ea typeface="+mn-lt"/>
                <a:cs typeface="+mn-lt"/>
              </a:rPr>
              <a:t>p </a:t>
            </a:r>
            <a:r>
              <a:rPr lang="en-GB" sz="1050">
                <a:ea typeface="+mn-lt"/>
                <a:cs typeface="+mn-lt"/>
              </a:rPr>
              <a:t>&lt; 0.1</a:t>
            </a:r>
            <a:r>
              <a:rPr lang="en-GB" sz="1050">
                <a:ea typeface="+mn-lt"/>
                <a:cs typeface="+mn-lt"/>
                <a:sym typeface="Wingdings"/>
              </a:rPr>
              <a:t>, ∗ </a:t>
            </a:r>
            <a:r>
              <a:rPr lang="en-GB" sz="1050" i="1">
                <a:ea typeface="+mn-lt"/>
                <a:cs typeface="+mn-lt"/>
              </a:rPr>
              <a:t>p </a:t>
            </a:r>
            <a:r>
              <a:rPr lang="en-GB" sz="1050">
                <a:ea typeface="+mn-lt"/>
                <a:cs typeface="+mn-lt"/>
              </a:rPr>
              <a:t>&lt; 0.05</a:t>
            </a:r>
            <a:r>
              <a:rPr lang="en-GB" sz="1050">
                <a:ea typeface="+mn-lt"/>
                <a:cs typeface="+mn-lt"/>
                <a:sym typeface="Wingdings"/>
              </a:rPr>
              <a:t>, ∗∗ </a:t>
            </a:r>
            <a:r>
              <a:rPr lang="en-GB" sz="1050" i="1">
                <a:ea typeface="+mn-lt"/>
                <a:cs typeface="+mn-lt"/>
              </a:rPr>
              <a:t>p </a:t>
            </a:r>
            <a:r>
              <a:rPr lang="en-GB" sz="1050">
                <a:ea typeface="+mn-lt"/>
                <a:cs typeface="+mn-lt"/>
              </a:rPr>
              <a:t>&lt; 0.01</a:t>
            </a:r>
            <a:r>
              <a:rPr lang="en-GB" sz="1050">
                <a:ea typeface="+mn-lt"/>
                <a:cs typeface="+mn-lt"/>
                <a:sym typeface="Wingdings"/>
              </a:rPr>
              <a:t>, </a:t>
            </a:r>
            <a:r>
              <a:rPr lang="en-GB" sz="1050">
                <a:ea typeface="+mn-lt"/>
                <a:cs typeface="+mn-lt"/>
              </a:rPr>
              <a:t>*** p &lt; 0.001</a:t>
            </a:r>
            <a:r>
              <a:rPr lang="en-GB" sz="1050">
                <a:ea typeface="+mn-lt"/>
                <a:cs typeface="+mn-lt"/>
                <a:sym typeface="Wingdings"/>
              </a:rPr>
              <a:t>. </a:t>
            </a:r>
            <a:endParaRPr lang="de-DE"/>
          </a:p>
          <a:p>
            <a:pPr marL="285750" indent="-285750">
              <a:spcAft>
                <a:spcPts val="600"/>
              </a:spcAft>
              <a:buFont typeface="Wingdings" charset="0"/>
              <a:buChar char="à"/>
            </a:pPr>
            <a:r>
              <a:rPr lang="en-GB" sz="1600">
                <a:sym typeface="Wingdings"/>
              </a:rPr>
              <a:t>Significant differences between treatment and control groups by gender, marital status, parenthood status, migration background and age</a:t>
            </a:r>
            <a:endParaRPr lang="en-GB" sz="1600">
              <a:cs typeface="Arial"/>
            </a:endParaRPr>
          </a:p>
          <a:p>
            <a:pPr marL="285750" indent="-285750">
              <a:spcAft>
                <a:spcPts val="600"/>
              </a:spcAft>
              <a:buFont typeface="Wingdings" charset="0"/>
              <a:buChar char="à"/>
            </a:pPr>
            <a:r>
              <a:rPr lang="en-GB" sz="1600">
                <a:sym typeface="Wingdings"/>
              </a:rPr>
              <a:t>But: effects are robust to the inclusion as controls</a:t>
            </a:r>
            <a:endParaRPr lang="en-GB" sz="1600"/>
          </a:p>
        </p:txBody>
      </p:sp>
      <p:graphicFrame>
        <p:nvGraphicFramePr>
          <p:cNvPr id="8" name="Tabelle 7">
            <a:extLst>
              <a:ext uri="{FF2B5EF4-FFF2-40B4-BE49-F238E27FC236}">
                <a16:creationId xmlns:a16="http://schemas.microsoft.com/office/drawing/2014/main" id="{6D737CA9-5927-B722-15BD-875FFC6E3A53}"/>
              </a:ext>
            </a:extLst>
          </p:cNvPr>
          <p:cNvGraphicFramePr>
            <a:graphicFrameLocks noGrp="1"/>
          </p:cNvGraphicFramePr>
          <p:nvPr>
            <p:extLst>
              <p:ext uri="{D42A27DB-BD31-4B8C-83A1-F6EECF244321}">
                <p14:modId xmlns:p14="http://schemas.microsoft.com/office/powerpoint/2010/main" val="4154327585"/>
              </p:ext>
            </p:extLst>
          </p:nvPr>
        </p:nvGraphicFramePr>
        <p:xfrm>
          <a:off x="644620" y="1527647"/>
          <a:ext cx="7735711" cy="3390149"/>
        </p:xfrm>
        <a:graphic>
          <a:graphicData uri="http://schemas.openxmlformats.org/drawingml/2006/table">
            <a:tbl>
              <a:tblPr firstRow="1" bandRow="1">
                <a:tableStyleId>{5C22544A-7EE6-4342-B048-85BDC9FD1C3A}</a:tableStyleId>
              </a:tblPr>
              <a:tblGrid>
                <a:gridCol w="1774979">
                  <a:extLst>
                    <a:ext uri="{9D8B030D-6E8A-4147-A177-3AD203B41FA5}">
                      <a16:colId xmlns:a16="http://schemas.microsoft.com/office/drawing/2014/main" val="3876154000"/>
                    </a:ext>
                  </a:extLst>
                </a:gridCol>
                <a:gridCol w="744454">
                  <a:extLst>
                    <a:ext uri="{9D8B030D-6E8A-4147-A177-3AD203B41FA5}">
                      <a16:colId xmlns:a16="http://schemas.microsoft.com/office/drawing/2014/main" val="4055684681"/>
                    </a:ext>
                  </a:extLst>
                </a:gridCol>
                <a:gridCol w="744454">
                  <a:extLst>
                    <a:ext uri="{9D8B030D-6E8A-4147-A177-3AD203B41FA5}">
                      <a16:colId xmlns:a16="http://schemas.microsoft.com/office/drawing/2014/main" val="2935745066"/>
                    </a:ext>
                  </a:extLst>
                </a:gridCol>
                <a:gridCol w="745304">
                  <a:extLst>
                    <a:ext uri="{9D8B030D-6E8A-4147-A177-3AD203B41FA5}">
                      <a16:colId xmlns:a16="http://schemas.microsoft.com/office/drawing/2014/main" val="1788034162"/>
                    </a:ext>
                  </a:extLst>
                </a:gridCol>
                <a:gridCol w="745304">
                  <a:extLst>
                    <a:ext uri="{9D8B030D-6E8A-4147-A177-3AD203B41FA5}">
                      <a16:colId xmlns:a16="http://schemas.microsoft.com/office/drawing/2014/main" val="1766148411"/>
                    </a:ext>
                  </a:extLst>
                </a:gridCol>
                <a:gridCol w="745304">
                  <a:extLst>
                    <a:ext uri="{9D8B030D-6E8A-4147-A177-3AD203B41FA5}">
                      <a16:colId xmlns:a16="http://schemas.microsoft.com/office/drawing/2014/main" val="3127539144"/>
                    </a:ext>
                  </a:extLst>
                </a:gridCol>
                <a:gridCol w="745304">
                  <a:extLst>
                    <a:ext uri="{9D8B030D-6E8A-4147-A177-3AD203B41FA5}">
                      <a16:colId xmlns:a16="http://schemas.microsoft.com/office/drawing/2014/main" val="3983103077"/>
                    </a:ext>
                  </a:extLst>
                </a:gridCol>
                <a:gridCol w="745304">
                  <a:extLst>
                    <a:ext uri="{9D8B030D-6E8A-4147-A177-3AD203B41FA5}">
                      <a16:colId xmlns:a16="http://schemas.microsoft.com/office/drawing/2014/main" val="4085484515"/>
                    </a:ext>
                  </a:extLst>
                </a:gridCol>
                <a:gridCol w="745304">
                  <a:extLst>
                    <a:ext uri="{9D8B030D-6E8A-4147-A177-3AD203B41FA5}">
                      <a16:colId xmlns:a16="http://schemas.microsoft.com/office/drawing/2014/main" val="2130737274"/>
                    </a:ext>
                  </a:extLst>
                </a:gridCol>
              </a:tblGrid>
              <a:tr h="257184">
                <a:tc rowSpan="2">
                  <a:txBody>
                    <a:bodyPr/>
                    <a:lstStyle/>
                    <a:p>
                      <a:r>
                        <a:rPr lang="en-GB" sz="1200" kern="1200">
                          <a:effectLst/>
                        </a:rPr>
                        <a:t>Characteristics at Wave 1</a:t>
                      </a:r>
                      <a:endParaRPr lang="en-GB" sz="1200">
                        <a:effectLst/>
                      </a:endParaRPr>
                    </a:p>
                  </a:txBody>
                  <a:tcPr marL="68580" marR="68580" marT="0" marB="0"/>
                </a:tc>
                <a:tc gridSpan="2">
                  <a:txBody>
                    <a:bodyPr/>
                    <a:lstStyle/>
                    <a:p>
                      <a:pPr algn="ctr"/>
                      <a:r>
                        <a:rPr lang="en-GB" sz="1000" kern="1200" dirty="0">
                          <a:effectLst/>
                        </a:rPr>
                        <a:t>Control </a:t>
                      </a:r>
                      <a:endParaRPr lang="en-GB">
                        <a:effectLst/>
                      </a:endParaRPr>
                    </a:p>
                  </a:txBody>
                  <a:tcPr marL="68580" marR="68580" marT="0" marB="0"/>
                </a:tc>
                <a:tc hMerge="1">
                  <a:txBody>
                    <a:bodyPr/>
                    <a:lstStyle/>
                    <a:p>
                      <a:endParaRPr lang="de-DE"/>
                    </a:p>
                  </a:txBody>
                  <a:tcPr/>
                </a:tc>
                <a:tc gridSpan="2">
                  <a:txBody>
                    <a:bodyPr/>
                    <a:lstStyle/>
                    <a:p>
                      <a:pPr algn="ctr"/>
                      <a:r>
                        <a:rPr lang="en-GB" sz="1000" kern="1200" dirty="0">
                          <a:effectLst/>
                        </a:rPr>
                        <a:t>Condition 1</a:t>
                      </a:r>
                      <a:endParaRPr lang="en-GB" dirty="0">
                        <a:effectLst/>
                      </a:endParaRPr>
                    </a:p>
                  </a:txBody>
                  <a:tcPr marL="68580" marR="68580" marT="0" marB="0"/>
                </a:tc>
                <a:tc hMerge="1">
                  <a:txBody>
                    <a:bodyPr/>
                    <a:lstStyle/>
                    <a:p>
                      <a:endParaRPr lang="de-DE"/>
                    </a:p>
                  </a:txBody>
                  <a:tcPr/>
                </a:tc>
                <a:tc gridSpan="2">
                  <a:txBody>
                    <a:bodyPr/>
                    <a:lstStyle/>
                    <a:p>
                      <a:pPr algn="ctr"/>
                      <a:r>
                        <a:rPr lang="en-GB" sz="1000" kern="1200" dirty="0">
                          <a:effectLst/>
                        </a:rPr>
                        <a:t>Condition 2</a:t>
                      </a:r>
                      <a:endParaRPr lang="en-GB" dirty="0">
                        <a:effectLst/>
                      </a:endParaRPr>
                    </a:p>
                  </a:txBody>
                  <a:tcPr marL="68580" marR="68580" marT="0" marB="0"/>
                </a:tc>
                <a:tc hMerge="1">
                  <a:txBody>
                    <a:bodyPr/>
                    <a:lstStyle/>
                    <a:p>
                      <a:endParaRPr lang="de-DE"/>
                    </a:p>
                  </a:txBody>
                  <a:tcPr/>
                </a:tc>
                <a:tc gridSpan="2">
                  <a:txBody>
                    <a:bodyPr/>
                    <a:lstStyle/>
                    <a:p>
                      <a:pPr algn="ctr"/>
                      <a:r>
                        <a:rPr lang="en-GB" sz="1000" kern="1200" dirty="0">
                          <a:effectLst/>
                        </a:rPr>
                        <a:t>Condition 3</a:t>
                      </a:r>
                      <a:endParaRPr lang="en-GB" dirty="0">
                        <a:effectLst/>
                      </a:endParaRPr>
                    </a:p>
                  </a:txBody>
                  <a:tcPr marL="68580" marR="68580" marT="0" marB="0"/>
                </a:tc>
                <a:tc hMerge="1">
                  <a:txBody>
                    <a:bodyPr/>
                    <a:lstStyle/>
                    <a:p>
                      <a:endParaRPr lang="de-DE"/>
                    </a:p>
                  </a:txBody>
                  <a:tcPr/>
                </a:tc>
                <a:extLst>
                  <a:ext uri="{0D108BD9-81ED-4DB2-BD59-A6C34878D82A}">
                    <a16:rowId xmlns:a16="http://schemas.microsoft.com/office/drawing/2014/main" val="3008813163"/>
                  </a:ext>
                </a:extLst>
              </a:tr>
              <a:tr h="257184">
                <a:tc vMerge="1">
                  <a:txBody>
                    <a:bodyPr/>
                    <a:lstStyle/>
                    <a:p>
                      <a:endParaRPr lang="de-DE"/>
                    </a:p>
                  </a:txBody>
                  <a:tcPr/>
                </a:tc>
                <a:tc>
                  <a:txBody>
                    <a:bodyPr/>
                    <a:lstStyle/>
                    <a:p>
                      <a:pPr algn="ctr"/>
                      <a:r>
                        <a:rPr lang="en-GB" sz="1200" kern="1200">
                          <a:effectLst/>
                        </a:rPr>
                        <a:t>Mean</a:t>
                      </a:r>
                      <a:endParaRPr lang="en-GB" sz="1200">
                        <a:effectLst/>
                      </a:endParaRPr>
                    </a:p>
                  </a:txBody>
                  <a:tcPr marL="68580" marR="68580" marT="0" marB="0"/>
                </a:tc>
                <a:tc>
                  <a:txBody>
                    <a:bodyPr/>
                    <a:lstStyle/>
                    <a:p>
                      <a:pPr algn="ctr"/>
                      <a:r>
                        <a:rPr lang="en-GB" sz="1200" kern="1200">
                          <a:effectLst/>
                        </a:rPr>
                        <a:t>SD</a:t>
                      </a:r>
                      <a:endParaRPr lang="en-GB" sz="1200">
                        <a:effectLst/>
                      </a:endParaRPr>
                    </a:p>
                  </a:txBody>
                  <a:tcPr marL="68580" marR="68580" marT="0" marB="0"/>
                </a:tc>
                <a:tc>
                  <a:txBody>
                    <a:bodyPr/>
                    <a:lstStyle/>
                    <a:p>
                      <a:pPr algn="ctr"/>
                      <a:r>
                        <a:rPr lang="en-GB" sz="1200" kern="1200">
                          <a:effectLst/>
                        </a:rPr>
                        <a:t>Mean</a:t>
                      </a:r>
                      <a:endParaRPr lang="en-GB" sz="1200">
                        <a:effectLst/>
                      </a:endParaRPr>
                    </a:p>
                  </a:txBody>
                  <a:tcPr marL="68580" marR="68580" marT="0" marB="0"/>
                </a:tc>
                <a:tc>
                  <a:txBody>
                    <a:bodyPr/>
                    <a:lstStyle/>
                    <a:p>
                      <a:pPr algn="ctr"/>
                      <a:r>
                        <a:rPr lang="en-GB" sz="1200" kern="1200">
                          <a:effectLst/>
                        </a:rPr>
                        <a:t>SD</a:t>
                      </a:r>
                      <a:endParaRPr lang="en-GB" sz="1200">
                        <a:effectLst/>
                      </a:endParaRPr>
                    </a:p>
                  </a:txBody>
                  <a:tcPr marL="68580" marR="68580" marT="0" marB="0"/>
                </a:tc>
                <a:tc>
                  <a:txBody>
                    <a:bodyPr/>
                    <a:lstStyle/>
                    <a:p>
                      <a:pPr algn="ctr"/>
                      <a:r>
                        <a:rPr lang="en-GB" sz="1200" kern="1200">
                          <a:effectLst/>
                        </a:rPr>
                        <a:t>SD</a:t>
                      </a:r>
                      <a:endParaRPr lang="en-GB" sz="1200">
                        <a:effectLst/>
                      </a:endParaRPr>
                    </a:p>
                  </a:txBody>
                  <a:tcPr marL="68580" marR="68580" marT="0" marB="0"/>
                </a:tc>
                <a:tc>
                  <a:txBody>
                    <a:bodyPr/>
                    <a:lstStyle/>
                    <a:p>
                      <a:pPr algn="ctr"/>
                      <a:r>
                        <a:rPr lang="en-GB" sz="1200" kern="1200">
                          <a:effectLst/>
                        </a:rPr>
                        <a:t>SD</a:t>
                      </a:r>
                      <a:endParaRPr lang="en-GB" sz="1200">
                        <a:effectLst/>
                      </a:endParaRPr>
                    </a:p>
                  </a:txBody>
                  <a:tcPr marL="68580" marR="68580" marT="0" marB="0"/>
                </a:tc>
                <a:tc>
                  <a:txBody>
                    <a:bodyPr/>
                    <a:lstStyle/>
                    <a:p>
                      <a:pPr algn="ctr"/>
                      <a:r>
                        <a:rPr lang="en-GB" sz="1200" kern="1200">
                          <a:effectLst/>
                        </a:rPr>
                        <a:t>Mean</a:t>
                      </a:r>
                      <a:endParaRPr lang="en-GB" sz="1200">
                        <a:effectLst/>
                      </a:endParaRPr>
                    </a:p>
                  </a:txBody>
                  <a:tcPr marL="68580" marR="68580" marT="0" marB="0"/>
                </a:tc>
                <a:tc>
                  <a:txBody>
                    <a:bodyPr/>
                    <a:lstStyle/>
                    <a:p>
                      <a:pPr algn="ctr"/>
                      <a:r>
                        <a:rPr lang="en-GB" sz="1200" kern="1200">
                          <a:effectLst/>
                        </a:rPr>
                        <a:t>SD</a:t>
                      </a:r>
                      <a:endParaRPr lang="en-GB" sz="1200">
                        <a:effectLst/>
                      </a:endParaRPr>
                    </a:p>
                  </a:txBody>
                  <a:tcPr marL="68580" marR="68580" marT="0" marB="0"/>
                </a:tc>
                <a:extLst>
                  <a:ext uri="{0D108BD9-81ED-4DB2-BD59-A6C34878D82A}">
                    <a16:rowId xmlns:a16="http://schemas.microsoft.com/office/drawing/2014/main" val="1769354303"/>
                  </a:ext>
                </a:extLst>
              </a:tr>
              <a:tr h="257184">
                <a:tc>
                  <a:txBody>
                    <a:bodyPr/>
                    <a:lstStyle/>
                    <a:p>
                      <a:r>
                        <a:rPr lang="en-GB" sz="1200" kern="1200">
                          <a:effectLst/>
                        </a:rPr>
                        <a:t>Female</a:t>
                      </a:r>
                      <a:endParaRPr lang="en-GB" sz="1200">
                        <a:effectLst/>
                      </a:endParaRPr>
                    </a:p>
                  </a:txBody>
                  <a:tcPr marL="68580" marR="68580" marT="0" marB="0"/>
                </a:tc>
                <a:tc>
                  <a:txBody>
                    <a:bodyPr/>
                    <a:lstStyle/>
                    <a:p>
                      <a:pPr algn="ctr"/>
                      <a:r>
                        <a:rPr lang="en-GB" sz="1200" kern="1200">
                          <a:effectLst/>
                        </a:rPr>
                        <a:t>0.46</a:t>
                      </a:r>
                      <a:endParaRPr lang="en-GB" sz="1200">
                        <a:effectLst/>
                      </a:endParaRPr>
                    </a:p>
                  </a:txBody>
                  <a:tcPr marL="68580" marR="68580" marT="0" marB="0" anchor="b"/>
                </a:tc>
                <a:tc>
                  <a:txBody>
                    <a:bodyPr/>
                    <a:lstStyle/>
                    <a:p>
                      <a:pPr algn="ctr"/>
                      <a:r>
                        <a:rPr lang="en-GB" sz="1200" kern="1200">
                          <a:effectLst/>
                        </a:rPr>
                        <a:t>0.50</a:t>
                      </a:r>
                      <a:endParaRPr lang="en-GB" sz="1200">
                        <a:effectLst/>
                      </a:endParaRPr>
                    </a:p>
                  </a:txBody>
                  <a:tcPr marL="68580" marR="68580" marT="0" marB="0" anchor="b"/>
                </a:tc>
                <a:tc>
                  <a:txBody>
                    <a:bodyPr/>
                    <a:lstStyle/>
                    <a:p>
                      <a:pPr algn="ctr"/>
                      <a:r>
                        <a:rPr lang="en-GB" sz="1200" kern="1200">
                          <a:effectLst/>
                        </a:rPr>
                        <a:t>0.48</a:t>
                      </a:r>
                      <a:endParaRPr lang="en-GB" sz="1200">
                        <a:effectLst/>
                      </a:endParaRPr>
                    </a:p>
                  </a:txBody>
                  <a:tcPr marL="68580" marR="68580" marT="0" marB="0" anchor="b"/>
                </a:tc>
                <a:tc>
                  <a:txBody>
                    <a:bodyPr/>
                    <a:lstStyle/>
                    <a:p>
                      <a:pPr algn="ctr"/>
                      <a:r>
                        <a:rPr lang="en-GB" sz="1200" kern="1200">
                          <a:effectLst/>
                        </a:rPr>
                        <a:t>0.50</a:t>
                      </a:r>
                      <a:endParaRPr lang="en-GB" sz="1200">
                        <a:effectLst/>
                      </a:endParaRPr>
                    </a:p>
                  </a:txBody>
                  <a:tcPr marL="68580" marR="68580" marT="0" marB="0" anchor="b"/>
                </a:tc>
                <a:tc>
                  <a:txBody>
                    <a:bodyPr/>
                    <a:lstStyle/>
                    <a:p>
                      <a:pPr algn="ctr"/>
                      <a:r>
                        <a:rPr lang="en-GB" sz="1200" kern="1200">
                          <a:effectLst/>
                        </a:rPr>
                        <a:t>0.45</a:t>
                      </a:r>
                      <a:endParaRPr lang="en-GB" sz="1200">
                        <a:effectLst/>
                      </a:endParaRPr>
                    </a:p>
                  </a:txBody>
                  <a:tcPr marL="68580" marR="68580" marT="0" marB="0" anchor="b"/>
                </a:tc>
                <a:tc>
                  <a:txBody>
                    <a:bodyPr/>
                    <a:lstStyle/>
                    <a:p>
                      <a:pPr algn="ctr"/>
                      <a:r>
                        <a:rPr lang="en-GB" sz="1200" kern="1200">
                          <a:effectLst/>
                        </a:rPr>
                        <a:t>0.50</a:t>
                      </a:r>
                      <a:endParaRPr lang="en-GB" sz="1200">
                        <a:effectLst/>
                      </a:endParaRPr>
                    </a:p>
                  </a:txBody>
                  <a:tcPr marL="68580" marR="68580" marT="0" marB="0" anchor="b"/>
                </a:tc>
                <a:tc>
                  <a:txBody>
                    <a:bodyPr/>
                    <a:lstStyle/>
                    <a:p>
                      <a:pPr algn="ctr"/>
                      <a:r>
                        <a:rPr lang="en-GB" sz="1200" kern="1200">
                          <a:effectLst/>
                        </a:rPr>
                        <a:t>0.51</a:t>
                      </a:r>
                      <a:r>
                        <a:rPr lang="en-GB" sz="1200" kern="1200" baseline="30000">
                          <a:effectLst/>
                        </a:rPr>
                        <a:t>**</a:t>
                      </a:r>
                      <a:endParaRPr lang="en-GB" sz="1200">
                        <a:effectLst/>
                      </a:endParaRPr>
                    </a:p>
                  </a:txBody>
                  <a:tcPr marL="68580" marR="68580" marT="0" marB="0" anchor="b"/>
                </a:tc>
                <a:tc>
                  <a:txBody>
                    <a:bodyPr/>
                    <a:lstStyle/>
                    <a:p>
                      <a:pPr algn="ctr"/>
                      <a:r>
                        <a:rPr lang="en-GB" sz="1200" kern="1200">
                          <a:effectLst/>
                        </a:rPr>
                        <a:t>0.50</a:t>
                      </a:r>
                      <a:endParaRPr lang="en-GB" sz="1200">
                        <a:effectLst/>
                      </a:endParaRPr>
                    </a:p>
                  </a:txBody>
                  <a:tcPr marL="68580" marR="68580" marT="0" marB="0" anchor="b"/>
                </a:tc>
                <a:extLst>
                  <a:ext uri="{0D108BD9-81ED-4DB2-BD59-A6C34878D82A}">
                    <a16:rowId xmlns:a16="http://schemas.microsoft.com/office/drawing/2014/main" val="314095062"/>
                  </a:ext>
                </a:extLst>
              </a:tr>
              <a:tr h="292254">
                <a:tc>
                  <a:txBody>
                    <a:bodyPr/>
                    <a:lstStyle/>
                    <a:p>
                      <a:r>
                        <a:rPr lang="en-GB" sz="1200" kern="1200">
                          <a:effectLst/>
                        </a:rPr>
                        <a:t>Partnered</a:t>
                      </a:r>
                      <a:endParaRPr lang="en-GB" sz="1200">
                        <a:effectLst/>
                      </a:endParaRPr>
                    </a:p>
                  </a:txBody>
                  <a:tcPr marL="68580" marR="68580" marT="0" marB="0"/>
                </a:tc>
                <a:tc>
                  <a:txBody>
                    <a:bodyPr/>
                    <a:lstStyle/>
                    <a:p>
                      <a:pPr algn="ctr"/>
                      <a:r>
                        <a:rPr lang="en-GB" sz="1200" kern="1200">
                          <a:effectLst/>
                        </a:rPr>
                        <a:t>0.67</a:t>
                      </a:r>
                      <a:endParaRPr lang="en-GB" sz="1200">
                        <a:effectLst/>
                      </a:endParaRPr>
                    </a:p>
                  </a:txBody>
                  <a:tcPr marL="68580" marR="68580" marT="0" marB="0" anchor="b"/>
                </a:tc>
                <a:tc>
                  <a:txBody>
                    <a:bodyPr/>
                    <a:lstStyle/>
                    <a:p>
                      <a:pPr algn="ctr"/>
                      <a:r>
                        <a:rPr lang="en-GB" sz="1200" kern="1200">
                          <a:effectLst/>
                        </a:rPr>
                        <a:t>0.47</a:t>
                      </a:r>
                      <a:endParaRPr lang="en-GB" sz="1200">
                        <a:effectLst/>
                      </a:endParaRPr>
                    </a:p>
                  </a:txBody>
                  <a:tcPr marL="68580" marR="68580" marT="0" marB="0" anchor="b"/>
                </a:tc>
                <a:tc>
                  <a:txBody>
                    <a:bodyPr/>
                    <a:lstStyle/>
                    <a:p>
                      <a:pPr algn="ctr"/>
                      <a:r>
                        <a:rPr lang="en-GB" sz="1200" kern="1200">
                          <a:effectLst/>
                        </a:rPr>
                        <a:t>0.64</a:t>
                      </a:r>
                      <a:r>
                        <a:rPr lang="en-GB" sz="1200" kern="1200" baseline="30000">
                          <a:effectLst/>
                        </a:rPr>
                        <a:t>†</a:t>
                      </a:r>
                      <a:endParaRPr lang="en-GB" sz="1200">
                        <a:effectLst/>
                      </a:endParaRPr>
                    </a:p>
                  </a:txBody>
                  <a:tcPr marL="68580" marR="68580" marT="0" marB="0" anchor="b"/>
                </a:tc>
                <a:tc>
                  <a:txBody>
                    <a:bodyPr/>
                    <a:lstStyle/>
                    <a:p>
                      <a:pPr algn="ctr"/>
                      <a:r>
                        <a:rPr lang="en-GB" sz="1200" kern="1200">
                          <a:effectLst/>
                        </a:rPr>
                        <a:t>0.48</a:t>
                      </a:r>
                      <a:endParaRPr lang="en-GB" sz="1200">
                        <a:effectLst/>
                      </a:endParaRPr>
                    </a:p>
                  </a:txBody>
                  <a:tcPr marL="68580" marR="68580" marT="0" marB="0" anchor="b"/>
                </a:tc>
                <a:tc>
                  <a:txBody>
                    <a:bodyPr/>
                    <a:lstStyle/>
                    <a:p>
                      <a:pPr algn="ctr"/>
                      <a:r>
                        <a:rPr lang="en-GB" sz="1200" kern="1200">
                          <a:effectLst/>
                        </a:rPr>
                        <a:t>0.66</a:t>
                      </a:r>
                      <a:endParaRPr lang="en-GB" sz="1200">
                        <a:effectLst/>
                      </a:endParaRPr>
                    </a:p>
                  </a:txBody>
                  <a:tcPr marL="68580" marR="68580" marT="0" marB="0" anchor="b"/>
                </a:tc>
                <a:tc>
                  <a:txBody>
                    <a:bodyPr/>
                    <a:lstStyle/>
                    <a:p>
                      <a:pPr algn="ctr"/>
                      <a:r>
                        <a:rPr lang="en-GB" sz="1200" kern="1200">
                          <a:effectLst/>
                        </a:rPr>
                        <a:t>0.47</a:t>
                      </a:r>
                      <a:endParaRPr lang="en-GB" sz="1200">
                        <a:effectLst/>
                      </a:endParaRPr>
                    </a:p>
                  </a:txBody>
                  <a:tcPr marL="68580" marR="68580" marT="0" marB="0" anchor="b"/>
                </a:tc>
                <a:tc>
                  <a:txBody>
                    <a:bodyPr/>
                    <a:lstStyle/>
                    <a:p>
                      <a:pPr algn="ctr"/>
                      <a:r>
                        <a:rPr lang="en-GB" sz="1200" kern="1200">
                          <a:effectLst/>
                        </a:rPr>
                        <a:t>0.62</a:t>
                      </a:r>
                      <a:r>
                        <a:rPr lang="en-GB" sz="1200" kern="1200" baseline="30000">
                          <a:effectLst/>
                        </a:rPr>
                        <a:t>**</a:t>
                      </a:r>
                      <a:endParaRPr lang="en-GB" sz="1200">
                        <a:effectLst/>
                      </a:endParaRPr>
                    </a:p>
                  </a:txBody>
                  <a:tcPr marL="68580" marR="68580" marT="0" marB="0" anchor="b"/>
                </a:tc>
                <a:tc>
                  <a:txBody>
                    <a:bodyPr/>
                    <a:lstStyle/>
                    <a:p>
                      <a:pPr algn="ctr"/>
                      <a:r>
                        <a:rPr lang="en-GB" sz="1200" kern="1200">
                          <a:effectLst/>
                        </a:rPr>
                        <a:t>0.49</a:t>
                      </a:r>
                      <a:endParaRPr lang="en-GB" sz="1200">
                        <a:effectLst/>
                      </a:endParaRPr>
                    </a:p>
                  </a:txBody>
                  <a:tcPr marL="68580" marR="68580" marT="0" marB="0" anchor="b"/>
                </a:tc>
                <a:extLst>
                  <a:ext uri="{0D108BD9-81ED-4DB2-BD59-A6C34878D82A}">
                    <a16:rowId xmlns:a16="http://schemas.microsoft.com/office/drawing/2014/main" val="3715470347"/>
                  </a:ext>
                </a:extLst>
              </a:tr>
              <a:tr h="245493">
                <a:tc>
                  <a:txBody>
                    <a:bodyPr/>
                    <a:lstStyle/>
                    <a:p>
                      <a:r>
                        <a:rPr lang="en-GB" sz="1200" kern="1200">
                          <a:effectLst/>
                        </a:rPr>
                        <a:t>Parent</a:t>
                      </a:r>
                      <a:endParaRPr lang="en-GB" sz="1200">
                        <a:effectLst/>
                      </a:endParaRPr>
                    </a:p>
                  </a:txBody>
                  <a:tcPr marL="68580" marR="68580" marT="0" marB="0"/>
                </a:tc>
                <a:tc>
                  <a:txBody>
                    <a:bodyPr/>
                    <a:lstStyle/>
                    <a:p>
                      <a:pPr algn="ctr"/>
                      <a:r>
                        <a:rPr lang="en-GB" sz="1200" kern="1200">
                          <a:effectLst/>
                        </a:rPr>
                        <a:t>0.66</a:t>
                      </a:r>
                      <a:endParaRPr lang="en-GB" sz="1200">
                        <a:effectLst/>
                      </a:endParaRPr>
                    </a:p>
                  </a:txBody>
                  <a:tcPr marL="68580" marR="68580" marT="0" marB="0" anchor="b"/>
                </a:tc>
                <a:tc>
                  <a:txBody>
                    <a:bodyPr/>
                    <a:lstStyle/>
                    <a:p>
                      <a:pPr algn="ctr"/>
                      <a:r>
                        <a:rPr lang="en-GB" sz="1200" kern="1200">
                          <a:effectLst/>
                        </a:rPr>
                        <a:t>0.47</a:t>
                      </a:r>
                      <a:endParaRPr lang="en-GB" sz="1200">
                        <a:effectLst/>
                      </a:endParaRPr>
                    </a:p>
                  </a:txBody>
                  <a:tcPr marL="68580" marR="68580" marT="0" marB="0" anchor="b"/>
                </a:tc>
                <a:tc>
                  <a:txBody>
                    <a:bodyPr/>
                    <a:lstStyle/>
                    <a:p>
                      <a:pPr algn="ctr"/>
                      <a:r>
                        <a:rPr lang="en-GB" sz="1200" kern="1200">
                          <a:effectLst/>
                        </a:rPr>
                        <a:t>0.69</a:t>
                      </a:r>
                      <a:endParaRPr lang="en-GB" sz="1200">
                        <a:effectLst/>
                      </a:endParaRPr>
                    </a:p>
                  </a:txBody>
                  <a:tcPr marL="68580" marR="68580" marT="0" marB="0" anchor="b"/>
                </a:tc>
                <a:tc>
                  <a:txBody>
                    <a:bodyPr/>
                    <a:lstStyle/>
                    <a:p>
                      <a:pPr algn="ctr"/>
                      <a:r>
                        <a:rPr lang="en-GB" sz="1200" kern="1200">
                          <a:effectLst/>
                        </a:rPr>
                        <a:t>0.46</a:t>
                      </a:r>
                      <a:endParaRPr lang="en-GB" sz="1200">
                        <a:effectLst/>
                      </a:endParaRPr>
                    </a:p>
                  </a:txBody>
                  <a:tcPr marL="68580" marR="68580" marT="0" marB="0" anchor="b"/>
                </a:tc>
                <a:tc>
                  <a:txBody>
                    <a:bodyPr/>
                    <a:lstStyle/>
                    <a:p>
                      <a:pPr algn="ctr"/>
                      <a:r>
                        <a:rPr lang="en-GB" sz="1200" kern="1200">
                          <a:effectLst/>
                        </a:rPr>
                        <a:t>0.72</a:t>
                      </a:r>
                      <a:r>
                        <a:rPr lang="en-GB" sz="1200" kern="1200" baseline="30000">
                          <a:effectLst/>
                        </a:rPr>
                        <a:t>**</a:t>
                      </a:r>
                      <a:endParaRPr lang="en-GB" sz="1200">
                        <a:effectLst/>
                      </a:endParaRPr>
                    </a:p>
                  </a:txBody>
                  <a:tcPr marL="68580" marR="68580" marT="0" marB="0" anchor="b"/>
                </a:tc>
                <a:tc>
                  <a:txBody>
                    <a:bodyPr/>
                    <a:lstStyle/>
                    <a:p>
                      <a:pPr algn="ctr"/>
                      <a:r>
                        <a:rPr lang="en-GB" sz="1200" kern="1200">
                          <a:effectLst/>
                        </a:rPr>
                        <a:t>0.45</a:t>
                      </a:r>
                      <a:endParaRPr lang="en-GB" sz="1200">
                        <a:effectLst/>
                      </a:endParaRPr>
                    </a:p>
                  </a:txBody>
                  <a:tcPr marL="68580" marR="68580" marT="0" marB="0" anchor="b"/>
                </a:tc>
                <a:tc>
                  <a:txBody>
                    <a:bodyPr/>
                    <a:lstStyle/>
                    <a:p>
                      <a:pPr algn="ctr"/>
                      <a:r>
                        <a:rPr lang="en-GB" sz="1200" kern="1200">
                          <a:effectLst/>
                        </a:rPr>
                        <a:t>0.69</a:t>
                      </a:r>
                      <a:endParaRPr lang="en-GB" sz="1200">
                        <a:effectLst/>
                      </a:endParaRPr>
                    </a:p>
                  </a:txBody>
                  <a:tcPr marL="68580" marR="68580" marT="0" marB="0" anchor="b"/>
                </a:tc>
                <a:tc>
                  <a:txBody>
                    <a:bodyPr/>
                    <a:lstStyle/>
                    <a:p>
                      <a:pPr algn="ctr"/>
                      <a:r>
                        <a:rPr lang="en-GB" sz="1200" kern="1200">
                          <a:effectLst/>
                        </a:rPr>
                        <a:t>0.46</a:t>
                      </a:r>
                      <a:endParaRPr lang="en-GB" sz="1200">
                        <a:effectLst/>
                      </a:endParaRPr>
                    </a:p>
                  </a:txBody>
                  <a:tcPr marL="68580" marR="68580" marT="0" marB="0" anchor="b"/>
                </a:tc>
                <a:extLst>
                  <a:ext uri="{0D108BD9-81ED-4DB2-BD59-A6C34878D82A}">
                    <a16:rowId xmlns:a16="http://schemas.microsoft.com/office/drawing/2014/main" val="813123448"/>
                  </a:ext>
                </a:extLst>
              </a:tr>
              <a:tr h="385775">
                <a:tc>
                  <a:txBody>
                    <a:bodyPr/>
                    <a:lstStyle/>
                    <a:p>
                      <a:pPr marL="90170" indent="-90170"/>
                      <a:r>
                        <a:rPr lang="en-GB" sz="1200" kern="1200">
                          <a:effectLst/>
                        </a:rPr>
                        <a:t>Tertiary educational degree</a:t>
                      </a:r>
                      <a:endParaRPr lang="en-GB" sz="1200">
                        <a:effectLst/>
                      </a:endParaRPr>
                    </a:p>
                  </a:txBody>
                  <a:tcPr marL="68580" marR="68580" marT="0" marB="0"/>
                </a:tc>
                <a:tc>
                  <a:txBody>
                    <a:bodyPr/>
                    <a:lstStyle/>
                    <a:p>
                      <a:pPr algn="ctr"/>
                      <a:r>
                        <a:rPr lang="en-GB" sz="1200" kern="1200">
                          <a:effectLst/>
                        </a:rPr>
                        <a:t>0.50</a:t>
                      </a:r>
                      <a:endParaRPr lang="en-GB" sz="1200">
                        <a:effectLst/>
                      </a:endParaRPr>
                    </a:p>
                  </a:txBody>
                  <a:tcPr marL="68580" marR="68580" marT="0" marB="0" anchor="b"/>
                </a:tc>
                <a:tc>
                  <a:txBody>
                    <a:bodyPr/>
                    <a:lstStyle/>
                    <a:p>
                      <a:pPr algn="ctr"/>
                      <a:r>
                        <a:rPr lang="en-GB" sz="1200" kern="1200">
                          <a:effectLst/>
                        </a:rPr>
                        <a:t>0.50</a:t>
                      </a:r>
                      <a:endParaRPr lang="en-GB" sz="1200">
                        <a:effectLst/>
                      </a:endParaRPr>
                    </a:p>
                  </a:txBody>
                  <a:tcPr marL="68580" marR="68580" marT="0" marB="0" anchor="b"/>
                </a:tc>
                <a:tc>
                  <a:txBody>
                    <a:bodyPr/>
                    <a:lstStyle/>
                    <a:p>
                      <a:pPr algn="ctr"/>
                      <a:r>
                        <a:rPr lang="en-GB" sz="1200" kern="1200">
                          <a:effectLst/>
                        </a:rPr>
                        <a:t>0.47</a:t>
                      </a:r>
                      <a:endParaRPr lang="en-GB" sz="1200">
                        <a:effectLst/>
                      </a:endParaRPr>
                    </a:p>
                  </a:txBody>
                  <a:tcPr marL="68580" marR="68580" marT="0" marB="0" anchor="b"/>
                </a:tc>
                <a:tc>
                  <a:txBody>
                    <a:bodyPr/>
                    <a:lstStyle/>
                    <a:p>
                      <a:pPr algn="ctr"/>
                      <a:r>
                        <a:rPr lang="en-GB" sz="1200" kern="1200">
                          <a:effectLst/>
                        </a:rPr>
                        <a:t>0.50</a:t>
                      </a:r>
                      <a:endParaRPr lang="en-GB" sz="1200">
                        <a:effectLst/>
                      </a:endParaRPr>
                    </a:p>
                  </a:txBody>
                  <a:tcPr marL="68580" marR="68580" marT="0" marB="0" anchor="b"/>
                </a:tc>
                <a:tc>
                  <a:txBody>
                    <a:bodyPr/>
                    <a:lstStyle/>
                    <a:p>
                      <a:pPr algn="ctr"/>
                      <a:r>
                        <a:rPr lang="en-GB" sz="1200" kern="1200">
                          <a:effectLst/>
                        </a:rPr>
                        <a:t>0.51</a:t>
                      </a:r>
                      <a:endParaRPr lang="en-GB" sz="1200">
                        <a:effectLst/>
                      </a:endParaRPr>
                    </a:p>
                  </a:txBody>
                  <a:tcPr marL="68580" marR="68580" marT="0" marB="0" anchor="b"/>
                </a:tc>
                <a:tc>
                  <a:txBody>
                    <a:bodyPr/>
                    <a:lstStyle/>
                    <a:p>
                      <a:pPr algn="ctr"/>
                      <a:r>
                        <a:rPr lang="en-GB" sz="1200" kern="1200">
                          <a:effectLst/>
                        </a:rPr>
                        <a:t>0.50</a:t>
                      </a:r>
                      <a:endParaRPr lang="en-GB" sz="1200">
                        <a:effectLst/>
                      </a:endParaRPr>
                    </a:p>
                  </a:txBody>
                  <a:tcPr marL="68580" marR="68580" marT="0" marB="0" anchor="b"/>
                </a:tc>
                <a:tc>
                  <a:txBody>
                    <a:bodyPr/>
                    <a:lstStyle/>
                    <a:p>
                      <a:pPr algn="ctr"/>
                      <a:r>
                        <a:rPr lang="en-GB" sz="1200" kern="1200">
                          <a:effectLst/>
                        </a:rPr>
                        <a:t>0.49</a:t>
                      </a:r>
                      <a:endParaRPr lang="en-GB" sz="1200">
                        <a:effectLst/>
                      </a:endParaRPr>
                    </a:p>
                  </a:txBody>
                  <a:tcPr marL="68580" marR="68580" marT="0" marB="0" anchor="b"/>
                </a:tc>
                <a:tc>
                  <a:txBody>
                    <a:bodyPr/>
                    <a:lstStyle/>
                    <a:p>
                      <a:pPr algn="ctr"/>
                      <a:r>
                        <a:rPr lang="en-GB" sz="1200" kern="1200">
                          <a:effectLst/>
                        </a:rPr>
                        <a:t>0.50</a:t>
                      </a:r>
                      <a:endParaRPr lang="en-GB" sz="1200">
                        <a:effectLst/>
                      </a:endParaRPr>
                    </a:p>
                  </a:txBody>
                  <a:tcPr marL="68580" marR="68580" marT="0" marB="0" anchor="b"/>
                </a:tc>
                <a:extLst>
                  <a:ext uri="{0D108BD9-81ED-4DB2-BD59-A6C34878D82A}">
                    <a16:rowId xmlns:a16="http://schemas.microsoft.com/office/drawing/2014/main" val="934489550"/>
                  </a:ext>
                </a:extLst>
              </a:tr>
              <a:tr h="350705">
                <a:tc>
                  <a:txBody>
                    <a:bodyPr/>
                    <a:lstStyle/>
                    <a:p>
                      <a:pPr marL="90170" indent="-90170" algn="l"/>
                      <a:r>
                        <a:rPr lang="en-GB" sz="1200" kern="1200">
                          <a:effectLst/>
                        </a:rPr>
                        <a:t>Immigrant background</a:t>
                      </a:r>
                      <a:endParaRPr lang="en-GB" sz="1200">
                        <a:effectLst/>
                      </a:endParaRPr>
                    </a:p>
                  </a:txBody>
                  <a:tcPr marL="68580" marR="68580" marT="0" marB="0"/>
                </a:tc>
                <a:tc>
                  <a:txBody>
                    <a:bodyPr/>
                    <a:lstStyle/>
                    <a:p>
                      <a:pPr algn="ctr"/>
                      <a:r>
                        <a:rPr lang="en-GB" sz="1200" kern="1200">
                          <a:effectLst/>
                        </a:rPr>
                        <a:t>0.14</a:t>
                      </a:r>
                      <a:endParaRPr lang="en-GB" sz="1200">
                        <a:effectLst/>
                      </a:endParaRPr>
                    </a:p>
                  </a:txBody>
                  <a:tcPr marL="68580" marR="68580" marT="0" marB="0" anchor="b"/>
                </a:tc>
                <a:tc>
                  <a:txBody>
                    <a:bodyPr/>
                    <a:lstStyle/>
                    <a:p>
                      <a:pPr algn="ctr"/>
                      <a:r>
                        <a:rPr lang="en-GB" sz="1200" kern="1200">
                          <a:effectLst/>
                        </a:rPr>
                        <a:t>0.35</a:t>
                      </a:r>
                      <a:endParaRPr lang="en-GB" sz="1200">
                        <a:effectLst/>
                      </a:endParaRPr>
                    </a:p>
                  </a:txBody>
                  <a:tcPr marL="68580" marR="68580" marT="0" marB="0" anchor="b"/>
                </a:tc>
                <a:tc>
                  <a:txBody>
                    <a:bodyPr/>
                    <a:lstStyle/>
                    <a:p>
                      <a:pPr algn="ctr"/>
                      <a:r>
                        <a:rPr lang="en-GB" sz="1200" kern="1200">
                          <a:effectLst/>
                        </a:rPr>
                        <a:t>0.12</a:t>
                      </a:r>
                      <a:endParaRPr lang="en-GB" sz="1200">
                        <a:effectLst/>
                      </a:endParaRPr>
                    </a:p>
                  </a:txBody>
                  <a:tcPr marL="68580" marR="68580" marT="0" marB="0" anchor="b"/>
                </a:tc>
                <a:tc>
                  <a:txBody>
                    <a:bodyPr/>
                    <a:lstStyle/>
                    <a:p>
                      <a:pPr algn="ctr"/>
                      <a:r>
                        <a:rPr lang="en-GB" sz="1200" kern="1200">
                          <a:effectLst/>
                        </a:rPr>
                        <a:t>0.33</a:t>
                      </a:r>
                      <a:endParaRPr lang="en-GB" sz="1200">
                        <a:effectLst/>
                      </a:endParaRPr>
                    </a:p>
                  </a:txBody>
                  <a:tcPr marL="68580" marR="68580" marT="0" marB="0" anchor="b"/>
                </a:tc>
                <a:tc>
                  <a:txBody>
                    <a:bodyPr/>
                    <a:lstStyle/>
                    <a:p>
                      <a:pPr algn="ctr"/>
                      <a:r>
                        <a:rPr lang="en-GB" sz="1200" kern="1200">
                          <a:effectLst/>
                        </a:rPr>
                        <a:t>0.17</a:t>
                      </a:r>
                      <a:r>
                        <a:rPr lang="en-GB" sz="1200" kern="1200" baseline="30000">
                          <a:effectLst/>
                        </a:rPr>
                        <a:t>*</a:t>
                      </a:r>
                      <a:endParaRPr lang="en-GB" sz="1200">
                        <a:effectLst/>
                      </a:endParaRPr>
                    </a:p>
                  </a:txBody>
                  <a:tcPr marL="68580" marR="68580" marT="0" marB="0" anchor="b"/>
                </a:tc>
                <a:tc>
                  <a:txBody>
                    <a:bodyPr/>
                    <a:lstStyle/>
                    <a:p>
                      <a:pPr algn="ctr"/>
                      <a:r>
                        <a:rPr lang="en-GB" sz="1200" kern="1200">
                          <a:effectLst/>
                        </a:rPr>
                        <a:t>0.38</a:t>
                      </a:r>
                      <a:endParaRPr lang="en-GB" sz="1200">
                        <a:effectLst/>
                      </a:endParaRPr>
                    </a:p>
                  </a:txBody>
                  <a:tcPr marL="68580" marR="68580" marT="0" marB="0" anchor="b"/>
                </a:tc>
                <a:tc>
                  <a:txBody>
                    <a:bodyPr/>
                    <a:lstStyle/>
                    <a:p>
                      <a:pPr algn="ctr"/>
                      <a:r>
                        <a:rPr lang="en-GB" sz="1200" kern="1200">
                          <a:effectLst/>
                        </a:rPr>
                        <a:t>0.17</a:t>
                      </a:r>
                      <a:r>
                        <a:rPr lang="en-GB" sz="1200" kern="1200" baseline="30000">
                          <a:effectLst/>
                        </a:rPr>
                        <a:t>*</a:t>
                      </a:r>
                      <a:endParaRPr lang="en-GB" sz="1200">
                        <a:effectLst/>
                      </a:endParaRPr>
                    </a:p>
                  </a:txBody>
                  <a:tcPr marL="68580" marR="68580" marT="0" marB="0" anchor="b"/>
                </a:tc>
                <a:tc>
                  <a:txBody>
                    <a:bodyPr/>
                    <a:lstStyle/>
                    <a:p>
                      <a:pPr algn="ctr"/>
                      <a:r>
                        <a:rPr lang="en-GB" sz="1200" kern="1200">
                          <a:effectLst/>
                        </a:rPr>
                        <a:t>0.38</a:t>
                      </a:r>
                      <a:endParaRPr lang="en-GB" sz="1200">
                        <a:effectLst/>
                      </a:endParaRPr>
                    </a:p>
                  </a:txBody>
                  <a:tcPr marL="68580" marR="68580" marT="0" marB="0" anchor="b"/>
                </a:tc>
                <a:extLst>
                  <a:ext uri="{0D108BD9-81ED-4DB2-BD59-A6C34878D82A}">
                    <a16:rowId xmlns:a16="http://schemas.microsoft.com/office/drawing/2014/main" val="882604725"/>
                  </a:ext>
                </a:extLst>
              </a:tr>
              <a:tr h="257184">
                <a:tc>
                  <a:txBody>
                    <a:bodyPr/>
                    <a:lstStyle/>
                    <a:p>
                      <a:r>
                        <a:rPr lang="en-GB" sz="1200" kern="1200">
                          <a:effectLst/>
                        </a:rPr>
                        <a:t>Age</a:t>
                      </a:r>
                      <a:endParaRPr lang="en-GB" sz="1200">
                        <a:effectLst/>
                      </a:endParaRPr>
                    </a:p>
                  </a:txBody>
                  <a:tcPr marL="68580" marR="68580" marT="0" marB="0"/>
                </a:tc>
                <a:tc>
                  <a:txBody>
                    <a:bodyPr/>
                    <a:lstStyle/>
                    <a:p>
                      <a:pPr algn="ctr"/>
                      <a:r>
                        <a:rPr lang="en-GB" sz="1200" kern="1200">
                          <a:effectLst/>
                        </a:rPr>
                        <a:t>48.97</a:t>
                      </a:r>
                      <a:endParaRPr lang="en-GB" sz="1200">
                        <a:effectLst/>
                      </a:endParaRPr>
                    </a:p>
                  </a:txBody>
                  <a:tcPr marL="68580" marR="68580" marT="0" marB="0" anchor="b"/>
                </a:tc>
                <a:tc>
                  <a:txBody>
                    <a:bodyPr/>
                    <a:lstStyle/>
                    <a:p>
                      <a:pPr algn="ctr"/>
                      <a:r>
                        <a:rPr lang="en-GB" sz="1200" kern="1200">
                          <a:effectLst/>
                        </a:rPr>
                        <a:t>14.23</a:t>
                      </a:r>
                      <a:endParaRPr lang="en-GB" sz="1200">
                        <a:effectLst/>
                      </a:endParaRPr>
                    </a:p>
                  </a:txBody>
                  <a:tcPr marL="68580" marR="68580" marT="0" marB="0" anchor="b"/>
                </a:tc>
                <a:tc>
                  <a:txBody>
                    <a:bodyPr/>
                    <a:lstStyle/>
                    <a:p>
                      <a:pPr algn="ctr"/>
                      <a:r>
                        <a:rPr lang="en-GB" sz="1200" kern="1200">
                          <a:effectLst/>
                        </a:rPr>
                        <a:t>48.18</a:t>
                      </a:r>
                      <a:endParaRPr lang="en-GB" sz="1200">
                        <a:effectLst/>
                      </a:endParaRPr>
                    </a:p>
                  </a:txBody>
                  <a:tcPr marL="68580" marR="68580" marT="0" marB="0" anchor="b"/>
                </a:tc>
                <a:tc>
                  <a:txBody>
                    <a:bodyPr/>
                    <a:lstStyle/>
                    <a:p>
                      <a:pPr algn="ctr"/>
                      <a:r>
                        <a:rPr lang="en-GB" sz="1200" kern="1200">
                          <a:effectLst/>
                        </a:rPr>
                        <a:t>14.61</a:t>
                      </a:r>
                      <a:endParaRPr lang="en-GB" sz="1200">
                        <a:effectLst/>
                      </a:endParaRPr>
                    </a:p>
                  </a:txBody>
                  <a:tcPr marL="68580" marR="68580" marT="0" marB="0" anchor="b"/>
                </a:tc>
                <a:tc>
                  <a:txBody>
                    <a:bodyPr/>
                    <a:lstStyle/>
                    <a:p>
                      <a:pPr algn="ctr"/>
                      <a:r>
                        <a:rPr lang="en-GB" sz="1200" kern="1200">
                          <a:effectLst/>
                        </a:rPr>
                        <a:t>49.40</a:t>
                      </a:r>
                      <a:endParaRPr lang="en-GB" sz="1200">
                        <a:effectLst/>
                      </a:endParaRPr>
                    </a:p>
                  </a:txBody>
                  <a:tcPr marL="68580" marR="68580" marT="0" marB="0" anchor="b"/>
                </a:tc>
                <a:tc>
                  <a:txBody>
                    <a:bodyPr/>
                    <a:lstStyle/>
                    <a:p>
                      <a:pPr algn="ctr"/>
                      <a:r>
                        <a:rPr lang="en-GB" sz="1200" kern="1200">
                          <a:effectLst/>
                        </a:rPr>
                        <a:t>14.03</a:t>
                      </a:r>
                      <a:endParaRPr lang="en-GB" sz="1200">
                        <a:effectLst/>
                      </a:endParaRPr>
                    </a:p>
                  </a:txBody>
                  <a:tcPr marL="68580" marR="68580" marT="0" marB="0" anchor="b"/>
                </a:tc>
                <a:tc>
                  <a:txBody>
                    <a:bodyPr/>
                    <a:lstStyle/>
                    <a:p>
                      <a:pPr algn="ctr"/>
                      <a:r>
                        <a:rPr lang="en-GB" sz="1200" kern="1200">
                          <a:effectLst/>
                        </a:rPr>
                        <a:t>49.47</a:t>
                      </a:r>
                      <a:endParaRPr lang="en-GB" sz="1200">
                        <a:effectLst/>
                      </a:endParaRPr>
                    </a:p>
                  </a:txBody>
                  <a:tcPr marL="68580" marR="68580" marT="0" marB="0" anchor="b"/>
                </a:tc>
                <a:tc>
                  <a:txBody>
                    <a:bodyPr/>
                    <a:lstStyle/>
                    <a:p>
                      <a:pPr algn="ctr"/>
                      <a:r>
                        <a:rPr lang="en-GB" sz="1200" kern="1200">
                          <a:effectLst/>
                        </a:rPr>
                        <a:t>14.92</a:t>
                      </a:r>
                      <a:endParaRPr lang="en-GB" sz="1200">
                        <a:effectLst/>
                      </a:endParaRPr>
                    </a:p>
                  </a:txBody>
                  <a:tcPr marL="68580" marR="68580" marT="0" marB="0" anchor="b"/>
                </a:tc>
                <a:extLst>
                  <a:ext uri="{0D108BD9-81ED-4DB2-BD59-A6C34878D82A}">
                    <a16:rowId xmlns:a16="http://schemas.microsoft.com/office/drawing/2014/main" val="3966508352"/>
                  </a:ext>
                </a:extLst>
              </a:tr>
              <a:tr h="397466">
                <a:tc>
                  <a:txBody>
                    <a:bodyPr/>
                    <a:lstStyle/>
                    <a:p>
                      <a:pPr marL="90170" indent="-90170"/>
                      <a:r>
                        <a:rPr lang="en-GB" sz="1200">
                          <a:effectLst/>
                        </a:rPr>
                        <a:t>Ideology gender division of paid work</a:t>
                      </a:r>
                    </a:p>
                  </a:txBody>
                  <a:tcPr marL="68580" marR="68580" marT="0" marB="0"/>
                </a:tc>
                <a:tc>
                  <a:txBody>
                    <a:bodyPr/>
                    <a:lstStyle/>
                    <a:p>
                      <a:pPr algn="ctr"/>
                      <a:r>
                        <a:rPr lang="en-GB" sz="1200">
                          <a:effectLst/>
                        </a:rPr>
                        <a:t>-0.02</a:t>
                      </a:r>
                    </a:p>
                  </a:txBody>
                  <a:tcPr marL="68580" marR="68580" marT="0" marB="0" anchor="b"/>
                </a:tc>
                <a:tc>
                  <a:txBody>
                    <a:bodyPr/>
                    <a:lstStyle/>
                    <a:p>
                      <a:pPr algn="ctr"/>
                      <a:r>
                        <a:rPr lang="en-GB" sz="1200" kern="1200">
                          <a:effectLst/>
                        </a:rPr>
                        <a:t>1.01</a:t>
                      </a:r>
                      <a:endParaRPr lang="en-GB" sz="1200">
                        <a:effectLst/>
                      </a:endParaRPr>
                    </a:p>
                  </a:txBody>
                  <a:tcPr marL="68580" marR="68580" marT="0" marB="0" anchor="b"/>
                </a:tc>
                <a:tc>
                  <a:txBody>
                    <a:bodyPr/>
                    <a:lstStyle/>
                    <a:p>
                      <a:pPr algn="ctr"/>
                      <a:r>
                        <a:rPr lang="en-GB" sz="1200">
                          <a:effectLst/>
                        </a:rPr>
                        <a:t>-0.04</a:t>
                      </a:r>
                    </a:p>
                  </a:txBody>
                  <a:tcPr marL="68580" marR="68580" marT="0" marB="0" anchor="b"/>
                </a:tc>
                <a:tc>
                  <a:txBody>
                    <a:bodyPr/>
                    <a:lstStyle/>
                    <a:p>
                      <a:pPr algn="ctr"/>
                      <a:r>
                        <a:rPr lang="en-GB" sz="1200">
                          <a:effectLst/>
                        </a:rPr>
                        <a:t>1.04</a:t>
                      </a:r>
                    </a:p>
                  </a:txBody>
                  <a:tcPr marL="68580" marR="68580" marT="0" marB="0" anchor="b"/>
                </a:tc>
                <a:tc>
                  <a:txBody>
                    <a:bodyPr/>
                    <a:lstStyle/>
                    <a:p>
                      <a:pPr algn="ctr"/>
                      <a:r>
                        <a:rPr lang="en-GB" sz="1200">
                          <a:effectLst/>
                        </a:rPr>
                        <a:t>0.03</a:t>
                      </a:r>
                    </a:p>
                  </a:txBody>
                  <a:tcPr marL="68580" marR="68580" marT="0" marB="0" anchor="b"/>
                </a:tc>
                <a:tc>
                  <a:txBody>
                    <a:bodyPr/>
                    <a:lstStyle/>
                    <a:p>
                      <a:pPr algn="ctr"/>
                      <a:r>
                        <a:rPr lang="en-GB" sz="1200">
                          <a:effectLst/>
                        </a:rPr>
                        <a:t>1.03</a:t>
                      </a:r>
                    </a:p>
                  </a:txBody>
                  <a:tcPr marL="68580" marR="68580" marT="0" marB="0" anchor="b"/>
                </a:tc>
                <a:tc>
                  <a:txBody>
                    <a:bodyPr/>
                    <a:lstStyle/>
                    <a:p>
                      <a:pPr algn="ctr"/>
                      <a:r>
                        <a:rPr lang="en-GB" sz="1200">
                          <a:effectLst/>
                        </a:rPr>
                        <a:t>0.07</a:t>
                      </a:r>
                      <a:r>
                        <a:rPr lang="en-GB" sz="1200" baseline="30000">
                          <a:effectLst/>
                        </a:rPr>
                        <a:t>*</a:t>
                      </a:r>
                      <a:endParaRPr lang="en-GB" sz="1200">
                        <a:effectLst/>
                      </a:endParaRPr>
                    </a:p>
                  </a:txBody>
                  <a:tcPr marL="68580" marR="68580" marT="0" marB="0" anchor="b"/>
                </a:tc>
                <a:tc>
                  <a:txBody>
                    <a:bodyPr/>
                    <a:lstStyle/>
                    <a:p>
                      <a:pPr algn="ctr"/>
                      <a:r>
                        <a:rPr lang="en-GB" sz="1200">
                          <a:effectLst/>
                        </a:rPr>
                        <a:t>0.99</a:t>
                      </a:r>
                    </a:p>
                  </a:txBody>
                  <a:tcPr marL="68580" marR="68580" marT="0" marB="0" anchor="b"/>
                </a:tc>
                <a:extLst>
                  <a:ext uri="{0D108BD9-81ED-4DB2-BD59-A6C34878D82A}">
                    <a16:rowId xmlns:a16="http://schemas.microsoft.com/office/drawing/2014/main" val="2711896456"/>
                  </a:ext>
                </a:extLst>
              </a:tr>
              <a:tr h="432536">
                <a:tc>
                  <a:txBody>
                    <a:bodyPr/>
                    <a:lstStyle/>
                    <a:p>
                      <a:pPr marL="90170" indent="-90170"/>
                      <a:r>
                        <a:rPr lang="en-GB" sz="1200" kern="1200">
                          <a:effectLst/>
                        </a:rPr>
                        <a:t>Ideology gender essentialism</a:t>
                      </a:r>
                      <a:endParaRPr lang="en-GB" sz="1200">
                        <a:effectLst/>
                      </a:endParaRPr>
                    </a:p>
                  </a:txBody>
                  <a:tcPr marL="68580" marR="68580" marT="0" marB="0"/>
                </a:tc>
                <a:tc>
                  <a:txBody>
                    <a:bodyPr/>
                    <a:lstStyle/>
                    <a:p>
                      <a:pPr algn="ctr"/>
                      <a:r>
                        <a:rPr lang="en-GB" sz="1200" kern="1200">
                          <a:effectLst/>
                        </a:rPr>
                        <a:t>0.04</a:t>
                      </a:r>
                      <a:endParaRPr lang="en-GB" sz="1200">
                        <a:effectLst/>
                      </a:endParaRPr>
                    </a:p>
                  </a:txBody>
                  <a:tcPr marL="68580" marR="68580" marT="0" marB="0" anchor="b"/>
                </a:tc>
                <a:tc>
                  <a:txBody>
                    <a:bodyPr/>
                    <a:lstStyle/>
                    <a:p>
                      <a:pPr algn="ctr"/>
                      <a:r>
                        <a:rPr lang="en-GB" sz="1200" kern="1200">
                          <a:effectLst/>
                        </a:rPr>
                        <a:t>1.05</a:t>
                      </a:r>
                      <a:endParaRPr lang="en-GB" sz="1200">
                        <a:effectLst/>
                      </a:endParaRPr>
                    </a:p>
                  </a:txBody>
                  <a:tcPr marL="68580" marR="68580" marT="0" marB="0" anchor="b"/>
                </a:tc>
                <a:tc>
                  <a:txBody>
                    <a:bodyPr/>
                    <a:lstStyle/>
                    <a:p>
                      <a:pPr algn="ctr"/>
                      <a:r>
                        <a:rPr lang="en-GB" sz="1200" kern="1200">
                          <a:effectLst/>
                        </a:rPr>
                        <a:t>-0.01</a:t>
                      </a:r>
                      <a:endParaRPr lang="en-GB" sz="1200">
                        <a:effectLst/>
                      </a:endParaRPr>
                    </a:p>
                  </a:txBody>
                  <a:tcPr marL="68580" marR="68580" marT="0" marB="0" anchor="b"/>
                </a:tc>
                <a:tc>
                  <a:txBody>
                    <a:bodyPr/>
                    <a:lstStyle/>
                    <a:p>
                      <a:pPr algn="ctr"/>
                      <a:r>
                        <a:rPr lang="en-GB" sz="1200" kern="1200">
                          <a:effectLst/>
                        </a:rPr>
                        <a:t>1.02</a:t>
                      </a:r>
                      <a:endParaRPr lang="en-GB" sz="1200">
                        <a:effectLst/>
                      </a:endParaRPr>
                    </a:p>
                  </a:txBody>
                  <a:tcPr marL="68580" marR="68580" marT="0" marB="0" anchor="b"/>
                </a:tc>
                <a:tc>
                  <a:txBody>
                    <a:bodyPr/>
                    <a:lstStyle/>
                    <a:p>
                      <a:pPr algn="ctr"/>
                      <a:r>
                        <a:rPr lang="en-GB" sz="1200" kern="1200">
                          <a:effectLst/>
                        </a:rPr>
                        <a:t>0.00</a:t>
                      </a:r>
                      <a:endParaRPr lang="en-GB" sz="1200">
                        <a:effectLst/>
                      </a:endParaRPr>
                    </a:p>
                  </a:txBody>
                  <a:tcPr marL="68580" marR="68580" marT="0" marB="0" anchor="b"/>
                </a:tc>
                <a:tc>
                  <a:txBody>
                    <a:bodyPr/>
                    <a:lstStyle/>
                    <a:p>
                      <a:pPr algn="ctr"/>
                      <a:r>
                        <a:rPr lang="en-GB" sz="1200" kern="1200">
                          <a:effectLst/>
                        </a:rPr>
                        <a:t>0.96</a:t>
                      </a:r>
                      <a:endParaRPr lang="en-GB" sz="1200">
                        <a:effectLst/>
                      </a:endParaRPr>
                    </a:p>
                  </a:txBody>
                  <a:tcPr marL="68580" marR="68580" marT="0" marB="0" anchor="b"/>
                </a:tc>
                <a:tc>
                  <a:txBody>
                    <a:bodyPr/>
                    <a:lstStyle/>
                    <a:p>
                      <a:pPr algn="ctr"/>
                      <a:r>
                        <a:rPr lang="en-GB" sz="1200" kern="1200">
                          <a:effectLst/>
                        </a:rPr>
                        <a:t>-0.01</a:t>
                      </a:r>
                      <a:endParaRPr lang="en-GB" sz="1200">
                        <a:effectLst/>
                      </a:endParaRPr>
                    </a:p>
                  </a:txBody>
                  <a:tcPr marL="68580" marR="68580" marT="0" marB="0" anchor="b"/>
                </a:tc>
                <a:tc>
                  <a:txBody>
                    <a:bodyPr/>
                    <a:lstStyle/>
                    <a:p>
                      <a:pPr algn="ctr"/>
                      <a:r>
                        <a:rPr lang="en-GB" sz="1200" kern="1200">
                          <a:effectLst/>
                        </a:rPr>
                        <a:t>0.99</a:t>
                      </a:r>
                      <a:endParaRPr lang="en-GB" sz="1200">
                        <a:effectLst/>
                      </a:endParaRPr>
                    </a:p>
                  </a:txBody>
                  <a:tcPr marL="68580" marR="68580" marT="0" marB="0" anchor="b"/>
                </a:tc>
                <a:extLst>
                  <a:ext uri="{0D108BD9-81ED-4DB2-BD59-A6C34878D82A}">
                    <a16:rowId xmlns:a16="http://schemas.microsoft.com/office/drawing/2014/main" val="3084561070"/>
                  </a:ext>
                </a:extLst>
              </a:tr>
              <a:tr h="257184">
                <a:tc>
                  <a:txBody>
                    <a:bodyPr/>
                    <a:lstStyle/>
                    <a:p>
                      <a:r>
                        <a:rPr lang="en-GB" sz="1200" kern="1200">
                          <a:effectLst/>
                        </a:rPr>
                        <a:t>N (vignettes)</a:t>
                      </a:r>
                      <a:endParaRPr lang="en-GB" sz="1200">
                        <a:effectLst/>
                      </a:endParaRPr>
                    </a:p>
                  </a:txBody>
                  <a:tcPr marL="68580" marR="68580" marT="0" marB="0"/>
                </a:tc>
                <a:tc gridSpan="2">
                  <a:txBody>
                    <a:bodyPr/>
                    <a:lstStyle/>
                    <a:p>
                      <a:pPr algn="ctr"/>
                      <a:r>
                        <a:rPr lang="en-GB" sz="1200" kern="1200">
                          <a:effectLst/>
                        </a:rPr>
                        <a:t>1,319</a:t>
                      </a:r>
                      <a:endParaRPr lang="en-GB" sz="1200">
                        <a:effectLst/>
                      </a:endParaRPr>
                    </a:p>
                  </a:txBody>
                  <a:tcPr marL="68580" marR="68580" marT="0" marB="0" anchor="b"/>
                </a:tc>
                <a:tc hMerge="1">
                  <a:txBody>
                    <a:bodyPr/>
                    <a:lstStyle/>
                    <a:p>
                      <a:endParaRPr lang="de-DE"/>
                    </a:p>
                  </a:txBody>
                  <a:tcPr/>
                </a:tc>
                <a:tc gridSpan="2">
                  <a:txBody>
                    <a:bodyPr/>
                    <a:lstStyle/>
                    <a:p>
                      <a:pPr algn="ctr"/>
                      <a:r>
                        <a:rPr lang="en-GB" sz="1200" kern="1200">
                          <a:effectLst/>
                        </a:rPr>
                        <a:t>1,357</a:t>
                      </a:r>
                      <a:endParaRPr lang="en-GB" sz="1200">
                        <a:effectLst/>
                      </a:endParaRPr>
                    </a:p>
                  </a:txBody>
                  <a:tcPr marL="68580" marR="68580" marT="0" marB="0" anchor="b"/>
                </a:tc>
                <a:tc hMerge="1">
                  <a:txBody>
                    <a:bodyPr/>
                    <a:lstStyle/>
                    <a:p>
                      <a:endParaRPr lang="de-DE"/>
                    </a:p>
                  </a:txBody>
                  <a:tcPr/>
                </a:tc>
                <a:tc gridSpan="2">
                  <a:txBody>
                    <a:bodyPr/>
                    <a:lstStyle/>
                    <a:p>
                      <a:pPr algn="ctr"/>
                      <a:r>
                        <a:rPr lang="en-GB" sz="1200" kern="1200">
                          <a:effectLst/>
                        </a:rPr>
                        <a:t>1,279</a:t>
                      </a:r>
                      <a:endParaRPr lang="en-GB" sz="1200">
                        <a:effectLst/>
                      </a:endParaRPr>
                    </a:p>
                  </a:txBody>
                  <a:tcPr marL="68580" marR="68580" marT="0" marB="0" anchor="b"/>
                </a:tc>
                <a:tc hMerge="1">
                  <a:txBody>
                    <a:bodyPr/>
                    <a:lstStyle/>
                    <a:p>
                      <a:endParaRPr lang="de-DE"/>
                    </a:p>
                  </a:txBody>
                  <a:tcPr/>
                </a:tc>
                <a:tc gridSpan="2">
                  <a:txBody>
                    <a:bodyPr/>
                    <a:lstStyle/>
                    <a:p>
                      <a:pPr algn="ctr"/>
                      <a:r>
                        <a:rPr lang="en-GB" sz="1200" kern="1200">
                          <a:effectLst/>
                        </a:rPr>
                        <a:t>1,407</a:t>
                      </a:r>
                      <a:endParaRPr lang="en-GB" sz="1200">
                        <a:effectLst/>
                      </a:endParaRPr>
                    </a:p>
                  </a:txBody>
                  <a:tcPr marL="68580" marR="68580" marT="0" marB="0" anchor="b"/>
                </a:tc>
                <a:tc hMerge="1">
                  <a:txBody>
                    <a:bodyPr/>
                    <a:lstStyle/>
                    <a:p>
                      <a:endParaRPr lang="de-DE"/>
                    </a:p>
                  </a:txBody>
                  <a:tcPr/>
                </a:tc>
                <a:extLst>
                  <a:ext uri="{0D108BD9-81ED-4DB2-BD59-A6C34878D82A}">
                    <a16:rowId xmlns:a16="http://schemas.microsoft.com/office/drawing/2014/main" val="3889940775"/>
                  </a:ext>
                </a:extLst>
              </a:tr>
            </a:tbl>
          </a:graphicData>
        </a:graphic>
      </p:graphicFrame>
      <p:sp>
        <p:nvSpPr>
          <p:cNvPr id="9" name="Textfeld 8">
            <a:extLst>
              <a:ext uri="{FF2B5EF4-FFF2-40B4-BE49-F238E27FC236}">
                <a16:creationId xmlns:a16="http://schemas.microsoft.com/office/drawing/2014/main" id="{F4D068B1-659C-DF55-A468-AE04CE7937D6}"/>
              </a:ext>
            </a:extLst>
          </p:cNvPr>
          <p:cNvSpPr txBox="1"/>
          <p:nvPr/>
        </p:nvSpPr>
        <p:spPr>
          <a:xfrm>
            <a:off x="3200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de-DE"/>
          </a:p>
        </p:txBody>
      </p:sp>
      <p:pic>
        <p:nvPicPr>
          <p:cNvPr id="10" name="Picture 5">
            <a:extLst>
              <a:ext uri="{FF2B5EF4-FFF2-40B4-BE49-F238E27FC236}">
                <a16:creationId xmlns:a16="http://schemas.microsoft.com/office/drawing/2014/main" id="{C45BB636-BA70-1866-4454-5039C4C1F6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2997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466DD7-629C-7569-BC48-4D1431E882FC}"/>
              </a:ext>
            </a:extLst>
          </p:cNvPr>
          <p:cNvSpPr>
            <a:spLocks noGrp="1"/>
          </p:cNvSpPr>
          <p:nvPr>
            <p:ph type="title"/>
          </p:nvPr>
        </p:nvSpPr>
        <p:spPr>
          <a:xfrm>
            <a:off x="663575" y="845463"/>
            <a:ext cx="7700962" cy="430887"/>
          </a:xfrm>
        </p:spPr>
        <p:txBody>
          <a:bodyPr/>
          <a:lstStyle/>
          <a:p>
            <a:r>
              <a:rPr lang="de-DE" err="1">
                <a:solidFill>
                  <a:schemeClr val="tx2"/>
                </a:solidFill>
                <a:cs typeface="Arial"/>
              </a:rPr>
              <a:t>Results</a:t>
            </a:r>
            <a:r>
              <a:rPr lang="de-DE">
                <a:solidFill>
                  <a:schemeClr val="tx2"/>
                </a:solidFill>
                <a:cs typeface="Arial"/>
              </a:rPr>
              <a:t>: Main </a:t>
            </a:r>
            <a:r>
              <a:rPr lang="de-DE" err="1">
                <a:solidFill>
                  <a:schemeClr val="tx2"/>
                </a:solidFill>
                <a:cs typeface="Arial"/>
              </a:rPr>
              <a:t>priming</a:t>
            </a:r>
            <a:r>
              <a:rPr lang="de-DE">
                <a:solidFill>
                  <a:schemeClr val="tx2"/>
                </a:solidFill>
                <a:cs typeface="Arial"/>
              </a:rPr>
              <a:t> </a:t>
            </a:r>
            <a:r>
              <a:rPr lang="de-DE" err="1">
                <a:solidFill>
                  <a:schemeClr val="tx2"/>
                </a:solidFill>
                <a:cs typeface="Arial"/>
              </a:rPr>
              <a:t>effects</a:t>
            </a:r>
            <a:endParaRPr lang="de-DE" err="1">
              <a:solidFill>
                <a:schemeClr val="tx2"/>
              </a:solidFill>
            </a:endParaRPr>
          </a:p>
        </p:txBody>
      </p:sp>
      <p:graphicFrame>
        <p:nvGraphicFramePr>
          <p:cNvPr id="7" name="Inhaltsplatzhalter 6">
            <a:extLst>
              <a:ext uri="{FF2B5EF4-FFF2-40B4-BE49-F238E27FC236}">
                <a16:creationId xmlns:a16="http://schemas.microsoft.com/office/drawing/2014/main" id="{68D5B3AC-AB1D-D953-D2AB-30BB1C6626ED}"/>
              </a:ext>
            </a:extLst>
          </p:cNvPr>
          <p:cNvGraphicFramePr>
            <a:graphicFrameLocks noGrp="1"/>
          </p:cNvGraphicFramePr>
          <p:nvPr>
            <p:ph idx="1"/>
            <p:extLst>
              <p:ext uri="{D42A27DB-BD31-4B8C-83A1-F6EECF244321}">
                <p14:modId xmlns:p14="http://schemas.microsoft.com/office/powerpoint/2010/main" val="4236210821"/>
              </p:ext>
            </p:extLst>
          </p:nvPr>
        </p:nvGraphicFramePr>
        <p:xfrm>
          <a:off x="666750" y="1285875"/>
          <a:ext cx="7816845" cy="4580892"/>
        </p:xfrm>
        <a:graphic>
          <a:graphicData uri="http://schemas.openxmlformats.org/drawingml/2006/table">
            <a:tbl>
              <a:tblPr firstRow="1" firstCol="1" bandRow="1">
                <a:tableStyleId>{5C22544A-7EE6-4342-B048-85BDC9FD1C3A}</a:tableStyleId>
              </a:tblPr>
              <a:tblGrid>
                <a:gridCol w="2716707">
                  <a:extLst>
                    <a:ext uri="{9D8B030D-6E8A-4147-A177-3AD203B41FA5}">
                      <a16:colId xmlns:a16="http://schemas.microsoft.com/office/drawing/2014/main" val="1273267922"/>
                    </a:ext>
                  </a:extLst>
                </a:gridCol>
                <a:gridCol w="1575488">
                  <a:extLst>
                    <a:ext uri="{9D8B030D-6E8A-4147-A177-3AD203B41FA5}">
                      <a16:colId xmlns:a16="http://schemas.microsoft.com/office/drawing/2014/main" val="3321779506"/>
                    </a:ext>
                  </a:extLst>
                </a:gridCol>
                <a:gridCol w="1762325">
                  <a:extLst>
                    <a:ext uri="{9D8B030D-6E8A-4147-A177-3AD203B41FA5}">
                      <a16:colId xmlns:a16="http://schemas.microsoft.com/office/drawing/2014/main" val="2131417449"/>
                    </a:ext>
                  </a:extLst>
                </a:gridCol>
                <a:gridCol w="1762325">
                  <a:extLst>
                    <a:ext uri="{9D8B030D-6E8A-4147-A177-3AD203B41FA5}">
                      <a16:colId xmlns:a16="http://schemas.microsoft.com/office/drawing/2014/main" val="3865456340"/>
                    </a:ext>
                  </a:extLst>
                </a:gridCol>
              </a:tblGrid>
              <a:tr h="342423">
                <a:tc>
                  <a:txBody>
                    <a:bodyPr/>
                    <a:lstStyle/>
                    <a:p>
                      <a:endParaRPr lang="en-GB" sz="1200">
                        <a:effectLst/>
                      </a:endParaRPr>
                    </a:p>
                  </a:txBody>
                  <a:tcPr marL="68580" marR="68580" marT="0" marB="0"/>
                </a:tc>
                <a:tc>
                  <a:txBody>
                    <a:bodyPr/>
                    <a:lstStyle/>
                    <a:p>
                      <a:r>
                        <a:rPr lang="en-GB" sz="1200">
                          <a:effectLst/>
                        </a:rPr>
                        <a:t>Mother’s length of leave (in months)</a:t>
                      </a:r>
                    </a:p>
                  </a:txBody>
                  <a:tcPr marL="68580" marR="68580" marT="0" marB="0"/>
                </a:tc>
                <a:tc>
                  <a:txBody>
                    <a:bodyPr/>
                    <a:lstStyle/>
                    <a:p>
                      <a:r>
                        <a:rPr lang="en-GB" sz="1200">
                          <a:effectLst/>
                        </a:rPr>
                        <a:t>Father’s length of leave (in months)</a:t>
                      </a:r>
                    </a:p>
                  </a:txBody>
                  <a:tcPr marL="68580" marR="68580" marT="0" marB="0"/>
                </a:tc>
                <a:tc>
                  <a:txBody>
                    <a:bodyPr/>
                    <a:lstStyle/>
                    <a:p>
                      <a:r>
                        <a:rPr lang="en-GB" sz="1200">
                          <a:effectLst/>
                        </a:rPr>
                        <a:t>Mother’s relative share of leave (%)</a:t>
                      </a:r>
                    </a:p>
                  </a:txBody>
                  <a:tcPr marL="68580" marR="68580" marT="0" marB="0"/>
                </a:tc>
                <a:extLst>
                  <a:ext uri="{0D108BD9-81ED-4DB2-BD59-A6C34878D82A}">
                    <a16:rowId xmlns:a16="http://schemas.microsoft.com/office/drawing/2014/main" val="3649076788"/>
                  </a:ext>
                </a:extLst>
              </a:tr>
              <a:tr h="207256">
                <a:tc gridSpan="2">
                  <a:txBody>
                    <a:bodyPr/>
                    <a:lstStyle/>
                    <a:p>
                      <a:r>
                        <a:rPr lang="en-GB" sz="1200">
                          <a:effectLst/>
                        </a:rPr>
                        <a:t>Experimental conditions (ref: control)</a:t>
                      </a:r>
                    </a:p>
                  </a:txBody>
                  <a:tcPr marL="68580" marR="68580" marT="0" marB="0" anchor="b"/>
                </a:tc>
                <a:tc hMerge="1">
                  <a:txBody>
                    <a:bodyPr/>
                    <a:lstStyle/>
                    <a:p>
                      <a:endParaRPr lang="de-DE"/>
                    </a:p>
                  </a:txBody>
                  <a:tcPr/>
                </a:tc>
                <a:tc>
                  <a:txBody>
                    <a:bodyPr/>
                    <a:lstStyle/>
                    <a:p>
                      <a:pPr algn="ctr"/>
                      <a:endParaRPr lang="en-GB" sz="1200">
                        <a:effectLst/>
                      </a:endParaRPr>
                    </a:p>
                  </a:txBody>
                  <a:tcPr marL="68580" marR="68580" marT="0" marB="0" anchor="b"/>
                </a:tc>
                <a:tc>
                  <a:txBody>
                    <a:bodyPr/>
                    <a:lstStyle/>
                    <a:p>
                      <a:pPr algn="ctr"/>
                      <a:endParaRPr lang="en-GB" sz="1200">
                        <a:effectLst/>
                      </a:endParaRPr>
                    </a:p>
                  </a:txBody>
                  <a:tcPr marL="68580" marR="68580" marT="0" marB="0" anchor="b"/>
                </a:tc>
                <a:extLst>
                  <a:ext uri="{0D108BD9-81ED-4DB2-BD59-A6C34878D82A}">
                    <a16:rowId xmlns:a16="http://schemas.microsoft.com/office/drawing/2014/main" val="2835628168"/>
                  </a:ext>
                </a:extLst>
              </a:tr>
              <a:tr h="207256">
                <a:tc rowSpan="2">
                  <a:txBody>
                    <a:bodyPr/>
                    <a:lstStyle/>
                    <a:p>
                      <a:pPr marL="90170"/>
                      <a:r>
                        <a:rPr lang="en-GB" sz="1200">
                          <a:effectLst/>
                        </a:rPr>
                        <a:t>C1: Maternal economic risks</a:t>
                      </a:r>
                    </a:p>
                    <a:p>
                      <a:pPr marL="90170"/>
                      <a:endParaRPr lang="en-GB" sz="1200">
                        <a:effectLst/>
                      </a:endParaRPr>
                    </a:p>
                  </a:txBody>
                  <a:tcPr marL="68580" marR="68580" marT="0" marB="0"/>
                </a:tc>
                <a:tc>
                  <a:txBody>
                    <a:bodyPr/>
                    <a:lstStyle/>
                    <a:p>
                      <a:pPr algn="ctr"/>
                      <a:r>
                        <a:rPr lang="de-DE" sz="1200">
                          <a:effectLst/>
                        </a:rPr>
                        <a:t>-0.109</a:t>
                      </a:r>
                    </a:p>
                  </a:txBody>
                  <a:tcPr marL="68580" marR="68580" marT="0" marB="0" anchor="b"/>
                </a:tc>
                <a:tc>
                  <a:txBody>
                    <a:bodyPr/>
                    <a:lstStyle/>
                    <a:p>
                      <a:pPr algn="ctr"/>
                      <a:r>
                        <a:rPr lang="de-DE" sz="1200">
                          <a:effectLst/>
                        </a:rPr>
                        <a:t>0.160</a:t>
                      </a:r>
                    </a:p>
                  </a:txBody>
                  <a:tcPr marL="68580" marR="68580" marT="0" marB="0" anchor="b"/>
                </a:tc>
                <a:tc>
                  <a:txBody>
                    <a:bodyPr/>
                    <a:lstStyle/>
                    <a:p>
                      <a:pPr algn="ctr"/>
                      <a:r>
                        <a:rPr lang="de-DE" sz="1200">
                          <a:effectLst/>
                        </a:rPr>
                        <a:t>-1.119</a:t>
                      </a:r>
                    </a:p>
                  </a:txBody>
                  <a:tcPr marL="68580" marR="68580" marT="0" marB="0" anchor="b"/>
                </a:tc>
                <a:extLst>
                  <a:ext uri="{0D108BD9-81ED-4DB2-BD59-A6C34878D82A}">
                    <a16:rowId xmlns:a16="http://schemas.microsoft.com/office/drawing/2014/main" val="1680680833"/>
                  </a:ext>
                </a:extLst>
              </a:tr>
              <a:tr h="207256">
                <a:tc vMerge="1">
                  <a:txBody>
                    <a:bodyPr/>
                    <a:lstStyle/>
                    <a:p>
                      <a:endParaRPr lang="de-DE"/>
                    </a:p>
                  </a:txBody>
                  <a:tcPr/>
                </a:tc>
                <a:tc>
                  <a:txBody>
                    <a:bodyPr/>
                    <a:lstStyle/>
                    <a:p>
                      <a:pPr algn="ctr"/>
                      <a:r>
                        <a:rPr lang="de-DE" sz="1200">
                          <a:effectLst/>
                        </a:rPr>
                        <a:t>(0.148)</a:t>
                      </a:r>
                    </a:p>
                  </a:txBody>
                  <a:tcPr marL="68580" marR="68580" marT="0" marB="0" anchor="b"/>
                </a:tc>
                <a:tc>
                  <a:txBody>
                    <a:bodyPr/>
                    <a:lstStyle/>
                    <a:p>
                      <a:pPr algn="ctr"/>
                      <a:r>
                        <a:rPr lang="de-DE" sz="1200">
                          <a:effectLst/>
                        </a:rPr>
                        <a:t>(0.147)</a:t>
                      </a:r>
                    </a:p>
                  </a:txBody>
                  <a:tcPr marL="68580" marR="68580" marT="0" marB="0" anchor="b"/>
                </a:tc>
                <a:tc>
                  <a:txBody>
                    <a:bodyPr/>
                    <a:lstStyle/>
                    <a:p>
                      <a:pPr algn="ctr"/>
                      <a:r>
                        <a:rPr lang="de-DE" sz="1200">
                          <a:effectLst/>
                        </a:rPr>
                        <a:t>(1.048)</a:t>
                      </a:r>
                    </a:p>
                  </a:txBody>
                  <a:tcPr marL="68580" marR="68580" marT="0" marB="0" anchor="b"/>
                </a:tc>
                <a:extLst>
                  <a:ext uri="{0D108BD9-81ED-4DB2-BD59-A6C34878D82A}">
                    <a16:rowId xmlns:a16="http://schemas.microsoft.com/office/drawing/2014/main" val="2610869979"/>
                  </a:ext>
                </a:extLst>
              </a:tr>
              <a:tr h="207256">
                <a:tc rowSpan="2">
                  <a:txBody>
                    <a:bodyPr/>
                    <a:lstStyle/>
                    <a:p>
                      <a:pPr marL="90170"/>
                      <a:r>
                        <a:rPr lang="en-GB" sz="1200">
                          <a:effectLst/>
                        </a:rPr>
                        <a:t>C2: Paternal wage penalties</a:t>
                      </a:r>
                    </a:p>
                    <a:p>
                      <a:pPr marL="90170"/>
                      <a:endParaRPr lang="en-GB" sz="1200">
                        <a:effectLst/>
                      </a:endParaRPr>
                    </a:p>
                  </a:txBody>
                  <a:tcPr marL="68580" marR="68580" marT="0" marB="0"/>
                </a:tc>
                <a:tc>
                  <a:txBody>
                    <a:bodyPr/>
                    <a:lstStyle/>
                    <a:p>
                      <a:pPr algn="ctr"/>
                      <a:r>
                        <a:rPr lang="de-DE" sz="1200">
                          <a:effectLst/>
                        </a:rPr>
                        <a:t>-0.207</a:t>
                      </a:r>
                    </a:p>
                  </a:txBody>
                  <a:tcPr marL="68580" marR="68580" marT="0" marB="0" anchor="b"/>
                </a:tc>
                <a:tc>
                  <a:txBody>
                    <a:bodyPr/>
                    <a:lstStyle/>
                    <a:p>
                      <a:pPr algn="ctr"/>
                      <a:r>
                        <a:rPr lang="de-DE" sz="1200">
                          <a:effectLst/>
                        </a:rPr>
                        <a:t>0.122</a:t>
                      </a:r>
                    </a:p>
                  </a:txBody>
                  <a:tcPr marL="68580" marR="68580" marT="0" marB="0" anchor="b"/>
                </a:tc>
                <a:tc>
                  <a:txBody>
                    <a:bodyPr/>
                    <a:lstStyle/>
                    <a:p>
                      <a:pPr algn="ctr"/>
                      <a:r>
                        <a:rPr lang="de-DE" sz="1200">
                          <a:effectLst/>
                        </a:rPr>
                        <a:t>-1.218</a:t>
                      </a:r>
                    </a:p>
                  </a:txBody>
                  <a:tcPr marL="68580" marR="68580" marT="0" marB="0" anchor="b"/>
                </a:tc>
                <a:extLst>
                  <a:ext uri="{0D108BD9-81ED-4DB2-BD59-A6C34878D82A}">
                    <a16:rowId xmlns:a16="http://schemas.microsoft.com/office/drawing/2014/main" val="1600702969"/>
                  </a:ext>
                </a:extLst>
              </a:tr>
              <a:tr h="207256">
                <a:tc vMerge="1">
                  <a:txBody>
                    <a:bodyPr/>
                    <a:lstStyle/>
                    <a:p>
                      <a:endParaRPr lang="de-DE"/>
                    </a:p>
                  </a:txBody>
                  <a:tcPr/>
                </a:tc>
                <a:tc>
                  <a:txBody>
                    <a:bodyPr/>
                    <a:lstStyle/>
                    <a:p>
                      <a:pPr algn="ctr"/>
                      <a:r>
                        <a:rPr lang="de-DE" sz="1200">
                          <a:effectLst/>
                        </a:rPr>
                        <a:t>(0.153)</a:t>
                      </a:r>
                    </a:p>
                  </a:txBody>
                  <a:tcPr marL="68580" marR="68580" marT="0" marB="0" anchor="b"/>
                </a:tc>
                <a:tc>
                  <a:txBody>
                    <a:bodyPr/>
                    <a:lstStyle/>
                    <a:p>
                      <a:pPr algn="ctr"/>
                      <a:r>
                        <a:rPr lang="de-DE" sz="1200">
                          <a:effectLst/>
                        </a:rPr>
                        <a:t>(0.150)</a:t>
                      </a:r>
                    </a:p>
                  </a:txBody>
                  <a:tcPr marL="68580" marR="68580" marT="0" marB="0" anchor="b"/>
                </a:tc>
                <a:tc>
                  <a:txBody>
                    <a:bodyPr/>
                    <a:lstStyle/>
                    <a:p>
                      <a:pPr algn="ctr"/>
                      <a:r>
                        <a:rPr lang="de-DE" sz="1200">
                          <a:effectLst/>
                        </a:rPr>
                        <a:t>(1.058)</a:t>
                      </a:r>
                    </a:p>
                  </a:txBody>
                  <a:tcPr marL="68580" marR="68580" marT="0" marB="0" anchor="b"/>
                </a:tc>
                <a:extLst>
                  <a:ext uri="{0D108BD9-81ED-4DB2-BD59-A6C34878D82A}">
                    <a16:rowId xmlns:a16="http://schemas.microsoft.com/office/drawing/2014/main" val="2704136144"/>
                  </a:ext>
                </a:extLst>
              </a:tr>
              <a:tr h="207256">
                <a:tc rowSpan="2">
                  <a:txBody>
                    <a:bodyPr/>
                    <a:lstStyle/>
                    <a:p>
                      <a:pPr marL="90170"/>
                      <a:r>
                        <a:rPr lang="en-GB" sz="1200">
                          <a:effectLst/>
                        </a:rPr>
                        <a:t>C3: Paternal take-up trends</a:t>
                      </a:r>
                    </a:p>
                    <a:p>
                      <a:pPr marL="90170"/>
                      <a:endParaRPr lang="en-GB" sz="1200">
                        <a:effectLst/>
                      </a:endParaRPr>
                    </a:p>
                  </a:txBody>
                  <a:tcPr marL="68580" marR="68580" marT="0" marB="0"/>
                </a:tc>
                <a:tc>
                  <a:txBody>
                    <a:bodyPr/>
                    <a:lstStyle/>
                    <a:p>
                      <a:pPr algn="ctr"/>
                      <a:r>
                        <a:rPr lang="de-DE" sz="1200">
                          <a:effectLst/>
                        </a:rPr>
                        <a:t>-0.154</a:t>
                      </a:r>
                    </a:p>
                  </a:txBody>
                  <a:tcPr marL="68580" marR="68580" marT="0" marB="0" anchor="b"/>
                </a:tc>
                <a:tc>
                  <a:txBody>
                    <a:bodyPr/>
                    <a:lstStyle/>
                    <a:p>
                      <a:pPr algn="ctr"/>
                      <a:r>
                        <a:rPr lang="de-DE" sz="1200">
                          <a:effectLst/>
                        </a:rPr>
                        <a:t>0.159</a:t>
                      </a:r>
                    </a:p>
                  </a:txBody>
                  <a:tcPr marL="68580" marR="68580" marT="0" marB="0" anchor="b"/>
                </a:tc>
                <a:tc>
                  <a:txBody>
                    <a:bodyPr/>
                    <a:lstStyle/>
                    <a:p>
                      <a:pPr algn="ctr"/>
                      <a:r>
                        <a:rPr lang="de-DE" sz="1200">
                          <a:effectLst/>
                        </a:rPr>
                        <a:t>-1.157</a:t>
                      </a:r>
                    </a:p>
                  </a:txBody>
                  <a:tcPr marL="68580" marR="68580" marT="0" marB="0" anchor="b"/>
                </a:tc>
                <a:extLst>
                  <a:ext uri="{0D108BD9-81ED-4DB2-BD59-A6C34878D82A}">
                    <a16:rowId xmlns:a16="http://schemas.microsoft.com/office/drawing/2014/main" val="2962390869"/>
                  </a:ext>
                </a:extLst>
              </a:tr>
              <a:tr h="207256">
                <a:tc vMerge="1">
                  <a:txBody>
                    <a:bodyPr/>
                    <a:lstStyle/>
                    <a:p>
                      <a:endParaRPr lang="de-DE"/>
                    </a:p>
                  </a:txBody>
                  <a:tcPr/>
                </a:tc>
                <a:tc>
                  <a:txBody>
                    <a:bodyPr/>
                    <a:lstStyle/>
                    <a:p>
                      <a:pPr algn="ctr"/>
                      <a:r>
                        <a:rPr lang="de-DE" sz="1200">
                          <a:effectLst/>
                        </a:rPr>
                        <a:t>(0.146)</a:t>
                      </a:r>
                    </a:p>
                  </a:txBody>
                  <a:tcPr marL="68580" marR="68580" marT="0" marB="0" anchor="b"/>
                </a:tc>
                <a:tc>
                  <a:txBody>
                    <a:bodyPr/>
                    <a:lstStyle/>
                    <a:p>
                      <a:pPr algn="ctr"/>
                      <a:r>
                        <a:rPr lang="de-DE" sz="1200">
                          <a:effectLst/>
                        </a:rPr>
                        <a:t>(0.144)</a:t>
                      </a:r>
                    </a:p>
                  </a:txBody>
                  <a:tcPr marL="68580" marR="68580" marT="0" marB="0" anchor="b"/>
                </a:tc>
                <a:tc>
                  <a:txBody>
                    <a:bodyPr/>
                    <a:lstStyle/>
                    <a:p>
                      <a:pPr algn="ctr"/>
                      <a:r>
                        <a:rPr lang="de-DE" sz="1200">
                          <a:effectLst/>
                        </a:rPr>
                        <a:t>(1.030)</a:t>
                      </a:r>
                    </a:p>
                  </a:txBody>
                  <a:tcPr marL="68580" marR="68580" marT="0" marB="0" anchor="b"/>
                </a:tc>
                <a:extLst>
                  <a:ext uri="{0D108BD9-81ED-4DB2-BD59-A6C34878D82A}">
                    <a16:rowId xmlns:a16="http://schemas.microsoft.com/office/drawing/2014/main" val="2449366676"/>
                  </a:ext>
                </a:extLst>
              </a:tr>
              <a:tr h="315390">
                <a:tc rowSpan="2">
                  <a:txBody>
                    <a:bodyPr/>
                    <a:lstStyle/>
                    <a:p>
                      <a:pPr marL="90170" indent="-90170"/>
                      <a:r>
                        <a:rPr lang="en-GB" sz="1200">
                          <a:effectLst/>
                        </a:rPr>
                        <a:t>Vignette: Net household income of 3,700€ (ref: 2,350€)</a:t>
                      </a:r>
                    </a:p>
                    <a:p>
                      <a:endParaRPr lang="en-GB" sz="1200">
                        <a:effectLst/>
                      </a:endParaRPr>
                    </a:p>
                  </a:txBody>
                  <a:tcPr marL="68580" marR="68580" marT="0" marB="0"/>
                </a:tc>
                <a:tc>
                  <a:txBody>
                    <a:bodyPr/>
                    <a:lstStyle/>
                    <a:p>
                      <a:pPr algn="ctr"/>
                      <a:r>
                        <a:rPr lang="de-DE" sz="1200">
                          <a:effectLst/>
                        </a:rPr>
                        <a:t>-0.160</a:t>
                      </a:r>
                      <a:r>
                        <a:rPr lang="de-DE" sz="1200" baseline="30000">
                          <a:effectLst/>
                        </a:rPr>
                        <a:t>**</a:t>
                      </a:r>
                      <a:endParaRPr lang="de-DE" sz="1200">
                        <a:effectLst/>
                      </a:endParaRPr>
                    </a:p>
                  </a:txBody>
                  <a:tcPr marL="68580" marR="68580" marT="0" marB="0" anchor="b"/>
                </a:tc>
                <a:tc>
                  <a:txBody>
                    <a:bodyPr/>
                    <a:lstStyle/>
                    <a:p>
                      <a:pPr algn="ctr"/>
                      <a:r>
                        <a:rPr lang="de-DE" sz="1200">
                          <a:effectLst/>
                        </a:rPr>
                        <a:t>0.218</a:t>
                      </a:r>
                      <a:r>
                        <a:rPr lang="de-DE" sz="1200" baseline="30000">
                          <a:effectLst/>
                        </a:rPr>
                        <a:t>***</a:t>
                      </a:r>
                      <a:endParaRPr lang="de-DE" sz="1200">
                        <a:effectLst/>
                      </a:endParaRPr>
                    </a:p>
                  </a:txBody>
                  <a:tcPr marL="68580" marR="68580" marT="0" marB="0" anchor="b"/>
                </a:tc>
                <a:tc>
                  <a:txBody>
                    <a:bodyPr/>
                    <a:lstStyle/>
                    <a:p>
                      <a:pPr algn="ctr"/>
                      <a:r>
                        <a:rPr lang="de-DE" sz="1200">
                          <a:effectLst/>
                        </a:rPr>
                        <a:t>-1.321</a:t>
                      </a:r>
                      <a:r>
                        <a:rPr lang="de-DE" sz="1200" baseline="30000">
                          <a:effectLst/>
                        </a:rPr>
                        <a:t>**</a:t>
                      </a:r>
                      <a:endParaRPr lang="de-DE" sz="1200">
                        <a:effectLst/>
                      </a:endParaRPr>
                    </a:p>
                  </a:txBody>
                  <a:tcPr marL="68580" marR="68580" marT="0" marB="0" anchor="b"/>
                </a:tc>
                <a:extLst>
                  <a:ext uri="{0D108BD9-81ED-4DB2-BD59-A6C34878D82A}">
                    <a16:rowId xmlns:a16="http://schemas.microsoft.com/office/drawing/2014/main" val="3318613518"/>
                  </a:ext>
                </a:extLst>
              </a:tr>
              <a:tr h="207256">
                <a:tc vMerge="1">
                  <a:txBody>
                    <a:bodyPr/>
                    <a:lstStyle/>
                    <a:p>
                      <a:endParaRPr lang="de-DE"/>
                    </a:p>
                  </a:txBody>
                  <a:tcPr/>
                </a:tc>
                <a:tc>
                  <a:txBody>
                    <a:bodyPr/>
                    <a:lstStyle/>
                    <a:p>
                      <a:pPr algn="ctr"/>
                      <a:r>
                        <a:rPr lang="de-DE" sz="1200">
                          <a:effectLst/>
                        </a:rPr>
                        <a:t>(0.059)</a:t>
                      </a:r>
                    </a:p>
                  </a:txBody>
                  <a:tcPr marL="68580" marR="68580" marT="0" marB="0" anchor="b"/>
                </a:tc>
                <a:tc>
                  <a:txBody>
                    <a:bodyPr/>
                    <a:lstStyle/>
                    <a:p>
                      <a:pPr algn="ctr"/>
                      <a:r>
                        <a:rPr lang="de-DE" sz="1200">
                          <a:effectLst/>
                        </a:rPr>
                        <a:t>(0.059)</a:t>
                      </a:r>
                    </a:p>
                  </a:txBody>
                  <a:tcPr marL="68580" marR="68580" marT="0" marB="0" anchor="b"/>
                </a:tc>
                <a:tc>
                  <a:txBody>
                    <a:bodyPr/>
                    <a:lstStyle/>
                    <a:p>
                      <a:pPr algn="ctr"/>
                      <a:r>
                        <a:rPr lang="de-DE" sz="1200">
                          <a:effectLst/>
                        </a:rPr>
                        <a:t>(0.428)</a:t>
                      </a:r>
                    </a:p>
                  </a:txBody>
                  <a:tcPr marL="68580" marR="68580" marT="0" marB="0" anchor="b"/>
                </a:tc>
                <a:extLst>
                  <a:ext uri="{0D108BD9-81ED-4DB2-BD59-A6C34878D82A}">
                    <a16:rowId xmlns:a16="http://schemas.microsoft.com/office/drawing/2014/main" val="1331882605"/>
                  </a:ext>
                </a:extLst>
              </a:tr>
              <a:tr h="315390">
                <a:tc rowSpan="2">
                  <a:txBody>
                    <a:bodyPr/>
                    <a:lstStyle/>
                    <a:p>
                      <a:pPr marL="104775" indent="-104775"/>
                      <a:r>
                        <a:rPr lang="en-GB" sz="1200">
                          <a:effectLst/>
                        </a:rPr>
                        <a:t>Vignette: Mother earns 60% (ref: 40%)</a:t>
                      </a:r>
                    </a:p>
                    <a:p>
                      <a:pPr marL="90170"/>
                      <a:endParaRPr lang="en-GB" sz="1200">
                        <a:effectLst/>
                      </a:endParaRPr>
                    </a:p>
                  </a:txBody>
                  <a:tcPr marL="68580" marR="68580" marT="0" marB="0"/>
                </a:tc>
                <a:tc>
                  <a:txBody>
                    <a:bodyPr/>
                    <a:lstStyle/>
                    <a:p>
                      <a:pPr algn="ctr"/>
                      <a:r>
                        <a:rPr lang="de-DE" sz="1200">
                          <a:effectLst/>
                        </a:rPr>
                        <a:t>-1.341</a:t>
                      </a:r>
                      <a:r>
                        <a:rPr lang="de-DE" sz="1200" baseline="30000">
                          <a:effectLst/>
                        </a:rPr>
                        <a:t>***</a:t>
                      </a:r>
                      <a:endParaRPr lang="de-DE" sz="1200">
                        <a:effectLst/>
                      </a:endParaRPr>
                    </a:p>
                  </a:txBody>
                  <a:tcPr marL="68580" marR="68580" marT="0" marB="0" anchor="b"/>
                </a:tc>
                <a:tc>
                  <a:txBody>
                    <a:bodyPr/>
                    <a:lstStyle/>
                    <a:p>
                      <a:pPr algn="ctr"/>
                      <a:r>
                        <a:rPr lang="de-DE" sz="1200">
                          <a:effectLst/>
                        </a:rPr>
                        <a:t>1.323</a:t>
                      </a:r>
                      <a:r>
                        <a:rPr lang="de-DE" sz="1200" baseline="30000">
                          <a:effectLst/>
                        </a:rPr>
                        <a:t>***</a:t>
                      </a:r>
                      <a:endParaRPr lang="de-DE" sz="1200">
                        <a:effectLst/>
                      </a:endParaRPr>
                    </a:p>
                  </a:txBody>
                  <a:tcPr marL="68580" marR="68580" marT="0" marB="0" anchor="b"/>
                </a:tc>
                <a:tc>
                  <a:txBody>
                    <a:bodyPr/>
                    <a:lstStyle/>
                    <a:p>
                      <a:pPr algn="ctr"/>
                      <a:r>
                        <a:rPr lang="de-DE" sz="1200">
                          <a:effectLst/>
                        </a:rPr>
                        <a:t>-9.698</a:t>
                      </a:r>
                      <a:r>
                        <a:rPr lang="de-DE" sz="1200" baseline="30000">
                          <a:effectLst/>
                        </a:rPr>
                        <a:t>***</a:t>
                      </a:r>
                      <a:endParaRPr lang="de-DE" sz="1200">
                        <a:effectLst/>
                      </a:endParaRPr>
                    </a:p>
                  </a:txBody>
                  <a:tcPr marL="68580" marR="68580" marT="0" marB="0" anchor="b"/>
                </a:tc>
                <a:extLst>
                  <a:ext uri="{0D108BD9-81ED-4DB2-BD59-A6C34878D82A}">
                    <a16:rowId xmlns:a16="http://schemas.microsoft.com/office/drawing/2014/main" val="1141278120"/>
                  </a:ext>
                </a:extLst>
              </a:tr>
              <a:tr h="207256">
                <a:tc vMerge="1">
                  <a:txBody>
                    <a:bodyPr/>
                    <a:lstStyle/>
                    <a:p>
                      <a:endParaRPr lang="de-DE"/>
                    </a:p>
                  </a:txBody>
                  <a:tcPr/>
                </a:tc>
                <a:tc>
                  <a:txBody>
                    <a:bodyPr/>
                    <a:lstStyle/>
                    <a:p>
                      <a:pPr algn="ctr"/>
                      <a:r>
                        <a:rPr lang="de-DE" sz="1200">
                          <a:effectLst/>
                        </a:rPr>
                        <a:t>(0.131)</a:t>
                      </a:r>
                    </a:p>
                  </a:txBody>
                  <a:tcPr marL="68580" marR="68580" marT="0" marB="0" anchor="b"/>
                </a:tc>
                <a:tc>
                  <a:txBody>
                    <a:bodyPr/>
                    <a:lstStyle/>
                    <a:p>
                      <a:pPr algn="ctr"/>
                      <a:r>
                        <a:rPr lang="de-DE" sz="1200">
                          <a:effectLst/>
                        </a:rPr>
                        <a:t>(0.130)</a:t>
                      </a:r>
                    </a:p>
                  </a:txBody>
                  <a:tcPr marL="68580" marR="68580" marT="0" marB="0" anchor="b"/>
                </a:tc>
                <a:tc>
                  <a:txBody>
                    <a:bodyPr/>
                    <a:lstStyle/>
                    <a:p>
                      <a:pPr algn="ctr"/>
                      <a:r>
                        <a:rPr lang="de-DE" sz="1200">
                          <a:effectLst/>
                        </a:rPr>
                        <a:t>(0.955)</a:t>
                      </a:r>
                    </a:p>
                  </a:txBody>
                  <a:tcPr marL="68580" marR="68580" marT="0" marB="0" anchor="b"/>
                </a:tc>
                <a:extLst>
                  <a:ext uri="{0D108BD9-81ED-4DB2-BD59-A6C34878D82A}">
                    <a16:rowId xmlns:a16="http://schemas.microsoft.com/office/drawing/2014/main" val="1862529207"/>
                  </a:ext>
                </a:extLst>
              </a:tr>
              <a:tr h="315390">
                <a:tc rowSpan="2">
                  <a:txBody>
                    <a:bodyPr/>
                    <a:lstStyle/>
                    <a:p>
                      <a:pPr marL="104775" indent="-104775"/>
                      <a:r>
                        <a:rPr lang="en-GB" sz="1200">
                          <a:effectLst/>
                        </a:rPr>
                        <a:t>Lagged DV/Division of leave in Wave 1</a:t>
                      </a:r>
                    </a:p>
                  </a:txBody>
                  <a:tcPr marL="68580" marR="68580" marT="0" marB="0"/>
                </a:tc>
                <a:tc>
                  <a:txBody>
                    <a:bodyPr/>
                    <a:lstStyle/>
                    <a:p>
                      <a:pPr algn="ctr"/>
                      <a:r>
                        <a:rPr lang="de-DE" sz="1200">
                          <a:effectLst/>
                        </a:rPr>
                        <a:t>0.308</a:t>
                      </a:r>
                      <a:r>
                        <a:rPr lang="de-DE" sz="1200" baseline="30000">
                          <a:effectLst/>
                        </a:rPr>
                        <a:t>***</a:t>
                      </a:r>
                      <a:endParaRPr lang="de-DE" sz="1200">
                        <a:effectLst/>
                      </a:endParaRPr>
                    </a:p>
                  </a:txBody>
                  <a:tcPr marL="68580" marR="68580" marT="0" marB="0" anchor="b"/>
                </a:tc>
                <a:tc>
                  <a:txBody>
                    <a:bodyPr/>
                    <a:lstStyle/>
                    <a:p>
                      <a:pPr algn="ctr"/>
                      <a:r>
                        <a:rPr lang="de-DE" sz="1200">
                          <a:effectLst/>
                        </a:rPr>
                        <a:t>0.311</a:t>
                      </a:r>
                      <a:r>
                        <a:rPr lang="de-DE" sz="1200" baseline="30000">
                          <a:effectLst/>
                        </a:rPr>
                        <a:t>***</a:t>
                      </a:r>
                      <a:endParaRPr lang="de-DE" sz="1200">
                        <a:effectLst/>
                      </a:endParaRPr>
                    </a:p>
                  </a:txBody>
                  <a:tcPr marL="68580" marR="68580" marT="0" marB="0" anchor="b"/>
                </a:tc>
                <a:tc>
                  <a:txBody>
                    <a:bodyPr/>
                    <a:lstStyle/>
                    <a:p>
                      <a:pPr algn="ctr"/>
                      <a:r>
                        <a:rPr lang="de-DE" sz="1200">
                          <a:effectLst/>
                        </a:rPr>
                        <a:t>0.308</a:t>
                      </a:r>
                      <a:r>
                        <a:rPr lang="de-DE" sz="1200" baseline="30000">
                          <a:effectLst/>
                        </a:rPr>
                        <a:t>***</a:t>
                      </a:r>
                      <a:endParaRPr lang="de-DE" sz="1200">
                        <a:effectLst/>
                      </a:endParaRPr>
                    </a:p>
                  </a:txBody>
                  <a:tcPr marL="68580" marR="68580" marT="0" marB="0" anchor="b"/>
                </a:tc>
                <a:extLst>
                  <a:ext uri="{0D108BD9-81ED-4DB2-BD59-A6C34878D82A}">
                    <a16:rowId xmlns:a16="http://schemas.microsoft.com/office/drawing/2014/main" val="597808620"/>
                  </a:ext>
                </a:extLst>
              </a:tr>
              <a:tr h="207256">
                <a:tc vMerge="1">
                  <a:txBody>
                    <a:bodyPr/>
                    <a:lstStyle/>
                    <a:p>
                      <a:endParaRPr lang="de-DE"/>
                    </a:p>
                  </a:txBody>
                  <a:tcPr/>
                </a:tc>
                <a:tc>
                  <a:txBody>
                    <a:bodyPr/>
                    <a:lstStyle/>
                    <a:p>
                      <a:pPr algn="ctr"/>
                      <a:r>
                        <a:rPr lang="de-DE" sz="1200">
                          <a:effectLst/>
                        </a:rPr>
                        <a:t>(0.020)</a:t>
                      </a:r>
                    </a:p>
                  </a:txBody>
                  <a:tcPr marL="68580" marR="68580" marT="0" marB="0" anchor="b"/>
                </a:tc>
                <a:tc>
                  <a:txBody>
                    <a:bodyPr/>
                    <a:lstStyle/>
                    <a:p>
                      <a:pPr algn="ctr"/>
                      <a:r>
                        <a:rPr lang="de-DE" sz="1200">
                          <a:effectLst/>
                        </a:rPr>
                        <a:t>(0.021)</a:t>
                      </a:r>
                    </a:p>
                  </a:txBody>
                  <a:tcPr marL="68580" marR="68580" marT="0" marB="0" anchor="b"/>
                </a:tc>
                <a:tc>
                  <a:txBody>
                    <a:bodyPr/>
                    <a:lstStyle/>
                    <a:p>
                      <a:pPr algn="ctr"/>
                      <a:r>
                        <a:rPr lang="de-DE" sz="1200">
                          <a:effectLst/>
                        </a:rPr>
                        <a:t>(0.021)</a:t>
                      </a:r>
                    </a:p>
                  </a:txBody>
                  <a:tcPr marL="68580" marR="68580" marT="0" marB="0" anchor="b"/>
                </a:tc>
                <a:extLst>
                  <a:ext uri="{0D108BD9-81ED-4DB2-BD59-A6C34878D82A}">
                    <a16:rowId xmlns:a16="http://schemas.microsoft.com/office/drawing/2014/main" val="1814672294"/>
                  </a:ext>
                </a:extLst>
              </a:tr>
              <a:tr h="207256">
                <a:tc>
                  <a:txBody>
                    <a:bodyPr/>
                    <a:lstStyle/>
                    <a:p>
                      <a:endParaRPr lang="en-GB" sz="1200">
                        <a:effectLst/>
                      </a:endParaRPr>
                    </a:p>
                  </a:txBody>
                  <a:tcPr marL="68580" marR="68580" marT="0" marB="0"/>
                </a:tc>
                <a:tc>
                  <a:txBody>
                    <a:bodyPr/>
                    <a:lstStyle/>
                    <a:p>
                      <a:pPr algn="ctr"/>
                      <a:r>
                        <a:rPr lang="de-DE" sz="1200">
                          <a:effectLst/>
                        </a:rPr>
                        <a:t>(0.141)</a:t>
                      </a:r>
                    </a:p>
                  </a:txBody>
                  <a:tcPr marL="68580" marR="68580" marT="0" marB="0" anchor="b"/>
                </a:tc>
                <a:tc>
                  <a:txBody>
                    <a:bodyPr/>
                    <a:lstStyle/>
                    <a:p>
                      <a:pPr algn="ctr"/>
                      <a:r>
                        <a:rPr lang="de-DE" sz="1200">
                          <a:effectLst/>
                        </a:rPr>
                        <a:t>(0.142)</a:t>
                      </a:r>
                    </a:p>
                  </a:txBody>
                  <a:tcPr marL="68580" marR="68580" marT="0" marB="0" anchor="b"/>
                </a:tc>
                <a:tc>
                  <a:txBody>
                    <a:bodyPr/>
                    <a:lstStyle/>
                    <a:p>
                      <a:pPr algn="ctr"/>
                      <a:r>
                        <a:rPr lang="de-DE" sz="1200">
                          <a:effectLst/>
                        </a:rPr>
                        <a:t>(0.990)</a:t>
                      </a:r>
                    </a:p>
                  </a:txBody>
                  <a:tcPr marL="68580" marR="68580" marT="0" marB="0" anchor="b"/>
                </a:tc>
                <a:extLst>
                  <a:ext uri="{0D108BD9-81ED-4DB2-BD59-A6C34878D82A}">
                    <a16:rowId xmlns:a16="http://schemas.microsoft.com/office/drawing/2014/main" val="2408633088"/>
                  </a:ext>
                </a:extLst>
              </a:tr>
              <a:tr h="315390">
                <a:tc rowSpan="2">
                  <a:txBody>
                    <a:bodyPr/>
                    <a:lstStyle/>
                    <a:p>
                      <a:r>
                        <a:rPr lang="en-GB" sz="1200">
                          <a:effectLst/>
                        </a:rPr>
                        <a:t>Constant</a:t>
                      </a:r>
                    </a:p>
                  </a:txBody>
                  <a:tcPr marL="68580" marR="68580" marT="0" marB="0"/>
                </a:tc>
                <a:tc>
                  <a:txBody>
                    <a:bodyPr/>
                    <a:lstStyle/>
                    <a:p>
                      <a:pPr algn="ctr"/>
                      <a:r>
                        <a:rPr lang="de-DE" sz="1200">
                          <a:effectLst/>
                        </a:rPr>
                        <a:t>7.297</a:t>
                      </a:r>
                      <a:r>
                        <a:rPr lang="de-DE" sz="1200" baseline="30000">
                          <a:effectLst/>
                        </a:rPr>
                        <a:t>***</a:t>
                      </a:r>
                      <a:endParaRPr lang="de-DE" sz="1200">
                        <a:effectLst/>
                      </a:endParaRPr>
                    </a:p>
                  </a:txBody>
                  <a:tcPr marL="68580" marR="68580" marT="0" marB="0" anchor="b"/>
                </a:tc>
                <a:tc>
                  <a:txBody>
                    <a:bodyPr/>
                    <a:lstStyle/>
                    <a:p>
                      <a:pPr algn="ctr"/>
                      <a:r>
                        <a:rPr lang="de-DE" sz="1200">
                          <a:effectLst/>
                        </a:rPr>
                        <a:t>2.159</a:t>
                      </a:r>
                      <a:r>
                        <a:rPr lang="de-DE" sz="1200" baseline="30000">
                          <a:effectLst/>
                        </a:rPr>
                        <a:t>***</a:t>
                      </a:r>
                      <a:endParaRPr lang="de-DE" sz="1200">
                        <a:effectLst/>
                      </a:endParaRPr>
                    </a:p>
                  </a:txBody>
                  <a:tcPr marL="68580" marR="68580" marT="0" marB="0" anchor="b"/>
                </a:tc>
                <a:tc>
                  <a:txBody>
                    <a:bodyPr/>
                    <a:lstStyle/>
                    <a:p>
                      <a:pPr algn="ctr"/>
                      <a:r>
                        <a:rPr lang="de-DE" sz="1200">
                          <a:effectLst/>
                        </a:rPr>
                        <a:t>53.480</a:t>
                      </a:r>
                      <a:r>
                        <a:rPr lang="de-DE" sz="1200" baseline="30000">
                          <a:effectLst/>
                        </a:rPr>
                        <a:t>***</a:t>
                      </a:r>
                      <a:endParaRPr lang="de-DE" sz="1200">
                        <a:effectLst/>
                      </a:endParaRPr>
                    </a:p>
                  </a:txBody>
                  <a:tcPr marL="68580" marR="68580" marT="0" marB="0" anchor="b"/>
                </a:tc>
                <a:extLst>
                  <a:ext uri="{0D108BD9-81ED-4DB2-BD59-A6C34878D82A}">
                    <a16:rowId xmlns:a16="http://schemas.microsoft.com/office/drawing/2014/main" val="2630117504"/>
                  </a:ext>
                </a:extLst>
              </a:tr>
              <a:tr h="207256">
                <a:tc vMerge="1">
                  <a:txBody>
                    <a:bodyPr/>
                    <a:lstStyle/>
                    <a:p>
                      <a:endParaRPr lang="de-DE"/>
                    </a:p>
                  </a:txBody>
                  <a:tcPr/>
                </a:tc>
                <a:tc>
                  <a:txBody>
                    <a:bodyPr/>
                    <a:lstStyle/>
                    <a:p>
                      <a:pPr algn="ctr"/>
                      <a:r>
                        <a:rPr lang="de-DE" sz="1200">
                          <a:effectLst/>
                        </a:rPr>
                        <a:t>(0.321)</a:t>
                      </a:r>
                    </a:p>
                  </a:txBody>
                  <a:tcPr marL="68580" marR="68580" marT="0" marB="0" anchor="b"/>
                </a:tc>
                <a:tc>
                  <a:txBody>
                    <a:bodyPr/>
                    <a:lstStyle/>
                    <a:p>
                      <a:pPr algn="ctr"/>
                      <a:r>
                        <a:rPr lang="de-DE" sz="1200">
                          <a:effectLst/>
                        </a:rPr>
                        <a:t>(0.251)</a:t>
                      </a:r>
                    </a:p>
                  </a:txBody>
                  <a:tcPr marL="68580" marR="68580" marT="0" marB="0" anchor="b"/>
                </a:tc>
                <a:tc>
                  <a:txBody>
                    <a:bodyPr/>
                    <a:lstStyle/>
                    <a:p>
                      <a:pPr algn="ctr"/>
                      <a:r>
                        <a:rPr lang="de-DE" sz="1200">
                          <a:effectLst/>
                        </a:rPr>
                        <a:t>(2.324)</a:t>
                      </a:r>
                    </a:p>
                  </a:txBody>
                  <a:tcPr marL="68580" marR="68580" marT="0" marB="0" anchor="b"/>
                </a:tc>
                <a:extLst>
                  <a:ext uri="{0D108BD9-81ED-4DB2-BD59-A6C34878D82A}">
                    <a16:rowId xmlns:a16="http://schemas.microsoft.com/office/drawing/2014/main" val="1897438942"/>
                  </a:ext>
                </a:extLst>
              </a:tr>
              <a:tr h="207256">
                <a:tc>
                  <a:txBody>
                    <a:bodyPr/>
                    <a:lstStyle/>
                    <a:p>
                      <a:r>
                        <a:rPr lang="en-GB" sz="1200">
                          <a:effectLst/>
                        </a:rPr>
                        <a:t>N</a:t>
                      </a:r>
                    </a:p>
                  </a:txBody>
                  <a:tcPr marL="68580" marR="68580" marT="0" marB="0" anchor="b"/>
                </a:tc>
                <a:tc>
                  <a:txBody>
                    <a:bodyPr/>
                    <a:lstStyle/>
                    <a:p>
                      <a:pPr algn="ctr"/>
                      <a:r>
                        <a:rPr lang="de-DE" sz="1200">
                          <a:effectLst/>
                        </a:rPr>
                        <a:t>5,362</a:t>
                      </a:r>
                    </a:p>
                  </a:txBody>
                  <a:tcPr marL="68580" marR="68580" marT="0" marB="0" anchor="b"/>
                </a:tc>
                <a:tc>
                  <a:txBody>
                    <a:bodyPr/>
                    <a:lstStyle/>
                    <a:p>
                      <a:pPr algn="ctr"/>
                      <a:r>
                        <a:rPr lang="de-DE" sz="1200">
                          <a:effectLst/>
                        </a:rPr>
                        <a:t>5,362</a:t>
                      </a:r>
                    </a:p>
                  </a:txBody>
                  <a:tcPr marL="68580" marR="68580" marT="0" marB="0" anchor="b"/>
                </a:tc>
                <a:tc>
                  <a:txBody>
                    <a:bodyPr/>
                    <a:lstStyle/>
                    <a:p>
                      <a:pPr algn="ctr"/>
                      <a:r>
                        <a:rPr lang="de-DE" sz="1200">
                          <a:effectLst/>
                        </a:rPr>
                        <a:t>5,357</a:t>
                      </a:r>
                    </a:p>
                  </a:txBody>
                  <a:tcPr marL="68580" marR="68580" marT="0" marB="0" anchor="b"/>
                </a:tc>
                <a:extLst>
                  <a:ext uri="{0D108BD9-81ED-4DB2-BD59-A6C34878D82A}">
                    <a16:rowId xmlns:a16="http://schemas.microsoft.com/office/drawing/2014/main" val="2666254417"/>
                  </a:ext>
                </a:extLst>
              </a:tr>
              <a:tr h="207256">
                <a:tc>
                  <a:txBody>
                    <a:bodyPr/>
                    <a:lstStyle/>
                    <a:p>
                      <a:r>
                        <a:rPr lang="en-GB" sz="1200">
                          <a:effectLst/>
                        </a:rPr>
                        <a:t>R</a:t>
                      </a:r>
                      <a:r>
                        <a:rPr lang="en-GB" sz="1200" baseline="30000">
                          <a:effectLst/>
                        </a:rPr>
                        <a:t>2</a:t>
                      </a:r>
                      <a:endParaRPr lang="en-GB" sz="1200">
                        <a:effectLst/>
                      </a:endParaRPr>
                    </a:p>
                  </a:txBody>
                  <a:tcPr marL="68580" marR="68580" marT="0" marB="0" anchor="b"/>
                </a:tc>
                <a:tc>
                  <a:txBody>
                    <a:bodyPr/>
                    <a:lstStyle/>
                    <a:p>
                      <a:pPr algn="ctr"/>
                      <a:r>
                        <a:rPr lang="de-DE" sz="1200">
                          <a:effectLst/>
                        </a:rPr>
                        <a:t>0.183</a:t>
                      </a:r>
                    </a:p>
                  </a:txBody>
                  <a:tcPr marL="68580" marR="68580" marT="0" marB="0" anchor="b"/>
                </a:tc>
                <a:tc>
                  <a:txBody>
                    <a:bodyPr/>
                    <a:lstStyle/>
                    <a:p>
                      <a:pPr algn="ctr"/>
                      <a:r>
                        <a:rPr lang="de-DE" sz="1200">
                          <a:effectLst/>
                        </a:rPr>
                        <a:t>0.184</a:t>
                      </a:r>
                    </a:p>
                  </a:txBody>
                  <a:tcPr marL="68580" marR="68580" marT="0" marB="0" anchor="b"/>
                </a:tc>
                <a:tc>
                  <a:txBody>
                    <a:bodyPr/>
                    <a:lstStyle/>
                    <a:p>
                      <a:pPr algn="ctr"/>
                      <a:r>
                        <a:rPr lang="de-DE" sz="1200">
                          <a:effectLst/>
                        </a:rPr>
                        <a:t>0.184</a:t>
                      </a:r>
                    </a:p>
                  </a:txBody>
                  <a:tcPr marL="68580" marR="68580" marT="0" marB="0" anchor="b"/>
                </a:tc>
                <a:extLst>
                  <a:ext uri="{0D108BD9-81ED-4DB2-BD59-A6C34878D82A}">
                    <a16:rowId xmlns:a16="http://schemas.microsoft.com/office/drawing/2014/main" val="3264330360"/>
                  </a:ext>
                </a:extLst>
              </a:tr>
            </a:tbl>
          </a:graphicData>
        </a:graphic>
      </p:graphicFrame>
      <p:sp>
        <p:nvSpPr>
          <p:cNvPr id="4" name="Foliennummernplatzhalter 3">
            <a:extLst>
              <a:ext uri="{FF2B5EF4-FFF2-40B4-BE49-F238E27FC236}">
                <a16:creationId xmlns:a16="http://schemas.microsoft.com/office/drawing/2014/main" id="{5F3CD260-F371-013F-8757-C6503C3A8F05}"/>
              </a:ext>
            </a:extLst>
          </p:cNvPr>
          <p:cNvSpPr>
            <a:spLocks noGrp="1"/>
          </p:cNvSpPr>
          <p:nvPr>
            <p:ph type="sldNum" sz="quarter" idx="10"/>
          </p:nvPr>
        </p:nvSpPr>
        <p:spPr/>
        <p:txBody>
          <a:bodyPr/>
          <a:lstStyle/>
          <a:p>
            <a:fld id="{38A353B8-DEBC-419C-9186-735D989F682B}" type="slidenum">
              <a:rPr lang="en-AU" altLang="en-US" smtClean="0">
                <a:solidFill>
                  <a:srgbClr val="333333"/>
                </a:solidFill>
              </a:rPr>
              <a:pPr/>
              <a:t>23</a:t>
            </a:fld>
            <a:endParaRPr lang="en-AU" altLang="en-US">
              <a:solidFill>
                <a:srgbClr val="333333"/>
              </a:solidFill>
              <a:cs typeface="Arial"/>
            </a:endParaRPr>
          </a:p>
        </p:txBody>
      </p:sp>
      <p:sp>
        <p:nvSpPr>
          <p:cNvPr id="8" name="Textfeld 7">
            <a:extLst>
              <a:ext uri="{FF2B5EF4-FFF2-40B4-BE49-F238E27FC236}">
                <a16:creationId xmlns:a16="http://schemas.microsoft.com/office/drawing/2014/main" id="{1803E3D7-9187-89DB-23A7-4742276086B8}"/>
              </a:ext>
            </a:extLst>
          </p:cNvPr>
          <p:cNvSpPr txBox="1"/>
          <p:nvPr/>
        </p:nvSpPr>
        <p:spPr>
          <a:xfrm>
            <a:off x="3200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de-DE"/>
          </a:p>
        </p:txBody>
      </p:sp>
      <p:sp>
        <p:nvSpPr>
          <p:cNvPr id="9" name="Textfeld 8">
            <a:extLst>
              <a:ext uri="{FF2B5EF4-FFF2-40B4-BE49-F238E27FC236}">
                <a16:creationId xmlns:a16="http://schemas.microsoft.com/office/drawing/2014/main" id="{F6381A2A-F0FD-A3AA-FC8E-0287B83C3E29}"/>
              </a:ext>
            </a:extLst>
          </p:cNvPr>
          <p:cNvSpPr txBox="1"/>
          <p:nvPr/>
        </p:nvSpPr>
        <p:spPr>
          <a:xfrm>
            <a:off x="628650" y="5795962"/>
            <a:ext cx="7870825" cy="5539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000">
                <a:latin typeface="Times New Roman"/>
                <a:cs typeface="Times New Roman"/>
              </a:rPr>
              <a:t>Note: GESIS Panel v39, own calculations, standard error in parentheses. We controlled for respondents’ gender, marital status, age, tertiary education and immigrant background as well as for their gender ideologies towards the gender division of paid work and housework and gender essentialism. Models including control variables are shown in Table A2 in the appendix. </a:t>
            </a:r>
            <a:r>
              <a:rPr lang="en-GB" sz="1000">
                <a:solidFill>
                  <a:srgbClr val="000000"/>
                </a:solidFill>
                <a:latin typeface="Times New Roman"/>
                <a:cs typeface="Times New Roman"/>
              </a:rPr>
              <a:t>† p &lt; 0.1, </a:t>
            </a:r>
            <a:r>
              <a:rPr lang="en-GB" sz="1000">
                <a:solidFill>
                  <a:srgbClr val="000000"/>
                </a:solidFill>
                <a:latin typeface="Cambria Math"/>
                <a:ea typeface="Cambria Math"/>
              </a:rPr>
              <a:t>∗</a:t>
            </a:r>
            <a:r>
              <a:rPr lang="en-GB" sz="1000">
                <a:solidFill>
                  <a:srgbClr val="000000"/>
                </a:solidFill>
                <a:latin typeface="Times New Roman"/>
                <a:cs typeface="Times New Roman"/>
              </a:rPr>
              <a:t> p &lt; 0.05, </a:t>
            </a:r>
            <a:r>
              <a:rPr lang="en-GB" sz="1000">
                <a:solidFill>
                  <a:srgbClr val="000000"/>
                </a:solidFill>
                <a:latin typeface="Cambria Math"/>
                <a:ea typeface="Cambria Math"/>
              </a:rPr>
              <a:t>∗∗</a:t>
            </a:r>
            <a:r>
              <a:rPr lang="en-GB" sz="1000">
                <a:solidFill>
                  <a:srgbClr val="000000"/>
                </a:solidFill>
                <a:latin typeface="Times New Roman"/>
                <a:cs typeface="Times New Roman"/>
              </a:rPr>
              <a:t> p &lt; 0.01, *** p &lt; 0.001.</a:t>
            </a:r>
          </a:p>
        </p:txBody>
      </p:sp>
      <p:pic>
        <p:nvPicPr>
          <p:cNvPr id="10" name="Picture 5">
            <a:extLst>
              <a:ext uri="{FF2B5EF4-FFF2-40B4-BE49-F238E27FC236}">
                <a16:creationId xmlns:a16="http://schemas.microsoft.com/office/drawing/2014/main" id="{4CA01D30-03E3-10CB-A7CA-2F6F16E0C4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0919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912DED5A-6E34-42B9-BC22-ADA8046CA859}" type="slidenum">
              <a:rPr lang="de-DE" altLang="en-US" smtClean="0">
                <a:solidFill>
                  <a:srgbClr val="333333"/>
                </a:solidFill>
              </a:rPr>
              <a:pPr/>
              <a:t>24</a:t>
            </a:fld>
            <a:r>
              <a:rPr lang="de-DE" altLang="en-US">
                <a:solidFill>
                  <a:srgbClr val="333333"/>
                </a:solidFill>
              </a:rPr>
              <a:t> </a:t>
            </a:r>
          </a:p>
        </p:txBody>
      </p:sp>
      <p:pic>
        <p:nvPicPr>
          <p:cNvPr id="6" name="Grafik 5"/>
          <p:cNvPicPr>
            <a:picLocks noChangeAspect="1"/>
          </p:cNvPicPr>
          <p:nvPr/>
        </p:nvPicPr>
        <p:blipFill>
          <a:blip r:embed="rId2"/>
          <a:stretch>
            <a:fillRect/>
          </a:stretch>
        </p:blipFill>
        <p:spPr>
          <a:xfrm>
            <a:off x="382278" y="1269773"/>
            <a:ext cx="8093387" cy="4841095"/>
          </a:xfrm>
          <a:prstGeom prst="rect">
            <a:avLst/>
          </a:prstGeom>
        </p:spPr>
      </p:pic>
      <p:sp>
        <p:nvSpPr>
          <p:cNvPr id="4" name="Titel 1">
            <a:extLst>
              <a:ext uri="{FF2B5EF4-FFF2-40B4-BE49-F238E27FC236}">
                <a16:creationId xmlns:a16="http://schemas.microsoft.com/office/drawing/2014/main" id="{6338575F-CF8E-4209-915E-565854AAEDCF}"/>
              </a:ext>
            </a:extLst>
          </p:cNvPr>
          <p:cNvSpPr>
            <a:spLocks noGrp="1"/>
          </p:cNvSpPr>
          <p:nvPr>
            <p:ph type="title"/>
          </p:nvPr>
        </p:nvSpPr>
        <p:spPr>
          <a:xfrm>
            <a:off x="719138" y="872786"/>
            <a:ext cx="7700962" cy="430887"/>
          </a:xfrm>
        </p:spPr>
        <p:txBody>
          <a:bodyPr/>
          <a:lstStyle/>
          <a:p>
            <a:r>
              <a:rPr lang="de-DE" err="1">
                <a:solidFill>
                  <a:schemeClr val="tx2"/>
                </a:solidFill>
              </a:rPr>
              <a:t>Results</a:t>
            </a:r>
            <a:endParaRPr lang="en-GB">
              <a:solidFill>
                <a:schemeClr val="tx2"/>
              </a:solidFill>
            </a:endParaRPr>
          </a:p>
        </p:txBody>
      </p:sp>
      <p:pic>
        <p:nvPicPr>
          <p:cNvPr id="7" name="Picture 5">
            <a:extLst>
              <a:ext uri="{FF2B5EF4-FFF2-40B4-BE49-F238E27FC236}">
                <a16:creationId xmlns:a16="http://schemas.microsoft.com/office/drawing/2014/main" id="{E5E642A0-ECC0-8283-0DA5-79369BDF5F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7868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4375" y="918986"/>
            <a:ext cx="7700962" cy="430887"/>
          </a:xfrm>
        </p:spPr>
        <p:txBody>
          <a:bodyPr>
            <a:normAutofit fontScale="90000"/>
          </a:bodyPr>
          <a:lstStyle/>
          <a:p>
            <a:r>
              <a:rPr lang="en-GB" sz="3000">
                <a:solidFill>
                  <a:schemeClr val="tx2"/>
                </a:solidFill>
              </a:rPr>
              <a:t>Previous studies</a:t>
            </a:r>
          </a:p>
        </p:txBody>
      </p:sp>
      <p:sp>
        <p:nvSpPr>
          <p:cNvPr id="5" name="Inhaltsplatzhalter 2">
            <a:extLst>
              <a:ext uri="{FF2B5EF4-FFF2-40B4-BE49-F238E27FC236}">
                <a16:creationId xmlns:a16="http://schemas.microsoft.com/office/drawing/2014/main" id="{40CEB53A-9F18-4D35-99F6-CAE41A9F7331}"/>
              </a:ext>
            </a:extLst>
          </p:cNvPr>
          <p:cNvSpPr txBox="1">
            <a:spLocks/>
          </p:cNvSpPr>
          <p:nvPr/>
        </p:nvSpPr>
        <p:spPr bwMode="auto">
          <a:xfrm>
            <a:off x="714375" y="1903856"/>
            <a:ext cx="7705725" cy="43529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lvl1pPr marL="180975" indent="-180975" algn="l" rtl="0" eaLnBrk="1" fontAlgn="base" hangingPunct="1">
              <a:lnSpc>
                <a:spcPct val="110000"/>
              </a:lnSpc>
              <a:spcBef>
                <a:spcPct val="0"/>
              </a:spcBef>
              <a:spcAft>
                <a:spcPct val="0"/>
              </a:spcAft>
              <a:buChar char="•"/>
              <a:defRPr sz="2400" kern="1200">
                <a:solidFill>
                  <a:schemeClr val="tx1"/>
                </a:solidFill>
                <a:latin typeface="+mn-lt"/>
                <a:ea typeface="+mn-ea"/>
                <a:cs typeface="+mn-cs"/>
              </a:defRPr>
            </a:lvl1pPr>
            <a:lvl2pPr marL="541338" indent="-180975" algn="l" rtl="0" eaLnBrk="1" fontAlgn="base" hangingPunct="1">
              <a:lnSpc>
                <a:spcPct val="110000"/>
              </a:lnSpc>
              <a:spcBef>
                <a:spcPct val="0"/>
              </a:spcBef>
              <a:spcAft>
                <a:spcPct val="0"/>
              </a:spcAft>
              <a:buSzPct val="80000"/>
              <a:buChar char="-"/>
              <a:defRPr sz="2000" kern="1200">
                <a:solidFill>
                  <a:schemeClr val="tx1"/>
                </a:solidFill>
                <a:latin typeface="+mn-lt"/>
                <a:ea typeface="+mn-ea"/>
                <a:cs typeface="+mn-cs"/>
              </a:defRPr>
            </a:lvl2pPr>
            <a:lvl3pPr marL="895350" indent="-174625" algn="l" rtl="0" eaLnBrk="1" fontAlgn="base" hangingPunct="1">
              <a:lnSpc>
                <a:spcPct val="110000"/>
              </a:lnSpc>
              <a:spcBef>
                <a:spcPct val="0"/>
              </a:spcBef>
              <a:spcAft>
                <a:spcPct val="0"/>
              </a:spcAft>
              <a:buFont typeface="Wingdings" panose="05000000000000000000" pitchFamily="2" charset="2"/>
              <a:buChar char="§"/>
              <a:defRPr sz="1600" kern="1200">
                <a:solidFill>
                  <a:schemeClr val="tx1"/>
                </a:solidFill>
                <a:latin typeface="+mn-lt"/>
                <a:ea typeface="+mn-ea"/>
                <a:cs typeface="+mn-cs"/>
              </a:defRPr>
            </a:lvl3pPr>
            <a:lvl4pPr marL="1260475" indent="-185738" algn="l" rtl="0" eaLnBrk="1" fontAlgn="base" hangingPunct="1">
              <a:lnSpc>
                <a:spcPct val="110000"/>
              </a:lnSpc>
              <a:spcBef>
                <a:spcPct val="0"/>
              </a:spcBef>
              <a:spcAft>
                <a:spcPct val="0"/>
              </a:spcAft>
              <a:buChar char="•"/>
              <a:defRPr sz="1400" kern="1200">
                <a:solidFill>
                  <a:schemeClr val="tx1"/>
                </a:solidFill>
                <a:latin typeface="+mn-lt"/>
                <a:ea typeface="+mn-ea"/>
                <a:cs typeface="+mn-cs"/>
              </a:defRPr>
            </a:lvl4pPr>
            <a:lvl5pPr marL="1622425" indent="-182563" algn="l" rtl="0" eaLnBrk="1" fontAlgn="base" hangingPunct="1">
              <a:lnSpc>
                <a:spcPct val="110000"/>
              </a:lnSpc>
              <a:spcBef>
                <a:spcPct val="0"/>
              </a:spcBef>
              <a:spcAft>
                <a:spcPct val="0"/>
              </a:spcAft>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7800" indent="-177800" defTabSz="914400">
              <a:lnSpc>
                <a:spcPct val="100000"/>
              </a:lnSpc>
              <a:spcBef>
                <a:spcPts val="600"/>
              </a:spcBef>
              <a:spcAft>
                <a:spcPts val="1200"/>
              </a:spcAft>
              <a:buFont typeface="Arial" panose="020B0604020202020204" pitchFamily="34" charset="0"/>
              <a:buChar char="•"/>
              <a:defRPr/>
            </a:pPr>
            <a:endParaRPr lang="en-GB" sz="1800"/>
          </a:p>
        </p:txBody>
      </p:sp>
      <p:sp>
        <p:nvSpPr>
          <p:cNvPr id="7" name="Inhaltsplatzhalter 6">
            <a:extLst>
              <a:ext uri="{FF2B5EF4-FFF2-40B4-BE49-F238E27FC236}">
                <a16:creationId xmlns:a16="http://schemas.microsoft.com/office/drawing/2014/main" id="{FAEDD5A5-DE68-4DD0-827C-7482B5B29F74}"/>
              </a:ext>
            </a:extLst>
          </p:cNvPr>
          <p:cNvSpPr>
            <a:spLocks noGrp="1"/>
          </p:cNvSpPr>
          <p:nvPr>
            <p:ph idx="1"/>
          </p:nvPr>
        </p:nvSpPr>
        <p:spPr>
          <a:xfrm>
            <a:off x="657261" y="1491060"/>
            <a:ext cx="7705725" cy="4352925"/>
          </a:xfrm>
        </p:spPr>
        <p:txBody>
          <a:bodyPr/>
          <a:lstStyle/>
          <a:p>
            <a:pPr>
              <a:lnSpc>
                <a:spcPct val="120000"/>
              </a:lnSpc>
              <a:spcBef>
                <a:spcPts val="600"/>
              </a:spcBef>
              <a:spcAft>
                <a:spcPts val="600"/>
              </a:spcAft>
            </a:pPr>
            <a:r>
              <a:rPr lang="en-GB" sz="1800" b="1" dirty="0"/>
              <a:t>Quasi-experimental observational </a:t>
            </a:r>
            <a:r>
              <a:rPr lang="en-GB" sz="1800" dirty="0"/>
              <a:t>evidence that family policies can influence behaviour as well as attitudes and ideologies relating to the division of labour </a:t>
            </a:r>
            <a:r>
              <a:rPr lang="en-GB" sz="1200" dirty="0"/>
              <a:t>(</a:t>
            </a:r>
            <a:r>
              <a:rPr lang="en-GB" sz="1200" dirty="0" err="1"/>
              <a:t>Ellingsaeter</a:t>
            </a:r>
            <a:r>
              <a:rPr lang="en-GB" sz="1200" dirty="0"/>
              <a:t>, 2003; </a:t>
            </a:r>
            <a:r>
              <a:rPr lang="en-GB" sz="1200" dirty="0" err="1"/>
              <a:t>Gangl</a:t>
            </a:r>
            <a:r>
              <a:rPr lang="en-GB" sz="1200" dirty="0"/>
              <a:t> &amp; </a:t>
            </a:r>
            <a:r>
              <a:rPr lang="en-GB" sz="1200" dirty="0" err="1"/>
              <a:t>Ziefle</a:t>
            </a:r>
            <a:r>
              <a:rPr lang="en-GB" sz="1200" dirty="0"/>
              <a:t>, 2015; Schober, 2014; </a:t>
            </a:r>
            <a:r>
              <a:rPr lang="en-GB" sz="1200" dirty="0" err="1"/>
              <a:t>Unterhofer</a:t>
            </a:r>
            <a:r>
              <a:rPr lang="en-GB" sz="1200" dirty="0"/>
              <a:t> &amp; </a:t>
            </a:r>
            <a:r>
              <a:rPr lang="en-GB" sz="1200" dirty="0" err="1"/>
              <a:t>Wrohlich</a:t>
            </a:r>
            <a:r>
              <a:rPr lang="en-GB" sz="1200" dirty="0"/>
              <a:t>, 2017; Wray, 2020; </a:t>
            </a:r>
            <a:r>
              <a:rPr lang="en-GB" sz="1200" dirty="0" err="1"/>
              <a:t>Zoch</a:t>
            </a:r>
            <a:r>
              <a:rPr lang="en-GB" sz="1200" dirty="0"/>
              <a:t> &amp; Schober, 2018)</a:t>
            </a:r>
            <a:endParaRPr lang="en-GB" sz="1600" dirty="0"/>
          </a:p>
          <a:p>
            <a:pPr marL="360045" lvl="1" indent="0">
              <a:lnSpc>
                <a:spcPct val="100000"/>
              </a:lnSpc>
              <a:spcBef>
                <a:spcPts val="600"/>
              </a:spcBef>
              <a:spcAft>
                <a:spcPts val="600"/>
              </a:spcAft>
              <a:buNone/>
            </a:pPr>
            <a:r>
              <a:rPr lang="en-GB" sz="1600" dirty="0">
                <a:sym typeface="Wingdings"/>
              </a:rPr>
              <a:t> </a:t>
            </a:r>
            <a:r>
              <a:rPr lang="en-GB" sz="1800" dirty="0">
                <a:sym typeface="Wingdings"/>
              </a:rPr>
              <a:t>A</a:t>
            </a:r>
            <a:r>
              <a:rPr lang="en-GB" sz="1800" dirty="0"/>
              <a:t>mong the policy target population </a:t>
            </a:r>
            <a:r>
              <a:rPr lang="en-GB" sz="1800" u="sng" dirty="0"/>
              <a:t>and</a:t>
            </a:r>
            <a:r>
              <a:rPr lang="en-GB" sz="1800" dirty="0"/>
              <a:t> among significant others</a:t>
            </a:r>
            <a:endParaRPr lang="en-GB" sz="1800" dirty="0">
              <a:cs typeface="Arial"/>
            </a:endParaRPr>
          </a:p>
          <a:p>
            <a:pPr marL="360045" lvl="1" indent="0">
              <a:lnSpc>
                <a:spcPct val="100000"/>
              </a:lnSpc>
              <a:spcBef>
                <a:spcPts val="600"/>
              </a:spcBef>
              <a:spcAft>
                <a:spcPts val="600"/>
              </a:spcAft>
              <a:buNone/>
            </a:pPr>
            <a:endParaRPr lang="en-GB" sz="1600" dirty="0"/>
          </a:p>
          <a:p>
            <a:pPr>
              <a:lnSpc>
                <a:spcPct val="120000"/>
              </a:lnSpc>
              <a:spcBef>
                <a:spcPts val="1200"/>
              </a:spcBef>
              <a:spcAft>
                <a:spcPts val="600"/>
              </a:spcAft>
            </a:pPr>
            <a:r>
              <a:rPr lang="en-GB" sz="1800" b="1" dirty="0"/>
              <a:t>Survey-experimenta</a:t>
            </a:r>
            <a:r>
              <a:rPr lang="en-GB" sz="1800" dirty="0"/>
              <a:t>l evidence from the US and Germany suggests that the availability of more supportive work-family policies can increase personal </a:t>
            </a:r>
            <a:r>
              <a:rPr lang="en-GB" sz="1800" b="1" dirty="0"/>
              <a:t>preferences</a:t>
            </a:r>
            <a:r>
              <a:rPr lang="en-GB" sz="1800" dirty="0"/>
              <a:t> for more egalitarian work-care arrangements </a:t>
            </a:r>
            <a:r>
              <a:rPr lang="en-GB" sz="1200" dirty="0"/>
              <a:t>(</a:t>
            </a:r>
            <a:r>
              <a:rPr lang="en-GB" sz="1200" dirty="0" err="1"/>
              <a:t>Bünning</a:t>
            </a:r>
            <a:r>
              <a:rPr lang="en-GB" sz="1200" dirty="0"/>
              <a:t> &amp; </a:t>
            </a:r>
            <a:r>
              <a:rPr lang="en-GB" sz="1200" dirty="0" err="1"/>
              <a:t>Hipp</a:t>
            </a:r>
            <a:r>
              <a:rPr lang="en-GB" sz="1200" dirty="0"/>
              <a:t>, 2021; </a:t>
            </a:r>
            <a:r>
              <a:rPr lang="en-GB" sz="1200" dirty="0" err="1"/>
              <a:t>Pedulla</a:t>
            </a:r>
            <a:r>
              <a:rPr lang="en-GB" sz="1200" dirty="0"/>
              <a:t> &amp; </a:t>
            </a:r>
            <a:r>
              <a:rPr lang="en-GB" sz="1200" dirty="0" err="1"/>
              <a:t>Thébaud</a:t>
            </a:r>
            <a:r>
              <a:rPr lang="en-GB" sz="1200" dirty="0"/>
              <a:t>, 2015; </a:t>
            </a:r>
            <a:r>
              <a:rPr lang="en-GB" sz="1200" dirty="0" err="1"/>
              <a:t>Thébaud</a:t>
            </a:r>
            <a:r>
              <a:rPr lang="en-GB" sz="1200" dirty="0"/>
              <a:t> &amp; </a:t>
            </a:r>
            <a:r>
              <a:rPr lang="en-GB" sz="1200" dirty="0" err="1"/>
              <a:t>Pedulla</a:t>
            </a:r>
            <a:r>
              <a:rPr lang="en-GB" sz="1200" dirty="0"/>
              <a:t>)</a:t>
            </a:r>
          </a:p>
        </p:txBody>
      </p:sp>
      <p:sp>
        <p:nvSpPr>
          <p:cNvPr id="6" name="Foliennummernplatzhalter 3">
            <a:extLst>
              <a:ext uri="{FF2B5EF4-FFF2-40B4-BE49-F238E27FC236}">
                <a16:creationId xmlns:a16="http://schemas.microsoft.com/office/drawing/2014/main" id="{E494830E-7FE8-41E5-9677-86D26DBC7F5D}"/>
              </a:ext>
            </a:extLst>
          </p:cNvPr>
          <p:cNvSpPr>
            <a:spLocks noGrp="1"/>
          </p:cNvSpPr>
          <p:nvPr>
            <p:ph type="sldNum" sz="quarter" idx="10"/>
          </p:nvPr>
        </p:nvSpPr>
        <p:spPr>
          <a:xfrm>
            <a:off x="719138" y="6519863"/>
            <a:ext cx="7705725" cy="152400"/>
          </a:xfrm>
        </p:spPr>
        <p:txBody>
          <a:bodyPr/>
          <a:lstStyle/>
          <a:p>
            <a:fld id="{38A353B8-DEBC-419C-9186-735D989F682B}" type="slidenum">
              <a:rPr lang="en-AU" altLang="en-US" smtClean="0">
                <a:solidFill>
                  <a:srgbClr val="333333"/>
                </a:solidFill>
              </a:rPr>
              <a:pPr/>
              <a:t>3</a:t>
            </a:fld>
            <a:r>
              <a:rPr lang="en-AU" altLang="en-US" dirty="0">
                <a:solidFill>
                  <a:srgbClr val="333333"/>
                </a:solidFill>
              </a:rPr>
              <a:t> </a:t>
            </a:r>
          </a:p>
        </p:txBody>
      </p:sp>
      <p:pic>
        <p:nvPicPr>
          <p:cNvPr id="8" name="Picture 5">
            <a:extLst>
              <a:ext uri="{FF2B5EF4-FFF2-40B4-BE49-F238E27FC236}">
                <a16:creationId xmlns:a16="http://schemas.microsoft.com/office/drawing/2014/main" id="{081F0597-4026-4784-3AF7-D5FDCBB4C2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9368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4375" y="1226462"/>
            <a:ext cx="7700962" cy="430887"/>
          </a:xfrm>
        </p:spPr>
        <p:txBody>
          <a:bodyPr>
            <a:normAutofit fontScale="90000"/>
          </a:bodyPr>
          <a:lstStyle/>
          <a:p>
            <a:r>
              <a:rPr lang="en-GB" sz="3000">
                <a:solidFill>
                  <a:schemeClr val="tx2"/>
                </a:solidFill>
              </a:rPr>
              <a:t>German context </a:t>
            </a:r>
            <a:r>
              <a:rPr lang="en-GB" sz="1300">
                <a:solidFill>
                  <a:schemeClr val="tx1"/>
                </a:solidFill>
              </a:rPr>
              <a:t>(e.g., </a:t>
            </a:r>
            <a:r>
              <a:rPr lang="en-GB" sz="1300">
                <a:solidFill>
                  <a:schemeClr val="tx1"/>
                </a:solidFill>
                <a:latin typeface="+mn-lt"/>
                <a:ea typeface="+mn-ea"/>
                <a:cs typeface="+mn-cs"/>
              </a:rPr>
              <a:t>Stahl &amp; Schober, 2017)</a:t>
            </a:r>
          </a:p>
        </p:txBody>
      </p:sp>
      <p:sp>
        <p:nvSpPr>
          <p:cNvPr id="5" name="Inhaltsplatzhalter 2">
            <a:extLst>
              <a:ext uri="{FF2B5EF4-FFF2-40B4-BE49-F238E27FC236}">
                <a16:creationId xmlns:a16="http://schemas.microsoft.com/office/drawing/2014/main" id="{40CEB53A-9F18-4D35-99F6-CAE41A9F7331}"/>
              </a:ext>
            </a:extLst>
          </p:cNvPr>
          <p:cNvSpPr txBox="1">
            <a:spLocks/>
          </p:cNvSpPr>
          <p:nvPr/>
        </p:nvSpPr>
        <p:spPr bwMode="auto">
          <a:xfrm>
            <a:off x="714375" y="1903856"/>
            <a:ext cx="7705725" cy="43529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lvl1pPr marL="180975" indent="-180975" algn="l" rtl="0" eaLnBrk="1" fontAlgn="base" hangingPunct="1">
              <a:lnSpc>
                <a:spcPct val="110000"/>
              </a:lnSpc>
              <a:spcBef>
                <a:spcPct val="0"/>
              </a:spcBef>
              <a:spcAft>
                <a:spcPct val="0"/>
              </a:spcAft>
              <a:buChar char="•"/>
              <a:defRPr sz="2400" kern="1200">
                <a:solidFill>
                  <a:schemeClr val="tx1"/>
                </a:solidFill>
                <a:latin typeface="+mn-lt"/>
                <a:ea typeface="+mn-ea"/>
                <a:cs typeface="+mn-cs"/>
              </a:defRPr>
            </a:lvl1pPr>
            <a:lvl2pPr marL="541338" indent="-180975" algn="l" rtl="0" eaLnBrk="1" fontAlgn="base" hangingPunct="1">
              <a:lnSpc>
                <a:spcPct val="110000"/>
              </a:lnSpc>
              <a:spcBef>
                <a:spcPct val="0"/>
              </a:spcBef>
              <a:spcAft>
                <a:spcPct val="0"/>
              </a:spcAft>
              <a:buSzPct val="80000"/>
              <a:buChar char="-"/>
              <a:defRPr sz="2000" kern="1200">
                <a:solidFill>
                  <a:schemeClr val="tx1"/>
                </a:solidFill>
                <a:latin typeface="+mn-lt"/>
                <a:ea typeface="+mn-ea"/>
                <a:cs typeface="+mn-cs"/>
              </a:defRPr>
            </a:lvl2pPr>
            <a:lvl3pPr marL="895350" indent="-174625" algn="l" rtl="0" eaLnBrk="1" fontAlgn="base" hangingPunct="1">
              <a:lnSpc>
                <a:spcPct val="110000"/>
              </a:lnSpc>
              <a:spcBef>
                <a:spcPct val="0"/>
              </a:spcBef>
              <a:spcAft>
                <a:spcPct val="0"/>
              </a:spcAft>
              <a:buFont typeface="Wingdings" panose="05000000000000000000" pitchFamily="2" charset="2"/>
              <a:buChar char="§"/>
              <a:defRPr sz="1600" kern="1200">
                <a:solidFill>
                  <a:schemeClr val="tx1"/>
                </a:solidFill>
                <a:latin typeface="+mn-lt"/>
                <a:ea typeface="+mn-ea"/>
                <a:cs typeface="+mn-cs"/>
              </a:defRPr>
            </a:lvl3pPr>
            <a:lvl4pPr marL="1260475" indent="-185738" algn="l" rtl="0" eaLnBrk="1" fontAlgn="base" hangingPunct="1">
              <a:lnSpc>
                <a:spcPct val="110000"/>
              </a:lnSpc>
              <a:spcBef>
                <a:spcPct val="0"/>
              </a:spcBef>
              <a:spcAft>
                <a:spcPct val="0"/>
              </a:spcAft>
              <a:buChar char="•"/>
              <a:defRPr sz="1400" kern="1200">
                <a:solidFill>
                  <a:schemeClr val="tx1"/>
                </a:solidFill>
                <a:latin typeface="+mn-lt"/>
                <a:ea typeface="+mn-ea"/>
                <a:cs typeface="+mn-cs"/>
              </a:defRPr>
            </a:lvl4pPr>
            <a:lvl5pPr marL="1622425" indent="-182563" algn="l" rtl="0" eaLnBrk="1" fontAlgn="base" hangingPunct="1">
              <a:lnSpc>
                <a:spcPct val="110000"/>
              </a:lnSpc>
              <a:spcBef>
                <a:spcPct val="0"/>
              </a:spcBef>
              <a:spcAft>
                <a:spcPct val="0"/>
              </a:spcAft>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7800" indent="-177800" defTabSz="914400">
              <a:lnSpc>
                <a:spcPct val="100000"/>
              </a:lnSpc>
              <a:spcBef>
                <a:spcPts val="600"/>
              </a:spcBef>
              <a:spcAft>
                <a:spcPts val="1200"/>
              </a:spcAft>
              <a:buFont typeface="Arial" panose="020B0604020202020204" pitchFamily="34" charset="0"/>
              <a:buChar char="•"/>
              <a:defRPr/>
            </a:pPr>
            <a:endParaRPr lang="en-GB" sz="1800"/>
          </a:p>
        </p:txBody>
      </p:sp>
      <p:sp>
        <p:nvSpPr>
          <p:cNvPr id="7" name="Inhaltsplatzhalter 6">
            <a:extLst>
              <a:ext uri="{FF2B5EF4-FFF2-40B4-BE49-F238E27FC236}">
                <a16:creationId xmlns:a16="http://schemas.microsoft.com/office/drawing/2014/main" id="{FAEDD5A5-DE68-4DD0-827C-7482B5B29F74}"/>
              </a:ext>
            </a:extLst>
          </p:cNvPr>
          <p:cNvSpPr>
            <a:spLocks noGrp="1"/>
          </p:cNvSpPr>
          <p:nvPr>
            <p:ph idx="1"/>
          </p:nvPr>
        </p:nvSpPr>
        <p:spPr>
          <a:xfrm>
            <a:off x="719138" y="1773238"/>
            <a:ext cx="7945891" cy="4352925"/>
          </a:xfrm>
        </p:spPr>
        <p:txBody>
          <a:bodyPr/>
          <a:lstStyle/>
          <a:p>
            <a:pPr marL="342900" indent="-342900">
              <a:buFont typeface="Arial"/>
              <a:buChar char="•"/>
            </a:pPr>
            <a:r>
              <a:rPr lang="en-GB" sz="2000" dirty="0">
                <a:sym typeface="Wingdings" panose="05000000000000000000" pitchFamily="2" charset="2"/>
              </a:rPr>
              <a:t>Since 2000s, major family policy reforms aimed at promoting gender equality in paid work &amp; childcare</a:t>
            </a:r>
            <a:endParaRPr lang="de-DE" dirty="0"/>
          </a:p>
          <a:p>
            <a:pPr marL="628650" indent="-309563">
              <a:buNone/>
            </a:pPr>
            <a:r>
              <a:rPr lang="en-GB" sz="2000" dirty="0">
                <a:sym typeface="Wingdings" panose="05000000000000000000" pitchFamily="2" charset="2"/>
              </a:rPr>
              <a:t> from </a:t>
            </a:r>
            <a:r>
              <a:rPr lang="en-GB" sz="2000" dirty="0" err="1">
                <a:sym typeface="Wingdings" panose="05000000000000000000" pitchFamily="2" charset="2"/>
              </a:rPr>
              <a:t>familialistic</a:t>
            </a:r>
            <a:r>
              <a:rPr lang="en-GB" sz="2000" dirty="0">
                <a:sym typeface="Wingdings" panose="05000000000000000000" pitchFamily="2" charset="2"/>
              </a:rPr>
              <a:t> welfare-state model towards model of </a:t>
            </a:r>
            <a:r>
              <a:rPr lang="en-GB" sz="2000" b="1" dirty="0">
                <a:sym typeface="Wingdings" panose="05000000000000000000" pitchFamily="2" charset="2"/>
              </a:rPr>
              <a:t>optional</a:t>
            </a:r>
            <a:r>
              <a:rPr lang="en-GB" sz="2000" b="1" dirty="0"/>
              <a:t> </a:t>
            </a:r>
            <a:r>
              <a:rPr lang="en-GB" sz="2000" b="1" dirty="0" err="1"/>
              <a:t>familialism</a:t>
            </a:r>
            <a:endParaRPr lang="en-GB" sz="2000" dirty="0">
              <a:cs typeface="Arial"/>
            </a:endParaRPr>
          </a:p>
          <a:p>
            <a:pPr marL="0" indent="0">
              <a:buNone/>
            </a:pPr>
            <a:endParaRPr lang="en-GB" sz="2000" dirty="0"/>
          </a:p>
          <a:p>
            <a:pPr marL="0" indent="0">
              <a:buNone/>
            </a:pPr>
            <a:r>
              <a:rPr lang="en-GB" sz="2000" dirty="0">
                <a:cs typeface="Arial"/>
              </a:rPr>
              <a:t>Parental leave reform in 2007:</a:t>
            </a:r>
            <a:endParaRPr lang="en-GB" sz="2000" dirty="0"/>
          </a:p>
          <a:p>
            <a:pPr marL="342900" indent="-342900">
              <a:buFont typeface="Arial"/>
              <a:buChar char="•"/>
            </a:pPr>
            <a:r>
              <a:rPr lang="en-GB" sz="2000" dirty="0">
                <a:cs typeface="Arial"/>
              </a:rPr>
              <a:t>Shorter but well-paid parental leave (12 months, 65% income replacement, capped at 1,800€ per month)</a:t>
            </a:r>
          </a:p>
          <a:p>
            <a:pPr marL="342900" indent="-342900">
              <a:buFont typeface="Arial"/>
              <a:buChar char="•"/>
            </a:pPr>
            <a:r>
              <a:rPr lang="en-GB" sz="2000" dirty="0">
                <a:cs typeface="Arial"/>
              </a:rPr>
              <a:t>14 months of paid parental leave if both parents take at least 2 months</a:t>
            </a:r>
          </a:p>
          <a:p>
            <a:pPr marL="0" indent="0">
              <a:buNone/>
            </a:pPr>
            <a:endParaRPr lang="en-GB" sz="2000" dirty="0">
              <a:cs typeface="Arial"/>
            </a:endParaRPr>
          </a:p>
        </p:txBody>
      </p:sp>
      <p:sp>
        <p:nvSpPr>
          <p:cNvPr id="6" name="Foliennummernplatzhalter 3">
            <a:extLst>
              <a:ext uri="{FF2B5EF4-FFF2-40B4-BE49-F238E27FC236}">
                <a16:creationId xmlns:a16="http://schemas.microsoft.com/office/drawing/2014/main" id="{E494830E-7FE8-41E5-9677-86D26DBC7F5D}"/>
              </a:ext>
            </a:extLst>
          </p:cNvPr>
          <p:cNvSpPr>
            <a:spLocks noGrp="1"/>
          </p:cNvSpPr>
          <p:nvPr>
            <p:ph type="sldNum" sz="quarter" idx="10"/>
          </p:nvPr>
        </p:nvSpPr>
        <p:spPr>
          <a:xfrm>
            <a:off x="719138" y="6519863"/>
            <a:ext cx="7705725" cy="152400"/>
          </a:xfrm>
        </p:spPr>
        <p:txBody>
          <a:bodyPr/>
          <a:lstStyle/>
          <a:p>
            <a:fld id="{38A353B8-DEBC-419C-9186-735D989F682B}" type="slidenum">
              <a:rPr lang="en-AU" altLang="en-US" smtClean="0">
                <a:solidFill>
                  <a:srgbClr val="333333"/>
                </a:solidFill>
              </a:rPr>
              <a:pPr/>
              <a:t>4</a:t>
            </a:fld>
            <a:r>
              <a:rPr lang="en-AU" altLang="en-US">
                <a:solidFill>
                  <a:srgbClr val="333333"/>
                </a:solidFill>
              </a:rPr>
              <a:t> </a:t>
            </a:r>
          </a:p>
        </p:txBody>
      </p:sp>
      <p:pic>
        <p:nvPicPr>
          <p:cNvPr id="8" name="Picture 5">
            <a:extLst>
              <a:ext uri="{FF2B5EF4-FFF2-40B4-BE49-F238E27FC236}">
                <a16:creationId xmlns:a16="http://schemas.microsoft.com/office/drawing/2014/main" id="{C619732B-3B30-D907-8B93-70306422C4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5002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138" y="1011019"/>
            <a:ext cx="7700962" cy="430887"/>
          </a:xfrm>
        </p:spPr>
        <p:txBody>
          <a:bodyPr/>
          <a:lstStyle/>
          <a:p>
            <a:r>
              <a:rPr lang="en-GB">
                <a:solidFill>
                  <a:schemeClr val="tx2"/>
                </a:solidFill>
              </a:rPr>
              <a:t>Contribution</a:t>
            </a:r>
          </a:p>
        </p:txBody>
      </p:sp>
      <p:sp>
        <p:nvSpPr>
          <p:cNvPr id="3" name="Inhaltsplatzhalter 2"/>
          <p:cNvSpPr>
            <a:spLocks noGrp="1"/>
          </p:cNvSpPr>
          <p:nvPr>
            <p:ph idx="1"/>
          </p:nvPr>
        </p:nvSpPr>
        <p:spPr>
          <a:xfrm>
            <a:off x="820887" y="3728148"/>
            <a:ext cx="7705725" cy="2447569"/>
          </a:xfrm>
        </p:spPr>
        <p:txBody>
          <a:bodyPr/>
          <a:lstStyle/>
          <a:p>
            <a:pPr marL="457200" indent="-457200">
              <a:spcBef>
                <a:spcPts val="600"/>
              </a:spcBef>
              <a:spcAft>
                <a:spcPts val="600"/>
              </a:spcAft>
              <a:buFont typeface="+mj-lt"/>
              <a:buAutoNum type="arabicPeriod"/>
            </a:pPr>
            <a:r>
              <a:rPr lang="en-GB" sz="2000">
                <a:sym typeface="Wingdings"/>
              </a:rPr>
              <a:t>We conducted a </a:t>
            </a:r>
            <a:r>
              <a:rPr lang="en-GB" sz="2000" b="1">
                <a:sym typeface="Wingdings"/>
              </a:rPr>
              <a:t>survey experiment </a:t>
            </a:r>
            <a:r>
              <a:rPr lang="en-GB" sz="2000">
                <a:sym typeface="Wingdings"/>
              </a:rPr>
              <a:t>in a large representative German panel and compare different priming conditions</a:t>
            </a:r>
            <a:endParaRPr lang="en-GB" sz="2000" b="1">
              <a:solidFill>
                <a:srgbClr val="2D2015"/>
              </a:solidFill>
              <a:sym typeface="Wingdings"/>
            </a:endParaRPr>
          </a:p>
          <a:p>
            <a:pPr marL="457200" indent="-457200">
              <a:spcBef>
                <a:spcPts val="600"/>
              </a:spcBef>
              <a:spcAft>
                <a:spcPts val="600"/>
              </a:spcAft>
              <a:buAutoNum type="arabicPeriod"/>
            </a:pPr>
            <a:r>
              <a:rPr lang="en-GB" sz="2000">
                <a:sym typeface="Wingdings"/>
              </a:rPr>
              <a:t>We examine interdependencies of normative judgements with the </a:t>
            </a:r>
            <a:r>
              <a:rPr lang="en-GB" sz="2000" b="1">
                <a:sym typeface="Wingdings"/>
              </a:rPr>
              <a:t>economic situation </a:t>
            </a:r>
            <a:r>
              <a:rPr lang="en-GB" sz="2000">
                <a:sym typeface="Wingdings"/>
              </a:rPr>
              <a:t>of </a:t>
            </a:r>
            <a:r>
              <a:rPr lang="en-GB" sz="2000">
                <a:solidFill>
                  <a:schemeClr val="bg2"/>
                </a:solidFill>
                <a:sym typeface="Wingdings"/>
              </a:rPr>
              <a:t>families by using vignettes</a:t>
            </a:r>
            <a:endParaRPr lang="en-GB" sz="2000" b="1">
              <a:solidFill>
                <a:schemeClr val="bg2"/>
              </a:solidFill>
              <a:cs typeface="Arial"/>
            </a:endParaRPr>
          </a:p>
          <a:p>
            <a:pPr marL="457200" indent="-457200">
              <a:spcBef>
                <a:spcPts val="600"/>
              </a:spcBef>
              <a:spcAft>
                <a:spcPts val="600"/>
              </a:spcAft>
              <a:buAutoNum type="arabicPeriod"/>
            </a:pPr>
            <a:r>
              <a:rPr lang="en-GB" sz="2000">
                <a:solidFill>
                  <a:srgbClr val="333333"/>
                </a:solidFill>
                <a:sym typeface="Wingdings"/>
              </a:rPr>
              <a:t>We</a:t>
            </a:r>
            <a:r>
              <a:rPr lang="en-GB" sz="2000">
                <a:sym typeface="Wingdings"/>
              </a:rPr>
              <a:t> explore heterogeneous effects across </a:t>
            </a:r>
            <a:r>
              <a:rPr lang="en-GB" sz="2000" b="1">
                <a:sym typeface="Wingdings"/>
              </a:rPr>
              <a:t>respondent groups</a:t>
            </a:r>
            <a:endParaRPr lang="en-GB" sz="2000" b="1">
              <a:cs typeface="Arial"/>
            </a:endParaRPr>
          </a:p>
        </p:txBody>
      </p:sp>
      <p:sp>
        <p:nvSpPr>
          <p:cNvPr id="4" name="Foliennummernplatzhalter 3"/>
          <p:cNvSpPr>
            <a:spLocks noGrp="1"/>
          </p:cNvSpPr>
          <p:nvPr>
            <p:ph type="sldNum" sz="quarter" idx="10"/>
          </p:nvPr>
        </p:nvSpPr>
        <p:spPr/>
        <p:txBody>
          <a:bodyPr/>
          <a:lstStyle/>
          <a:p>
            <a:fld id="{38A353B8-DEBC-419C-9186-735D989F682B}" type="slidenum">
              <a:rPr lang="en-GB" altLang="en-US" smtClean="0">
                <a:solidFill>
                  <a:srgbClr val="333333"/>
                </a:solidFill>
              </a:rPr>
              <a:pPr/>
              <a:t>5</a:t>
            </a:fld>
            <a:r>
              <a:rPr lang="en-GB" altLang="en-US">
                <a:solidFill>
                  <a:srgbClr val="333333"/>
                </a:solidFill>
              </a:rPr>
              <a:t> </a:t>
            </a:r>
          </a:p>
        </p:txBody>
      </p:sp>
      <p:sp>
        <p:nvSpPr>
          <p:cNvPr id="6" name="Abgerundetes Rechteck 5"/>
          <p:cNvSpPr/>
          <p:nvPr/>
        </p:nvSpPr>
        <p:spPr>
          <a:xfrm>
            <a:off x="735644" y="1691347"/>
            <a:ext cx="3272590" cy="1512594"/>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solidFill>
                  <a:schemeClr val="tx1"/>
                </a:solidFill>
              </a:rPr>
              <a:t>Evidence-based </a:t>
            </a:r>
            <a:r>
              <a:rPr lang="en-GB" b="1">
                <a:solidFill>
                  <a:schemeClr val="tx1"/>
                </a:solidFill>
              </a:rPr>
              <a:t>priming</a:t>
            </a:r>
            <a:r>
              <a:rPr lang="en-GB">
                <a:solidFill>
                  <a:schemeClr val="tx1"/>
                </a:solidFill>
              </a:rPr>
              <a:t>:</a:t>
            </a:r>
          </a:p>
          <a:p>
            <a:pPr marL="285750" indent="-285750">
              <a:buFont typeface="Arial" panose="020B0604020202020204" pitchFamily="34" charset="0"/>
              <a:buChar char="•"/>
            </a:pPr>
            <a:r>
              <a:rPr lang="en-GB">
                <a:solidFill>
                  <a:schemeClr val="tx1"/>
                </a:solidFill>
              </a:rPr>
              <a:t>Parental leave entitlements </a:t>
            </a:r>
          </a:p>
          <a:p>
            <a:pPr marL="285750" indent="-285750">
              <a:buFont typeface="Arial" panose="020B0604020202020204" pitchFamily="34" charset="0"/>
              <a:buChar char="•"/>
            </a:pPr>
            <a:r>
              <a:rPr lang="en-GB">
                <a:solidFill>
                  <a:schemeClr val="tx1"/>
                </a:solidFill>
              </a:rPr>
              <a:t>Consequences of take-up </a:t>
            </a:r>
          </a:p>
        </p:txBody>
      </p:sp>
      <p:sp>
        <p:nvSpPr>
          <p:cNvPr id="7" name="Pfeil nach rechts 6"/>
          <p:cNvSpPr/>
          <p:nvPr/>
        </p:nvSpPr>
        <p:spPr>
          <a:xfrm>
            <a:off x="4324491" y="2251701"/>
            <a:ext cx="520133" cy="3781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bgerundetes Rechteck 7"/>
          <p:cNvSpPr/>
          <p:nvPr/>
        </p:nvSpPr>
        <p:spPr>
          <a:xfrm>
            <a:off x="5111021" y="1691347"/>
            <a:ext cx="3366086" cy="1512594"/>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a:solidFill>
                  <a:schemeClr val="tx1"/>
                </a:solidFill>
              </a:rPr>
              <a:t>Normative judgements </a:t>
            </a:r>
            <a:r>
              <a:rPr lang="en-GB">
                <a:solidFill>
                  <a:schemeClr val="tx1"/>
                </a:solidFill>
              </a:rPr>
              <a:t>of:</a:t>
            </a:r>
          </a:p>
          <a:p>
            <a:r>
              <a:rPr lang="en-GB">
                <a:solidFill>
                  <a:schemeClr val="tx1"/>
                </a:solidFill>
              </a:rPr>
              <a:t>Parental leave take-up of mothers and fathers</a:t>
            </a:r>
          </a:p>
        </p:txBody>
      </p:sp>
      <p:pic>
        <p:nvPicPr>
          <p:cNvPr id="10" name="Picture 5">
            <a:extLst>
              <a:ext uri="{FF2B5EF4-FFF2-40B4-BE49-F238E27FC236}">
                <a16:creationId xmlns:a16="http://schemas.microsoft.com/office/drawing/2014/main" id="{000C2B12-F3AB-450B-9748-C135E5627E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0075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4375" y="1226462"/>
            <a:ext cx="7700962" cy="430887"/>
          </a:xfrm>
        </p:spPr>
        <p:txBody>
          <a:bodyPr>
            <a:normAutofit fontScale="90000"/>
          </a:bodyPr>
          <a:lstStyle/>
          <a:p>
            <a:r>
              <a:rPr lang="en-GB" sz="3000">
                <a:solidFill>
                  <a:schemeClr val="tx2"/>
                </a:solidFill>
              </a:rPr>
              <a:t>Theoretical framework I: Priming effect</a:t>
            </a:r>
          </a:p>
        </p:txBody>
      </p:sp>
      <p:sp>
        <p:nvSpPr>
          <p:cNvPr id="3" name="Inhaltsplatzhalter 2"/>
          <p:cNvSpPr>
            <a:spLocks noGrp="1"/>
          </p:cNvSpPr>
          <p:nvPr>
            <p:ph idx="1"/>
          </p:nvPr>
        </p:nvSpPr>
        <p:spPr>
          <a:xfrm>
            <a:off x="714375" y="1903856"/>
            <a:ext cx="7705725" cy="4352925"/>
          </a:xfrm>
        </p:spPr>
        <p:txBody>
          <a:bodyPr>
            <a:noAutofit/>
          </a:bodyPr>
          <a:lstStyle/>
          <a:p>
            <a:pPr>
              <a:lnSpc>
                <a:spcPct val="100000"/>
              </a:lnSpc>
              <a:spcBef>
                <a:spcPts val="600"/>
              </a:spcBef>
              <a:spcAft>
                <a:spcPts val="1200"/>
              </a:spcAft>
              <a:defRPr/>
            </a:pPr>
            <a:r>
              <a:rPr lang="en-GB" sz="2000" b="1" dirty="0">
                <a:ea typeface="+mn-lt"/>
                <a:cs typeface="+mn-lt"/>
              </a:rPr>
              <a:t>Social norm theory </a:t>
            </a:r>
            <a:r>
              <a:rPr lang="en-GB" sz="1200" dirty="0">
                <a:ea typeface="+mn-lt"/>
                <a:cs typeface="+mn-lt"/>
              </a:rPr>
              <a:t>(</a:t>
            </a:r>
            <a:r>
              <a:rPr lang="en-GB" sz="1200" dirty="0" err="1">
                <a:ea typeface="+mn-lt"/>
                <a:cs typeface="+mn-lt"/>
              </a:rPr>
              <a:t>Bicchieri</a:t>
            </a:r>
            <a:r>
              <a:rPr lang="en-GB" sz="1200" dirty="0">
                <a:ea typeface="+mn-lt"/>
                <a:cs typeface="+mn-lt"/>
              </a:rPr>
              <a:t>, 2017): </a:t>
            </a:r>
            <a:r>
              <a:rPr lang="en-GB" sz="2000" dirty="0">
                <a:ea typeface="+mn-lt"/>
                <a:cs typeface="+mn-lt"/>
              </a:rPr>
              <a:t>Information may change individuals’ normative beliefs</a:t>
            </a:r>
          </a:p>
          <a:p>
            <a:pPr>
              <a:lnSpc>
                <a:spcPct val="100000"/>
              </a:lnSpc>
              <a:spcBef>
                <a:spcPts val="600"/>
              </a:spcBef>
              <a:spcAft>
                <a:spcPts val="1200"/>
              </a:spcAft>
              <a:defRPr/>
            </a:pPr>
            <a:endParaRPr lang="en-GB" altLang="en-US" sz="2000" b="1" dirty="0"/>
          </a:p>
          <a:p>
            <a:pPr>
              <a:lnSpc>
                <a:spcPct val="100000"/>
              </a:lnSpc>
              <a:spcBef>
                <a:spcPts val="600"/>
              </a:spcBef>
              <a:spcAft>
                <a:spcPts val="1200"/>
              </a:spcAft>
              <a:defRPr/>
            </a:pPr>
            <a:r>
              <a:rPr lang="en-GB" altLang="en-US" sz="2000" b="1" dirty="0"/>
              <a:t>Human cognition theories </a:t>
            </a:r>
            <a:r>
              <a:rPr lang="en-GB" altLang="en-US" sz="1200" dirty="0"/>
              <a:t>(Evans &amp; Stanovich, 2013; Petty &amp; Cacioppo, 1986):</a:t>
            </a:r>
            <a:endParaRPr lang="en-GB" sz="2000" dirty="0"/>
          </a:p>
          <a:p>
            <a:pPr marL="541020" lvl="1">
              <a:lnSpc>
                <a:spcPct val="100000"/>
              </a:lnSpc>
              <a:spcBef>
                <a:spcPts val="600"/>
              </a:spcBef>
              <a:spcAft>
                <a:spcPts val="1200"/>
              </a:spcAft>
              <a:buFont typeface="Arial"/>
              <a:buChar char="•"/>
              <a:defRPr/>
            </a:pPr>
            <a:r>
              <a:rPr lang="en-GB" sz="1800" dirty="0"/>
              <a:t>Type 1: fast, automatic, default decision-making</a:t>
            </a:r>
            <a:endParaRPr lang="en-GB" sz="1800" dirty="0">
              <a:cs typeface="Arial"/>
            </a:endParaRPr>
          </a:p>
          <a:p>
            <a:pPr marL="541020" lvl="1">
              <a:lnSpc>
                <a:spcPct val="100000"/>
              </a:lnSpc>
              <a:spcBef>
                <a:spcPts val="600"/>
              </a:spcBef>
              <a:spcAft>
                <a:spcPts val="1200"/>
              </a:spcAft>
              <a:buFont typeface="Arial"/>
              <a:buChar char="•"/>
              <a:defRPr/>
            </a:pPr>
            <a:r>
              <a:rPr lang="en-GB" sz="1800" dirty="0"/>
              <a:t>Type 2: more controlled thinking and reflective reasoning</a:t>
            </a:r>
            <a:endParaRPr lang="en-GB" sz="1800" dirty="0">
              <a:cs typeface="Arial"/>
            </a:endParaRPr>
          </a:p>
          <a:p>
            <a:pPr marL="715963" lvl="1" indent="-357188">
              <a:lnSpc>
                <a:spcPct val="100000"/>
              </a:lnSpc>
              <a:spcBef>
                <a:spcPts val="600"/>
              </a:spcBef>
              <a:spcAft>
                <a:spcPts val="1200"/>
              </a:spcAft>
              <a:buNone/>
              <a:defRPr/>
            </a:pPr>
            <a:r>
              <a:rPr lang="en-GB" sz="1800" dirty="0">
                <a:sym typeface="Wingdings" pitchFamily="2" charset="2"/>
              </a:rPr>
              <a:t></a:t>
            </a:r>
            <a:r>
              <a:rPr lang="en-GB" sz="1800" dirty="0"/>
              <a:t>  </a:t>
            </a:r>
            <a:r>
              <a:rPr lang="en-GB" dirty="0"/>
              <a:t>Priming makes </a:t>
            </a:r>
            <a:r>
              <a:rPr lang="en-GB" b="1" dirty="0"/>
              <a:t>fast intuitive judgements </a:t>
            </a:r>
            <a:r>
              <a:rPr lang="en-GB" dirty="0">
                <a:sym typeface="Wingdings" panose="05000000000000000000" pitchFamily="2" charset="2"/>
              </a:rPr>
              <a:t>less and </a:t>
            </a:r>
            <a:r>
              <a:rPr lang="en-GB" b="1" dirty="0">
                <a:sym typeface="Wingdings" panose="05000000000000000000" pitchFamily="2" charset="2"/>
              </a:rPr>
              <a:t>reflective reasoning</a:t>
            </a:r>
            <a:r>
              <a:rPr lang="en-GB" dirty="0">
                <a:sym typeface="Wingdings" panose="05000000000000000000" pitchFamily="2" charset="2"/>
              </a:rPr>
              <a:t> more likely.</a:t>
            </a:r>
            <a:endParaRPr lang="en-GB" sz="1800" dirty="0">
              <a:cs typeface="Arial"/>
            </a:endParaRPr>
          </a:p>
        </p:txBody>
      </p:sp>
      <p:sp>
        <p:nvSpPr>
          <p:cNvPr id="6" name="Foliennummernplatzhalter 3">
            <a:extLst>
              <a:ext uri="{FF2B5EF4-FFF2-40B4-BE49-F238E27FC236}">
                <a16:creationId xmlns:a16="http://schemas.microsoft.com/office/drawing/2014/main" id="{A2AE25E7-6503-420F-874A-DB2E849F4B67}"/>
              </a:ext>
            </a:extLst>
          </p:cNvPr>
          <p:cNvSpPr>
            <a:spLocks noGrp="1"/>
          </p:cNvSpPr>
          <p:nvPr>
            <p:ph type="sldNum" sz="quarter" idx="10"/>
          </p:nvPr>
        </p:nvSpPr>
        <p:spPr>
          <a:xfrm>
            <a:off x="719138" y="6519863"/>
            <a:ext cx="7705725" cy="152400"/>
          </a:xfrm>
        </p:spPr>
        <p:txBody>
          <a:bodyPr/>
          <a:lstStyle/>
          <a:p>
            <a:fld id="{38A353B8-DEBC-419C-9186-735D989F682B}" type="slidenum">
              <a:rPr lang="en-AU" altLang="en-US" smtClean="0">
                <a:solidFill>
                  <a:srgbClr val="333333"/>
                </a:solidFill>
              </a:rPr>
              <a:pPr/>
              <a:t>6</a:t>
            </a:fld>
            <a:r>
              <a:rPr lang="en-AU" altLang="en-US">
                <a:solidFill>
                  <a:srgbClr val="333333"/>
                </a:solidFill>
              </a:rPr>
              <a:t> </a:t>
            </a:r>
          </a:p>
        </p:txBody>
      </p:sp>
      <p:pic>
        <p:nvPicPr>
          <p:cNvPr id="8" name="Picture 5">
            <a:extLst>
              <a:ext uri="{FF2B5EF4-FFF2-40B4-BE49-F238E27FC236}">
                <a16:creationId xmlns:a16="http://schemas.microsoft.com/office/drawing/2014/main" id="{8F2D5AC6-7473-F508-AA0F-97F873FB912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50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85884EC6-312C-4CC0-AB0F-3AE10F61B3C0}" type="slidenum">
              <a:rPr lang="de-DE" altLang="en-US" smtClean="0">
                <a:solidFill>
                  <a:srgbClr val="333333"/>
                </a:solidFill>
              </a:rPr>
              <a:pPr/>
              <a:t>7</a:t>
            </a:fld>
            <a:endParaRPr lang="de-DE" altLang="en-US">
              <a:solidFill>
                <a:srgbClr val="333333"/>
              </a:solidFill>
            </a:endParaRPr>
          </a:p>
        </p:txBody>
      </p:sp>
      <p:sp>
        <p:nvSpPr>
          <p:cNvPr id="4" name="Titel 1"/>
          <p:cNvSpPr txBox="1">
            <a:spLocks/>
          </p:cNvSpPr>
          <p:nvPr/>
        </p:nvSpPr>
        <p:spPr>
          <a:xfrm>
            <a:off x="591159" y="996454"/>
            <a:ext cx="7700962" cy="430887"/>
          </a:xfrm>
          <a:prstGeom prst="rect">
            <a:avLst/>
          </a:prstGeom>
        </p:spPr>
        <p:txBody>
          <a:bodyPr>
            <a:normAutofit fontScale="92500" lnSpcReduction="10000"/>
          </a:bodyPr>
          <a:lstStyle>
            <a:lvl1pPr algn="l" rtl="0" eaLnBrk="1" fontAlgn="base" hangingPunct="1">
              <a:spcBef>
                <a:spcPct val="0"/>
              </a:spcBef>
              <a:spcAft>
                <a:spcPct val="0"/>
              </a:spcAft>
              <a:defRPr sz="2400" b="1" kern="1200">
                <a:solidFill>
                  <a:schemeClr val="bg2"/>
                </a:solidFill>
                <a:latin typeface="+mj-lt"/>
                <a:ea typeface="+mj-ea"/>
                <a:cs typeface="+mj-cs"/>
              </a:defRPr>
            </a:lvl1pPr>
            <a:lvl2pPr algn="l" rtl="0" eaLnBrk="1" fontAlgn="base" hangingPunct="1">
              <a:spcBef>
                <a:spcPct val="0"/>
              </a:spcBef>
              <a:spcAft>
                <a:spcPct val="0"/>
              </a:spcAft>
              <a:defRPr sz="2400" b="1">
                <a:solidFill>
                  <a:schemeClr val="bg2"/>
                </a:solidFill>
                <a:latin typeface="Arial" panose="020B0604020202020204" pitchFamily="34" charset="0"/>
              </a:defRPr>
            </a:lvl2pPr>
            <a:lvl3pPr algn="l" rtl="0" eaLnBrk="1" fontAlgn="base" hangingPunct="1">
              <a:spcBef>
                <a:spcPct val="0"/>
              </a:spcBef>
              <a:spcAft>
                <a:spcPct val="0"/>
              </a:spcAft>
              <a:defRPr sz="2400" b="1">
                <a:solidFill>
                  <a:schemeClr val="bg2"/>
                </a:solidFill>
                <a:latin typeface="Arial" panose="020B0604020202020204" pitchFamily="34" charset="0"/>
              </a:defRPr>
            </a:lvl3pPr>
            <a:lvl4pPr algn="l" rtl="0" eaLnBrk="1" fontAlgn="base" hangingPunct="1">
              <a:spcBef>
                <a:spcPct val="0"/>
              </a:spcBef>
              <a:spcAft>
                <a:spcPct val="0"/>
              </a:spcAft>
              <a:defRPr sz="2400" b="1">
                <a:solidFill>
                  <a:schemeClr val="bg2"/>
                </a:solidFill>
                <a:latin typeface="Arial" panose="020B0604020202020204" pitchFamily="34" charset="0"/>
              </a:defRPr>
            </a:lvl4pPr>
            <a:lvl5pPr algn="l" rtl="0" eaLnBrk="1" fontAlgn="base" hangingPunct="1">
              <a:spcBef>
                <a:spcPct val="0"/>
              </a:spcBef>
              <a:spcAft>
                <a:spcPct val="0"/>
              </a:spcAft>
              <a:defRPr sz="2400" b="1">
                <a:solidFill>
                  <a:schemeClr val="bg2"/>
                </a:solidFill>
                <a:latin typeface="Arial" panose="020B0604020202020204" pitchFamily="34" charset="0"/>
              </a:defRPr>
            </a:lvl5pPr>
            <a:lvl6pPr marL="457200" algn="l" rtl="0" eaLnBrk="1" fontAlgn="base" hangingPunct="1">
              <a:spcBef>
                <a:spcPct val="0"/>
              </a:spcBef>
              <a:spcAft>
                <a:spcPct val="0"/>
              </a:spcAft>
              <a:defRPr sz="2400" b="1">
                <a:solidFill>
                  <a:schemeClr val="bg2"/>
                </a:solidFill>
                <a:latin typeface="Arial" panose="020B0604020202020204" pitchFamily="34" charset="0"/>
              </a:defRPr>
            </a:lvl6pPr>
            <a:lvl7pPr marL="914400" algn="l" rtl="0" eaLnBrk="1" fontAlgn="base" hangingPunct="1">
              <a:spcBef>
                <a:spcPct val="0"/>
              </a:spcBef>
              <a:spcAft>
                <a:spcPct val="0"/>
              </a:spcAft>
              <a:defRPr sz="2400" b="1">
                <a:solidFill>
                  <a:schemeClr val="bg2"/>
                </a:solidFill>
                <a:latin typeface="Arial" panose="020B0604020202020204" pitchFamily="34" charset="0"/>
              </a:defRPr>
            </a:lvl7pPr>
            <a:lvl8pPr marL="1371600" algn="l" rtl="0" eaLnBrk="1" fontAlgn="base" hangingPunct="1">
              <a:spcBef>
                <a:spcPct val="0"/>
              </a:spcBef>
              <a:spcAft>
                <a:spcPct val="0"/>
              </a:spcAft>
              <a:defRPr sz="2400" b="1">
                <a:solidFill>
                  <a:schemeClr val="bg2"/>
                </a:solidFill>
                <a:latin typeface="Arial" panose="020B0604020202020204" pitchFamily="34" charset="0"/>
              </a:defRPr>
            </a:lvl8pPr>
            <a:lvl9pPr marL="1828800" algn="l" rtl="0" eaLnBrk="1" fontAlgn="base" hangingPunct="1">
              <a:spcBef>
                <a:spcPct val="0"/>
              </a:spcBef>
              <a:spcAft>
                <a:spcPct val="0"/>
              </a:spcAft>
              <a:defRPr sz="2400" b="1">
                <a:solidFill>
                  <a:schemeClr val="bg2"/>
                </a:solidFill>
                <a:latin typeface="Arial" panose="020B0604020202020204" pitchFamily="34" charset="0"/>
              </a:defRPr>
            </a:lvl9pPr>
          </a:lstStyle>
          <a:p>
            <a:pPr defTabSz="914400"/>
            <a:r>
              <a:rPr lang="de-DE" sz="2600" err="1">
                <a:solidFill>
                  <a:schemeClr val="tx2"/>
                </a:solidFill>
              </a:rPr>
              <a:t>Priming</a:t>
            </a:r>
            <a:r>
              <a:rPr lang="de-DE" sz="2600">
                <a:solidFill>
                  <a:schemeClr val="tx2"/>
                </a:solidFill>
              </a:rPr>
              <a:t> </a:t>
            </a:r>
            <a:r>
              <a:rPr lang="de-DE" sz="2600" err="1">
                <a:solidFill>
                  <a:schemeClr val="tx2"/>
                </a:solidFill>
              </a:rPr>
              <a:t>conditions</a:t>
            </a:r>
            <a:endParaRPr lang="en-GB" sz="2600">
              <a:solidFill>
                <a:schemeClr val="tx2"/>
              </a:solidFill>
            </a:endParaRPr>
          </a:p>
        </p:txBody>
      </p:sp>
      <p:graphicFrame>
        <p:nvGraphicFramePr>
          <p:cNvPr id="1173" name="Tabelle 1172">
            <a:extLst>
              <a:ext uri="{FF2B5EF4-FFF2-40B4-BE49-F238E27FC236}">
                <a16:creationId xmlns:a16="http://schemas.microsoft.com/office/drawing/2014/main" id="{408CFB57-2515-4AA3-B95D-4FAAAEB63898}"/>
              </a:ext>
            </a:extLst>
          </p:cNvPr>
          <p:cNvGraphicFramePr>
            <a:graphicFrameLocks noGrp="1"/>
          </p:cNvGraphicFramePr>
          <p:nvPr>
            <p:extLst>
              <p:ext uri="{D42A27DB-BD31-4B8C-83A1-F6EECF244321}">
                <p14:modId xmlns:p14="http://schemas.microsoft.com/office/powerpoint/2010/main" val="3525380671"/>
              </p:ext>
            </p:extLst>
          </p:nvPr>
        </p:nvGraphicFramePr>
        <p:xfrm>
          <a:off x="719137" y="1497323"/>
          <a:ext cx="7700961" cy="3962370"/>
        </p:xfrm>
        <a:graphic>
          <a:graphicData uri="http://schemas.openxmlformats.org/drawingml/2006/table">
            <a:tbl>
              <a:tblPr firstRow="1" bandRow="1">
                <a:tableStyleId>{5C22544A-7EE6-4342-B048-85BDC9FD1C3A}</a:tableStyleId>
              </a:tblPr>
              <a:tblGrid>
                <a:gridCol w="2738438">
                  <a:extLst>
                    <a:ext uri="{9D8B030D-6E8A-4147-A177-3AD203B41FA5}">
                      <a16:colId xmlns:a16="http://schemas.microsoft.com/office/drawing/2014/main" val="3031697032"/>
                    </a:ext>
                  </a:extLst>
                </a:gridCol>
                <a:gridCol w="2557463">
                  <a:extLst>
                    <a:ext uri="{9D8B030D-6E8A-4147-A177-3AD203B41FA5}">
                      <a16:colId xmlns:a16="http://schemas.microsoft.com/office/drawing/2014/main" val="1871948249"/>
                    </a:ext>
                  </a:extLst>
                </a:gridCol>
                <a:gridCol w="2405060">
                  <a:extLst>
                    <a:ext uri="{9D8B030D-6E8A-4147-A177-3AD203B41FA5}">
                      <a16:colId xmlns:a16="http://schemas.microsoft.com/office/drawing/2014/main" val="4167140931"/>
                    </a:ext>
                  </a:extLst>
                </a:gridCol>
              </a:tblGrid>
              <a:tr h="1139211">
                <a:tc>
                  <a:txBody>
                    <a:bodyPr/>
                    <a:lstStyle/>
                    <a:p>
                      <a:r>
                        <a:rPr lang="en-GB" b="1" noProof="0" dirty="0">
                          <a:solidFill>
                            <a:schemeClr val="tx1"/>
                          </a:solidFill>
                        </a:rPr>
                        <a:t>Condition #1: </a:t>
                      </a:r>
                    </a:p>
                    <a:p>
                      <a:r>
                        <a:rPr lang="en-GB" b="1" noProof="0" dirty="0">
                          <a:solidFill>
                            <a:schemeClr val="tx1"/>
                          </a:solidFill>
                        </a:rPr>
                        <a:t>Maternal economic risks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b="1" noProof="0" dirty="0">
                          <a:solidFill>
                            <a:schemeClr val="tx1"/>
                          </a:solidFill>
                        </a:rPr>
                        <a:t>Condition #2: Paternal wage penalties of leave take-up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b="1" noProof="0" dirty="0">
                          <a:solidFill>
                            <a:schemeClr val="tx1"/>
                          </a:solidFill>
                        </a:rPr>
                        <a:t>Condition #3:</a:t>
                      </a:r>
                      <a:r>
                        <a:rPr lang="en-GB" b="1" baseline="0" noProof="0" dirty="0">
                          <a:solidFill>
                            <a:schemeClr val="tx1"/>
                          </a:solidFill>
                        </a:rPr>
                        <a:t> </a:t>
                      </a:r>
                    </a:p>
                    <a:p>
                      <a:r>
                        <a:rPr lang="en-GB" b="1" baseline="0" noProof="0" dirty="0">
                          <a:solidFill>
                            <a:schemeClr val="tx1"/>
                          </a:solidFill>
                        </a:rPr>
                        <a:t>Trends of leave take-up by fathers</a:t>
                      </a:r>
                      <a:endParaRPr lang="en-GB" b="1" noProof="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58728721"/>
                  </a:ext>
                </a:extLst>
              </a:tr>
              <a:tr h="876316">
                <a:tc>
                  <a:txBody>
                    <a:bodyPr/>
                    <a:lstStyle/>
                    <a:p>
                      <a:r>
                        <a:rPr lang="en-GB" b="0" noProof="0"/>
                        <a:t>Both parents </a:t>
                      </a:r>
                      <a:r>
                        <a:rPr lang="en-GB" b="1" noProof="0"/>
                        <a:t>entitled</a:t>
                      </a:r>
                      <a:r>
                        <a:rPr lang="en-GB" b="0" baseline="0" noProof="0"/>
                        <a:t> to p</a:t>
                      </a:r>
                      <a:r>
                        <a:rPr lang="en-GB" b="0" noProof="0"/>
                        <a:t>arental leave</a:t>
                      </a:r>
                    </a:p>
                    <a:p>
                      <a:pPr algn="ctr"/>
                      <a:r>
                        <a:rPr lang="en-GB" b="0" noProof="0"/>
                        <a:t>&amp;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b="0" noProof="0"/>
                        <a:t>Both parents </a:t>
                      </a:r>
                      <a:r>
                        <a:rPr lang="en-GB" b="1" noProof="0"/>
                        <a:t>entitled</a:t>
                      </a:r>
                      <a:r>
                        <a:rPr lang="en-GB" b="0" baseline="0" noProof="0"/>
                        <a:t> to p</a:t>
                      </a:r>
                      <a:r>
                        <a:rPr lang="en-GB" b="0" noProof="0"/>
                        <a:t>arental leave </a:t>
                      </a:r>
                    </a:p>
                    <a:p>
                      <a:pPr algn="ctr"/>
                      <a:r>
                        <a:rPr lang="en-GB" b="0" noProof="0"/>
                        <a:t>&amp;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b="0" noProof="0"/>
                        <a:t>Both parents </a:t>
                      </a:r>
                      <a:r>
                        <a:rPr lang="en-GB" b="1" noProof="0"/>
                        <a:t>entitled</a:t>
                      </a:r>
                      <a:r>
                        <a:rPr lang="en-GB" b="0" baseline="0" noProof="0"/>
                        <a:t>  to p</a:t>
                      </a:r>
                      <a:r>
                        <a:rPr lang="en-GB" b="0" noProof="0"/>
                        <a:t>arental leave</a:t>
                      </a:r>
                    </a:p>
                    <a:p>
                      <a:pPr algn="ctr"/>
                      <a:r>
                        <a:rPr lang="en-GB" b="0" noProof="0"/>
                        <a:t>&amp;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2546703"/>
                  </a:ext>
                </a:extLst>
              </a:tr>
              <a:tr h="1859250">
                <a:tc>
                  <a:txBody>
                    <a:bodyPr/>
                    <a:lstStyle/>
                    <a:p>
                      <a:r>
                        <a:rPr lang="en-GB" sz="1800" b="0" dirty="0"/>
                        <a:t>Shorter maternal breaks from work mean higher wages for mothers in the longer term, which can reduce the </a:t>
                      </a:r>
                      <a:r>
                        <a:rPr lang="en-GB" sz="1800" b="1" dirty="0"/>
                        <a:t>risk of poverty in old age</a:t>
                      </a:r>
                      <a:endParaRPr lang="de-DE"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b="1" noProof="0"/>
                        <a:t>Wage penalties </a:t>
                      </a:r>
                      <a:r>
                        <a:rPr lang="en-GB" b="0" noProof="0"/>
                        <a:t>after taking leave smaller</a:t>
                      </a:r>
                      <a:r>
                        <a:rPr lang="en-GB" b="0" baseline="0" noProof="0"/>
                        <a:t> for fathers than mothers</a:t>
                      </a:r>
                      <a:endParaRPr lang="en-GB" b="0" noProof="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b="1" noProof="0" dirty="0"/>
                        <a:t>Increasing share (&gt;1/3) of fathers </a:t>
                      </a:r>
                      <a:r>
                        <a:rPr lang="en-GB" b="0" noProof="0" dirty="0"/>
                        <a:t>taking parental leave but most take only 2 months.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40570523"/>
                  </a:ext>
                </a:extLst>
              </a:tr>
            </a:tbl>
          </a:graphicData>
        </a:graphic>
      </p:graphicFrame>
      <p:sp>
        <p:nvSpPr>
          <p:cNvPr id="3" name="Rechteck 2">
            <a:extLst>
              <a:ext uri="{FF2B5EF4-FFF2-40B4-BE49-F238E27FC236}">
                <a16:creationId xmlns:a16="http://schemas.microsoft.com/office/drawing/2014/main" id="{DDCB8CD6-A1A6-42B1-AD46-D3E5AACB85AC}"/>
              </a:ext>
            </a:extLst>
          </p:cNvPr>
          <p:cNvSpPr/>
          <p:nvPr/>
        </p:nvSpPr>
        <p:spPr>
          <a:xfrm>
            <a:off x="719137" y="5646385"/>
            <a:ext cx="7700962" cy="707886"/>
          </a:xfrm>
          <a:prstGeom prst="rect">
            <a:avLst/>
          </a:prstGeom>
        </p:spPr>
        <p:txBody>
          <a:bodyPr wrap="square">
            <a:spAutoFit/>
          </a:bodyPr>
          <a:lstStyle/>
          <a:p>
            <a:pPr marL="323850" indent="-323850">
              <a:lnSpc>
                <a:spcPct val="100000"/>
              </a:lnSpc>
              <a:spcBef>
                <a:spcPts val="600"/>
              </a:spcBef>
              <a:spcAft>
                <a:spcPts val="1200"/>
              </a:spcAft>
              <a:defRPr/>
            </a:pPr>
            <a:r>
              <a:rPr lang="en-GB" sz="2000" b="1" dirty="0">
                <a:sym typeface="Wingdings" panose="05000000000000000000" pitchFamily="2" charset="2"/>
              </a:rPr>
              <a:t> Priming C1, C2 &amp; C3 increase </a:t>
            </a:r>
            <a:r>
              <a:rPr lang="en-GB" sz="2000" b="1" dirty="0"/>
              <a:t>support for a less traditional division of parental leave in couples (H1).</a:t>
            </a:r>
          </a:p>
        </p:txBody>
      </p:sp>
      <p:pic>
        <p:nvPicPr>
          <p:cNvPr id="7" name="Picture 5">
            <a:extLst>
              <a:ext uri="{FF2B5EF4-FFF2-40B4-BE49-F238E27FC236}">
                <a16:creationId xmlns:a16="http://schemas.microsoft.com/office/drawing/2014/main" id="{C18B3901-2787-61C9-4E37-9777AB25BF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6965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8663" y="1067799"/>
            <a:ext cx="7700962" cy="430887"/>
          </a:xfrm>
        </p:spPr>
        <p:txBody>
          <a:bodyPr>
            <a:normAutofit/>
          </a:bodyPr>
          <a:lstStyle/>
          <a:p>
            <a:r>
              <a:rPr lang="en-GB" sz="2600">
                <a:solidFill>
                  <a:schemeClr val="tx2"/>
                </a:solidFill>
              </a:rPr>
              <a:t>Theory II: </a:t>
            </a:r>
            <a:r>
              <a:rPr lang="de-DE" sz="2600">
                <a:solidFill>
                  <a:srgbClr val="A51E37"/>
                </a:solidFill>
              </a:rPr>
              <a:t>Moderation </a:t>
            </a:r>
            <a:r>
              <a:rPr lang="de-DE" sz="2600" err="1">
                <a:solidFill>
                  <a:srgbClr val="A51E37"/>
                </a:solidFill>
              </a:rPr>
              <a:t>by</a:t>
            </a:r>
            <a:r>
              <a:rPr lang="de-DE" sz="2600">
                <a:solidFill>
                  <a:srgbClr val="A51E37"/>
                </a:solidFill>
              </a:rPr>
              <a:t> </a:t>
            </a:r>
            <a:r>
              <a:rPr lang="de-DE" sz="2600" err="1">
                <a:solidFill>
                  <a:srgbClr val="A51E37"/>
                </a:solidFill>
              </a:rPr>
              <a:t>economic</a:t>
            </a:r>
            <a:r>
              <a:rPr lang="de-DE" sz="2600">
                <a:solidFill>
                  <a:srgbClr val="A51E37"/>
                </a:solidFill>
              </a:rPr>
              <a:t> </a:t>
            </a:r>
            <a:r>
              <a:rPr lang="de-DE" sz="2600" err="1">
                <a:solidFill>
                  <a:srgbClr val="A51E37"/>
                </a:solidFill>
              </a:rPr>
              <a:t>resources</a:t>
            </a:r>
            <a:endParaRPr lang="en-GB" sz="2600">
              <a:solidFill>
                <a:schemeClr val="tx2"/>
              </a:solidFill>
            </a:endParaRPr>
          </a:p>
        </p:txBody>
      </p:sp>
      <p:sp>
        <p:nvSpPr>
          <p:cNvPr id="3" name="Inhaltsplatzhalter 2"/>
          <p:cNvSpPr>
            <a:spLocks noGrp="1"/>
          </p:cNvSpPr>
          <p:nvPr>
            <p:ph idx="1"/>
          </p:nvPr>
        </p:nvSpPr>
        <p:spPr>
          <a:xfrm>
            <a:off x="728663" y="1676975"/>
            <a:ext cx="7705725" cy="4352925"/>
          </a:xfrm>
        </p:spPr>
        <p:txBody>
          <a:bodyPr>
            <a:noAutofit/>
          </a:bodyPr>
          <a:lstStyle/>
          <a:p>
            <a:pPr>
              <a:spcBef>
                <a:spcPts val="600"/>
              </a:spcBef>
              <a:spcAft>
                <a:spcPts val="600"/>
              </a:spcAft>
            </a:pPr>
            <a:r>
              <a:rPr lang="en-GB" sz="2000" dirty="0"/>
              <a:t>Relevance of relative economic resources for division of labour in couples </a:t>
            </a:r>
            <a:r>
              <a:rPr lang="en-GB" sz="1200" dirty="0"/>
              <a:t>(Becker, 1991; Lundberg &amp; Pollak, 1996)</a:t>
            </a:r>
          </a:p>
          <a:p>
            <a:pPr>
              <a:spcBef>
                <a:spcPts val="600"/>
              </a:spcBef>
              <a:spcAft>
                <a:spcPts val="600"/>
              </a:spcAft>
              <a:buFont typeface="Arial" panose="020B0604020202020204" pitchFamily="34" charset="0"/>
              <a:buChar char="•"/>
            </a:pPr>
            <a:r>
              <a:rPr lang="en-GB" sz="2000" dirty="0"/>
              <a:t>Priming effects may vary by economic relevance of the priming information </a:t>
            </a:r>
          </a:p>
          <a:p>
            <a:pPr marL="357188" indent="-357188">
              <a:spcBef>
                <a:spcPts val="600"/>
              </a:spcBef>
              <a:spcAft>
                <a:spcPts val="600"/>
              </a:spcAft>
              <a:buFont typeface="Wingdings" panose="05000000000000000000" pitchFamily="2" charset="2"/>
              <a:buChar char="à"/>
            </a:pPr>
            <a:r>
              <a:rPr lang="en-GB" sz="2000" b="1" dirty="0"/>
              <a:t>Condition 1:</a:t>
            </a:r>
            <a:r>
              <a:rPr lang="en-GB" sz="2000" dirty="0"/>
              <a:t> Maternal economic risks more relevant for couples where women earn less than the partner </a:t>
            </a:r>
            <a:r>
              <a:rPr lang="en-GB" sz="2000" dirty="0">
                <a:sym typeface="Wingdings" panose="05000000000000000000" pitchFamily="2" charset="2"/>
              </a:rPr>
              <a:t></a:t>
            </a:r>
            <a:r>
              <a:rPr lang="en-GB" sz="2000" dirty="0"/>
              <a:t> stronger effects (H2a)</a:t>
            </a:r>
            <a:endParaRPr lang="en-GB" sz="2000" dirty="0">
              <a:cs typeface="Arial"/>
            </a:endParaRPr>
          </a:p>
          <a:p>
            <a:pPr marL="357188" indent="-357188">
              <a:spcBef>
                <a:spcPts val="600"/>
              </a:spcBef>
              <a:spcAft>
                <a:spcPts val="600"/>
              </a:spcAft>
              <a:buFont typeface="Wingdings" panose="05000000000000000000" pitchFamily="2" charset="2"/>
              <a:buChar char="à"/>
            </a:pPr>
            <a:r>
              <a:rPr lang="en-GB" sz="2000" b="1" dirty="0"/>
              <a:t>Condition 2 &amp; 3: </a:t>
            </a:r>
            <a:r>
              <a:rPr lang="en-GB" sz="2000" dirty="0"/>
              <a:t>Paternal wage penalty and paternal take-up trends more relevant for couples where women earn more than the partner </a:t>
            </a:r>
            <a:r>
              <a:rPr lang="en-GB" sz="2000" dirty="0">
                <a:sym typeface="Wingdings" panose="05000000000000000000" pitchFamily="2" charset="2"/>
              </a:rPr>
              <a:t></a:t>
            </a:r>
            <a:r>
              <a:rPr lang="en-GB" sz="2000" dirty="0"/>
              <a:t> stronger effects (H2b)</a:t>
            </a:r>
            <a:endParaRPr lang="en-GB" sz="2000" dirty="0">
              <a:cs typeface="Arial"/>
            </a:endParaRPr>
          </a:p>
        </p:txBody>
      </p:sp>
      <p:sp>
        <p:nvSpPr>
          <p:cNvPr id="6" name="Foliennummernplatzhalter 3">
            <a:extLst>
              <a:ext uri="{FF2B5EF4-FFF2-40B4-BE49-F238E27FC236}">
                <a16:creationId xmlns:a16="http://schemas.microsoft.com/office/drawing/2014/main" id="{A2AE25E7-6503-420F-874A-DB2E849F4B67}"/>
              </a:ext>
            </a:extLst>
          </p:cNvPr>
          <p:cNvSpPr>
            <a:spLocks noGrp="1"/>
          </p:cNvSpPr>
          <p:nvPr>
            <p:ph type="sldNum" sz="quarter" idx="10"/>
          </p:nvPr>
        </p:nvSpPr>
        <p:spPr>
          <a:xfrm>
            <a:off x="719138" y="6519863"/>
            <a:ext cx="7705725" cy="152400"/>
          </a:xfrm>
        </p:spPr>
        <p:txBody>
          <a:bodyPr/>
          <a:lstStyle/>
          <a:p>
            <a:fld id="{38A353B8-DEBC-419C-9186-735D989F682B}" type="slidenum">
              <a:rPr lang="en-AU" altLang="en-US" smtClean="0">
                <a:solidFill>
                  <a:srgbClr val="333333"/>
                </a:solidFill>
              </a:rPr>
              <a:pPr/>
              <a:t>8</a:t>
            </a:fld>
            <a:r>
              <a:rPr lang="en-AU" altLang="en-US">
                <a:solidFill>
                  <a:srgbClr val="333333"/>
                </a:solidFill>
              </a:rPr>
              <a:t> </a:t>
            </a:r>
          </a:p>
        </p:txBody>
      </p:sp>
      <p:pic>
        <p:nvPicPr>
          <p:cNvPr id="8" name="Picture 5">
            <a:extLst>
              <a:ext uri="{FF2B5EF4-FFF2-40B4-BE49-F238E27FC236}">
                <a16:creationId xmlns:a16="http://schemas.microsoft.com/office/drawing/2014/main" id="{BE01988A-190B-AD86-6E14-6EBF442D34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707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8663" y="1481176"/>
            <a:ext cx="7700962" cy="430887"/>
          </a:xfrm>
        </p:spPr>
        <p:txBody>
          <a:bodyPr>
            <a:noAutofit/>
          </a:bodyPr>
          <a:lstStyle/>
          <a:p>
            <a:r>
              <a:rPr lang="en-GB" sz="2600">
                <a:solidFill>
                  <a:schemeClr val="tx2"/>
                </a:solidFill>
              </a:rPr>
              <a:t>Theory III: Subgroup differences by parenthood status</a:t>
            </a:r>
          </a:p>
        </p:txBody>
      </p:sp>
      <p:sp>
        <p:nvSpPr>
          <p:cNvPr id="3" name="Inhaltsplatzhalter 2"/>
          <p:cNvSpPr>
            <a:spLocks noGrp="1"/>
          </p:cNvSpPr>
          <p:nvPr>
            <p:ph idx="1"/>
          </p:nvPr>
        </p:nvSpPr>
        <p:spPr>
          <a:xfrm>
            <a:off x="714375" y="2295741"/>
            <a:ext cx="7705725" cy="4352925"/>
          </a:xfrm>
        </p:spPr>
        <p:txBody>
          <a:bodyPr>
            <a:noAutofit/>
          </a:bodyPr>
          <a:lstStyle/>
          <a:p>
            <a:pPr marL="177800" indent="-177800">
              <a:lnSpc>
                <a:spcPct val="100000"/>
              </a:lnSpc>
              <a:spcBef>
                <a:spcPts val="600"/>
              </a:spcBef>
              <a:spcAft>
                <a:spcPts val="1200"/>
              </a:spcAft>
              <a:buFont typeface="Arial" panose="020B0604020202020204" pitchFamily="34" charset="0"/>
              <a:buChar char="•"/>
              <a:defRPr/>
            </a:pPr>
            <a:r>
              <a:rPr lang="en-GB" sz="2000" b="1" dirty="0"/>
              <a:t>Effect heterogeneity of policy information priming: </a:t>
            </a:r>
            <a:br>
              <a:rPr lang="en-GB" sz="2000" b="1" dirty="0"/>
            </a:br>
            <a:r>
              <a:rPr lang="en-GB" sz="2000" dirty="0"/>
              <a:t>L</a:t>
            </a:r>
            <a:r>
              <a:rPr lang="en-GB" altLang="en-US" sz="2000" dirty="0"/>
              <a:t>ikelihood of reflective reasoning on information depends on </a:t>
            </a:r>
            <a:r>
              <a:rPr lang="en-GB" altLang="en-US" sz="2000" b="1" dirty="0"/>
              <a:t>personal relevance or previous knowledge/reflection</a:t>
            </a:r>
            <a:r>
              <a:rPr lang="en-GB" altLang="en-US" sz="2000" dirty="0"/>
              <a:t> </a:t>
            </a:r>
            <a:r>
              <a:rPr lang="en-GB" altLang="en-US" sz="1200" dirty="0"/>
              <a:t>(</a:t>
            </a:r>
            <a:r>
              <a:rPr lang="en-GB" altLang="en-US" sz="1200" dirty="0" err="1"/>
              <a:t>Ellingsaeter</a:t>
            </a:r>
            <a:r>
              <a:rPr lang="en-GB" altLang="en-US" sz="1200" dirty="0"/>
              <a:t> et al. 2017).</a:t>
            </a:r>
            <a:endParaRPr lang="en-GB" altLang="en-US" sz="1200" dirty="0">
              <a:cs typeface="Arial"/>
            </a:endParaRPr>
          </a:p>
          <a:p>
            <a:pPr marL="537845" lvl="1" indent="-177800">
              <a:lnSpc>
                <a:spcPct val="100000"/>
              </a:lnSpc>
              <a:spcBef>
                <a:spcPts val="600"/>
              </a:spcBef>
              <a:spcAft>
                <a:spcPts val="1200"/>
              </a:spcAft>
              <a:buFont typeface="Arial" panose="020B0604020202020204" pitchFamily="34" charset="0"/>
              <a:buChar char="•"/>
              <a:defRPr/>
            </a:pPr>
            <a:r>
              <a:rPr lang="en-GB" altLang="en-US" sz="1800" dirty="0"/>
              <a:t>Personal relevance: childless &gt; parents</a:t>
            </a:r>
            <a:endParaRPr lang="en-GB" altLang="en-US" sz="1800" dirty="0">
              <a:cs typeface="Arial"/>
            </a:endParaRPr>
          </a:p>
          <a:p>
            <a:pPr marL="537845" lvl="1" indent="-177800">
              <a:lnSpc>
                <a:spcPct val="100000"/>
              </a:lnSpc>
              <a:spcBef>
                <a:spcPts val="600"/>
              </a:spcBef>
              <a:spcAft>
                <a:spcPts val="1200"/>
              </a:spcAft>
              <a:buFont typeface="Arial" panose="020B0604020202020204" pitchFamily="34" charset="0"/>
              <a:buChar char="•"/>
              <a:defRPr/>
            </a:pPr>
            <a:r>
              <a:rPr lang="en-GB" altLang="en-US" sz="1800" dirty="0"/>
              <a:t>Previous reflection: childless &gt; parents</a:t>
            </a:r>
            <a:endParaRPr lang="en-GB" altLang="en-US" sz="1800" dirty="0">
              <a:cs typeface="Arial"/>
            </a:endParaRPr>
          </a:p>
          <a:p>
            <a:pPr marL="537845" lvl="1" indent="-177800">
              <a:lnSpc>
                <a:spcPct val="100000"/>
              </a:lnSpc>
              <a:spcBef>
                <a:spcPts val="600"/>
              </a:spcBef>
              <a:spcAft>
                <a:spcPts val="1200"/>
              </a:spcAft>
              <a:buFont typeface="Arial" panose="020B0604020202020204" pitchFamily="34" charset="0"/>
              <a:buChar char="•"/>
              <a:defRPr/>
            </a:pPr>
            <a:endParaRPr lang="en-GB" sz="1050" dirty="0">
              <a:sym typeface="Wingdings" pitchFamily="2" charset="2"/>
            </a:endParaRPr>
          </a:p>
          <a:p>
            <a:pPr marL="266700" indent="-266700">
              <a:lnSpc>
                <a:spcPct val="100000"/>
              </a:lnSpc>
              <a:spcBef>
                <a:spcPts val="600"/>
              </a:spcBef>
              <a:spcAft>
                <a:spcPts val="1200"/>
              </a:spcAft>
              <a:buNone/>
              <a:defRPr/>
            </a:pPr>
            <a:r>
              <a:rPr lang="en-GB" sz="2000" dirty="0">
                <a:sym typeface="Wingdings" pitchFamily="2" charset="2"/>
              </a:rPr>
              <a:t> A</a:t>
            </a:r>
            <a:r>
              <a:rPr lang="en-GB" sz="2000" dirty="0"/>
              <a:t>ll three priming conditions increase support for a less traditional division of parental leave </a:t>
            </a:r>
            <a:r>
              <a:rPr lang="en-GB" sz="2000" b="1" dirty="0"/>
              <a:t>more strongly among childless respondents</a:t>
            </a:r>
            <a:r>
              <a:rPr lang="en-GB" sz="2000" dirty="0"/>
              <a:t> compared to parents (H3).</a:t>
            </a:r>
            <a:r>
              <a:rPr lang="de-DE" sz="2000" dirty="0"/>
              <a:t> </a:t>
            </a:r>
            <a:endParaRPr lang="en-GB" altLang="en-US" sz="2000" dirty="0"/>
          </a:p>
          <a:p>
            <a:pPr marL="177800" indent="-177800">
              <a:lnSpc>
                <a:spcPct val="100000"/>
              </a:lnSpc>
              <a:spcBef>
                <a:spcPts val="600"/>
              </a:spcBef>
              <a:spcAft>
                <a:spcPts val="1200"/>
              </a:spcAft>
              <a:buFont typeface="Arial" panose="020B0604020202020204" pitchFamily="34" charset="0"/>
              <a:buChar char="•"/>
              <a:defRPr/>
            </a:pPr>
            <a:endParaRPr lang="en-GB" altLang="en-US" sz="2000" dirty="0"/>
          </a:p>
        </p:txBody>
      </p:sp>
      <p:sp>
        <p:nvSpPr>
          <p:cNvPr id="4" name="Foliennummernplatzhalter 3">
            <a:extLst>
              <a:ext uri="{FF2B5EF4-FFF2-40B4-BE49-F238E27FC236}">
                <a16:creationId xmlns:a16="http://schemas.microsoft.com/office/drawing/2014/main" id="{5779C413-CC83-43E5-83EB-81AE31696D24}"/>
              </a:ext>
            </a:extLst>
          </p:cNvPr>
          <p:cNvSpPr>
            <a:spLocks noGrp="1"/>
          </p:cNvSpPr>
          <p:nvPr>
            <p:ph type="sldNum" sz="quarter" idx="10"/>
          </p:nvPr>
        </p:nvSpPr>
        <p:spPr>
          <a:xfrm>
            <a:off x="719138" y="6519863"/>
            <a:ext cx="7705725" cy="152400"/>
          </a:xfrm>
        </p:spPr>
        <p:txBody>
          <a:bodyPr/>
          <a:lstStyle/>
          <a:p>
            <a:fld id="{38A353B8-DEBC-419C-9186-735D989F682B}" type="slidenum">
              <a:rPr lang="en-AU" altLang="en-US" smtClean="0">
                <a:solidFill>
                  <a:srgbClr val="333333"/>
                </a:solidFill>
              </a:rPr>
              <a:pPr/>
              <a:t>9</a:t>
            </a:fld>
            <a:r>
              <a:rPr lang="en-AU" altLang="en-US">
                <a:solidFill>
                  <a:srgbClr val="333333"/>
                </a:solidFill>
              </a:rPr>
              <a:t> </a:t>
            </a:r>
          </a:p>
        </p:txBody>
      </p:sp>
      <p:pic>
        <p:nvPicPr>
          <p:cNvPr id="6" name="Picture 5">
            <a:extLst>
              <a:ext uri="{FF2B5EF4-FFF2-40B4-BE49-F238E27FC236}">
                <a16:creationId xmlns:a16="http://schemas.microsoft.com/office/drawing/2014/main" id="{AD8687BD-AFCD-0F3B-61F9-ACABCD4B5D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7721" y="1612"/>
            <a:ext cx="1226162" cy="73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603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st and future research_Marie-Fleur Philipp">
  <a:themeElements>
    <a:clrScheme name="UT_pptmaster_gen_en 1">
      <a:dk1>
        <a:srgbClr val="333333"/>
      </a:dk1>
      <a:lt1>
        <a:srgbClr val="FFFFFF"/>
      </a:lt1>
      <a:dk2>
        <a:srgbClr val="A51E37"/>
      </a:dk2>
      <a:lt2>
        <a:srgbClr val="2D2015"/>
      </a:lt2>
      <a:accent1>
        <a:srgbClr val="ADB3B7"/>
      </a:accent1>
      <a:accent2>
        <a:srgbClr val="B4A069"/>
      </a:accent2>
      <a:accent3>
        <a:srgbClr val="FFFFFF"/>
      </a:accent3>
      <a:accent4>
        <a:srgbClr val="2A2A2A"/>
      </a:accent4>
      <a:accent5>
        <a:srgbClr val="D3D6D8"/>
      </a:accent5>
      <a:accent6>
        <a:srgbClr val="A3915E"/>
      </a:accent6>
      <a:hlink>
        <a:srgbClr val="32414B"/>
      </a:hlink>
      <a:folHlink>
        <a:srgbClr val="A51E37"/>
      </a:folHlink>
    </a:clrScheme>
    <a:fontScheme name="UT_pptmaster_gen_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UT_pptmaster_gen_en 1">
        <a:dk1>
          <a:srgbClr val="333333"/>
        </a:dk1>
        <a:lt1>
          <a:srgbClr val="FFFFFF"/>
        </a:lt1>
        <a:dk2>
          <a:srgbClr val="A51E37"/>
        </a:dk2>
        <a:lt2>
          <a:srgbClr val="2D2015"/>
        </a:lt2>
        <a:accent1>
          <a:srgbClr val="ADB3B7"/>
        </a:accent1>
        <a:accent2>
          <a:srgbClr val="B4A069"/>
        </a:accent2>
        <a:accent3>
          <a:srgbClr val="FFFFFF"/>
        </a:accent3>
        <a:accent4>
          <a:srgbClr val="2A2A2A"/>
        </a:accent4>
        <a:accent5>
          <a:srgbClr val="D3D6D8"/>
        </a:accent5>
        <a:accent6>
          <a:srgbClr val="A3915E"/>
        </a:accent6>
        <a:hlink>
          <a:srgbClr val="32414B"/>
        </a:hlink>
        <a:folHlink>
          <a:srgbClr val="A51E3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Past and future research_Marie-Fleur Philipp.pptx</Template>
  <TotalTime>0</TotalTime>
  <Words>4269</Words>
  <Application>Microsoft Macintosh PowerPoint</Application>
  <PresentationFormat>Bildschirmpräsentation (4:3)</PresentationFormat>
  <Paragraphs>473</Paragraphs>
  <Slides>24</Slides>
  <Notes>16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24</vt:i4>
      </vt:variant>
    </vt:vector>
  </HeadingPairs>
  <TitlesOfParts>
    <vt:vector size="30" baseType="lpstr">
      <vt:lpstr>Arial</vt:lpstr>
      <vt:lpstr>Calibri</vt:lpstr>
      <vt:lpstr>Cambria Math</vt:lpstr>
      <vt:lpstr>Times New Roman</vt:lpstr>
      <vt:lpstr>Wingdings</vt:lpstr>
      <vt:lpstr>Past and future research_Marie-Fleur Philipp</vt:lpstr>
      <vt:lpstr>Parental leave, take-up consequences and changing normative beliefs: Evidence from a survey experiment</vt:lpstr>
      <vt:lpstr> Motivation: family policies  social norms  </vt:lpstr>
      <vt:lpstr>Previous studies</vt:lpstr>
      <vt:lpstr>German context (e.g., Stahl &amp; Schober, 2017)</vt:lpstr>
      <vt:lpstr>Contribution</vt:lpstr>
      <vt:lpstr>Theoretical framework I: Priming effect</vt:lpstr>
      <vt:lpstr>PowerPoint-Präsentation</vt:lpstr>
      <vt:lpstr>Theory II: Moderation by economic resources</vt:lpstr>
      <vt:lpstr>Theory III: Subgroup differences by parenthood status</vt:lpstr>
      <vt:lpstr>PowerPoint-Präsentation</vt:lpstr>
      <vt:lpstr>Survey experiment: GESIS Panel</vt:lpstr>
      <vt:lpstr>Method</vt:lpstr>
      <vt:lpstr>Independent variables</vt:lpstr>
      <vt:lpstr>PowerPoint-Präsentation</vt:lpstr>
      <vt:lpstr>Effects by relative income subgroups</vt:lpstr>
      <vt:lpstr>Parents vs. childless respondents</vt:lpstr>
      <vt:lpstr>Contribution, limitations &amp; implications</vt:lpstr>
      <vt:lpstr>PowerPoint-Präsentation</vt:lpstr>
      <vt:lpstr>PowerPoint-Präsentation</vt:lpstr>
      <vt:lpstr>GESIS Panel: Example vignette</vt:lpstr>
      <vt:lpstr>GESIS Panel: Example priming C2 </vt:lpstr>
      <vt:lpstr>GESIS Panel: Random allocation?</vt:lpstr>
      <vt:lpstr>Results: Main priming effects</vt:lpstr>
      <vt:lpstr>Results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Past and future research</dc:title>
  <dc:creator>Marie-Fleur</dc:creator>
  <cp:lastModifiedBy>Marie-Fleur Philipp</cp:lastModifiedBy>
  <cp:revision>66</cp:revision>
  <cp:lastPrinted>2021-11-17T13:50:14Z</cp:lastPrinted>
  <dcterms:created xsi:type="dcterms:W3CDTF">2021-03-10T07:30:39Z</dcterms:created>
  <dcterms:modified xsi:type="dcterms:W3CDTF">2022-06-18T17:54:55Z</dcterms:modified>
</cp:coreProperties>
</file>