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64" r:id="rId3"/>
    <p:sldId id="283" r:id="rId4"/>
    <p:sldId id="286" r:id="rId5"/>
    <p:sldId id="287" r:id="rId6"/>
    <p:sldId id="284" r:id="rId7"/>
    <p:sldId id="285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Fockele, Kenneth" initials="FK" lastIdx="8" clrIdx="0">
    <p:extLst>
      <p:ext uri="{19B8F6BF-5375-455C-9EA6-DF929625EA0E}">
        <p15:presenceInfo xmlns:p15="http://schemas.microsoft.com/office/powerpoint/2012/main" userId="S::Kenneth.Fockele@leg.wa.gov::5d5b37b4-b80e-4df7-aaee-65da07da1342" providerId="AD"/>
      </p:ext>
    </p:extLst>
  </p:cmAuthor>
  <p:cmAuthor id="2" name="Avalos, Paulette" initials="AP" lastIdx="6" clrIdx="1">
    <p:extLst>
      <p:ext uri="{19B8F6BF-5375-455C-9EA6-DF929625EA0E}">
        <p15:presenceInfo xmlns:p15="http://schemas.microsoft.com/office/powerpoint/2012/main" userId="S::Paulette.Avalos@leg.wa.gov::3871c7c0-2a11-4802-9bf1-86e1e1f55e4c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455"/>
    <a:srgbClr val="F69200"/>
    <a:srgbClr val="A6B727"/>
    <a:srgbClr val="418AB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84649" autoAdjust="0"/>
  </p:normalViewPr>
  <p:slideViewPr>
    <p:cSldViewPr snapToGrid="0">
      <p:cViewPr varScale="1">
        <p:scale>
          <a:sx n="72" d="100"/>
          <a:sy n="72" d="100"/>
        </p:scale>
        <p:origin x="34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99986D-B937-4CCD-A6E6-7FA675339254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CE6A19-D862-400E-B7FA-4F8A920935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616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Right to use earned employer paid leave for all of these unpaid leaves.</a:t>
            </a:r>
          </a:p>
          <a:p>
            <a:r>
              <a:rPr lang="en-US" dirty="0"/>
              <a:t>Washington employees must earn at least 1 hour of employer-paid sick leave for every 40 hours they work.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E6A19-D862-400E-B7FA-4F8A920935E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53850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Previously, all states had added family leave to medical leave programs created decades before.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Threat of the initiative drove House &amp; Senate elected leadership, business &amp; working families advocates to a negotiations table.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Polling showed bipartisan support for paid leave. 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Republican controlled Senate, Democrats controlled the House and the Governor’s office.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/>
              <a:t>Final bipartisan passage 37-12 and 65-29.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E6A19-D862-400E-B7FA-4F8A920935E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428061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Avg employer (of medium size 50-150 employees, median payroll) pays about $105 per week. </a:t>
            </a:r>
          </a:p>
          <a:p>
            <a:r>
              <a:rPr lang="en-US" dirty="0"/>
              <a:t>Avg employee (earning about $76,700) pays about $6.48 per week.</a:t>
            </a:r>
          </a:p>
          <a:p>
            <a:endParaRPr lang="en-US" dirty="0"/>
          </a:p>
          <a:p>
            <a:r>
              <a:rPr lang="en-US" dirty="0"/>
              <a:t>Or, what employee and employer each pay for an employee at average wages:</a:t>
            </a:r>
          </a:p>
          <a:p>
            <a:r>
              <a:rPr lang="en-US" dirty="0"/>
              <a:t>For an avg wage employee, employee pays $6.48 and their employer pays $2.37 per week.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E6A19-D862-400E-B7FA-4F8A920935E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5644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Re. medical gender identity split – pregnancy and childbirth recovery are medical leave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A “week” is not necessarily a calendar week; it’s based on an employee’s typical workweek hours. Leave can be taken intermittently.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dirty="0"/>
              <a:t>Small companies = 49 or fewer employees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E6A19-D862-400E-B7FA-4F8A920935E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71623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Estimated to be </a:t>
            </a:r>
            <a:r>
              <a:rPr lang="en-US" u="sng" dirty="0"/>
              <a:t>up to</a:t>
            </a:r>
            <a:r>
              <a:rPr lang="en-US" u="none" dirty="0"/>
              <a:t> </a:t>
            </a:r>
            <a:r>
              <a:rPr lang="en-US" dirty="0"/>
              <a:t>0.5% of all claims.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E6A19-D862-400E-B7FA-4F8A920935E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731164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WA has a ‘part-time’ citizen legislature. Key to access full democratic process.</a:t>
            </a:r>
          </a:p>
          <a:p>
            <a:r>
              <a:rPr lang="en-US" dirty="0"/>
              <a:t>Final vote 80-16 and 44-4.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FCE6A19-D862-400E-B7FA-4F8A920935E6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22597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 b="1">
                <a:solidFill>
                  <a:srgbClr val="418AB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06533354-E9A8-4B88-89C6-5C56AFFEB88D}" type="datetimeFigureOut">
              <a:rPr lang="en-US" smtClean="0"/>
              <a:pPr/>
              <a:t>6/14/2022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1166C356-5751-48BF-8DA0-60D96A2977B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74" y="310541"/>
            <a:ext cx="2743051" cy="96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803124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3354-E9A8-4B88-89C6-5C56AFFEB88D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2066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3354-E9A8-4B88-89C6-5C56AFFEB88D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86872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solidFill>
          <a:srgbClr val="418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1">
                <a:solidFill>
                  <a:srgbClr val="418AB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 sz="2800">
                <a:solidFill>
                  <a:schemeClr val="bg1"/>
                </a:solidFill>
              </a:defRPr>
            </a:lvl4pPr>
            <a:lvl5pPr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fld id="{06533354-E9A8-4B88-89C6-5C56AFFEB88D}" type="datetimeFigureOut">
              <a:rPr lang="en-US" smtClean="0"/>
              <a:pPr/>
              <a:t>6/14/2022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B955CE1-D1E4-4818-ABF5-B7C149D706F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310541"/>
            <a:ext cx="2002461" cy="70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8948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rgbClr val="418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418AB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3354-E9A8-4B88-89C6-5C56AFFEB88D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B1808665-9FB9-4C0B-A49E-7A14147C3F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74" y="310541"/>
            <a:ext cx="2743051" cy="96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491280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Pr>
        <a:solidFill>
          <a:srgbClr val="418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18AB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 sz="2800">
                <a:solidFill>
                  <a:schemeClr val="bg1"/>
                </a:solidFill>
              </a:defRPr>
            </a:lvl4pPr>
            <a:lvl5pPr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>
            <a:normAutofit/>
          </a:bodyPr>
          <a:lstStyle>
            <a:lvl1pPr>
              <a:defRPr sz="3200">
                <a:solidFill>
                  <a:schemeClr val="bg1"/>
                </a:solidFill>
              </a:defRPr>
            </a:lvl1pPr>
            <a:lvl2pPr>
              <a:defRPr sz="2800">
                <a:solidFill>
                  <a:schemeClr val="bg1"/>
                </a:solidFill>
              </a:defRPr>
            </a:lvl2pPr>
            <a:lvl3pPr>
              <a:defRPr sz="2800">
                <a:solidFill>
                  <a:schemeClr val="bg1"/>
                </a:solidFill>
              </a:defRPr>
            </a:lvl3pPr>
            <a:lvl4pPr>
              <a:defRPr sz="2800">
                <a:solidFill>
                  <a:schemeClr val="bg1"/>
                </a:solidFill>
              </a:defRPr>
            </a:lvl4pPr>
            <a:lvl5pPr>
              <a:defRPr sz="2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fld id="{06533354-E9A8-4B88-89C6-5C56AFFEB88D}" type="datetimeFigureOut">
              <a:rPr lang="en-US" smtClean="0"/>
              <a:pPr/>
              <a:t>6/14/2022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2DF177E0-7D84-4EDB-B988-4433E7B109B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310541"/>
            <a:ext cx="2002461" cy="70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317540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bg>
      <p:bgPr>
        <a:solidFill>
          <a:srgbClr val="418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bg1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3354-E9A8-4B88-89C6-5C56AFFEB88D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18AB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B1454007-D0B5-4F82-A2D4-02A8F473C31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310541"/>
            <a:ext cx="2002461" cy="70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27239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solidFill>
          <a:srgbClr val="418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rgbClr val="418AB3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3354-E9A8-4B88-89C6-5C56AFFEB88D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B9D9F24A-7C9F-496B-A2D2-5BE22740DE08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0864" y="310541"/>
            <a:ext cx="2002461" cy="70086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536656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Pr>
        <a:solidFill>
          <a:srgbClr val="418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3354-E9A8-4B88-89C6-5C56AFFEB88D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4EC8CE62-538A-4FD6-8BEA-2ADF6F4D04D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74" y="310541"/>
            <a:ext cx="2743051" cy="96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3449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33354-E9A8-4B88-89C6-5C56AFFEB88D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35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6533354-E9A8-4B88-89C6-5C56AFFEB88D}" type="datetimeFigureOut">
              <a:rPr lang="en-US" smtClean="0"/>
              <a:t>6/14/2022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34253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8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fld id="{06533354-E9A8-4B88-89C6-5C56AFFEB88D}" type="datetimeFigureOut">
              <a:rPr lang="en-US" smtClean="0"/>
              <a:pPr/>
              <a:t>6/14/2022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bg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94B3EEF1-D3A8-49BB-969B-53933A6BCFC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58316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b="1" kern="1200" cap="all" spc="200" baseline="0">
          <a:solidFill>
            <a:srgbClr val="418AB3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bg1"/>
        </a:buClr>
        <a:buFont typeface="Arial" panose="020B0604020202020204" pitchFamily="34" charset="0"/>
        <a:buChar char="•"/>
        <a:defRPr sz="3200" b="0" kern="1200">
          <a:solidFill>
            <a:schemeClr val="bg1"/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bg1"/>
        </a:buClr>
        <a:buFont typeface="Arial" panose="020B0604020202020204" pitchFamily="34" charset="0"/>
        <a:buChar char="•"/>
        <a:defRPr sz="2800" b="0" kern="1200">
          <a:solidFill>
            <a:schemeClr val="bg1"/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bg1"/>
        </a:buClr>
        <a:buFont typeface="Arial" panose="020B0604020202020204" pitchFamily="34" charset="0"/>
        <a:buChar char="•"/>
        <a:defRPr sz="2800" b="0" kern="1200">
          <a:solidFill>
            <a:schemeClr val="bg1"/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bg1"/>
        </a:buClr>
        <a:buFont typeface="Arial" panose="020B0604020202020204" pitchFamily="34" charset="0"/>
        <a:buChar char="•"/>
        <a:defRPr sz="2800" b="0" kern="1200">
          <a:solidFill>
            <a:schemeClr val="bg1"/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bg1"/>
        </a:buClr>
        <a:buFont typeface="Arial" panose="020B0604020202020204" pitchFamily="34" charset="0"/>
        <a:buChar char="•"/>
        <a:defRPr sz="2800" b="0" kern="1200">
          <a:solidFill>
            <a:schemeClr val="bg1"/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418AB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65EADE-C23A-4907-9BCB-C7B81D463C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00199" y="1988616"/>
            <a:ext cx="8991600" cy="1645920"/>
          </a:xfrm>
        </p:spPr>
        <p:txBody>
          <a:bodyPr/>
          <a:lstStyle/>
          <a:p>
            <a:r>
              <a:rPr lang="en-US" b="1" dirty="0">
                <a:solidFill>
                  <a:srgbClr val="418AB3"/>
                </a:solidFill>
              </a:rPr>
              <a:t>Leave Policies in Washington state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627D34C-5595-4AC7-89BF-DBD61E1EEB1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0199" y="4048125"/>
            <a:ext cx="8991599" cy="2320591"/>
          </a:xfrm>
        </p:spPr>
        <p:txBody>
          <a:bodyPr wrap="square">
            <a:normAutofit/>
          </a:bodyPr>
          <a:lstStyle/>
          <a:p>
            <a:r>
              <a:rPr lang="en-US" sz="2800" b="1" dirty="0"/>
              <a:t>International Network on Leave Policies &amp; Research</a:t>
            </a:r>
          </a:p>
          <a:p>
            <a:r>
              <a:rPr lang="en-US" sz="2800" dirty="0"/>
              <a:t>June 2022</a:t>
            </a:r>
          </a:p>
          <a:p>
            <a:r>
              <a:rPr lang="en-US" sz="2800" b="1" dirty="0"/>
              <a:t>WA State Senator June Robinson</a:t>
            </a:r>
          </a:p>
          <a:p>
            <a:endParaRPr lang="en-US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284B785A-BBCA-477D-AB57-65A0C5201B8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20274" y="310541"/>
            <a:ext cx="2743051" cy="96006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7258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CC7E30-FF44-4831-A0E0-A849FF76EA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Protected leave laws in </a:t>
            </a:r>
            <a:r>
              <a:rPr lang="en-US" dirty="0" err="1"/>
              <a:t>wa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3883B4-B681-4CE9-BABA-CF5B82510F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86084" y="2432400"/>
            <a:ext cx="4627418" cy="6672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b="1" u="sng" dirty="0"/>
              <a:t>Paid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03CC906C-F580-4201-976A-68F4CEC9A4BF}"/>
              </a:ext>
            </a:extLst>
          </p:cNvPr>
          <p:cNvSpPr txBox="1">
            <a:spLocks/>
          </p:cNvSpPr>
          <p:nvPr/>
        </p:nvSpPr>
        <p:spPr>
          <a:xfrm>
            <a:off x="5871648" y="2432400"/>
            <a:ext cx="5774375" cy="667264"/>
          </a:xfrm>
          <a:prstGeom prst="rect">
            <a:avLst/>
          </a:prstGeom>
        </p:spPr>
        <p:txBody>
          <a:bodyPr vert="horz" lIns="91440" tIns="45720" rIns="91440" bIns="45720" rtlCol="0">
            <a:normAutofit fontScale="40000" lnSpcReduction="2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3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20000"/>
              </a:lnSpc>
              <a:buFont typeface="Arial" panose="020B0604020202020204" pitchFamily="34" charset="0"/>
              <a:buNone/>
            </a:pPr>
            <a:r>
              <a:rPr lang="en-US" sz="8000" b="1" u="sng" dirty="0"/>
              <a:t>Un-Paid</a:t>
            </a:r>
            <a:endParaRPr lang="en-US" sz="7000" dirty="0"/>
          </a:p>
        </p:txBody>
      </p:sp>
      <p:sp>
        <p:nvSpPr>
          <p:cNvPr id="11" name="Content Placeholder 2">
            <a:extLst>
              <a:ext uri="{FF2B5EF4-FFF2-40B4-BE49-F238E27FC236}">
                <a16:creationId xmlns:a16="http://schemas.microsoft.com/office/drawing/2014/main" id="{F158B4C8-FB26-4A6F-ACCE-ED631F26360A}"/>
              </a:ext>
            </a:extLst>
          </p:cNvPr>
          <p:cNvSpPr txBox="1">
            <a:spLocks/>
          </p:cNvSpPr>
          <p:nvPr/>
        </p:nvSpPr>
        <p:spPr>
          <a:xfrm>
            <a:off x="5871648" y="3099663"/>
            <a:ext cx="5774375" cy="331663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3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600"/>
              </a:spcBef>
            </a:pPr>
            <a:r>
              <a:rPr lang="en-US" sz="2800" dirty="0"/>
              <a:t>Spouses of deployed military personnel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Voluntary emergency services personnel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Legislative service (public sector)</a:t>
            </a:r>
          </a:p>
          <a:p>
            <a:pPr>
              <a:spcBef>
                <a:spcPts val="600"/>
              </a:spcBef>
            </a:pPr>
            <a:r>
              <a:rPr lang="en-US" sz="2800" dirty="0"/>
              <a:t>Survivors of domestic violence, sexual assault, and stalking</a:t>
            </a:r>
          </a:p>
        </p:txBody>
      </p:sp>
      <p:sp>
        <p:nvSpPr>
          <p:cNvPr id="12" name="Content Placeholder 2">
            <a:extLst>
              <a:ext uri="{FF2B5EF4-FFF2-40B4-BE49-F238E27FC236}">
                <a16:creationId xmlns:a16="http://schemas.microsoft.com/office/drawing/2014/main" id="{0D8C9349-A390-4A40-B899-E4CDBBD17BCD}"/>
              </a:ext>
            </a:extLst>
          </p:cNvPr>
          <p:cNvSpPr txBox="1">
            <a:spLocks/>
          </p:cNvSpPr>
          <p:nvPr/>
        </p:nvSpPr>
        <p:spPr>
          <a:xfrm>
            <a:off x="1186084" y="3099663"/>
            <a:ext cx="4627418" cy="33166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3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dirty="0"/>
              <a:t>Sick (employer paid)</a:t>
            </a:r>
          </a:p>
          <a:p>
            <a:r>
              <a:rPr lang="en-US" sz="2800" dirty="0"/>
              <a:t>Family (state insurance)</a:t>
            </a:r>
          </a:p>
          <a:p>
            <a:r>
              <a:rPr lang="en-US" sz="2800" dirty="0"/>
              <a:t>Medical (state insurance)</a:t>
            </a:r>
          </a:p>
        </p:txBody>
      </p:sp>
    </p:spTree>
    <p:extLst>
      <p:ext uri="{BB962C8B-B14F-4D97-AF65-F5344CB8AC3E}">
        <p14:creationId xmlns:p14="http://schemas.microsoft.com/office/powerpoint/2010/main" val="712777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413829-EC70-413D-B0B7-E12AD83EEE1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Building a paid Family &amp; Medical leave insurance program </a:t>
            </a:r>
            <a:br>
              <a:rPr lang="en-US" dirty="0"/>
            </a:br>
            <a:r>
              <a:rPr lang="en-US" dirty="0"/>
              <a:t>from scratch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7E99B60-F633-4E66-981B-A203B3B07A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464232"/>
            <a:ext cx="7729728" cy="4076054"/>
          </a:xfrm>
        </p:spPr>
        <p:txBody>
          <a:bodyPr>
            <a:normAutofit/>
          </a:bodyPr>
          <a:lstStyle/>
          <a:p>
            <a:pPr marL="406400" indent="-406400">
              <a:buNone/>
            </a:pPr>
            <a:r>
              <a:rPr lang="en-US" dirty="0"/>
              <a:t>WA was the first state to create a new family leave program without an already underlying medical leave program.</a:t>
            </a:r>
          </a:p>
          <a:p>
            <a:pPr marL="0" indent="0">
              <a:buNone/>
            </a:pPr>
            <a:r>
              <a:rPr lang="en-US" b="1" dirty="0"/>
              <a:t>Timeline: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2017 – passed under divided government.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2019 – premium collection began.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dirty="0"/>
              <a:t>2020 – benefits began.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99667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CB4792-2FFE-43D2-A6EA-C87DDA7D65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WA’s PFML INSURANCE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F1E1E43-3EEE-470A-BBB8-6E2F8E5439F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835" y="2332383"/>
            <a:ext cx="4982816" cy="423028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600" b="1" dirty="0"/>
              <a:t>To qualify: </a:t>
            </a:r>
            <a:r>
              <a:rPr lang="en-US" sz="2600" dirty="0"/>
              <a:t>work 820 hours.</a:t>
            </a:r>
            <a:endParaRPr lang="en-US" sz="2600" b="1" dirty="0"/>
          </a:p>
          <a:p>
            <a:pPr marL="0" indent="0">
              <a:spcBef>
                <a:spcPts val="1800"/>
              </a:spcBef>
              <a:buNone/>
            </a:pPr>
            <a:r>
              <a:rPr lang="en-US" sz="2600" b="1" dirty="0"/>
              <a:t>Leave amount: </a:t>
            </a:r>
            <a:endParaRPr lang="en-US" sz="2600" dirty="0"/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/>
              <a:t>12 weeks family leave</a:t>
            </a:r>
            <a:r>
              <a:rPr lang="en-US" sz="2200" b="1" dirty="0"/>
              <a:t> 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/>
              <a:t>12 </a:t>
            </a:r>
            <a:r>
              <a:rPr lang="en-US" sz="2200" dirty="0" err="1"/>
              <a:t>wks</a:t>
            </a:r>
            <a:r>
              <a:rPr lang="en-US" sz="2200" dirty="0"/>
              <a:t> medical leave</a:t>
            </a:r>
          </a:p>
          <a:p>
            <a:pPr lvl="2">
              <a:buFont typeface="Wingdings" panose="05000000000000000000" pitchFamily="2" charset="2"/>
              <a:buChar char="Ø"/>
            </a:pPr>
            <a:r>
              <a:rPr lang="en-US" sz="2200" dirty="0"/>
              <a:t>16 </a:t>
            </a:r>
            <a:r>
              <a:rPr lang="en-US" sz="2200" dirty="0" err="1"/>
              <a:t>wks</a:t>
            </a:r>
            <a:r>
              <a:rPr lang="en-US" sz="2200" dirty="0"/>
              <a:t> combined (18 </a:t>
            </a:r>
            <a:r>
              <a:rPr lang="en-US" sz="2200" dirty="0" err="1"/>
              <a:t>wks</a:t>
            </a:r>
            <a:r>
              <a:rPr lang="en-US" sz="2200" dirty="0"/>
              <a:t> if pregnancy related complications).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600" b="1" dirty="0"/>
              <a:t>Progressive wage replacement</a:t>
            </a:r>
          </a:p>
          <a:p>
            <a:pPr marL="914400" lvl="1" indent="-454025">
              <a:buFont typeface="Wingdings" panose="05000000000000000000" pitchFamily="2" charset="2"/>
              <a:buChar char="Ø"/>
            </a:pPr>
            <a:r>
              <a:rPr lang="en-US" sz="2200" dirty="0"/>
              <a:t>Up to 90% of your weekly pay.</a:t>
            </a:r>
          </a:p>
          <a:p>
            <a:endParaRPr lang="en-US" sz="2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6D0C6BC-39A2-48A3-B0EE-AB76F5241ED2}"/>
              </a:ext>
            </a:extLst>
          </p:cNvPr>
          <p:cNvSpPr/>
          <p:nvPr/>
        </p:nvSpPr>
        <p:spPr>
          <a:xfrm>
            <a:off x="9429413" y="6004732"/>
            <a:ext cx="2417735" cy="557939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/>
              <a:t>paidleave.wa.gov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386AA567-9444-41B0-9C8A-B1214A66CC0B}"/>
              </a:ext>
            </a:extLst>
          </p:cNvPr>
          <p:cNvSpPr txBox="1">
            <a:spLocks/>
          </p:cNvSpPr>
          <p:nvPr/>
        </p:nvSpPr>
        <p:spPr>
          <a:xfrm>
            <a:off x="5499652" y="2332383"/>
            <a:ext cx="6347495" cy="3773949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3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600" b="1" dirty="0"/>
              <a:t>Who pays? </a:t>
            </a:r>
          </a:p>
          <a:p>
            <a:pPr marL="914400" lvl="1" indent="-454025">
              <a:buFont typeface="Wingdings" panose="05000000000000000000" pitchFamily="2" charset="2"/>
              <a:buChar char="Ø"/>
            </a:pPr>
            <a:r>
              <a:rPr lang="en-US" sz="2200" dirty="0"/>
              <a:t>Premium shared between all employees and any employer with 50 or more employees.</a:t>
            </a:r>
          </a:p>
          <a:p>
            <a:pPr marL="914400" lvl="1" indent="-454025">
              <a:buFont typeface="Wingdings" panose="05000000000000000000" pitchFamily="2" charset="2"/>
              <a:buChar char="Ø"/>
            </a:pPr>
            <a:r>
              <a:rPr lang="en-US" sz="2200" dirty="0"/>
              <a:t>In 2022, the premium is 0.6% of gross wages.</a:t>
            </a:r>
          </a:p>
          <a:p>
            <a:pPr marL="914400" lvl="1" indent="-454025">
              <a:buFont typeface="Wingdings" panose="05000000000000000000" pitchFamily="2" charset="2"/>
              <a:buChar char="Ø"/>
            </a:pPr>
            <a:r>
              <a:rPr lang="en-US" sz="2200" dirty="0"/>
              <a:t>Employees pay 73.22% and employers pay 26.78% of the 0.6% premium. 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7345328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D4CB5FD-6AAE-43CB-8EC1-63C9C7DB90D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Who is using WA’s PFML?*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34CBFA-165D-474F-AF3C-66C0AFC775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4028" y="2372142"/>
            <a:ext cx="5048144" cy="40816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/>
              <a:t>341, 065 claims from 259,957 people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172,778 family claims</a:t>
            </a:r>
          </a:p>
          <a:p>
            <a:pPr marL="688975" lvl="1" indent="-2921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55% women, 45% men, &lt;1% nonbinary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168,287 medical claims</a:t>
            </a:r>
          </a:p>
          <a:p>
            <a:pPr marL="688975" lvl="1" indent="-2921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71% women, 28% men, &lt;1% nonbinary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Average length of leave: 9-10 weeks</a:t>
            </a:r>
          </a:p>
          <a:p>
            <a:pPr marL="688975" lvl="1" indent="-2921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Took both family &amp; medical: 14.6 weeks </a:t>
            </a:r>
          </a:p>
          <a:p>
            <a:pPr marL="688975" lvl="1" indent="-2921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Family only: 8.5 weeks</a:t>
            </a:r>
          </a:p>
          <a:p>
            <a:pPr marL="688975" lvl="1" indent="-292100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Medical only: 7.8 weeks</a:t>
            </a: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id="{9F8C6D51-E91E-4403-8560-27608473575C}"/>
              </a:ext>
            </a:extLst>
          </p:cNvPr>
          <p:cNvSpPr txBox="1">
            <a:spLocks/>
          </p:cNvSpPr>
          <p:nvPr/>
        </p:nvSpPr>
        <p:spPr>
          <a:xfrm>
            <a:off x="9581322" y="6347791"/>
            <a:ext cx="2185674" cy="358363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3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r">
              <a:buNone/>
            </a:pPr>
            <a:r>
              <a:rPr lang="en-US" sz="1800" dirty="0"/>
              <a:t>* As of 11 June 2022 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6498D80-2545-4587-8031-97B19C2281C6}"/>
              </a:ext>
            </a:extLst>
          </p:cNvPr>
          <p:cNvSpPr txBox="1">
            <a:spLocks/>
          </p:cNvSpPr>
          <p:nvPr/>
        </p:nvSpPr>
        <p:spPr>
          <a:xfrm>
            <a:off x="5791200" y="2372141"/>
            <a:ext cx="6162260" cy="37522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32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2pPr>
            <a:lvl3pPr marL="6858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3pPr>
            <a:lvl4pPr marL="9144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4pPr>
            <a:lvl5pPr marL="114300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bg1"/>
              </a:buClr>
              <a:buFont typeface="Arial" panose="020B0604020202020204" pitchFamily="34" charset="0"/>
              <a:buChar char="•"/>
              <a:defRPr sz="2800" b="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5pPr>
            <a:lvl6pPr marL="131286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484313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657350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882775" indent="-228600" algn="l" defTabSz="914400" rtl="0" eaLnBrk="1" latinLnBrk="0" hangingPunct="1">
              <a:lnSpc>
                <a:spcPct val="100000"/>
              </a:lnSpc>
              <a:spcBef>
                <a:spcPts val="1000"/>
              </a:spcBef>
              <a:buClr>
                <a:schemeClr val="accent2"/>
              </a:buClr>
              <a:buFont typeface="Arial" panose="020B0604020202020204" pitchFamily="34" charset="0"/>
              <a:buChar char="•"/>
              <a:defRPr sz="1600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en-US" sz="2400" dirty="0"/>
              <a:t>Highest participation by sector/employer size:</a:t>
            </a:r>
          </a:p>
          <a:p>
            <a:pPr marL="569913" lvl="1" indent="-3413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Small and large employers in “</a:t>
            </a:r>
            <a:r>
              <a:rPr lang="en-US" sz="1800" i="1" dirty="0"/>
              <a:t>healthcare</a:t>
            </a:r>
            <a:r>
              <a:rPr lang="en-US" sz="1800" dirty="0"/>
              <a:t>” and “</a:t>
            </a:r>
            <a:r>
              <a:rPr lang="en-US" sz="1800" i="1" dirty="0"/>
              <a:t>public administration</a:t>
            </a:r>
            <a:r>
              <a:rPr lang="en-US" sz="1800" dirty="0"/>
              <a:t>”</a:t>
            </a:r>
          </a:p>
          <a:p>
            <a:pPr marL="569913" lvl="1" indent="-3413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Small employers in “</a:t>
            </a:r>
            <a:r>
              <a:rPr lang="en-US" sz="1800" i="1" dirty="0"/>
              <a:t>finance &amp; insurance</a:t>
            </a:r>
            <a:r>
              <a:rPr lang="en-US" sz="1800" dirty="0"/>
              <a:t>”</a:t>
            </a:r>
          </a:p>
          <a:p>
            <a:pPr marL="0" indent="0">
              <a:spcBef>
                <a:spcPts val="1800"/>
              </a:spcBef>
              <a:buNone/>
            </a:pPr>
            <a:r>
              <a:rPr lang="en-US" sz="2400" dirty="0"/>
              <a:t>Lowest participation by sector/employer size: </a:t>
            </a:r>
          </a:p>
          <a:p>
            <a:pPr marL="569913" lvl="1" indent="-3413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Small and large employers in “</a:t>
            </a:r>
            <a:r>
              <a:rPr lang="en-US" sz="1800" i="1" dirty="0"/>
              <a:t>accommodation &amp; food services</a:t>
            </a:r>
            <a:r>
              <a:rPr lang="en-US" sz="1800" dirty="0"/>
              <a:t>”</a:t>
            </a:r>
          </a:p>
          <a:p>
            <a:pPr marL="569913" lvl="1" indent="-341313">
              <a:spcBef>
                <a:spcPts val="600"/>
              </a:spcBef>
              <a:buFont typeface="Wingdings" panose="05000000000000000000" pitchFamily="2" charset="2"/>
              <a:buChar char="§"/>
            </a:pPr>
            <a:r>
              <a:rPr lang="en-US" sz="1800" dirty="0"/>
              <a:t>Large employers in “</a:t>
            </a:r>
            <a:r>
              <a:rPr lang="en-US" sz="1800" i="1" dirty="0"/>
              <a:t>information</a:t>
            </a:r>
            <a:r>
              <a:rPr lang="en-US" sz="1800" dirty="0"/>
              <a:t>”, “</a:t>
            </a:r>
            <a:r>
              <a:rPr lang="en-US" sz="1800" i="1" dirty="0"/>
              <a:t>agriculture</a:t>
            </a:r>
            <a:r>
              <a:rPr lang="en-US" sz="1800" dirty="0"/>
              <a:t>”,  and “</a:t>
            </a:r>
            <a:r>
              <a:rPr lang="en-US" sz="1800" i="1" dirty="0"/>
              <a:t>arts, entertainment, &amp; recreation</a:t>
            </a:r>
            <a:r>
              <a:rPr lang="en-US" sz="18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302434557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B87567-CFC7-4D5E-BB63-DCEC754A4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MAKING FAMILY LEAVE MORE COMPASSIONATE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B0BEF1-BA27-4D34-9333-2347399B0A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31136" y="2638044"/>
            <a:ext cx="7729728" cy="3452790"/>
          </a:xfrm>
        </p:spPr>
        <p:txBody>
          <a:bodyPr>
            <a:normAutofit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b="1" dirty="0"/>
              <a:t>Problem</a:t>
            </a:r>
            <a:r>
              <a:rPr lang="en-US" dirty="0"/>
              <a:t> – when a person for whom an employee is caring passes away, the employee’s family leave terminates that day.</a:t>
            </a:r>
          </a:p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b="1" dirty="0"/>
              <a:t>Fix</a:t>
            </a:r>
            <a:r>
              <a:rPr lang="en-US" dirty="0"/>
              <a:t> – SB 5649 (2022) enabled caregivers to continue their family leave for up to seven calendar days after a minor child’s death. </a:t>
            </a:r>
          </a:p>
        </p:txBody>
      </p:sp>
    </p:spTree>
    <p:extLst>
      <p:ext uri="{BB962C8B-B14F-4D97-AF65-F5344CB8AC3E}">
        <p14:creationId xmlns:p14="http://schemas.microsoft.com/office/powerpoint/2010/main" val="66914945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ECB693-255B-48F7-A74B-84C4E2B56C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Legislative service LEAVE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E49C154-FFD4-4742-BB07-7891CCCB88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95500" y="2638044"/>
            <a:ext cx="8064500" cy="3736252"/>
          </a:xfrm>
        </p:spPr>
        <p:txBody>
          <a:bodyPr>
            <a:normAutofit fontScale="85000" lnSpcReduction="20000"/>
          </a:bodyPr>
          <a:lstStyle/>
          <a:p>
            <a:pPr marL="0" indent="0">
              <a:spcBef>
                <a:spcPts val="1200"/>
              </a:spcBef>
              <a:spcAft>
                <a:spcPts val="1200"/>
              </a:spcAft>
              <a:buNone/>
            </a:pPr>
            <a:r>
              <a:rPr lang="en-US" sz="3300" b="1" dirty="0"/>
              <a:t>Problem </a:t>
            </a:r>
            <a:r>
              <a:rPr lang="en-US" sz="3300" dirty="0"/>
              <a:t>– citizen legislators have a hard time taking leave from outside employment for legislative session.</a:t>
            </a:r>
          </a:p>
          <a:p>
            <a:pPr marL="0" indent="0">
              <a:buNone/>
            </a:pPr>
            <a:r>
              <a:rPr lang="en-US" sz="3300" b="1" dirty="0"/>
              <a:t>Fix </a:t>
            </a:r>
            <a:r>
              <a:rPr lang="en-US" sz="3300" dirty="0"/>
              <a:t>– HB 1927 (2022) enabled state and local government employees to take unpaid leave (or use earned employer paid leave) for regular or special legislative sessions </a:t>
            </a:r>
          </a:p>
          <a:p>
            <a:pPr marL="803275" lvl="1" indent="-409575">
              <a:buFont typeface="Wingdings" panose="05000000000000000000" pitchFamily="2" charset="2"/>
              <a:buChar char="Ø"/>
            </a:pPr>
            <a:r>
              <a:rPr lang="en-US" dirty="0"/>
              <a:t>No loss in job status or seniority, protected from retaliation. </a:t>
            </a:r>
          </a:p>
          <a:p>
            <a:pPr marL="803275" lvl="1" indent="-409575">
              <a:buFont typeface="Wingdings" panose="05000000000000000000" pitchFamily="2" charset="2"/>
              <a:buChar char="Ø"/>
            </a:pPr>
            <a:r>
              <a:rPr lang="en-US" dirty="0"/>
              <a:t>Bipartisan passage, effective June 9, 2022.</a:t>
            </a:r>
          </a:p>
        </p:txBody>
      </p:sp>
    </p:spTree>
    <p:extLst>
      <p:ext uri="{BB962C8B-B14F-4D97-AF65-F5344CB8AC3E}">
        <p14:creationId xmlns:p14="http://schemas.microsoft.com/office/powerpoint/2010/main" val="31934265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ysClr val="window" lastClr="FFFFFF"/>
      </a:lt1>
      <a:dk2>
        <a:srgbClr val="5E5E5E"/>
      </a:dk2>
      <a:lt2>
        <a:srgbClr val="DDDDDD"/>
      </a:lt2>
      <a:accent1>
        <a:srgbClr val="A6B727"/>
      </a:accent1>
      <a:accent2>
        <a:srgbClr val="418AB3"/>
      </a:accent2>
      <a:accent3>
        <a:srgbClr val="F69200"/>
      </a:accent3>
      <a:accent4>
        <a:srgbClr val="838383"/>
      </a:accent4>
      <a:accent5>
        <a:srgbClr val="FEC306"/>
      </a:accent5>
      <a:accent6>
        <a:srgbClr val="DF5327"/>
      </a:accent6>
      <a:hlink>
        <a:srgbClr val="F59E00"/>
      </a:hlink>
      <a:folHlink>
        <a:srgbClr val="B2B2B2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A425FB89-E954-4A2A-81DC-D90804A94DB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TM03457515[[fn=View]]</Template>
  <TotalTime>5062</TotalTime>
  <Words>728</Words>
  <Application>Microsoft Office PowerPoint</Application>
  <PresentationFormat>Widescreen</PresentationFormat>
  <Paragraphs>82</Paragraphs>
  <Slides>7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Calibri</vt:lpstr>
      <vt:lpstr>Gill Sans MT</vt:lpstr>
      <vt:lpstr>Wingdings</vt:lpstr>
      <vt:lpstr>Parcel</vt:lpstr>
      <vt:lpstr>Leave Policies in Washington state</vt:lpstr>
      <vt:lpstr>Protected leave laws in wa</vt:lpstr>
      <vt:lpstr>Building a paid Family &amp; Medical leave insurance program  from scratch</vt:lpstr>
      <vt:lpstr>WA’s PFML INSURANCE</vt:lpstr>
      <vt:lpstr>Who is using WA’s PFML?*</vt:lpstr>
      <vt:lpstr>MAKING FAMILY LEAVE MORE COMPASSIONATE</vt:lpstr>
      <vt:lpstr>Legislative service LEAVE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Unemployment tax relief</dc:title>
  <dc:creator>Fockele, Kenneth</dc:creator>
  <cp:lastModifiedBy>Clifthorne, Sarah</cp:lastModifiedBy>
  <cp:revision>84</cp:revision>
  <cp:lastPrinted>2021-01-24T23:15:32Z</cp:lastPrinted>
  <dcterms:created xsi:type="dcterms:W3CDTF">2021-01-23T03:13:28Z</dcterms:created>
  <dcterms:modified xsi:type="dcterms:W3CDTF">2022-06-14T17:49:37Z</dcterms:modified>
</cp:coreProperties>
</file>