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4" r:id="rId3"/>
    <p:sldId id="283" r:id="rId4"/>
    <p:sldId id="286" r:id="rId5"/>
    <p:sldId id="287" r:id="rId6"/>
    <p:sldId id="284" r:id="rId7"/>
    <p:sldId id="28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ckele, Kenneth" initials="FK" lastIdx="8" clrIdx="0">
    <p:extLst>
      <p:ext uri="{19B8F6BF-5375-455C-9EA6-DF929625EA0E}">
        <p15:presenceInfo xmlns:p15="http://schemas.microsoft.com/office/powerpoint/2012/main" userId="S::Kenneth.Fockele@leg.wa.gov::5d5b37b4-b80e-4df7-aaee-65da07da1342" providerId="AD"/>
      </p:ext>
    </p:extLst>
  </p:cmAuthor>
  <p:cmAuthor id="2" name="Avalos, Paulette" initials="AP" lastIdx="6" clrIdx="1">
    <p:extLst>
      <p:ext uri="{19B8F6BF-5375-455C-9EA6-DF929625EA0E}">
        <p15:presenceInfo xmlns:p15="http://schemas.microsoft.com/office/powerpoint/2012/main" userId="S::Paulette.Avalos@leg.wa.gov::3871c7c0-2a11-4802-9bf1-86e1e1f55e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55"/>
    <a:srgbClr val="F69200"/>
    <a:srgbClr val="A6B727"/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649" autoAdjust="0"/>
  </p:normalViewPr>
  <p:slideViewPr>
    <p:cSldViewPr snapToGrid="0">
      <p:cViewPr varScale="1">
        <p:scale>
          <a:sx n="72" d="100"/>
          <a:sy n="72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986D-B937-4CCD-A6E6-7FA67533925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E6A19-D862-400E-B7FA-4F8A92093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to use earned employer paid leave for all of these unpaid leaves.</a:t>
            </a:r>
          </a:p>
          <a:p>
            <a:r>
              <a:rPr lang="en-US" dirty="0"/>
              <a:t>Washington employees must earn at least 1 hour of employer-paid sick leave for every 40 hours they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Previously, all states had added family leave to medical leave programs created decades before.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Threat of the initiative drove House &amp; Senate elected leadership, business &amp; working families advocates to a negotiations table.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Polling showed bipartisan support for paid leave.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Republican controlled Senate, Democrats controlled the House and the Governor’s office.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Final bipartisan passage 37-12 and 65-29.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Avg employer (of medium size 50-150 employees, median payroll) pays about $105 per week. </a:t>
            </a:r>
          </a:p>
          <a:p>
            <a:r>
              <a:rPr lang="en-US" dirty="0"/>
              <a:t>Avg employee (earning about $76,700) pays about $6.48 per week.</a:t>
            </a:r>
          </a:p>
          <a:p>
            <a:endParaRPr lang="en-US" dirty="0"/>
          </a:p>
          <a:p>
            <a:r>
              <a:rPr lang="en-US" dirty="0"/>
              <a:t>Or, what employee and employer each pay for an employee at average wages:</a:t>
            </a:r>
          </a:p>
          <a:p>
            <a:r>
              <a:rPr lang="en-US" dirty="0"/>
              <a:t>For an avg wage employee, employee pays $6.48 and their employer pays $2.37 per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Re. medical gender identity split – pregnancy and childbirth recovery are medical leave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“week” is not necessarily a calendar week; it’s based on an employee’s typical workweek hours. Leave can be taken intermittently.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Small companies = 49 or fewer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16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Estimated to be </a:t>
            </a:r>
            <a:r>
              <a:rPr lang="en-US" u="sng" dirty="0"/>
              <a:t>up to</a:t>
            </a:r>
            <a:r>
              <a:rPr lang="en-US" u="none" dirty="0"/>
              <a:t> </a:t>
            </a:r>
            <a:r>
              <a:rPr lang="en-US" dirty="0"/>
              <a:t>0.5% of all claims.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 has a ‘part-time’ citizen legislature. Key to access full democratic process.</a:t>
            </a:r>
          </a:p>
          <a:p>
            <a:r>
              <a:rPr lang="en-US" dirty="0"/>
              <a:t>Final vote 80-16 and 44-4.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E6A19-D862-400E-B7FA-4F8A920935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 b="1"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6533354-E9A8-4B88-89C6-5C56AFFEB88D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6C356-5751-48BF-8DA0-60D96A297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74" y="310541"/>
            <a:ext cx="2743051" cy="96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31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fld id="{06533354-E9A8-4B88-89C6-5C56AFFEB88D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955CE1-D1E4-4818-ABF5-B7C149D70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310541"/>
            <a:ext cx="2002461" cy="7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9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1808665-9FB9-4C0B-A49E-7A14147C3F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74" y="310541"/>
            <a:ext cx="2743051" cy="96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12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800">
                <a:solidFill>
                  <a:schemeClr val="bg1"/>
                </a:solidFill>
              </a:defRPr>
            </a:lvl4pPr>
            <a:lvl5pPr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fld id="{06533354-E9A8-4B88-89C6-5C56AFFEB88D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F177E0-7D84-4EDB-B988-4433E7B109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310541"/>
            <a:ext cx="2002461" cy="7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5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1454007-D0B5-4F82-A2D4-02A8F473C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310541"/>
            <a:ext cx="2002461" cy="7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2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8AB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D9F24A-7C9F-496B-A2D2-5BE22740DE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310541"/>
            <a:ext cx="2002461" cy="7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6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C8CE62-538A-4FD6-8BEA-2ADF6F4D0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74" y="310541"/>
            <a:ext cx="2743051" cy="96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3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6533354-E9A8-4B88-89C6-5C56AFFEB88D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2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fld id="{06533354-E9A8-4B88-89C6-5C56AFFEB88D}" type="datetimeFigureOut">
              <a:rPr lang="en-US" smtClean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4B3EEF1-D3A8-49BB-969B-53933A6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spc="200" baseline="0">
          <a:solidFill>
            <a:srgbClr val="418AB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1"/>
        </a:buClr>
        <a:buFont typeface="Arial" panose="020B0604020202020204" pitchFamily="34" charset="0"/>
        <a:buChar char="•"/>
        <a:defRPr sz="2800" b="0" kern="1200">
          <a:solidFill>
            <a:schemeClr val="bg1"/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8A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EADE-C23A-4907-9BCB-C7B81D463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1988616"/>
            <a:ext cx="8991600" cy="1645920"/>
          </a:xfrm>
        </p:spPr>
        <p:txBody>
          <a:bodyPr/>
          <a:lstStyle/>
          <a:p>
            <a:r>
              <a:rPr lang="en-US" b="1" dirty="0">
                <a:solidFill>
                  <a:srgbClr val="418AB3"/>
                </a:solidFill>
              </a:rPr>
              <a:t>Leave Policies in Washington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7D34C-5595-4AC7-89BF-DBD61E1EE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199" y="4048125"/>
            <a:ext cx="8991599" cy="2320591"/>
          </a:xfrm>
        </p:spPr>
        <p:txBody>
          <a:bodyPr wrap="square">
            <a:normAutofit/>
          </a:bodyPr>
          <a:lstStyle/>
          <a:p>
            <a:r>
              <a:rPr lang="en-US" sz="2800" b="1" dirty="0"/>
              <a:t>International Network on Leave Policies &amp; Research</a:t>
            </a:r>
          </a:p>
          <a:p>
            <a:r>
              <a:rPr lang="en-US" sz="2800" dirty="0"/>
              <a:t>June 2022</a:t>
            </a:r>
          </a:p>
          <a:p>
            <a:r>
              <a:rPr lang="en-US" sz="2800" b="1" dirty="0"/>
              <a:t>WA State Senator June Robinson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4B785A-BBCA-477D-AB57-65A0C5201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74" y="310541"/>
            <a:ext cx="2743051" cy="96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2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7E30-FF44-4831-A0E0-A849FF76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leave laws in </a:t>
            </a:r>
            <a:r>
              <a:rPr lang="en-US" dirty="0" err="1"/>
              <a:t>wa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883B4-B681-4CE9-BABA-CF5B82510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84" y="2432400"/>
            <a:ext cx="4627418" cy="6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Paid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CC906C-F580-4201-976A-68F4CEC9A4BF}"/>
              </a:ext>
            </a:extLst>
          </p:cNvPr>
          <p:cNvSpPr txBox="1">
            <a:spLocks/>
          </p:cNvSpPr>
          <p:nvPr/>
        </p:nvSpPr>
        <p:spPr>
          <a:xfrm>
            <a:off x="5871648" y="2432400"/>
            <a:ext cx="5774375" cy="667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8000" b="1" u="sng" dirty="0"/>
              <a:t>Un-Paid</a:t>
            </a:r>
            <a:endParaRPr lang="en-US" sz="70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158B4C8-FB26-4A6F-ACCE-ED631F26360A}"/>
              </a:ext>
            </a:extLst>
          </p:cNvPr>
          <p:cNvSpPr txBox="1">
            <a:spLocks/>
          </p:cNvSpPr>
          <p:nvPr/>
        </p:nvSpPr>
        <p:spPr>
          <a:xfrm>
            <a:off x="5871648" y="3099663"/>
            <a:ext cx="5774375" cy="3316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800" dirty="0"/>
              <a:t>Spouses of deployed military personnel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Voluntary emergency services personnel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Legislative service (public sector)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Survivors of domestic violence, sexual assault, and stalking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D8C9349-A390-4A40-B899-E4CDBBD17BCD}"/>
              </a:ext>
            </a:extLst>
          </p:cNvPr>
          <p:cNvSpPr txBox="1">
            <a:spLocks/>
          </p:cNvSpPr>
          <p:nvPr/>
        </p:nvSpPr>
        <p:spPr>
          <a:xfrm>
            <a:off x="1186084" y="3099663"/>
            <a:ext cx="4627418" cy="3316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Sick (employer paid)</a:t>
            </a:r>
          </a:p>
          <a:p>
            <a:r>
              <a:rPr lang="en-US" sz="2800" dirty="0"/>
              <a:t>Family (state insurance)</a:t>
            </a:r>
          </a:p>
          <a:p>
            <a:r>
              <a:rPr lang="en-US" sz="2800" dirty="0"/>
              <a:t>Medical (state insurance)</a:t>
            </a:r>
          </a:p>
        </p:txBody>
      </p:sp>
    </p:spTree>
    <p:extLst>
      <p:ext uri="{BB962C8B-B14F-4D97-AF65-F5344CB8AC3E}">
        <p14:creationId xmlns:p14="http://schemas.microsoft.com/office/powerpoint/2010/main" val="7127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13829-EC70-413D-B0B7-E12AD83E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Building a paid Family &amp; Medical leave insurance program </a:t>
            </a:r>
            <a:br>
              <a:rPr lang="en-US" dirty="0"/>
            </a:br>
            <a:r>
              <a:rPr lang="en-US" dirty="0"/>
              <a:t>from scratch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99B60-F633-4E66-981B-A203B3B0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64232"/>
            <a:ext cx="7729728" cy="4076054"/>
          </a:xfrm>
        </p:spPr>
        <p:txBody>
          <a:bodyPr>
            <a:normAutofit/>
          </a:bodyPr>
          <a:lstStyle/>
          <a:p>
            <a:pPr marL="406400" indent="-406400">
              <a:buNone/>
            </a:pPr>
            <a:r>
              <a:rPr lang="en-US" dirty="0"/>
              <a:t>WA was the first state to create a new family leave program without an already underlying medical leave program.</a:t>
            </a:r>
          </a:p>
          <a:p>
            <a:pPr marL="0" indent="0">
              <a:buNone/>
            </a:pPr>
            <a:r>
              <a:rPr lang="en-US" b="1" dirty="0"/>
              <a:t>Timeline: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2017 – passed under divided government.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2019 – premium collection began.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2020 – benefits began.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9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B4792-2FFE-43D2-A6EA-C87DDA7D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WA’s PFML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1E43-3EEE-470A-BBB8-6E2F8E543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332383"/>
            <a:ext cx="4982816" cy="4230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To qualify: </a:t>
            </a:r>
            <a:r>
              <a:rPr lang="en-US" sz="2600" dirty="0"/>
              <a:t>work 820 hours.</a:t>
            </a:r>
            <a:endParaRPr lang="en-US" sz="2600" b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dirty="0"/>
              <a:t>Leave amount: </a:t>
            </a:r>
            <a:endParaRPr lang="en-US" sz="2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12 weeks family leave</a:t>
            </a:r>
            <a:r>
              <a:rPr lang="en-US" sz="2200" b="1" dirty="0"/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12 </a:t>
            </a:r>
            <a:r>
              <a:rPr lang="en-US" sz="2200" dirty="0" err="1"/>
              <a:t>wks</a:t>
            </a:r>
            <a:r>
              <a:rPr lang="en-US" sz="2200" dirty="0"/>
              <a:t> medical leave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16 </a:t>
            </a:r>
            <a:r>
              <a:rPr lang="en-US" sz="2200" dirty="0" err="1"/>
              <a:t>wks</a:t>
            </a:r>
            <a:r>
              <a:rPr lang="en-US" sz="2200" dirty="0"/>
              <a:t> combined (18 </a:t>
            </a:r>
            <a:r>
              <a:rPr lang="en-US" sz="2200" dirty="0" err="1"/>
              <a:t>wks</a:t>
            </a:r>
            <a:r>
              <a:rPr lang="en-US" sz="2200" dirty="0"/>
              <a:t> if pregnancy related complications).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600" b="1" dirty="0"/>
              <a:t>Progressive wage replacement</a:t>
            </a:r>
          </a:p>
          <a:p>
            <a:pPr marL="914400" lvl="1" indent="-454025">
              <a:buFont typeface="Wingdings" panose="05000000000000000000" pitchFamily="2" charset="2"/>
              <a:buChar char="Ø"/>
            </a:pPr>
            <a:r>
              <a:rPr lang="en-US" sz="2200" dirty="0"/>
              <a:t>Up to 90% of your weekly pay.</a:t>
            </a:r>
          </a:p>
          <a:p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D0C6BC-39A2-48A3-B0EE-AB76F5241ED2}"/>
              </a:ext>
            </a:extLst>
          </p:cNvPr>
          <p:cNvSpPr/>
          <p:nvPr/>
        </p:nvSpPr>
        <p:spPr>
          <a:xfrm>
            <a:off x="9429413" y="6004732"/>
            <a:ext cx="2417735" cy="557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paidleave.wa.gov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6AA567-9444-41B0-9C8A-B1214A66CC0B}"/>
              </a:ext>
            </a:extLst>
          </p:cNvPr>
          <p:cNvSpPr txBox="1">
            <a:spLocks/>
          </p:cNvSpPr>
          <p:nvPr/>
        </p:nvSpPr>
        <p:spPr>
          <a:xfrm>
            <a:off x="5499652" y="2332383"/>
            <a:ext cx="6347495" cy="3773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/>
              <a:t>Who pays? </a:t>
            </a:r>
          </a:p>
          <a:p>
            <a:pPr marL="914400" lvl="1" indent="-454025">
              <a:buFont typeface="Wingdings" panose="05000000000000000000" pitchFamily="2" charset="2"/>
              <a:buChar char="Ø"/>
            </a:pPr>
            <a:r>
              <a:rPr lang="en-US" sz="2200" dirty="0"/>
              <a:t>Premium shared between all employees and any employer with 50 or more employees.</a:t>
            </a:r>
          </a:p>
          <a:p>
            <a:pPr marL="914400" lvl="1" indent="-454025">
              <a:buFont typeface="Wingdings" panose="05000000000000000000" pitchFamily="2" charset="2"/>
              <a:buChar char="Ø"/>
            </a:pPr>
            <a:r>
              <a:rPr lang="en-US" sz="2200" dirty="0"/>
              <a:t>In 2022, the premium is 0.6% of gross wages.</a:t>
            </a:r>
          </a:p>
          <a:p>
            <a:pPr marL="914400" lvl="1" indent="-454025">
              <a:buFont typeface="Wingdings" panose="05000000000000000000" pitchFamily="2" charset="2"/>
              <a:buChar char="Ø"/>
            </a:pPr>
            <a:r>
              <a:rPr lang="en-US" sz="2200" dirty="0"/>
              <a:t>Employees pay 73.22% and employers pay 26.78% of the 0.6% premium.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4532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B5FD-6AAE-43CB-8EC1-63C9C7DB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using WA’s PFML?*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CBFA-165D-474F-AF3C-66C0AFC77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028" y="2372142"/>
            <a:ext cx="5048144" cy="4081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341, 065 claims from 259,957 people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172,778 family claims</a:t>
            </a:r>
          </a:p>
          <a:p>
            <a:pPr marL="6889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55% women, 45% men, &lt;1% nonbinary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168,287 medical claims</a:t>
            </a:r>
          </a:p>
          <a:p>
            <a:pPr marL="6889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71% women, 28% men, &lt;1% nonbinary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Average length of leave: 9-10 weeks</a:t>
            </a:r>
          </a:p>
          <a:p>
            <a:pPr marL="6889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Took both family &amp; medical: 14.6 weeks </a:t>
            </a:r>
          </a:p>
          <a:p>
            <a:pPr marL="6889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Family only: 8.5 weeks</a:t>
            </a:r>
          </a:p>
          <a:p>
            <a:pPr marL="688975" lvl="1" indent="-2921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Medical only: 7.8 weeks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8C6D51-E91E-4403-8560-27608473575C}"/>
              </a:ext>
            </a:extLst>
          </p:cNvPr>
          <p:cNvSpPr txBox="1">
            <a:spLocks/>
          </p:cNvSpPr>
          <p:nvPr/>
        </p:nvSpPr>
        <p:spPr>
          <a:xfrm>
            <a:off x="9581322" y="6347791"/>
            <a:ext cx="2185674" cy="358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/>
              <a:t>* As of 11 June 2022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6498D80-2545-4587-8031-97B19C2281C6}"/>
              </a:ext>
            </a:extLst>
          </p:cNvPr>
          <p:cNvSpPr txBox="1">
            <a:spLocks/>
          </p:cNvSpPr>
          <p:nvPr/>
        </p:nvSpPr>
        <p:spPr>
          <a:xfrm>
            <a:off x="5791200" y="2372141"/>
            <a:ext cx="6162260" cy="375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3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2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Highest participation by sector/employer size:</a:t>
            </a:r>
          </a:p>
          <a:p>
            <a:pPr marL="569913" lvl="1" indent="-3413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Small and large employers in “</a:t>
            </a:r>
            <a:r>
              <a:rPr lang="en-US" sz="1800" i="1" dirty="0"/>
              <a:t>healthcare</a:t>
            </a:r>
            <a:r>
              <a:rPr lang="en-US" sz="1800" dirty="0"/>
              <a:t>” and “</a:t>
            </a:r>
            <a:r>
              <a:rPr lang="en-US" sz="1800" i="1" dirty="0"/>
              <a:t>public administration</a:t>
            </a:r>
            <a:r>
              <a:rPr lang="en-US" sz="1800" dirty="0"/>
              <a:t>”</a:t>
            </a:r>
          </a:p>
          <a:p>
            <a:pPr marL="569913" lvl="1" indent="-3413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Small employers in “</a:t>
            </a:r>
            <a:r>
              <a:rPr lang="en-US" sz="1800" i="1" dirty="0"/>
              <a:t>finance &amp; insurance</a:t>
            </a:r>
            <a:r>
              <a:rPr lang="en-US" sz="1800" dirty="0"/>
              <a:t>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Lowest participation by sector/employer size: </a:t>
            </a:r>
          </a:p>
          <a:p>
            <a:pPr marL="569913" lvl="1" indent="-3413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Small and large employers in “</a:t>
            </a:r>
            <a:r>
              <a:rPr lang="en-US" sz="1800" i="1" dirty="0"/>
              <a:t>accommodation &amp; food services</a:t>
            </a:r>
            <a:r>
              <a:rPr lang="en-US" sz="1800" dirty="0"/>
              <a:t>”</a:t>
            </a:r>
          </a:p>
          <a:p>
            <a:pPr marL="569913" lvl="1" indent="-34131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Large employers in “</a:t>
            </a:r>
            <a:r>
              <a:rPr lang="en-US" sz="1800" i="1" dirty="0"/>
              <a:t>information</a:t>
            </a:r>
            <a:r>
              <a:rPr lang="en-US" sz="1800" dirty="0"/>
              <a:t>”, “</a:t>
            </a:r>
            <a:r>
              <a:rPr lang="en-US" sz="1800" i="1" dirty="0"/>
              <a:t>agriculture</a:t>
            </a:r>
            <a:r>
              <a:rPr lang="en-US" sz="1800" dirty="0"/>
              <a:t>”,  and “</a:t>
            </a:r>
            <a:r>
              <a:rPr lang="en-US" sz="1800" i="1" dirty="0"/>
              <a:t>arts, entertainment, &amp; recreation</a:t>
            </a:r>
            <a:r>
              <a:rPr lang="en-US" sz="1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34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87567-CFC7-4D5E-BB63-DCEC754A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FAMILY LEAVE MORE COMPASSIONATE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0BEF1-BA27-4D34-9333-2347399B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45279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dirty="0"/>
              <a:t>Problem</a:t>
            </a:r>
            <a:r>
              <a:rPr lang="en-US" dirty="0"/>
              <a:t> – when a person for whom an employee is caring passes away, the employee’s family leave terminates that day.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dirty="0"/>
              <a:t>Fix</a:t>
            </a:r>
            <a:r>
              <a:rPr lang="en-US" dirty="0"/>
              <a:t> – SB 5649 (2022) enabled caregivers to continue their family leave for up to seven calendar days after a minor child’s death. </a:t>
            </a:r>
          </a:p>
        </p:txBody>
      </p:sp>
    </p:spTree>
    <p:extLst>
      <p:ext uri="{BB962C8B-B14F-4D97-AF65-F5344CB8AC3E}">
        <p14:creationId xmlns:p14="http://schemas.microsoft.com/office/powerpoint/2010/main" val="66914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B693-255B-48F7-A74B-84C4E2B5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service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C154-FFD4-4742-BB07-7891CCCB8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2638044"/>
            <a:ext cx="8064500" cy="373625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300" b="1" dirty="0"/>
              <a:t>Problem </a:t>
            </a:r>
            <a:r>
              <a:rPr lang="en-US" sz="3300" dirty="0"/>
              <a:t>– citizen legislators have a hard time taking leave from outside employment for legislative session.</a:t>
            </a:r>
          </a:p>
          <a:p>
            <a:pPr marL="0" indent="0">
              <a:buNone/>
            </a:pPr>
            <a:r>
              <a:rPr lang="en-US" sz="3300" b="1" dirty="0"/>
              <a:t>Fix </a:t>
            </a:r>
            <a:r>
              <a:rPr lang="en-US" sz="3300" dirty="0"/>
              <a:t>– HB 1927 (2022) enabled state and local government employees to take unpaid leave (or use earned employer paid leave) for regular or special legislative sessions </a:t>
            </a:r>
          </a:p>
          <a:p>
            <a:pPr marL="803275" lvl="1" indent="-409575">
              <a:buFont typeface="Wingdings" panose="05000000000000000000" pitchFamily="2" charset="2"/>
              <a:buChar char="Ø"/>
            </a:pPr>
            <a:r>
              <a:rPr lang="en-US" dirty="0"/>
              <a:t>No loss in job status or seniority, protected from retaliation. </a:t>
            </a:r>
          </a:p>
          <a:p>
            <a:pPr marL="803275" lvl="1" indent="-409575">
              <a:buFont typeface="Wingdings" panose="05000000000000000000" pitchFamily="2" charset="2"/>
              <a:buChar char="Ø"/>
            </a:pPr>
            <a:r>
              <a:rPr lang="en-US" dirty="0"/>
              <a:t>Bipartisan passage, effective June 9, 2022.</a:t>
            </a:r>
          </a:p>
        </p:txBody>
      </p:sp>
    </p:spTree>
    <p:extLst>
      <p:ext uri="{BB962C8B-B14F-4D97-AF65-F5344CB8AC3E}">
        <p14:creationId xmlns:p14="http://schemas.microsoft.com/office/powerpoint/2010/main" val="3193426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5062</TotalTime>
  <Words>728</Words>
  <Application>Microsoft Office PowerPoint</Application>
  <PresentationFormat>Widescreen</PresentationFormat>
  <Paragraphs>82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Parcel</vt:lpstr>
      <vt:lpstr>Leave Policies in Washington state</vt:lpstr>
      <vt:lpstr>Protected leave laws in wa</vt:lpstr>
      <vt:lpstr>Building a paid Family &amp; Medical leave insurance program  from scratch</vt:lpstr>
      <vt:lpstr>WA’s PFML INSURANCE</vt:lpstr>
      <vt:lpstr>Who is using WA’s PFML?*</vt:lpstr>
      <vt:lpstr>MAKING FAMILY LEAVE MORE COMPASSIONATE</vt:lpstr>
      <vt:lpstr>Legislative service LEAVE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tax relief</dc:title>
  <dc:creator>Fockele, Kenneth</dc:creator>
  <cp:lastModifiedBy>Clifthorne, Sarah</cp:lastModifiedBy>
  <cp:revision>84</cp:revision>
  <cp:lastPrinted>2021-01-24T23:15:32Z</cp:lastPrinted>
  <dcterms:created xsi:type="dcterms:W3CDTF">2021-01-23T03:13:28Z</dcterms:created>
  <dcterms:modified xsi:type="dcterms:W3CDTF">2022-06-14T17:49:37Z</dcterms:modified>
</cp:coreProperties>
</file>