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59" r:id="rId4"/>
    <p:sldId id="257"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6453" autoAdjust="0"/>
  </p:normalViewPr>
  <p:slideViewPr>
    <p:cSldViewPr snapToGrid="0">
      <p:cViewPr varScale="1">
        <p:scale>
          <a:sx n="93" d="100"/>
          <a:sy n="93" d="100"/>
        </p:scale>
        <p:origin x="118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93FB82-5440-41A2-B9A6-A03CBD1571D5}" type="datetimeFigureOut">
              <a:rPr lang="en-US" smtClean="0"/>
              <a:t>6/8/2022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406546-A4F7-45D7-BD68-D94031606532}" type="slidenum">
              <a:rPr lang="en-US" smtClean="0"/>
              <a:t>‹#›</a:t>
            </a:fld>
            <a:endParaRPr lang="en-US"/>
          </a:p>
        </p:txBody>
      </p:sp>
    </p:spTree>
    <p:extLst>
      <p:ext uri="{BB962C8B-B14F-4D97-AF65-F5344CB8AC3E}">
        <p14:creationId xmlns:p14="http://schemas.microsoft.com/office/powerpoint/2010/main" val="3506205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11 states + Washington,</a:t>
            </a:r>
            <a:r>
              <a:rPr lang="en-US" baseline="0" dirty="0"/>
              <a:t> DC have passed state-level paid family leave policies. These policies provide between 5-52 weeks of paid leave depending on state and reason for taking leave. Wage replacement ranges from 60% to up to 100% for low-wage earners in some states.</a:t>
            </a:r>
            <a:endParaRPr lang="en-US" dirty="0"/>
          </a:p>
        </p:txBody>
      </p:sp>
      <p:sp>
        <p:nvSpPr>
          <p:cNvPr id="4" name="Slide Number Placeholder 3"/>
          <p:cNvSpPr>
            <a:spLocks noGrp="1"/>
          </p:cNvSpPr>
          <p:nvPr>
            <p:ph type="sldNum" sz="quarter" idx="10"/>
          </p:nvPr>
        </p:nvSpPr>
        <p:spPr/>
        <p:txBody>
          <a:bodyPr/>
          <a:lstStyle/>
          <a:p>
            <a:fld id="{D9406546-A4F7-45D7-BD68-D94031606532}" type="slidenum">
              <a:rPr lang="en-US" smtClean="0"/>
              <a:t>4</a:t>
            </a:fld>
            <a:endParaRPr lang="en-US"/>
          </a:p>
        </p:txBody>
      </p:sp>
    </p:spTree>
    <p:extLst>
      <p:ext uri="{BB962C8B-B14F-4D97-AF65-F5344CB8AC3E}">
        <p14:creationId xmlns:p14="http://schemas.microsoft.com/office/powerpoint/2010/main" val="1066682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Overall,</a:t>
            </a:r>
            <a:r>
              <a:rPr lang="en-US" baseline="0" dirty="0"/>
              <a:t> the patchwork of policies in the US means that workers in the US take much shorter leaves than workers in many other countries with more robust leave policies. On average, mothers take 11 weeks of leave for the birth of a child and fathers take only 1 week.</a:t>
            </a:r>
          </a:p>
          <a:p>
            <a:endParaRPr lang="en-US" baseline="0" dirty="0"/>
          </a:p>
          <a:p>
            <a:r>
              <a:rPr lang="en-US" baseline="0" dirty="0"/>
              <a:t>On the bright side, there has been increased momentum in recent years, with more states, cities, and companies adopted paid family leave policies. Whether this momentum continues and expands to the federal level remains to be seen.</a:t>
            </a:r>
            <a:endParaRPr lang="en-US" dirty="0"/>
          </a:p>
        </p:txBody>
      </p:sp>
      <p:sp>
        <p:nvSpPr>
          <p:cNvPr id="4" name="Slide Number Placeholder 3"/>
          <p:cNvSpPr>
            <a:spLocks noGrp="1"/>
          </p:cNvSpPr>
          <p:nvPr>
            <p:ph type="sldNum" sz="quarter" idx="10"/>
          </p:nvPr>
        </p:nvSpPr>
        <p:spPr/>
        <p:txBody>
          <a:bodyPr/>
          <a:lstStyle/>
          <a:p>
            <a:fld id="{D9406546-A4F7-45D7-BD68-D94031606532}" type="slidenum">
              <a:rPr lang="en-US" smtClean="0"/>
              <a:t>6</a:t>
            </a:fld>
            <a:endParaRPr lang="en-US"/>
          </a:p>
        </p:txBody>
      </p:sp>
    </p:spTree>
    <p:extLst>
      <p:ext uri="{BB962C8B-B14F-4D97-AF65-F5344CB8AC3E}">
        <p14:creationId xmlns:p14="http://schemas.microsoft.com/office/powerpoint/2010/main" val="3584906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7FD4C-BB35-C767-D622-AE92D3A2F1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F36DB5-B167-7D7D-E259-9811A09AE8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A3D770-45F8-7FA2-C856-6EFBCC49D633}"/>
              </a:ext>
            </a:extLst>
          </p:cNvPr>
          <p:cNvSpPr>
            <a:spLocks noGrp="1"/>
          </p:cNvSpPr>
          <p:nvPr>
            <p:ph type="dt" sz="half" idx="10"/>
          </p:nvPr>
        </p:nvSpPr>
        <p:spPr/>
        <p:txBody>
          <a:bodyPr/>
          <a:lstStyle/>
          <a:p>
            <a:fld id="{3798AEC8-1505-4CDF-89B4-C8221C0EA90E}" type="datetimeFigureOut">
              <a:rPr lang="en-US" smtClean="0"/>
              <a:t>6/8/2022</a:t>
            </a:fld>
            <a:endParaRPr lang="en-US"/>
          </a:p>
        </p:txBody>
      </p:sp>
      <p:sp>
        <p:nvSpPr>
          <p:cNvPr id="5" name="Footer Placeholder 4">
            <a:extLst>
              <a:ext uri="{FF2B5EF4-FFF2-40B4-BE49-F238E27FC236}">
                <a16:creationId xmlns:a16="http://schemas.microsoft.com/office/drawing/2014/main" id="{F0486B41-39E8-F417-7F78-43AA92FAED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0A9E97-4C6A-88A2-744C-F9A56136B201}"/>
              </a:ext>
            </a:extLst>
          </p:cNvPr>
          <p:cNvSpPr>
            <a:spLocks noGrp="1"/>
          </p:cNvSpPr>
          <p:nvPr>
            <p:ph type="sldNum" sz="quarter" idx="12"/>
          </p:nvPr>
        </p:nvSpPr>
        <p:spPr/>
        <p:txBody>
          <a:bodyPr/>
          <a:lstStyle/>
          <a:p>
            <a:fld id="{B89389E8-92BB-437E-BF65-9749D4BCDA2A}" type="slidenum">
              <a:rPr lang="en-US" smtClean="0"/>
              <a:t>‹#›</a:t>
            </a:fld>
            <a:endParaRPr lang="en-US"/>
          </a:p>
        </p:txBody>
      </p:sp>
    </p:spTree>
    <p:extLst>
      <p:ext uri="{BB962C8B-B14F-4D97-AF65-F5344CB8AC3E}">
        <p14:creationId xmlns:p14="http://schemas.microsoft.com/office/powerpoint/2010/main" val="309238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A87C0-71B2-C7EA-D35D-5493C82E91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76A845-DB1E-3579-2F4F-D15DE23C95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C927BE-698C-9C12-E338-00C05F86679E}"/>
              </a:ext>
            </a:extLst>
          </p:cNvPr>
          <p:cNvSpPr>
            <a:spLocks noGrp="1"/>
          </p:cNvSpPr>
          <p:nvPr>
            <p:ph type="dt" sz="half" idx="10"/>
          </p:nvPr>
        </p:nvSpPr>
        <p:spPr/>
        <p:txBody>
          <a:bodyPr/>
          <a:lstStyle/>
          <a:p>
            <a:fld id="{3798AEC8-1505-4CDF-89B4-C8221C0EA90E}" type="datetimeFigureOut">
              <a:rPr lang="en-US" smtClean="0"/>
              <a:t>6/8/2022</a:t>
            </a:fld>
            <a:endParaRPr lang="en-US"/>
          </a:p>
        </p:txBody>
      </p:sp>
      <p:sp>
        <p:nvSpPr>
          <p:cNvPr id="5" name="Footer Placeholder 4">
            <a:extLst>
              <a:ext uri="{FF2B5EF4-FFF2-40B4-BE49-F238E27FC236}">
                <a16:creationId xmlns:a16="http://schemas.microsoft.com/office/drawing/2014/main" id="{DFF4746A-6539-CF86-1DFC-5BEF37353B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38A9FB-B9D4-1D05-5FD2-A598D1AC42F6}"/>
              </a:ext>
            </a:extLst>
          </p:cNvPr>
          <p:cNvSpPr>
            <a:spLocks noGrp="1"/>
          </p:cNvSpPr>
          <p:nvPr>
            <p:ph type="sldNum" sz="quarter" idx="12"/>
          </p:nvPr>
        </p:nvSpPr>
        <p:spPr/>
        <p:txBody>
          <a:bodyPr/>
          <a:lstStyle/>
          <a:p>
            <a:fld id="{B89389E8-92BB-437E-BF65-9749D4BCDA2A}" type="slidenum">
              <a:rPr lang="en-US" smtClean="0"/>
              <a:t>‹#›</a:t>
            </a:fld>
            <a:endParaRPr lang="en-US"/>
          </a:p>
        </p:txBody>
      </p:sp>
    </p:spTree>
    <p:extLst>
      <p:ext uri="{BB962C8B-B14F-4D97-AF65-F5344CB8AC3E}">
        <p14:creationId xmlns:p14="http://schemas.microsoft.com/office/powerpoint/2010/main" val="1029961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C90439-6705-69DC-B854-9EE1FA39EE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DCB9B4E-7E90-AAFA-B823-5E4FBDF0F5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9A79B7-24F3-B7F6-B9B8-73BA8542A906}"/>
              </a:ext>
            </a:extLst>
          </p:cNvPr>
          <p:cNvSpPr>
            <a:spLocks noGrp="1"/>
          </p:cNvSpPr>
          <p:nvPr>
            <p:ph type="dt" sz="half" idx="10"/>
          </p:nvPr>
        </p:nvSpPr>
        <p:spPr/>
        <p:txBody>
          <a:bodyPr/>
          <a:lstStyle/>
          <a:p>
            <a:fld id="{3798AEC8-1505-4CDF-89B4-C8221C0EA90E}" type="datetimeFigureOut">
              <a:rPr lang="en-US" smtClean="0"/>
              <a:t>6/8/2022</a:t>
            </a:fld>
            <a:endParaRPr lang="en-US"/>
          </a:p>
        </p:txBody>
      </p:sp>
      <p:sp>
        <p:nvSpPr>
          <p:cNvPr id="5" name="Footer Placeholder 4">
            <a:extLst>
              <a:ext uri="{FF2B5EF4-FFF2-40B4-BE49-F238E27FC236}">
                <a16:creationId xmlns:a16="http://schemas.microsoft.com/office/drawing/2014/main" id="{C057CCFD-78F4-B5B7-8427-181C2ACF6A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BC13E-CA07-EA78-1066-FCF531D78AA1}"/>
              </a:ext>
            </a:extLst>
          </p:cNvPr>
          <p:cNvSpPr>
            <a:spLocks noGrp="1"/>
          </p:cNvSpPr>
          <p:nvPr>
            <p:ph type="sldNum" sz="quarter" idx="12"/>
          </p:nvPr>
        </p:nvSpPr>
        <p:spPr/>
        <p:txBody>
          <a:bodyPr/>
          <a:lstStyle/>
          <a:p>
            <a:fld id="{B89389E8-92BB-437E-BF65-9749D4BCDA2A}" type="slidenum">
              <a:rPr lang="en-US" smtClean="0"/>
              <a:t>‹#›</a:t>
            </a:fld>
            <a:endParaRPr lang="en-US"/>
          </a:p>
        </p:txBody>
      </p:sp>
    </p:spTree>
    <p:extLst>
      <p:ext uri="{BB962C8B-B14F-4D97-AF65-F5344CB8AC3E}">
        <p14:creationId xmlns:p14="http://schemas.microsoft.com/office/powerpoint/2010/main" val="1136633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86D06-ACF2-F7E8-A9A8-9B0CC86A98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EBEF16-CAB0-53A0-7F60-C5BA1E88AA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26C1D5-4B1F-2094-2529-DE939A96CA74}"/>
              </a:ext>
            </a:extLst>
          </p:cNvPr>
          <p:cNvSpPr>
            <a:spLocks noGrp="1"/>
          </p:cNvSpPr>
          <p:nvPr>
            <p:ph type="dt" sz="half" idx="10"/>
          </p:nvPr>
        </p:nvSpPr>
        <p:spPr/>
        <p:txBody>
          <a:bodyPr/>
          <a:lstStyle/>
          <a:p>
            <a:fld id="{3798AEC8-1505-4CDF-89B4-C8221C0EA90E}" type="datetimeFigureOut">
              <a:rPr lang="en-US" smtClean="0"/>
              <a:t>6/8/2022</a:t>
            </a:fld>
            <a:endParaRPr lang="en-US"/>
          </a:p>
        </p:txBody>
      </p:sp>
      <p:sp>
        <p:nvSpPr>
          <p:cNvPr id="5" name="Footer Placeholder 4">
            <a:extLst>
              <a:ext uri="{FF2B5EF4-FFF2-40B4-BE49-F238E27FC236}">
                <a16:creationId xmlns:a16="http://schemas.microsoft.com/office/drawing/2014/main" id="{C04A310F-713B-A892-CB06-D5CCF9BF7F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017D5D-9CF1-96DE-3E69-5C60EBED95CC}"/>
              </a:ext>
            </a:extLst>
          </p:cNvPr>
          <p:cNvSpPr>
            <a:spLocks noGrp="1"/>
          </p:cNvSpPr>
          <p:nvPr>
            <p:ph type="sldNum" sz="quarter" idx="12"/>
          </p:nvPr>
        </p:nvSpPr>
        <p:spPr/>
        <p:txBody>
          <a:bodyPr/>
          <a:lstStyle/>
          <a:p>
            <a:fld id="{B89389E8-92BB-437E-BF65-9749D4BCDA2A}" type="slidenum">
              <a:rPr lang="en-US" smtClean="0"/>
              <a:t>‹#›</a:t>
            </a:fld>
            <a:endParaRPr lang="en-US"/>
          </a:p>
        </p:txBody>
      </p:sp>
    </p:spTree>
    <p:extLst>
      <p:ext uri="{BB962C8B-B14F-4D97-AF65-F5344CB8AC3E}">
        <p14:creationId xmlns:p14="http://schemas.microsoft.com/office/powerpoint/2010/main" val="46776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67908-29C1-05CA-7EFA-C5C1411A60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CDBA782-0D28-B36F-FE86-F335BFADD0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1B8875-83E8-D3B3-9838-B7563770D191}"/>
              </a:ext>
            </a:extLst>
          </p:cNvPr>
          <p:cNvSpPr>
            <a:spLocks noGrp="1"/>
          </p:cNvSpPr>
          <p:nvPr>
            <p:ph type="dt" sz="half" idx="10"/>
          </p:nvPr>
        </p:nvSpPr>
        <p:spPr/>
        <p:txBody>
          <a:bodyPr/>
          <a:lstStyle/>
          <a:p>
            <a:fld id="{3798AEC8-1505-4CDF-89B4-C8221C0EA90E}" type="datetimeFigureOut">
              <a:rPr lang="en-US" smtClean="0"/>
              <a:t>6/8/2022</a:t>
            </a:fld>
            <a:endParaRPr lang="en-US"/>
          </a:p>
        </p:txBody>
      </p:sp>
      <p:sp>
        <p:nvSpPr>
          <p:cNvPr id="5" name="Footer Placeholder 4">
            <a:extLst>
              <a:ext uri="{FF2B5EF4-FFF2-40B4-BE49-F238E27FC236}">
                <a16:creationId xmlns:a16="http://schemas.microsoft.com/office/drawing/2014/main" id="{2F9CADB2-28DF-4C7C-45BF-507060A7BE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27AD55-B97F-072A-9B05-102FD7BC4586}"/>
              </a:ext>
            </a:extLst>
          </p:cNvPr>
          <p:cNvSpPr>
            <a:spLocks noGrp="1"/>
          </p:cNvSpPr>
          <p:nvPr>
            <p:ph type="sldNum" sz="quarter" idx="12"/>
          </p:nvPr>
        </p:nvSpPr>
        <p:spPr/>
        <p:txBody>
          <a:bodyPr/>
          <a:lstStyle/>
          <a:p>
            <a:fld id="{B89389E8-92BB-437E-BF65-9749D4BCDA2A}" type="slidenum">
              <a:rPr lang="en-US" smtClean="0"/>
              <a:t>‹#›</a:t>
            </a:fld>
            <a:endParaRPr lang="en-US"/>
          </a:p>
        </p:txBody>
      </p:sp>
    </p:spTree>
    <p:extLst>
      <p:ext uri="{BB962C8B-B14F-4D97-AF65-F5344CB8AC3E}">
        <p14:creationId xmlns:p14="http://schemas.microsoft.com/office/powerpoint/2010/main" val="3969777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6A7F9-9390-BCC3-BBEB-ED971F46B9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DA55C3-27A8-0C60-C82B-70B6550682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033C76-A5D4-DD83-D36C-6E889B3C61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CFB7F65-1217-F0DE-E45D-D2132AB1E1EA}"/>
              </a:ext>
            </a:extLst>
          </p:cNvPr>
          <p:cNvSpPr>
            <a:spLocks noGrp="1"/>
          </p:cNvSpPr>
          <p:nvPr>
            <p:ph type="dt" sz="half" idx="10"/>
          </p:nvPr>
        </p:nvSpPr>
        <p:spPr/>
        <p:txBody>
          <a:bodyPr/>
          <a:lstStyle/>
          <a:p>
            <a:fld id="{3798AEC8-1505-4CDF-89B4-C8221C0EA90E}" type="datetimeFigureOut">
              <a:rPr lang="en-US" smtClean="0"/>
              <a:t>6/8/2022</a:t>
            </a:fld>
            <a:endParaRPr lang="en-US"/>
          </a:p>
        </p:txBody>
      </p:sp>
      <p:sp>
        <p:nvSpPr>
          <p:cNvPr id="6" name="Footer Placeholder 5">
            <a:extLst>
              <a:ext uri="{FF2B5EF4-FFF2-40B4-BE49-F238E27FC236}">
                <a16:creationId xmlns:a16="http://schemas.microsoft.com/office/drawing/2014/main" id="{B629B1E2-1EF7-7D4A-EF29-D016EF0E40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0A9322-6A64-2A56-9CD1-72DCC9CD65E2}"/>
              </a:ext>
            </a:extLst>
          </p:cNvPr>
          <p:cNvSpPr>
            <a:spLocks noGrp="1"/>
          </p:cNvSpPr>
          <p:nvPr>
            <p:ph type="sldNum" sz="quarter" idx="12"/>
          </p:nvPr>
        </p:nvSpPr>
        <p:spPr/>
        <p:txBody>
          <a:bodyPr/>
          <a:lstStyle/>
          <a:p>
            <a:fld id="{B89389E8-92BB-437E-BF65-9749D4BCDA2A}" type="slidenum">
              <a:rPr lang="en-US" smtClean="0"/>
              <a:t>‹#›</a:t>
            </a:fld>
            <a:endParaRPr lang="en-US"/>
          </a:p>
        </p:txBody>
      </p:sp>
    </p:spTree>
    <p:extLst>
      <p:ext uri="{BB962C8B-B14F-4D97-AF65-F5344CB8AC3E}">
        <p14:creationId xmlns:p14="http://schemas.microsoft.com/office/powerpoint/2010/main" val="3149472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366EB-8C82-01E2-9925-48F9FC8B724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35E287-AB99-2BB8-4319-386A1AB277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D323B0-9506-ED2E-3D20-93985E08A3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2D0AC0-9619-8C89-04DE-49B8EF4AC1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C8D724-7738-DAC7-2077-60F8D0B5B6C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10A1DF-4610-E257-2EE5-C0F7696F0AE4}"/>
              </a:ext>
            </a:extLst>
          </p:cNvPr>
          <p:cNvSpPr>
            <a:spLocks noGrp="1"/>
          </p:cNvSpPr>
          <p:nvPr>
            <p:ph type="dt" sz="half" idx="10"/>
          </p:nvPr>
        </p:nvSpPr>
        <p:spPr/>
        <p:txBody>
          <a:bodyPr/>
          <a:lstStyle/>
          <a:p>
            <a:fld id="{3798AEC8-1505-4CDF-89B4-C8221C0EA90E}" type="datetimeFigureOut">
              <a:rPr lang="en-US" smtClean="0"/>
              <a:t>6/8/2022</a:t>
            </a:fld>
            <a:endParaRPr lang="en-US"/>
          </a:p>
        </p:txBody>
      </p:sp>
      <p:sp>
        <p:nvSpPr>
          <p:cNvPr id="8" name="Footer Placeholder 7">
            <a:extLst>
              <a:ext uri="{FF2B5EF4-FFF2-40B4-BE49-F238E27FC236}">
                <a16:creationId xmlns:a16="http://schemas.microsoft.com/office/drawing/2014/main" id="{01DC759E-5173-E306-B392-E502838C52E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166FFB5-3C12-4D62-86C6-8BD4FAA93C7A}"/>
              </a:ext>
            </a:extLst>
          </p:cNvPr>
          <p:cNvSpPr>
            <a:spLocks noGrp="1"/>
          </p:cNvSpPr>
          <p:nvPr>
            <p:ph type="sldNum" sz="quarter" idx="12"/>
          </p:nvPr>
        </p:nvSpPr>
        <p:spPr/>
        <p:txBody>
          <a:bodyPr/>
          <a:lstStyle/>
          <a:p>
            <a:fld id="{B89389E8-92BB-437E-BF65-9749D4BCDA2A}" type="slidenum">
              <a:rPr lang="en-US" smtClean="0"/>
              <a:t>‹#›</a:t>
            </a:fld>
            <a:endParaRPr lang="en-US"/>
          </a:p>
        </p:txBody>
      </p:sp>
    </p:spTree>
    <p:extLst>
      <p:ext uri="{BB962C8B-B14F-4D97-AF65-F5344CB8AC3E}">
        <p14:creationId xmlns:p14="http://schemas.microsoft.com/office/powerpoint/2010/main" val="1389911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CA7CB-7DFA-A443-6A95-953E6468F4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6A0569-A884-5E4C-CD0C-7B0A13A97D63}"/>
              </a:ext>
            </a:extLst>
          </p:cNvPr>
          <p:cNvSpPr>
            <a:spLocks noGrp="1"/>
          </p:cNvSpPr>
          <p:nvPr>
            <p:ph type="dt" sz="half" idx="10"/>
          </p:nvPr>
        </p:nvSpPr>
        <p:spPr/>
        <p:txBody>
          <a:bodyPr/>
          <a:lstStyle/>
          <a:p>
            <a:fld id="{3798AEC8-1505-4CDF-89B4-C8221C0EA90E}" type="datetimeFigureOut">
              <a:rPr lang="en-US" smtClean="0"/>
              <a:t>6/8/2022</a:t>
            </a:fld>
            <a:endParaRPr lang="en-US"/>
          </a:p>
        </p:txBody>
      </p:sp>
      <p:sp>
        <p:nvSpPr>
          <p:cNvPr id="4" name="Footer Placeholder 3">
            <a:extLst>
              <a:ext uri="{FF2B5EF4-FFF2-40B4-BE49-F238E27FC236}">
                <a16:creationId xmlns:a16="http://schemas.microsoft.com/office/drawing/2014/main" id="{3725CE05-B935-899A-47D7-5306ABD5B3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364B69-0984-4EC9-5368-D62C97E5260E}"/>
              </a:ext>
            </a:extLst>
          </p:cNvPr>
          <p:cNvSpPr>
            <a:spLocks noGrp="1"/>
          </p:cNvSpPr>
          <p:nvPr>
            <p:ph type="sldNum" sz="quarter" idx="12"/>
          </p:nvPr>
        </p:nvSpPr>
        <p:spPr/>
        <p:txBody>
          <a:bodyPr/>
          <a:lstStyle/>
          <a:p>
            <a:fld id="{B89389E8-92BB-437E-BF65-9749D4BCDA2A}" type="slidenum">
              <a:rPr lang="en-US" smtClean="0"/>
              <a:t>‹#›</a:t>
            </a:fld>
            <a:endParaRPr lang="en-US"/>
          </a:p>
        </p:txBody>
      </p:sp>
    </p:spTree>
    <p:extLst>
      <p:ext uri="{BB962C8B-B14F-4D97-AF65-F5344CB8AC3E}">
        <p14:creationId xmlns:p14="http://schemas.microsoft.com/office/powerpoint/2010/main" val="4248436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62C408-B85B-3CE3-BC64-8F4262BD9DF1}"/>
              </a:ext>
            </a:extLst>
          </p:cNvPr>
          <p:cNvSpPr>
            <a:spLocks noGrp="1"/>
          </p:cNvSpPr>
          <p:nvPr>
            <p:ph type="dt" sz="half" idx="10"/>
          </p:nvPr>
        </p:nvSpPr>
        <p:spPr/>
        <p:txBody>
          <a:bodyPr/>
          <a:lstStyle/>
          <a:p>
            <a:fld id="{3798AEC8-1505-4CDF-89B4-C8221C0EA90E}" type="datetimeFigureOut">
              <a:rPr lang="en-US" smtClean="0"/>
              <a:t>6/8/2022</a:t>
            </a:fld>
            <a:endParaRPr lang="en-US"/>
          </a:p>
        </p:txBody>
      </p:sp>
      <p:sp>
        <p:nvSpPr>
          <p:cNvPr id="3" name="Footer Placeholder 2">
            <a:extLst>
              <a:ext uri="{FF2B5EF4-FFF2-40B4-BE49-F238E27FC236}">
                <a16:creationId xmlns:a16="http://schemas.microsoft.com/office/drawing/2014/main" id="{03A1E67A-C878-2526-F403-25C5A9762CA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C654D7D-19DC-CD1D-FAFE-2EB245F592D5}"/>
              </a:ext>
            </a:extLst>
          </p:cNvPr>
          <p:cNvSpPr>
            <a:spLocks noGrp="1"/>
          </p:cNvSpPr>
          <p:nvPr>
            <p:ph type="sldNum" sz="quarter" idx="12"/>
          </p:nvPr>
        </p:nvSpPr>
        <p:spPr/>
        <p:txBody>
          <a:bodyPr/>
          <a:lstStyle/>
          <a:p>
            <a:fld id="{B89389E8-92BB-437E-BF65-9749D4BCDA2A}" type="slidenum">
              <a:rPr lang="en-US" smtClean="0"/>
              <a:t>‹#›</a:t>
            </a:fld>
            <a:endParaRPr lang="en-US"/>
          </a:p>
        </p:txBody>
      </p:sp>
    </p:spTree>
    <p:extLst>
      <p:ext uri="{BB962C8B-B14F-4D97-AF65-F5344CB8AC3E}">
        <p14:creationId xmlns:p14="http://schemas.microsoft.com/office/powerpoint/2010/main" val="762488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991CF-5809-0B3A-5CC3-BD58011C43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DDE9D8-CEFC-BB4C-117A-69D84CC0BD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A7852B2-9677-1ADE-5902-8F8CEAE1A6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ECF3BC-6D96-96C8-24A4-8757403E274B}"/>
              </a:ext>
            </a:extLst>
          </p:cNvPr>
          <p:cNvSpPr>
            <a:spLocks noGrp="1"/>
          </p:cNvSpPr>
          <p:nvPr>
            <p:ph type="dt" sz="half" idx="10"/>
          </p:nvPr>
        </p:nvSpPr>
        <p:spPr/>
        <p:txBody>
          <a:bodyPr/>
          <a:lstStyle/>
          <a:p>
            <a:fld id="{3798AEC8-1505-4CDF-89B4-C8221C0EA90E}" type="datetimeFigureOut">
              <a:rPr lang="en-US" smtClean="0"/>
              <a:t>6/8/2022</a:t>
            </a:fld>
            <a:endParaRPr lang="en-US"/>
          </a:p>
        </p:txBody>
      </p:sp>
      <p:sp>
        <p:nvSpPr>
          <p:cNvPr id="6" name="Footer Placeholder 5">
            <a:extLst>
              <a:ext uri="{FF2B5EF4-FFF2-40B4-BE49-F238E27FC236}">
                <a16:creationId xmlns:a16="http://schemas.microsoft.com/office/drawing/2014/main" id="{D855AAB9-9297-E6A0-244D-1CBF6B02C7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80D2D9-EF85-7D44-44D7-DD1EB6795A9A}"/>
              </a:ext>
            </a:extLst>
          </p:cNvPr>
          <p:cNvSpPr>
            <a:spLocks noGrp="1"/>
          </p:cNvSpPr>
          <p:nvPr>
            <p:ph type="sldNum" sz="quarter" idx="12"/>
          </p:nvPr>
        </p:nvSpPr>
        <p:spPr/>
        <p:txBody>
          <a:bodyPr/>
          <a:lstStyle/>
          <a:p>
            <a:fld id="{B89389E8-92BB-437E-BF65-9749D4BCDA2A}" type="slidenum">
              <a:rPr lang="en-US" smtClean="0"/>
              <a:t>‹#›</a:t>
            </a:fld>
            <a:endParaRPr lang="en-US"/>
          </a:p>
        </p:txBody>
      </p:sp>
    </p:spTree>
    <p:extLst>
      <p:ext uri="{BB962C8B-B14F-4D97-AF65-F5344CB8AC3E}">
        <p14:creationId xmlns:p14="http://schemas.microsoft.com/office/powerpoint/2010/main" val="1514149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D08DF-B246-C339-AD1A-9A83C49C81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2CBC36E-2B0C-DD8C-5CE5-7E350C695D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0BEA26-DB0A-52E9-83A9-F141B9B10F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C81761-7386-9811-6463-FF739DAB5EDD}"/>
              </a:ext>
            </a:extLst>
          </p:cNvPr>
          <p:cNvSpPr>
            <a:spLocks noGrp="1"/>
          </p:cNvSpPr>
          <p:nvPr>
            <p:ph type="dt" sz="half" idx="10"/>
          </p:nvPr>
        </p:nvSpPr>
        <p:spPr/>
        <p:txBody>
          <a:bodyPr/>
          <a:lstStyle/>
          <a:p>
            <a:fld id="{3798AEC8-1505-4CDF-89B4-C8221C0EA90E}" type="datetimeFigureOut">
              <a:rPr lang="en-US" smtClean="0"/>
              <a:t>6/8/2022</a:t>
            </a:fld>
            <a:endParaRPr lang="en-US"/>
          </a:p>
        </p:txBody>
      </p:sp>
      <p:sp>
        <p:nvSpPr>
          <p:cNvPr id="6" name="Footer Placeholder 5">
            <a:extLst>
              <a:ext uri="{FF2B5EF4-FFF2-40B4-BE49-F238E27FC236}">
                <a16:creationId xmlns:a16="http://schemas.microsoft.com/office/drawing/2014/main" id="{D079905D-DC8A-E9F3-1665-10B0710802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FBC1D7-DC72-03DC-8B3F-B3514224A00C}"/>
              </a:ext>
            </a:extLst>
          </p:cNvPr>
          <p:cNvSpPr>
            <a:spLocks noGrp="1"/>
          </p:cNvSpPr>
          <p:nvPr>
            <p:ph type="sldNum" sz="quarter" idx="12"/>
          </p:nvPr>
        </p:nvSpPr>
        <p:spPr/>
        <p:txBody>
          <a:bodyPr/>
          <a:lstStyle/>
          <a:p>
            <a:fld id="{B89389E8-92BB-437E-BF65-9749D4BCDA2A}" type="slidenum">
              <a:rPr lang="en-US" smtClean="0"/>
              <a:t>‹#›</a:t>
            </a:fld>
            <a:endParaRPr lang="en-US"/>
          </a:p>
        </p:txBody>
      </p:sp>
    </p:spTree>
    <p:extLst>
      <p:ext uri="{BB962C8B-B14F-4D97-AF65-F5344CB8AC3E}">
        <p14:creationId xmlns:p14="http://schemas.microsoft.com/office/powerpoint/2010/main" val="2809485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2D7997-EA7A-40CA-88B1-B71603F056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49A6AE6-F419-24B8-D184-45CA31E03B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7DEB41-8BC7-F4D2-21C8-873D884232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98AEC8-1505-4CDF-89B4-C8221C0EA90E}" type="datetimeFigureOut">
              <a:rPr lang="en-US" smtClean="0"/>
              <a:t>6/8/2022</a:t>
            </a:fld>
            <a:endParaRPr lang="en-US"/>
          </a:p>
        </p:txBody>
      </p:sp>
      <p:sp>
        <p:nvSpPr>
          <p:cNvPr id="5" name="Footer Placeholder 4">
            <a:extLst>
              <a:ext uri="{FF2B5EF4-FFF2-40B4-BE49-F238E27FC236}">
                <a16:creationId xmlns:a16="http://schemas.microsoft.com/office/drawing/2014/main" id="{DD7EBA68-5C4C-E8D4-9D2D-552E6734C1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74D38C-792B-3760-1177-A0E9EF686B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389E8-92BB-437E-BF65-9749D4BCDA2A}" type="slidenum">
              <a:rPr lang="en-US" smtClean="0"/>
              <a:t>‹#›</a:t>
            </a:fld>
            <a:endParaRPr lang="en-US"/>
          </a:p>
        </p:txBody>
      </p:sp>
    </p:spTree>
    <p:extLst>
      <p:ext uri="{BB962C8B-B14F-4D97-AF65-F5344CB8AC3E}">
        <p14:creationId xmlns:p14="http://schemas.microsoft.com/office/powerpoint/2010/main" val="3511751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73822DD-A171-4917-87E5-A2D48FC05CD2}"/>
              </a:ext>
            </a:extLst>
          </p:cNvPr>
          <p:cNvSpPr>
            <a:spLocks noGrp="1"/>
          </p:cNvSpPr>
          <p:nvPr>
            <p:ph type="ctrTitle"/>
          </p:nvPr>
        </p:nvSpPr>
        <p:spPr>
          <a:xfrm>
            <a:off x="1524003" y="1999615"/>
            <a:ext cx="9144000" cy="2764028"/>
          </a:xfrm>
        </p:spPr>
        <p:txBody>
          <a:bodyPr anchor="ctr">
            <a:normAutofit/>
          </a:bodyPr>
          <a:lstStyle/>
          <a:p>
            <a:r>
              <a:rPr lang="en-US" sz="5600"/>
              <a:t>A Patchwork System: National, State, and Local Leave Policies within the United States</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1433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A5F402-ABD9-3AEC-8668-5E413F4526CD}"/>
              </a:ext>
            </a:extLst>
          </p:cNvPr>
          <p:cNvSpPr>
            <a:spLocks noGrp="1"/>
          </p:cNvSpPr>
          <p:nvPr>
            <p:ph type="title"/>
          </p:nvPr>
        </p:nvSpPr>
        <p:spPr>
          <a:xfrm>
            <a:off x="686834" y="1153572"/>
            <a:ext cx="3200400" cy="4461163"/>
          </a:xfrm>
        </p:spPr>
        <p:txBody>
          <a:bodyPr>
            <a:normAutofit/>
          </a:bodyPr>
          <a:lstStyle/>
          <a:p>
            <a:r>
              <a:rPr lang="en-US">
                <a:solidFill>
                  <a:srgbClr val="FFFFFF"/>
                </a:solidFill>
              </a:rPr>
              <a:t>Leave Policies within the United States</a:t>
            </a:r>
          </a:p>
        </p:txBody>
      </p:sp>
      <p:sp>
        <p:nvSpPr>
          <p:cNvPr id="20"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36120F6-3ABA-435B-1D25-8EB016231A87}"/>
              </a:ext>
            </a:extLst>
          </p:cNvPr>
          <p:cNvSpPr>
            <a:spLocks noGrp="1"/>
          </p:cNvSpPr>
          <p:nvPr>
            <p:ph idx="1"/>
          </p:nvPr>
        </p:nvSpPr>
        <p:spPr>
          <a:xfrm>
            <a:off x="4447308" y="591344"/>
            <a:ext cx="6906491" cy="5585619"/>
          </a:xfrm>
        </p:spPr>
        <p:txBody>
          <a:bodyPr anchor="ctr">
            <a:normAutofit/>
          </a:bodyPr>
          <a:lstStyle/>
          <a:p>
            <a:r>
              <a:rPr lang="en-US" dirty="0"/>
              <a:t>Unique Focus on </a:t>
            </a:r>
            <a:r>
              <a:rPr lang="en-US" b="1" dirty="0">
                <a:solidFill>
                  <a:schemeClr val="accent1"/>
                </a:solidFill>
              </a:rPr>
              <a:t>Family Leave</a:t>
            </a:r>
          </a:p>
          <a:p>
            <a:pPr lvl="1"/>
            <a:r>
              <a:rPr lang="en-US" dirty="0"/>
              <a:t>Single public policies that provide leave for a variety of reasons:</a:t>
            </a:r>
          </a:p>
          <a:p>
            <a:pPr lvl="2"/>
            <a:r>
              <a:rPr lang="en-US" dirty="0"/>
              <a:t>Childbirth and care of newborn child up to the age of 12 months</a:t>
            </a:r>
          </a:p>
          <a:p>
            <a:pPr lvl="2"/>
            <a:r>
              <a:rPr lang="en-US" dirty="0"/>
              <a:t>Placement/care of an adopted or foster child</a:t>
            </a:r>
          </a:p>
          <a:p>
            <a:pPr lvl="2"/>
            <a:r>
              <a:rPr lang="en-US" dirty="0"/>
              <a:t>Care of a seriously ill child, spouse, or parent</a:t>
            </a:r>
          </a:p>
          <a:p>
            <a:pPr lvl="2"/>
            <a:r>
              <a:rPr lang="en-US" dirty="0"/>
              <a:t>Serious health condition that prevents employee from working</a:t>
            </a:r>
          </a:p>
          <a:p>
            <a:pPr lvl="2"/>
            <a:endParaRPr lang="en-US" dirty="0"/>
          </a:p>
          <a:p>
            <a:r>
              <a:rPr lang="en-US" dirty="0"/>
              <a:t>Public policies are individual entitlements to all eligible workers</a:t>
            </a:r>
          </a:p>
          <a:p>
            <a:pPr lvl="1"/>
            <a:r>
              <a:rPr lang="en-US" dirty="0"/>
              <a:t>Including same-sex parents (even if they are not a legal adoptive parent)</a:t>
            </a:r>
          </a:p>
        </p:txBody>
      </p:sp>
    </p:spTree>
    <p:extLst>
      <p:ext uri="{BB962C8B-B14F-4D97-AF65-F5344CB8AC3E}">
        <p14:creationId xmlns:p14="http://schemas.microsoft.com/office/powerpoint/2010/main" val="2486630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91D72B-2D41-26D3-8ACD-D88E29493098}"/>
              </a:ext>
            </a:extLst>
          </p:cNvPr>
          <p:cNvSpPr>
            <a:spLocks noGrp="1"/>
          </p:cNvSpPr>
          <p:nvPr>
            <p:ph type="title"/>
          </p:nvPr>
        </p:nvSpPr>
        <p:spPr>
          <a:xfrm>
            <a:off x="686834" y="1153572"/>
            <a:ext cx="3200400" cy="4461163"/>
          </a:xfrm>
        </p:spPr>
        <p:txBody>
          <a:bodyPr>
            <a:normAutofit/>
          </a:bodyPr>
          <a:lstStyle/>
          <a:p>
            <a:r>
              <a:rPr lang="en-US">
                <a:solidFill>
                  <a:srgbClr val="FFFFFF"/>
                </a:solidFill>
              </a:rPr>
              <a:t>National Leave Policies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EF40DAE-33A6-D38A-6536-EDD95CF9138F}"/>
              </a:ext>
            </a:extLst>
          </p:cNvPr>
          <p:cNvSpPr>
            <a:spLocks noGrp="1"/>
          </p:cNvSpPr>
          <p:nvPr>
            <p:ph idx="1"/>
          </p:nvPr>
        </p:nvSpPr>
        <p:spPr>
          <a:xfrm>
            <a:off x="4447308" y="591344"/>
            <a:ext cx="6906491" cy="5585619"/>
          </a:xfrm>
        </p:spPr>
        <p:txBody>
          <a:bodyPr anchor="ctr">
            <a:normAutofit/>
          </a:bodyPr>
          <a:lstStyle/>
          <a:p>
            <a:r>
              <a:rPr lang="en-US" dirty="0"/>
              <a:t>Family and Medical Leave Act (FMLA)</a:t>
            </a:r>
          </a:p>
          <a:p>
            <a:pPr lvl="1"/>
            <a:r>
              <a:rPr lang="en-US" dirty="0"/>
              <a:t>Established in 1993</a:t>
            </a:r>
          </a:p>
          <a:p>
            <a:pPr lvl="1"/>
            <a:r>
              <a:rPr lang="en-US" dirty="0"/>
              <a:t>Provides </a:t>
            </a:r>
            <a:r>
              <a:rPr lang="en-US" b="1" dirty="0">
                <a:solidFill>
                  <a:schemeClr val="accent1"/>
                </a:solidFill>
              </a:rPr>
              <a:t>unpaid</a:t>
            </a:r>
            <a:r>
              <a:rPr lang="en-US" b="1" dirty="0"/>
              <a:t>, </a:t>
            </a:r>
            <a:r>
              <a:rPr lang="en-US" dirty="0"/>
              <a:t>job-protected leave to eligible workers</a:t>
            </a:r>
          </a:p>
          <a:p>
            <a:pPr lvl="1"/>
            <a:r>
              <a:rPr lang="en-US" dirty="0"/>
              <a:t>Eligibility based on size of employer and number of hours worked within the past year</a:t>
            </a:r>
          </a:p>
          <a:p>
            <a:pPr lvl="2"/>
            <a:r>
              <a:rPr lang="en-US" dirty="0"/>
              <a:t>Only about 60% of workers eligible to take leave under FMLA</a:t>
            </a:r>
          </a:p>
          <a:p>
            <a:endParaRPr lang="en-US" dirty="0"/>
          </a:p>
          <a:p>
            <a:r>
              <a:rPr lang="en-US" dirty="0"/>
              <a:t>Paid family leave legislation was introduced in 2021 under President Biden’s </a:t>
            </a:r>
            <a:r>
              <a:rPr lang="en-US" i="1" dirty="0"/>
              <a:t>Build Back Better </a:t>
            </a:r>
            <a:r>
              <a:rPr lang="en-US" dirty="0"/>
              <a:t>plan, but support faded and is not actively being considered anymore</a:t>
            </a:r>
          </a:p>
          <a:p>
            <a:pPr lvl="1"/>
            <a:endParaRPr lang="en-US" dirty="0"/>
          </a:p>
        </p:txBody>
      </p:sp>
    </p:spTree>
    <p:extLst>
      <p:ext uri="{BB962C8B-B14F-4D97-AF65-F5344CB8AC3E}">
        <p14:creationId xmlns:p14="http://schemas.microsoft.com/office/powerpoint/2010/main" val="3961485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62BB5-05F0-4ECD-388D-36EBD0E87A47}"/>
              </a:ext>
            </a:extLst>
          </p:cNvPr>
          <p:cNvSpPr>
            <a:spLocks noGrp="1"/>
          </p:cNvSpPr>
          <p:nvPr>
            <p:ph type="title"/>
          </p:nvPr>
        </p:nvSpPr>
        <p:spPr>
          <a:xfrm>
            <a:off x="838200" y="108272"/>
            <a:ext cx="10515600" cy="586982"/>
          </a:xfrm>
        </p:spPr>
        <p:txBody>
          <a:bodyPr>
            <a:normAutofit fontScale="90000"/>
          </a:bodyPr>
          <a:lstStyle/>
          <a:p>
            <a:r>
              <a:rPr lang="en-US"/>
              <a:t>State-Level Paid Family Leave Policies</a:t>
            </a:r>
            <a:endParaRPr lang="en-US" dirty="0"/>
          </a:p>
        </p:txBody>
      </p:sp>
      <p:pic>
        <p:nvPicPr>
          <p:cNvPr id="7" name="Picture 6">
            <a:extLst>
              <a:ext uri="{FF2B5EF4-FFF2-40B4-BE49-F238E27FC236}">
                <a16:creationId xmlns:a16="http://schemas.microsoft.com/office/drawing/2014/main" id="{C8A0B00E-7562-AD87-86E8-98A3E99B5F65}"/>
              </a:ext>
            </a:extLst>
          </p:cNvPr>
          <p:cNvPicPr>
            <a:picLocks noChangeAspect="1"/>
          </p:cNvPicPr>
          <p:nvPr/>
        </p:nvPicPr>
        <p:blipFill>
          <a:blip r:embed="rId3"/>
          <a:stretch>
            <a:fillRect/>
          </a:stretch>
        </p:blipFill>
        <p:spPr>
          <a:xfrm>
            <a:off x="1342793" y="695255"/>
            <a:ext cx="9773846" cy="6162746"/>
          </a:xfrm>
          <a:prstGeom prst="rect">
            <a:avLst/>
          </a:prstGeom>
        </p:spPr>
      </p:pic>
    </p:spTree>
    <p:extLst>
      <p:ext uri="{BB962C8B-B14F-4D97-AF65-F5344CB8AC3E}">
        <p14:creationId xmlns:p14="http://schemas.microsoft.com/office/powerpoint/2010/main" val="878604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06C9EC-21D8-06D9-ACA9-D05BC63EEB01}"/>
              </a:ext>
            </a:extLst>
          </p:cNvPr>
          <p:cNvSpPr>
            <a:spLocks noGrp="1"/>
          </p:cNvSpPr>
          <p:nvPr>
            <p:ph type="title"/>
          </p:nvPr>
        </p:nvSpPr>
        <p:spPr>
          <a:xfrm>
            <a:off x="686834" y="1153572"/>
            <a:ext cx="3200400" cy="4461163"/>
          </a:xfrm>
        </p:spPr>
        <p:txBody>
          <a:bodyPr>
            <a:normAutofit/>
          </a:bodyPr>
          <a:lstStyle/>
          <a:p>
            <a:r>
              <a:rPr lang="en-US">
                <a:solidFill>
                  <a:srgbClr val="FFFFFF"/>
                </a:solidFill>
              </a:rPr>
              <a:t>Local Leave Policies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B55EA8F-8D99-ED64-FBEC-EDE1D3FBC3DA}"/>
              </a:ext>
            </a:extLst>
          </p:cNvPr>
          <p:cNvSpPr>
            <a:spLocks noGrp="1"/>
          </p:cNvSpPr>
          <p:nvPr>
            <p:ph idx="1"/>
          </p:nvPr>
        </p:nvSpPr>
        <p:spPr>
          <a:xfrm>
            <a:off x="4447308" y="591344"/>
            <a:ext cx="6906491" cy="5585619"/>
          </a:xfrm>
        </p:spPr>
        <p:txBody>
          <a:bodyPr anchor="ctr">
            <a:normAutofit/>
          </a:bodyPr>
          <a:lstStyle/>
          <a:p>
            <a:r>
              <a:rPr lang="en-US" dirty="0"/>
              <a:t>As of 2018, 22 of the largest 44 US cities provided paid family leave to municipal employees</a:t>
            </a:r>
          </a:p>
          <a:p>
            <a:endParaRPr lang="en-US" dirty="0"/>
          </a:p>
          <a:p>
            <a:r>
              <a:rPr lang="en-US" dirty="0"/>
              <a:t>San Francisco Paid Leave Ordinance</a:t>
            </a:r>
          </a:p>
          <a:p>
            <a:pPr lvl="1"/>
            <a:r>
              <a:rPr lang="en-US" dirty="0"/>
              <a:t>Requires employers within city limits to provide supplemental benefits (so employees receive full pay) for workers who take leave under California’s state-level PFL policy</a:t>
            </a:r>
          </a:p>
          <a:p>
            <a:pPr lvl="2"/>
            <a:r>
              <a:rPr lang="en-US" dirty="0"/>
              <a:t>First city policy to provide full pay to workers</a:t>
            </a:r>
          </a:p>
          <a:p>
            <a:pPr lvl="1"/>
            <a:r>
              <a:rPr lang="en-US" dirty="0"/>
              <a:t>Has increased take-up rates, particularly among fathers</a:t>
            </a:r>
          </a:p>
        </p:txBody>
      </p:sp>
    </p:spTree>
    <p:extLst>
      <p:ext uri="{BB962C8B-B14F-4D97-AF65-F5344CB8AC3E}">
        <p14:creationId xmlns:p14="http://schemas.microsoft.com/office/powerpoint/2010/main" val="3069262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A680B31-DE8F-06BE-3356-F4020A438D24}"/>
              </a:ext>
            </a:extLst>
          </p:cNvPr>
          <p:cNvSpPr>
            <a:spLocks noGrp="1"/>
          </p:cNvSpPr>
          <p:nvPr>
            <p:ph type="title"/>
          </p:nvPr>
        </p:nvSpPr>
        <p:spPr>
          <a:xfrm>
            <a:off x="686834" y="1153572"/>
            <a:ext cx="3200400" cy="4461163"/>
          </a:xfrm>
        </p:spPr>
        <p:txBody>
          <a:bodyPr>
            <a:normAutofit/>
          </a:bodyPr>
          <a:lstStyle/>
          <a:p>
            <a:r>
              <a:rPr lang="en-US">
                <a:solidFill>
                  <a:srgbClr val="FFFFFF"/>
                </a:solidFill>
              </a:rPr>
              <a:t>Employer Leave Policies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5FE2B81-D0C1-19B9-AD84-FAB51DEF1E42}"/>
              </a:ext>
            </a:extLst>
          </p:cNvPr>
          <p:cNvSpPr>
            <a:spLocks noGrp="1"/>
          </p:cNvSpPr>
          <p:nvPr>
            <p:ph idx="1"/>
          </p:nvPr>
        </p:nvSpPr>
        <p:spPr>
          <a:xfrm>
            <a:off x="4447308" y="591344"/>
            <a:ext cx="6906491" cy="5585619"/>
          </a:xfrm>
        </p:spPr>
        <p:txBody>
          <a:bodyPr anchor="ctr">
            <a:normAutofit lnSpcReduction="10000"/>
          </a:bodyPr>
          <a:lstStyle/>
          <a:p>
            <a:r>
              <a:rPr lang="en-US" sz="2400" dirty="0"/>
              <a:t>Limited public leave policies means that most US workers rely on employers for access to leave</a:t>
            </a:r>
          </a:p>
          <a:p>
            <a:endParaRPr lang="en-US" sz="2400" dirty="0"/>
          </a:p>
          <a:p>
            <a:r>
              <a:rPr lang="en-US" sz="2400" dirty="0"/>
              <a:t>Currently, </a:t>
            </a:r>
            <a:r>
              <a:rPr lang="en-US" sz="2400" b="1" dirty="0">
                <a:solidFill>
                  <a:schemeClr val="accent1"/>
                </a:solidFill>
              </a:rPr>
              <a:t>23%</a:t>
            </a:r>
            <a:r>
              <a:rPr lang="en-US" sz="2400" dirty="0">
                <a:solidFill>
                  <a:schemeClr val="accent1"/>
                </a:solidFill>
              </a:rPr>
              <a:t> </a:t>
            </a:r>
            <a:r>
              <a:rPr lang="en-US" sz="2400" dirty="0"/>
              <a:t>of workers have access to paid family leave</a:t>
            </a:r>
          </a:p>
          <a:p>
            <a:endParaRPr lang="en-US" sz="2400" dirty="0"/>
          </a:p>
          <a:p>
            <a:r>
              <a:rPr lang="en-US" sz="2400" dirty="0"/>
              <a:t>Access to employer-based leave varies widely by:</a:t>
            </a:r>
          </a:p>
          <a:p>
            <a:pPr lvl="1"/>
            <a:r>
              <a:rPr lang="en-US" dirty="0">
                <a:solidFill>
                  <a:schemeClr val="accent1"/>
                </a:solidFill>
              </a:rPr>
              <a:t>Size/profitability of employer </a:t>
            </a:r>
            <a:r>
              <a:rPr lang="en-US" dirty="0"/>
              <a:t>(e.g., 72% of Fortune 500 companies in the US have paid parental leave policies)</a:t>
            </a:r>
          </a:p>
          <a:p>
            <a:pPr lvl="1"/>
            <a:r>
              <a:rPr lang="en-US" dirty="0">
                <a:solidFill>
                  <a:schemeClr val="accent1"/>
                </a:solidFill>
              </a:rPr>
              <a:t>Industry</a:t>
            </a:r>
            <a:r>
              <a:rPr lang="en-US" dirty="0"/>
              <a:t> (technology companies more likely to offer paid parental leave than other industries)</a:t>
            </a:r>
          </a:p>
          <a:p>
            <a:pPr lvl="1"/>
            <a:r>
              <a:rPr lang="en-US" dirty="0">
                <a:solidFill>
                  <a:schemeClr val="accent1"/>
                </a:solidFill>
              </a:rPr>
              <a:t>Job type </a:t>
            </a:r>
            <a:r>
              <a:rPr lang="en-US" dirty="0"/>
              <a:t>(professional, full-time, salaried more likely to have access to leave)</a:t>
            </a:r>
          </a:p>
          <a:p>
            <a:pPr lvl="1"/>
            <a:r>
              <a:rPr lang="en-US" dirty="0">
                <a:solidFill>
                  <a:schemeClr val="accent1"/>
                </a:solidFill>
              </a:rPr>
              <a:t>Worker gender </a:t>
            </a:r>
            <a:r>
              <a:rPr lang="en-US" dirty="0"/>
              <a:t>(access to maternity leave more common than paternity leave)</a:t>
            </a:r>
          </a:p>
        </p:txBody>
      </p:sp>
    </p:spTree>
    <p:extLst>
      <p:ext uri="{BB962C8B-B14F-4D97-AF65-F5344CB8AC3E}">
        <p14:creationId xmlns:p14="http://schemas.microsoft.com/office/powerpoint/2010/main" val="1627466104"/>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44546A"/>
      </a:dk2>
      <a:lt2>
        <a:srgbClr val="E7E6E6"/>
      </a:lt2>
      <a:accent1>
        <a:srgbClr val="4472C4"/>
      </a:accent1>
      <a:accent2>
        <a:srgbClr val="FF0000"/>
      </a:accent2>
      <a:accent3>
        <a:srgbClr val="A5A5A5"/>
      </a:accent3>
      <a:accent4>
        <a:srgbClr val="4472C4"/>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508</Words>
  <Application>Microsoft Office PowerPoint</Application>
  <PresentationFormat>Widescreen</PresentationFormat>
  <Paragraphs>43</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A Patchwork System: National, State, and Local Leave Policies within the United States</vt:lpstr>
      <vt:lpstr>Leave Policies within the United States</vt:lpstr>
      <vt:lpstr>National Leave Policies</vt:lpstr>
      <vt:lpstr>State-Level Paid Family Leave Policies</vt:lpstr>
      <vt:lpstr>Local Leave Policies</vt:lpstr>
      <vt:lpstr>Employer Leave Policies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Petts, Richard J.</dc:creator>
  <cp:lastModifiedBy>Petts, Richard J.</cp:lastModifiedBy>
  <cp:revision>12</cp:revision>
  <dcterms:created xsi:type="dcterms:W3CDTF">2022-06-06T14:35:34Z</dcterms:created>
  <dcterms:modified xsi:type="dcterms:W3CDTF">2022-06-08T19:22:03Z</dcterms:modified>
</cp:coreProperties>
</file>