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732" r:id="rId5"/>
    <p:sldId id="264" r:id="rId6"/>
    <p:sldId id="727" r:id="rId7"/>
    <p:sldId id="733" r:id="rId8"/>
    <p:sldId id="257" r:id="rId9"/>
    <p:sldId id="734" r:id="rId10"/>
    <p:sldId id="735" r:id="rId11"/>
    <p:sldId id="259" r:id="rId12"/>
    <p:sldId id="7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8CFF-3BF3-01A6-C6CD-657007D6B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6A136-085E-20AE-57A4-CF1292FC9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86A0-7DAC-71EA-8741-B3B24C81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58E9F-9D1E-AC92-F77D-5D7ED2C8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D126-E6DF-12AF-4B60-D1D9F0B0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3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CD8-4D7F-BFA1-F374-95A8625E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613C2-8BB9-AF1A-5851-6246EE7A7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8BA09-D3EE-CD8C-703F-B659BD92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17BA5-0914-688F-CD2F-419D50D8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8A791-778A-EA1F-C020-FA722A68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8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AF315-5A96-DCBA-FBF3-E5DE44C1B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86F42-AC0B-E954-50F6-E5251A415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C4A93-F644-95E1-59E3-5B69238A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D863-3D0C-2246-A4DC-A30D8548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2C5A-EA14-B97B-F1AE-DD7910D7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6F13-F790-B9F2-5FA0-B7876ECC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E0D0-41F0-E7FC-A76A-4789FCCF9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31B2-498F-6545-AD13-E9671B62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6CFEC-FFD1-7FEB-4163-08ABB1A8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D84FF-AF85-D1A3-E084-0794732B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628E-104A-64FE-CBF6-EE3086CE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5134C-1BFA-A2CD-70B8-E29462052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F6494-3836-627B-3B7E-63668465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0D0E8-5BA1-A63E-E396-F3E35910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1CD2-CCF1-F22A-897A-2EB05B4A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E224-27EA-5B83-D846-63811880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B0829-4B0F-2BD6-7809-1CAE71BF6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CECCF-DB9F-3944-2A15-96758D403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5F69B-9F4D-C653-341F-AE7ABFD1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9C41E-1CC3-123B-EA71-06B09648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C6089-8198-67EB-4F71-CDD08BE8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5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E25E-30A9-90C1-BD87-12DC861F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13C5-9776-3E10-D908-D80F09E53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517EB-8C95-6A00-C724-CAF743F9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01750-CAAA-FC3A-A260-7769E133E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114F4-2AB6-44CE-1DC6-1C879A3F9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0B110-4156-C060-9F24-FD7308D0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6CC74-7B49-ED57-FDE4-14D3E208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16B61-829F-E092-1F67-00125134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8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2787-7F83-3CC0-3204-78E9B9E6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35C42-1A82-8513-AF9A-781600DE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1AAB8-6D71-E6C6-D739-B1B4B260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A4263-824A-7D76-1E16-5B65F3AA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5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601D2-52EC-1C59-BF35-FDED7B62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7B092-60E5-7CE4-9DB2-906271E6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00D57-5A62-13DE-6427-A5733E92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4067-0695-778B-0F9D-8A45DEAC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2D2A-7AFE-3556-1221-A9824407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30762-BB82-B1FC-2488-EE790B526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2C1CB-7252-E4B9-C597-1A59CAD0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0B1FA-8351-3647-5F3B-33109004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B85F2-5B4C-39C6-ECD6-C6730E0D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4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69DB-16AC-A19F-8FD5-4DF73B12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4A9D2-044F-FBC4-F5A4-3B21AC2F2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E555-1C80-211F-033D-957AFDA5A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22009-4562-719C-95C8-93B2DB32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71CED-8D12-B5F2-89CE-57082E43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EA92D-79D4-FB28-7D3F-4849AE53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99E2B-C746-1CE1-1166-4FFF2578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2991E-4E09-B4A7-F69A-522B49052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CB139-9D6F-CA70-3381-894BCC8AC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1D7D9A-BEA1-C242-BC46-6630A7CB67A6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3EA91-B866-9423-99E4-0670F1068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D2CE1-56BC-8E21-B7DE-EC9055BF8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D2898B-505B-7D4C-B480-6796710E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sagepub.com/books/sociology-for-optimists" TargetMode="External"/><Relationship Id="rId2" Type="http://schemas.openxmlformats.org/officeDocument/2006/relationships/hyperlink" Target="https://www.sustainability-at-leave.uni-hamburg.de/abou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84E3-1216-02FD-2E83-6B122405F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Social Policy for Optimists: the social sustainability perspective as applied to parental leave policies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B8752-DD73-075A-C754-5672745E0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Alison Koslowski, University College London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0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741A-1A74-7BAF-2328-3BAFCF9B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The connectedness of things</a:t>
            </a:r>
            <a:endParaRPr lang="en-US" dirty="0"/>
          </a:p>
        </p:txBody>
      </p:sp>
      <p:pic>
        <p:nvPicPr>
          <p:cNvPr id="6" name="Content Placeholder 5" descr="Deer in forest">
            <a:extLst>
              <a:ext uri="{FF2B5EF4-FFF2-40B4-BE49-F238E27FC236}">
                <a16:creationId xmlns:a16="http://schemas.microsoft.com/office/drawing/2014/main" id="{D6048ABE-610F-376C-AB77-5AB872057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269479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EE63-B551-4A8C-2150-83098DA7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Well-being of Future Generations (Wales) Act 2015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3DE584-34EE-8B45-90F3-AD90D6C9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0" y="2026444"/>
            <a:ext cx="5588000" cy="3949700"/>
          </a:xfrm>
        </p:spPr>
      </p:pic>
    </p:spTree>
    <p:extLst>
      <p:ext uri="{BB962C8B-B14F-4D97-AF65-F5344CB8AC3E}">
        <p14:creationId xmlns:p14="http://schemas.microsoft.com/office/powerpoint/2010/main" val="46017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E8E1-3F1D-15B0-ABBB-35BAE16B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thoughts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1A05-EE5D-BDE6-CFA1-83E5D325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potentially useful paradigm shift for habitually gloomy social scientists?</a:t>
            </a:r>
          </a:p>
          <a:p>
            <a:r>
              <a:rPr lang="en-GB" dirty="0"/>
              <a:t>Transformation rooted in appreciation for what is</a:t>
            </a:r>
          </a:p>
          <a:p>
            <a:r>
              <a:rPr lang="en-GB" dirty="0"/>
              <a:t>The mechanism of a well-being duty for current and future generations</a:t>
            </a:r>
          </a:p>
          <a:p>
            <a:r>
              <a:rPr lang="en-GB" dirty="0"/>
              <a:t>Ethics of care</a:t>
            </a:r>
          </a:p>
          <a:p>
            <a:r>
              <a:rPr lang="en-GB" dirty="0"/>
              <a:t>Social sustainability is that which doesn’t break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4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397F-8212-8F28-7E71-4549E403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8B2E-573A-9817-5F23-4FC0CCA1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Cost Action CA21150 –</a:t>
            </a:r>
            <a:r>
              <a:rPr lang="en-GB" dirty="0"/>
              <a:t> Paid Parental Leave Policies and Social Sustainability - </a:t>
            </a:r>
            <a:r>
              <a:rPr lang="en-GB" dirty="0">
                <a:hlinkClick r:id="rId2"/>
              </a:rPr>
              <a:t>https://www.sustainability-at-leave.uni-hamburg.de/about.html</a:t>
            </a:r>
            <a:endParaRPr lang="en-GB" dirty="0"/>
          </a:p>
          <a:p>
            <a:pPr lvl="1"/>
            <a:r>
              <a:rPr lang="en-GB" dirty="0"/>
              <a:t>Working group 1: the development of a new theoretical framework that captures the relevance of paid parental leave policy design for the sustainability of societies and advances the focus in PPL research</a:t>
            </a:r>
          </a:p>
          <a:p>
            <a:pPr lvl="1"/>
            <a:r>
              <a:rPr lang="en-GB"/>
              <a:t>Reading </a:t>
            </a:r>
            <a:r>
              <a:rPr lang="en-GB" dirty="0"/>
              <a:t>group &amp; edited book project with Ann-Zofie &amp; Andrea </a:t>
            </a:r>
          </a:p>
          <a:p>
            <a:r>
              <a:rPr lang="en-GB" dirty="0"/>
              <a:t>Sociology for Optimists, Mary Holmes, </a:t>
            </a:r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sk.sagepub.com</a:t>
            </a:r>
            <a:r>
              <a:rPr lang="en-GB" dirty="0">
                <a:hlinkClick r:id="rId3"/>
              </a:rPr>
              <a:t>/books/sociology-for-optimists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92C6-FDD9-775E-381A-8452A954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parental leave policy as a focus point</a:t>
            </a:r>
            <a:endParaRPr lang="en-US" dirty="0"/>
          </a:p>
        </p:txBody>
      </p:sp>
      <p:pic>
        <p:nvPicPr>
          <p:cNvPr id="4" name="Content Placeholder 3" descr="Hourglass on a flat surface">
            <a:extLst>
              <a:ext uri="{FF2B5EF4-FFF2-40B4-BE49-F238E27FC236}">
                <a16:creationId xmlns:a16="http://schemas.microsoft.com/office/drawing/2014/main" id="{7F46BA39-00CF-3B17-18DD-C36E35D0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116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453E-E8E5-B169-BA03-02965102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 Frameworks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21-58A0-3352-016E-950C45C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United Nations (1987) Our Common Future: Report of the World Commission on Environment and Development (The Brundtland Report)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United Nations. (2015). Transforming our World: the 2030 Agenda for Sustainable Development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United Nations. (2019). Global Sustainable Development Report 2019 (The Future is Now - Science for Achieving Sustainable Development)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United Nations (2023). Global Sustainable Development Report 2023.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6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DEBF-AA8F-8F8D-195F-854D6C76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sustainability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565C-26BE-61FC-9796-E380EE48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Core principle of sustainability: 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-apple-system"/>
              </a:rPr>
              <a:t>meeting the needs of the present without compromising the ability of future generations to meet their own needs.</a:t>
            </a:r>
          </a:p>
          <a:p>
            <a:r>
              <a:rPr lang="en-GB" sz="2800" dirty="0"/>
              <a:t>Three (or four) pillars: environmental, economic, social, (cultural)</a:t>
            </a:r>
          </a:p>
          <a:p>
            <a:r>
              <a:rPr lang="en-US" sz="2800" i="1" dirty="0"/>
              <a:t>Social sustainability is a quality of society. It signifies the relationship between nature and society, mediated by work, as well as relationships within society. Social sustainability is achieved if work within a society and the related institutional arrangements (1) satisfy an extended set of human </a:t>
            </a:r>
            <a:r>
              <a:rPr lang="en-GB" sz="2800" i="1" dirty="0"/>
              <a:t>needs and </a:t>
            </a:r>
            <a:r>
              <a:rPr lang="en-US" sz="2800" i="1" dirty="0"/>
              <a:t>(2)</a:t>
            </a:r>
            <a:r>
              <a:rPr lang="en-GB" sz="2800" i="1" dirty="0"/>
              <a:t> are shaped such that nature and its reproductive capabilities are preserved over a long period of time and the normative claims of social justice , human dignity and participation are fulfilled</a:t>
            </a:r>
            <a:r>
              <a:rPr lang="en-US" sz="2800" i="1" dirty="0"/>
              <a:t>(</a:t>
            </a:r>
            <a:r>
              <a:rPr lang="en-US" sz="2800" i="1" dirty="0" err="1"/>
              <a:t>Griessler</a:t>
            </a:r>
            <a:r>
              <a:rPr lang="en-US" sz="2800" i="1" dirty="0"/>
              <a:t> and </a:t>
            </a:r>
            <a:r>
              <a:rPr lang="en-US" sz="2800" i="1" dirty="0" err="1"/>
              <a:t>Littig</a:t>
            </a:r>
            <a:r>
              <a:rPr lang="en-US" sz="2800" i="1" dirty="0"/>
              <a:t>, 2005).</a:t>
            </a:r>
            <a:endParaRPr lang="en-GB" sz="2800" i="1" dirty="0"/>
          </a:p>
          <a:p>
            <a:pPr marL="0" indent="0" algn="r">
              <a:buNone/>
            </a:pPr>
            <a:r>
              <a:rPr lang="en-GB" sz="2800" dirty="0"/>
              <a:t>Social Sustainability: concepts and benchmarks, 2020, European Parliament, Box 2</a:t>
            </a:r>
          </a:p>
          <a:p>
            <a:r>
              <a:rPr lang="en-GB" sz="2800" dirty="0">
                <a:solidFill>
                  <a:srgbClr val="000000"/>
                </a:solidFill>
              </a:rPr>
              <a:t>Magnus </a:t>
            </a:r>
            <a:r>
              <a:rPr lang="en-GB" sz="2800" dirty="0" err="1">
                <a:solidFill>
                  <a:srgbClr val="000000"/>
                </a:solidFill>
              </a:rPr>
              <a:t>Boström</a:t>
            </a:r>
            <a:r>
              <a:rPr lang="en-GB" sz="2800" dirty="0">
                <a:solidFill>
                  <a:srgbClr val="000000"/>
                </a:solidFill>
              </a:rPr>
              <a:t>  (2012) A missing pillar? Challenges in </a:t>
            </a:r>
            <a:r>
              <a:rPr lang="en-GB" sz="2800" dirty="0" err="1">
                <a:solidFill>
                  <a:srgbClr val="000000"/>
                </a:solidFill>
              </a:rPr>
              <a:t>theorizing</a:t>
            </a:r>
            <a:r>
              <a:rPr lang="en-GB" sz="2800" dirty="0">
                <a:solidFill>
                  <a:srgbClr val="000000"/>
                </a:solidFill>
              </a:rPr>
              <a:t> and practicing social sustainability: introduction to the special issue, Sustainability: Science, Practice and Policy, 8:1, 3-14, DOI: 10.1080/15487733.2012.11908080</a:t>
            </a:r>
            <a:endParaRPr lang="en-GB" b="0" i="0" u="none" strike="noStrike" dirty="0">
              <a:solidFill>
                <a:srgbClr val="202122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6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3E15-3933-F138-B414-A9098E8A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86" y="5507202"/>
            <a:ext cx="9201644" cy="3173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1987 &amp; the ‘social’ is already deemed to be core to the solution to the environmental crisis, but social scientists haven’t got on board?</a:t>
            </a:r>
            <a:endParaRPr lang="en-US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D2A55-A093-DEE3-AE52-AC50F0812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0" r="1106" b="2"/>
          <a:stretch/>
        </p:blipFill>
        <p:spPr>
          <a:xfrm>
            <a:off x="1050735" y="867719"/>
            <a:ext cx="5009718" cy="3774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B82D5-0D93-FD52-26E7-7D238DD60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61" r="1" b="17377"/>
          <a:stretch/>
        </p:blipFill>
        <p:spPr>
          <a:xfrm>
            <a:off x="6111822" y="867719"/>
            <a:ext cx="5066823" cy="37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09D5-3C26-75B7-A4EB-8FF2D2BF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sustainability requires a shift to social policy for optimists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1F3F2-999A-BDCF-1D9E-64BD77C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A paradigm shift away from a social problem approach</a:t>
            </a:r>
          </a:p>
          <a:p>
            <a:r>
              <a:rPr lang="en-GB" dirty="0"/>
              <a:t>Being optimistic does not imply a lack of critical ability (!)</a:t>
            </a:r>
          </a:p>
          <a:p>
            <a:endParaRPr lang="en-GB" dirty="0"/>
          </a:p>
          <a:p>
            <a:r>
              <a:rPr lang="en-GB" dirty="0"/>
              <a:t>Three aspects of social sustainability requiring optimism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status quo approach: appreciation of what 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long view: faith in the future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connectedness of things: integration and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6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C17C-59D2-74BA-5AB0-61749293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1.Appreciating what we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2F1B-0C45-2519-C8DF-ECAC6D77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social science gratitude practice (!)</a:t>
            </a:r>
          </a:p>
          <a:p>
            <a:pPr lvl="1"/>
            <a:r>
              <a:rPr lang="en-GB" dirty="0"/>
              <a:t>We are really bad at this, usually taking a social problem perspective </a:t>
            </a:r>
          </a:p>
          <a:p>
            <a:r>
              <a:rPr lang="en-GB" dirty="0"/>
              <a:t>Understanding the counterfactual (no parental leave policy)</a:t>
            </a:r>
          </a:p>
          <a:p>
            <a:r>
              <a:rPr lang="en-GB" dirty="0"/>
              <a:t>Understanding the value of what is: parental leave policy in the UK and barriers to reform</a:t>
            </a:r>
          </a:p>
        </p:txBody>
      </p:sp>
    </p:spTree>
    <p:extLst>
      <p:ext uri="{BB962C8B-B14F-4D97-AF65-F5344CB8AC3E}">
        <p14:creationId xmlns:p14="http://schemas.microsoft.com/office/powerpoint/2010/main" val="291859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329F-FA95-C5CD-F03D-3C6477EA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Faith in the future</a:t>
            </a:r>
            <a:endParaRPr lang="en-US" dirty="0"/>
          </a:p>
        </p:txBody>
      </p:sp>
      <p:pic>
        <p:nvPicPr>
          <p:cNvPr id="4" name="Content Placeholder 3" descr="Sunlit path through an almond orchard">
            <a:extLst>
              <a:ext uri="{FF2B5EF4-FFF2-40B4-BE49-F238E27FC236}">
                <a16:creationId xmlns:a16="http://schemas.microsoft.com/office/drawing/2014/main" id="{229665D5-A3DB-E61F-0DB5-EA7264A18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06" y="1825625"/>
            <a:ext cx="6533387" cy="4351338"/>
          </a:xfrm>
        </p:spPr>
      </p:pic>
    </p:spTree>
    <p:extLst>
      <p:ext uri="{BB962C8B-B14F-4D97-AF65-F5344CB8AC3E}">
        <p14:creationId xmlns:p14="http://schemas.microsoft.com/office/powerpoint/2010/main" val="193245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Social Policy for Optimists: the social sustainability perspective as applied to parental leave policies </vt:lpstr>
      <vt:lpstr>Context</vt:lpstr>
      <vt:lpstr>Using parental leave policy as a focus point</vt:lpstr>
      <vt:lpstr>UN Frameworks </vt:lpstr>
      <vt:lpstr>Social sustainability </vt:lpstr>
      <vt:lpstr>1987 &amp; the ‘social’ is already deemed to be core to the solution to the environmental crisis, but social scientists haven’t got on board?</vt:lpstr>
      <vt:lpstr>Social sustainability requires a shift to social policy for optimists</vt:lpstr>
      <vt:lpstr>1.Appreciating what we have</vt:lpstr>
      <vt:lpstr>2. Faith in the future</vt:lpstr>
      <vt:lpstr>3. The connectedness of things</vt:lpstr>
      <vt:lpstr>Well-being of Future Generations (Wales) Act 2015</vt:lpstr>
      <vt:lpstr>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Policy for Optimists</dc:title>
  <dc:creator>Koslowski, Alison</dc:creator>
  <cp:lastModifiedBy>Koslowski, Alison</cp:lastModifiedBy>
  <cp:revision>10</cp:revision>
  <dcterms:created xsi:type="dcterms:W3CDTF">2024-06-10T20:25:31Z</dcterms:created>
  <dcterms:modified xsi:type="dcterms:W3CDTF">2024-06-17T00:11:10Z</dcterms:modified>
</cp:coreProperties>
</file>