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6858000" cx="12192000"/>
  <p:notesSz cx="6858000" cy="9144000"/>
  <p:embeddedFontLst>
    <p:embeddedFont>
      <p:font typeface="Montserrat"/>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6" roundtripDataSignature="AMtx7mjZRBMlRdp3H7YikY+01Cwtn/uxr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font" Target="fonts/Montserrat-regular.fntdata"/><Relationship Id="rId21" Type="http://schemas.openxmlformats.org/officeDocument/2006/relationships/slide" Target="slides/slide17.xml"/><Relationship Id="rId24" Type="http://schemas.openxmlformats.org/officeDocument/2006/relationships/font" Target="fonts/Montserrat-italic.fntdata"/><Relationship Id="rId23" Type="http://schemas.openxmlformats.org/officeDocument/2006/relationships/font" Target="fonts/Montserrat-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customschemas.google.com/relationships/presentationmetadata" Target="metadata"/><Relationship Id="rId25" Type="http://schemas.openxmlformats.org/officeDocument/2006/relationships/font" Target="fonts/Montserrat-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nl-B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nl-BE" sz="1800" u="none" strike="noStrike">
                <a:latin typeface="Calibri"/>
                <a:ea typeface="Calibri"/>
                <a:cs typeface="Calibri"/>
                <a:sym typeface="Calibri"/>
              </a:rPr>
              <a:t>Despite the significant increase in the number of users, progress towards a more egalitarian distribution of parental leave between men and women is slow. Parental leave is still predominantly taken by women, with almost twice as many women taking it as men in 2022. It should be noted, however, that the number of female users was more than 5 times greater than the number of male users in 2004 (Figure 4). This may represent a move towards more egalitarian parental norms. If we look at the breakdown by type of interruption, the gendered aspect is even more obvious.</a:t>
            </a:r>
            <a:endParaRPr/>
          </a:p>
          <a:p>
            <a:pPr indent="0" lvl="0" marL="0" rtl="0" algn="l">
              <a:spcBef>
                <a:spcPts val="0"/>
              </a:spcBef>
              <a:spcAft>
                <a:spcPts val="0"/>
              </a:spcAft>
              <a:buNone/>
            </a:pPr>
            <a:r>
              <a:rPr b="0" i="0" lang="nl-BE" sz="1800" u="none" strike="noStrike">
                <a:latin typeface="Calibri"/>
                <a:ea typeface="Calibri"/>
                <a:cs typeface="Calibri"/>
                <a:sym typeface="Calibri"/>
              </a:rPr>
              <a:t>In 2022, women will be more than 4 and 3 times more likely to use the full-time and half-time reduction options respectively. The 1/5 and 1/10 formulas are more equal.</a:t>
            </a:r>
            <a:endParaRPr/>
          </a:p>
        </p:txBody>
      </p:sp>
      <p:sp>
        <p:nvSpPr>
          <p:cNvPr id="148" name="Google Shape;148;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nl-BE" sz="1800" u="none" strike="noStrike">
                <a:latin typeface="Calibri"/>
                <a:ea typeface="Calibri"/>
                <a:cs typeface="Calibri"/>
                <a:sym typeface="Calibri"/>
              </a:rPr>
              <a:t>Although all of these schemes are available to both men and women, Figure 24 shows that more women take all of the thematic leaves, career breaks and time credits. In 2022, they were almost 3 times more likely to take palliative care leave, 2.5 times more likely to take leave for family carers, more than 2 times more likely to take a career break, 2 times more likely to take leave for medical assistance and almost 2 times more likely to take parental leave. </a:t>
            </a:r>
            <a:endParaRPr/>
          </a:p>
          <a:p>
            <a:pPr indent="0" lvl="0" marL="0" rtl="0" algn="l">
              <a:spcBef>
                <a:spcPts val="0"/>
              </a:spcBef>
              <a:spcAft>
                <a:spcPts val="0"/>
              </a:spcAft>
              <a:buNone/>
            </a:pPr>
            <a:r>
              <a:rPr b="0" i="0" lang="nl-BE" sz="1800" u="none" strike="noStrike">
                <a:latin typeface="Calibri"/>
                <a:ea typeface="Calibri"/>
                <a:cs typeface="Calibri"/>
                <a:sym typeface="Calibri"/>
              </a:rPr>
              <a:t>Time credit is the most egalitarian scheme.</a:t>
            </a:r>
            <a:endParaRPr/>
          </a:p>
          <a:p>
            <a:pPr indent="0" lvl="0" marL="0" rtl="0" algn="l">
              <a:spcBef>
                <a:spcPts val="0"/>
              </a:spcBef>
              <a:spcAft>
                <a:spcPts val="0"/>
              </a:spcAft>
              <a:buNone/>
            </a:pPr>
            <a:r>
              <a:rPr b="0" i="0" lang="nl-BE" sz="1800" u="none" strike="noStrike">
                <a:latin typeface="Calibri"/>
                <a:ea typeface="Calibri"/>
                <a:cs typeface="Calibri"/>
                <a:sym typeface="Calibri"/>
              </a:rPr>
              <a:t>In addition, if we compare the use of time credit and career breaks by type of scheme, we see that women are still more numerous in the general scheme (particularly for care), while the proportion of men is increasing in the end-of-career scheme. The still dominant view of work and family often assigns women a predominant role based on caring for a third party.</a:t>
            </a:r>
            <a:endParaRPr/>
          </a:p>
          <a:p>
            <a:pPr indent="0" lvl="0" marL="0" rtl="0" algn="l">
              <a:spcBef>
                <a:spcPts val="0"/>
              </a:spcBef>
              <a:spcAft>
                <a:spcPts val="0"/>
              </a:spcAft>
              <a:buNone/>
            </a:pPr>
            <a:r>
              <a:rPr b="0" i="0" lang="nl-BE" sz="1800" u="none" strike="noStrike">
                <a:latin typeface="Calibri"/>
                <a:ea typeface="Calibri"/>
                <a:cs typeface="Calibri"/>
                <a:sym typeface="Calibri"/>
              </a:rPr>
              <a:t>Nevertheless, for most thematic leaves (with t h e exception of palliative care and medical assistance leave) and career breaks, the curves show a steady reduction in the gap between women and men, which would tend to show that social norms are slowly changing.</a:t>
            </a:r>
            <a:endParaRPr/>
          </a:p>
        </p:txBody>
      </p:sp>
      <p:sp>
        <p:nvSpPr>
          <p:cNvPr id="156" name="Google Shape;156;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3" name="Google Shape;163;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b="0" i="0" lang="nl-BE" sz="1200" u="none" strike="noStrike">
                <a:latin typeface="Calibri"/>
                <a:ea typeface="Calibri"/>
                <a:cs typeface="Calibri"/>
                <a:sym typeface="Calibri"/>
              </a:rPr>
              <a:t>Very complex: different</a:t>
            </a:r>
            <a:r>
              <a:rPr lang="nl-BE" sz="1200">
                <a:latin typeface="Calibri"/>
                <a:ea typeface="Calibri"/>
                <a:cs typeface="Calibri"/>
                <a:sym typeface="Calibri"/>
              </a:rPr>
              <a:t> </a:t>
            </a:r>
            <a:r>
              <a:rPr b="0" i="0" lang="nl-BE" sz="1200" u="none" strike="noStrike">
                <a:latin typeface="Calibri"/>
                <a:ea typeface="Calibri"/>
                <a:cs typeface="Calibri"/>
                <a:sym typeface="Calibri"/>
              </a:rPr>
              <a:t>conditions for access, but also different durations, assimilation rules, formulas or amounts of allowances, as well as numerous exceptions depending on the sector (private/public) or type of contract.</a:t>
            </a:r>
            <a:endParaRPr b="0" i="0" sz="1200" u="none" strike="noStrike">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t/>
            </a:r>
            <a:endParaRPr b="0" i="0" sz="1200" u="none" strike="noStrike">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rPr b="0" i="0" lang="nl-BE" sz="1200" u="none" strike="noStrike">
                <a:latin typeface="Calibri"/>
                <a:ea typeface="Calibri"/>
                <a:cs typeface="Calibri"/>
                <a:sym typeface="Calibri"/>
              </a:rPr>
              <a:t>So men prefer shorter breaks, which are less restrictive and have less impact on their careers and pay.</a:t>
            </a:r>
            <a:endParaRPr/>
          </a:p>
          <a:p>
            <a:pPr indent="0" lvl="0" marL="0" rtl="0" algn="l">
              <a:spcBef>
                <a:spcPts val="0"/>
              </a:spcBef>
              <a:spcAft>
                <a:spcPts val="0"/>
              </a:spcAft>
              <a:buNone/>
            </a:pPr>
            <a:r>
              <a:t/>
            </a:r>
            <a:endParaRPr/>
          </a:p>
        </p:txBody>
      </p:sp>
      <p:sp>
        <p:nvSpPr>
          <p:cNvPr id="164" name="Google Shape;164;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0" name="Google Shape;170;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4" name="Google Shape;184;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l-BE"/>
              <a:t>Time credit: </a:t>
            </a:r>
            <a:r>
              <a:rPr b="0" i="0" lang="nl-BE" sz="1200" u="none" strike="noStrike"/>
              <a:t>The proportion of male users (end of career) has risen from 48% in 2014 to 61% in 2022, while the proportion of female users has fallen from 52% to 39% over the same period.</a:t>
            </a:r>
            <a:endParaRPr/>
          </a:p>
        </p:txBody>
      </p:sp>
      <p:sp>
        <p:nvSpPr>
          <p:cNvPr id="185" name="Google Shape;185;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1" name="Google Shape;191;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8" name="Google Shape;198;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 name="Google Shape;10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2" name="Google Shape;132;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nl-BE" sz="1800" u="none" strike="noStrike">
                <a:latin typeface="Calibri"/>
                <a:ea typeface="Calibri"/>
                <a:cs typeface="Calibri"/>
                <a:sym typeface="Calibri"/>
              </a:rPr>
              <a:t>The number of users of parental leave has been rising steadily since 2004 (with a peak in 2020 during COVID-19). It has risen from 20,224 users in 2004 to 55,908 in 2022, and from 3,596 users in 2004 to 30,402 in 2022 (Figure 1). The increase is particularly marked for men, with more than 8 times as many fathers taking parental leave in 2022 as in 2004. The number of women has more than doubled over the same period. In 2004, 85% of those taking parental leave were</a:t>
            </a:r>
            <a:endParaRPr/>
          </a:p>
          <a:p>
            <a:pPr indent="0" lvl="0" marL="0" rtl="0" algn="l">
              <a:spcBef>
                <a:spcPts val="0"/>
              </a:spcBef>
              <a:spcAft>
                <a:spcPts val="0"/>
              </a:spcAft>
              <a:buNone/>
            </a:pPr>
            <a:r>
              <a:rPr b="0" i="0" lang="nl-BE" sz="1800" u="none" strike="noStrike">
                <a:latin typeface="Calibri"/>
                <a:ea typeface="Calibri"/>
                <a:cs typeface="Calibri"/>
                <a:sym typeface="Calibri"/>
              </a:rPr>
              <a:t>women, compared with 65% in 2022.</a:t>
            </a:r>
            <a:endParaRPr/>
          </a:p>
          <a:p>
            <a:pPr indent="0" lvl="0" marL="0" rtl="0" algn="l">
              <a:spcBef>
                <a:spcPts val="0"/>
              </a:spcBef>
              <a:spcAft>
                <a:spcPts val="0"/>
              </a:spcAft>
              <a:buNone/>
            </a:pPr>
            <a:r>
              <a:rPr b="0" i="0" lang="nl-BE" sz="1800" u="none" strike="noStrike">
                <a:latin typeface="Calibri"/>
                <a:ea typeface="Calibri"/>
                <a:cs typeface="Calibri"/>
                <a:sym typeface="Calibri"/>
              </a:rPr>
              <a:t>This growth in the number of users shows the extent to which parental leave has become an essential tool for parents in reconciling their private and professional lives.</a:t>
            </a:r>
            <a:endParaRPr/>
          </a:p>
        </p:txBody>
      </p:sp>
      <p:sp>
        <p:nvSpPr>
          <p:cNvPr id="133" name="Google Shape;133;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0" name="Google Shape;140;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nl-BE" sz="1800" u="none" strike="noStrike">
                <a:latin typeface="Calibri"/>
                <a:ea typeface="Calibri"/>
                <a:cs typeface="Calibri"/>
                <a:sym typeface="Calibri"/>
              </a:rPr>
              <a:t>The most popular formula for women is also the 1/5 benefit reduction formula, which peaked in 2020 during the COVID-19 pandemic. The 1/10 benefit reduction is more recent, but there has been a sharp increase in the number of women using this formula, rising from 784 in 2019 to 8,151 in 2022. The half-time benefit reduction formula also peaked in 2020 and remains more widely used than the full-time formula and by 1/10 in 2022 (Figure 3).</a:t>
            </a:r>
            <a:endParaRPr/>
          </a:p>
        </p:txBody>
      </p:sp>
      <p:sp>
        <p:nvSpPr>
          <p:cNvPr id="141" name="Google Shape;141;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2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2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2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2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2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7"/>
          <p:cNvSpPr/>
          <p:nvPr>
            <p:ph idx="2" type="pic"/>
          </p:nvPr>
        </p:nvSpPr>
        <p:spPr>
          <a:xfrm>
            <a:off x="5183188" y="987425"/>
            <a:ext cx="6172200" cy="4873625"/>
          </a:xfrm>
          <a:prstGeom prst="rect">
            <a:avLst/>
          </a:prstGeom>
          <a:noFill/>
          <a:ln>
            <a:noFill/>
          </a:ln>
        </p:spPr>
      </p:sp>
      <p:sp>
        <p:nvSpPr>
          <p:cNvPr id="68" name="Google Shape;68;p2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B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BE"/>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jpg"/><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jpg"/><Relationship Id="rId4" Type="http://schemas.openxmlformats.org/officeDocument/2006/relationships/image" Target="../media/image7.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igvm-iefh.belgium.be/fr" TargetMode="External"/><Relationship Id="rId4" Type="http://schemas.openxmlformats.org/officeDocument/2006/relationships/hyperlink" Target="https://igvm-iefh.belgium.be/fr/publications/la_dimension_de_genre_de_differents_conges_en_belgique" TargetMode="External"/><Relationship Id="rId5" Type="http://schemas.openxmlformats.org/officeDocument/2006/relationships/hyperlink" Target="https://igvm-iefh.belgium.be/nl/publicaties/de_genderdimensie_van_verschillende_soorten_verlof_in_belgie" TargetMode="External"/><Relationship Id="rId6" Type="http://schemas.openxmlformats.org/officeDocument/2006/relationships/image" Target="../media/image8.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jpg"/><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p:nvPr/>
        </p:nvSpPr>
        <p:spPr>
          <a:xfrm>
            <a:off x="1524000" y="965200"/>
            <a:ext cx="9265920" cy="209296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0" name="Google Shape;90;p1"/>
          <p:cNvSpPr txBox="1"/>
          <p:nvPr>
            <p:ph type="ctrTitle"/>
          </p:nvPr>
        </p:nvSpPr>
        <p:spPr>
          <a:xfrm>
            <a:off x="1584960" y="1345882"/>
            <a:ext cx="9144000" cy="3602038"/>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rgbClr val="000000"/>
              </a:buClr>
              <a:buSzPct val="100000"/>
              <a:buFont typeface="Montserrat"/>
              <a:buNone/>
            </a:pPr>
            <a:br>
              <a:rPr b="0" i="0" lang="nl-BE" sz="1800" u="none" strike="noStrike">
                <a:solidFill>
                  <a:srgbClr val="000000"/>
                </a:solidFill>
                <a:latin typeface="Montserrat"/>
                <a:ea typeface="Montserrat"/>
                <a:cs typeface="Montserrat"/>
                <a:sym typeface="Montserrat"/>
              </a:rPr>
            </a:br>
            <a:r>
              <a:rPr b="0" i="0" lang="nl-BE" sz="1800" u="none" strike="noStrike">
                <a:latin typeface="Montserrat"/>
                <a:ea typeface="Montserrat"/>
                <a:cs typeface="Montserrat"/>
                <a:sym typeface="Montserrat"/>
              </a:rPr>
              <a:t> </a:t>
            </a:r>
            <a:br>
              <a:rPr b="0" i="0" lang="nl-BE" sz="1800" u="none" strike="noStrike">
                <a:latin typeface="Montserrat"/>
                <a:ea typeface="Montserrat"/>
                <a:cs typeface="Montserrat"/>
                <a:sym typeface="Montserrat"/>
              </a:rPr>
            </a:br>
            <a:br>
              <a:rPr b="0" i="0" lang="nl-BE" sz="1800" u="none" strike="noStrike">
                <a:latin typeface="Montserrat"/>
                <a:ea typeface="Montserrat"/>
                <a:cs typeface="Montserrat"/>
                <a:sym typeface="Montserrat"/>
              </a:rPr>
            </a:br>
            <a:br>
              <a:rPr b="0" i="0" lang="nl-BE" sz="1800" u="none" strike="noStrike">
                <a:latin typeface="Montserrat"/>
                <a:ea typeface="Montserrat"/>
                <a:cs typeface="Montserrat"/>
                <a:sym typeface="Montserrat"/>
              </a:rPr>
            </a:br>
            <a:br>
              <a:rPr b="0" i="0" lang="nl-BE" sz="1800" u="none" strike="noStrike">
                <a:latin typeface="Montserrat"/>
                <a:ea typeface="Montserrat"/>
                <a:cs typeface="Montserrat"/>
                <a:sym typeface="Montserrat"/>
              </a:rPr>
            </a:br>
            <a:br>
              <a:rPr b="0" i="0" lang="nl-BE" sz="1800" u="none" strike="noStrike">
                <a:latin typeface="Montserrat"/>
                <a:ea typeface="Montserrat"/>
                <a:cs typeface="Montserrat"/>
                <a:sym typeface="Montserrat"/>
              </a:rPr>
            </a:br>
            <a:br>
              <a:rPr b="0" i="0" lang="nl-BE" sz="1800" u="none" strike="noStrike">
                <a:latin typeface="Montserrat"/>
                <a:ea typeface="Montserrat"/>
                <a:cs typeface="Montserrat"/>
                <a:sym typeface="Montserrat"/>
              </a:rPr>
            </a:br>
            <a:br>
              <a:rPr b="0" i="0" lang="nl-BE" sz="1800" u="none" strike="noStrike">
                <a:latin typeface="Montserrat"/>
                <a:ea typeface="Montserrat"/>
                <a:cs typeface="Montserrat"/>
                <a:sym typeface="Montserrat"/>
              </a:rPr>
            </a:br>
            <a:br>
              <a:rPr b="0" i="0" lang="nl-BE" sz="1800" u="none" strike="noStrike">
                <a:latin typeface="Montserrat"/>
                <a:ea typeface="Montserrat"/>
                <a:cs typeface="Montserrat"/>
                <a:sym typeface="Montserrat"/>
              </a:rPr>
            </a:br>
            <a:br>
              <a:rPr b="0" i="0" lang="nl-BE" sz="1800" u="none" strike="noStrike">
                <a:latin typeface="Montserrat"/>
                <a:ea typeface="Montserrat"/>
                <a:cs typeface="Montserrat"/>
                <a:sym typeface="Montserrat"/>
              </a:rPr>
            </a:br>
            <a:br>
              <a:rPr b="0" i="0" lang="nl-BE" sz="3600" u="none" strike="noStrike">
                <a:solidFill>
                  <a:srgbClr val="2F5496"/>
                </a:solidFill>
                <a:latin typeface="Calibri"/>
                <a:ea typeface="Calibri"/>
                <a:cs typeface="Calibri"/>
                <a:sym typeface="Calibri"/>
              </a:rPr>
            </a:br>
            <a:br>
              <a:rPr b="0" i="0" lang="nl-BE" sz="3600" u="none" strike="noStrike">
                <a:solidFill>
                  <a:srgbClr val="2F5496"/>
                </a:solidFill>
                <a:latin typeface="Calibri"/>
                <a:ea typeface="Calibri"/>
                <a:cs typeface="Calibri"/>
                <a:sym typeface="Calibri"/>
              </a:rPr>
            </a:br>
            <a:br>
              <a:rPr b="0" i="0" lang="nl-BE" sz="3600" u="none" strike="noStrike">
                <a:solidFill>
                  <a:srgbClr val="2F5496"/>
                </a:solidFill>
                <a:latin typeface="Calibri"/>
                <a:ea typeface="Calibri"/>
                <a:cs typeface="Calibri"/>
                <a:sym typeface="Calibri"/>
              </a:rPr>
            </a:br>
            <a:br>
              <a:rPr b="0" i="0" lang="nl-BE" sz="3600" u="none" strike="noStrike">
                <a:solidFill>
                  <a:srgbClr val="2F5496"/>
                </a:solidFill>
                <a:latin typeface="Calibri"/>
                <a:ea typeface="Calibri"/>
                <a:cs typeface="Calibri"/>
                <a:sym typeface="Calibri"/>
              </a:rPr>
            </a:br>
            <a:r>
              <a:rPr b="1" i="0" lang="nl-BE" sz="4900" u="none" strike="noStrike">
                <a:solidFill>
                  <a:schemeClr val="lt1"/>
                </a:solidFill>
                <a:latin typeface="Calibri"/>
                <a:ea typeface="Calibri"/>
                <a:cs typeface="Calibri"/>
                <a:sym typeface="Calibri"/>
              </a:rPr>
              <a:t>The gender dimension of different types of leave in Belgium</a:t>
            </a:r>
            <a:br>
              <a:rPr b="0" i="0" lang="nl-BE" sz="3600" u="none" strike="noStrike">
                <a:solidFill>
                  <a:srgbClr val="2F5496"/>
                </a:solidFill>
                <a:latin typeface="Calibri"/>
                <a:ea typeface="Calibri"/>
                <a:cs typeface="Calibri"/>
                <a:sym typeface="Calibri"/>
              </a:rPr>
            </a:br>
            <a:br>
              <a:rPr b="0" i="0" lang="nl-BE" sz="3600" u="none" strike="noStrike">
                <a:solidFill>
                  <a:srgbClr val="2F5496"/>
                </a:solidFill>
                <a:latin typeface="Calibri"/>
                <a:ea typeface="Calibri"/>
                <a:cs typeface="Calibri"/>
                <a:sym typeface="Calibri"/>
              </a:rPr>
            </a:br>
            <a:br>
              <a:rPr b="0" i="0" lang="nl-BE" sz="3600" u="none" strike="noStrike">
                <a:solidFill>
                  <a:srgbClr val="2F5496"/>
                </a:solidFill>
                <a:latin typeface="Calibri"/>
                <a:ea typeface="Calibri"/>
                <a:cs typeface="Calibri"/>
                <a:sym typeface="Calibri"/>
              </a:rPr>
            </a:br>
            <a:br>
              <a:rPr b="0" i="0" lang="nl-BE" sz="3600" u="none" strike="noStrike">
                <a:solidFill>
                  <a:srgbClr val="2F5496"/>
                </a:solidFill>
                <a:latin typeface="Calibri"/>
                <a:ea typeface="Calibri"/>
                <a:cs typeface="Calibri"/>
                <a:sym typeface="Calibri"/>
              </a:rPr>
            </a:br>
            <a:r>
              <a:rPr b="1" i="0" lang="nl-BE" sz="3600" u="none" strike="noStrike">
                <a:solidFill>
                  <a:srgbClr val="2F5496"/>
                </a:solidFill>
                <a:latin typeface="Calibri"/>
                <a:ea typeface="Calibri"/>
                <a:cs typeface="Calibri"/>
                <a:sym typeface="Calibri"/>
              </a:rPr>
              <a:t>21</a:t>
            </a:r>
            <a:r>
              <a:rPr b="1" baseline="30000" i="0" lang="nl-BE" sz="3600" u="none" strike="noStrike">
                <a:solidFill>
                  <a:srgbClr val="2F5496"/>
                </a:solidFill>
                <a:latin typeface="Calibri"/>
                <a:ea typeface="Calibri"/>
                <a:cs typeface="Calibri"/>
                <a:sym typeface="Calibri"/>
              </a:rPr>
              <a:t>st</a:t>
            </a:r>
            <a:r>
              <a:rPr b="1" i="0" lang="nl-BE" sz="3600" u="none" strike="noStrike">
                <a:solidFill>
                  <a:srgbClr val="2F5496"/>
                </a:solidFill>
                <a:latin typeface="Calibri"/>
                <a:ea typeface="Calibri"/>
                <a:cs typeface="Calibri"/>
                <a:sym typeface="Calibri"/>
              </a:rPr>
              <a:t> International Network on Leave Policies and Research Annual Seminar</a:t>
            </a:r>
            <a:endParaRPr>
              <a:solidFill>
                <a:srgbClr val="8DA9DB"/>
              </a:solidFill>
              <a:latin typeface="Calibri"/>
              <a:ea typeface="Calibri"/>
              <a:cs typeface="Calibri"/>
              <a:sym typeface="Calibri"/>
            </a:endParaRPr>
          </a:p>
        </p:txBody>
      </p:sp>
      <p:sp>
        <p:nvSpPr>
          <p:cNvPr id="91" name="Google Shape;91;p1"/>
          <p:cNvSpPr txBox="1"/>
          <p:nvPr>
            <p:ph idx="1" type="subTitle"/>
          </p:nvPr>
        </p:nvSpPr>
        <p:spPr>
          <a:xfrm>
            <a:off x="391886" y="5232718"/>
            <a:ext cx="11560628" cy="100584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ctr">
              <a:lnSpc>
                <a:spcPct val="90000"/>
              </a:lnSpc>
              <a:spcBef>
                <a:spcPts val="0"/>
              </a:spcBef>
              <a:spcAft>
                <a:spcPts val="0"/>
              </a:spcAft>
              <a:buClr>
                <a:srgbClr val="2F5496"/>
              </a:buClr>
              <a:buSzPct val="100000"/>
              <a:buNone/>
            </a:pPr>
            <a:r>
              <a:rPr b="1" lang="nl-BE" sz="3400">
                <a:solidFill>
                  <a:srgbClr val="2F5496"/>
                </a:solidFill>
              </a:rPr>
              <a:t>Bernard Fusulier (UCLouvain) and Laurène Thil (HIVA - KU Leuven)</a:t>
            </a:r>
            <a:endParaRPr/>
          </a:p>
          <a:p>
            <a:pPr indent="0" lvl="0" marL="0" rtl="0" algn="ctr">
              <a:lnSpc>
                <a:spcPct val="90000"/>
              </a:lnSpc>
              <a:spcBef>
                <a:spcPts val="1000"/>
              </a:spcBef>
              <a:spcAft>
                <a:spcPts val="0"/>
              </a:spcAft>
              <a:buClr>
                <a:srgbClr val="2F5496"/>
              </a:buClr>
              <a:buSzPct val="100000"/>
              <a:buNone/>
            </a:pPr>
            <a:r>
              <a:rPr b="1" lang="nl-BE">
                <a:solidFill>
                  <a:srgbClr val="2F5496"/>
                </a:solidFill>
              </a:rPr>
              <a:t>JUNE 17, 2024</a:t>
            </a:r>
            <a:br>
              <a:rPr b="1" lang="nl-BE">
                <a:solidFill>
                  <a:srgbClr val="2F5496"/>
                </a:solidFill>
              </a:rPr>
            </a:br>
            <a:r>
              <a:rPr b="1" lang="nl-BE">
                <a:solidFill>
                  <a:srgbClr val="2F5496"/>
                </a:solidFill>
              </a:rPr>
              <a:t>Université TÉLUQ (CANADA)</a:t>
            </a:r>
            <a:endParaRPr>
              <a:solidFill>
                <a:srgbClr val="2F549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Main results</a:t>
            </a:r>
            <a:br>
              <a:rPr b="1" lang="nl-BE">
                <a:solidFill>
                  <a:srgbClr val="2F5496"/>
                </a:solidFill>
              </a:rPr>
            </a:br>
            <a:r>
              <a:rPr b="1" lang="nl-BE" sz="3600">
                <a:solidFill>
                  <a:srgbClr val="8DA9DB"/>
                </a:solidFill>
              </a:rPr>
              <a:t>Parental leave</a:t>
            </a:r>
            <a:endParaRPr b="1">
              <a:solidFill>
                <a:srgbClr val="8DA9DB"/>
              </a:solidFill>
            </a:endParaRPr>
          </a:p>
        </p:txBody>
      </p:sp>
      <p:pic>
        <p:nvPicPr>
          <p:cNvPr descr="A graph showing the number of percents&#10;&#10;Description automatically generated" id="151" name="Google Shape;151;p10"/>
          <p:cNvPicPr preferRelativeResize="0"/>
          <p:nvPr/>
        </p:nvPicPr>
        <p:blipFill rotWithShape="1">
          <a:blip r:embed="rId3">
            <a:alphaModFix/>
          </a:blip>
          <a:srcRect b="0" l="0" r="0" t="0"/>
          <a:stretch/>
        </p:blipFill>
        <p:spPr>
          <a:xfrm>
            <a:off x="1635034" y="1578155"/>
            <a:ext cx="7940039" cy="5196055"/>
          </a:xfrm>
          <a:prstGeom prst="rect">
            <a:avLst/>
          </a:prstGeom>
          <a:noFill/>
          <a:ln>
            <a:noFill/>
          </a:ln>
        </p:spPr>
      </p:pic>
      <p:pic>
        <p:nvPicPr>
          <p:cNvPr descr="A graph showing the growth of the company's sales&#10;&#10;Description automatically generated with medium confidence" id="152" name="Google Shape;152;p10"/>
          <p:cNvPicPr preferRelativeResize="0"/>
          <p:nvPr/>
        </p:nvPicPr>
        <p:blipFill rotWithShape="1">
          <a:blip r:embed="rId4">
            <a:alphaModFix/>
          </a:blip>
          <a:srcRect b="0" l="0" r="0" t="0"/>
          <a:stretch/>
        </p:blipFill>
        <p:spPr>
          <a:xfrm>
            <a:off x="1779178" y="2026707"/>
            <a:ext cx="6839889" cy="384282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1"/>
          <p:cNvSpPr txBox="1"/>
          <p:nvPr>
            <p:ph type="title"/>
          </p:nvPr>
        </p:nvSpPr>
        <p:spPr>
          <a:xfrm>
            <a:off x="838200" y="143056"/>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Synthesis</a:t>
            </a:r>
            <a:br>
              <a:rPr b="1" lang="nl-BE">
                <a:solidFill>
                  <a:srgbClr val="2F5496"/>
                </a:solidFill>
              </a:rPr>
            </a:br>
            <a:r>
              <a:rPr b="1" lang="nl-BE" sz="4000">
                <a:solidFill>
                  <a:srgbClr val="8DA9DB"/>
                </a:solidFill>
              </a:rPr>
              <a:t>The trend is slow towards greater equality</a:t>
            </a:r>
            <a:endParaRPr b="1">
              <a:solidFill>
                <a:srgbClr val="8DA9DB"/>
              </a:solidFill>
            </a:endParaRPr>
          </a:p>
        </p:txBody>
      </p:sp>
      <p:pic>
        <p:nvPicPr>
          <p:cNvPr descr="A graph showing different colored lines&#10;&#10;Description automatically generated" id="159" name="Google Shape;159;p11"/>
          <p:cNvPicPr preferRelativeResize="0"/>
          <p:nvPr/>
        </p:nvPicPr>
        <p:blipFill rotWithShape="1">
          <a:blip r:embed="rId3">
            <a:alphaModFix/>
          </a:blip>
          <a:srcRect b="0" l="0" r="0" t="0"/>
          <a:stretch/>
        </p:blipFill>
        <p:spPr>
          <a:xfrm>
            <a:off x="2108072" y="1504243"/>
            <a:ext cx="7975856" cy="5353757"/>
          </a:xfrm>
          <a:prstGeom prst="rect">
            <a:avLst/>
          </a:prstGeom>
          <a:noFill/>
          <a:ln>
            <a:noFill/>
          </a:ln>
        </p:spPr>
      </p:pic>
      <p:pic>
        <p:nvPicPr>
          <p:cNvPr id="160" name="Google Shape;160;p11"/>
          <p:cNvPicPr preferRelativeResize="0"/>
          <p:nvPr/>
        </p:nvPicPr>
        <p:blipFill rotWithShape="1">
          <a:blip r:embed="rId4">
            <a:alphaModFix/>
          </a:blip>
          <a:srcRect b="0" l="0" r="0" t="0"/>
          <a:stretch/>
        </p:blipFill>
        <p:spPr>
          <a:xfrm>
            <a:off x="2175331" y="5858933"/>
            <a:ext cx="7775119" cy="62124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2"/>
          <p:cNvSpPr txBox="1"/>
          <p:nvPr>
            <p:ph type="title"/>
          </p:nvPr>
        </p:nvSpPr>
        <p:spPr>
          <a:xfrm>
            <a:off x="838200" y="143056"/>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Synthesis</a:t>
            </a:r>
            <a:br>
              <a:rPr b="1" lang="nl-BE">
                <a:solidFill>
                  <a:srgbClr val="2F5496"/>
                </a:solidFill>
              </a:rPr>
            </a:br>
            <a:r>
              <a:rPr b="1" lang="nl-BE" sz="4000">
                <a:solidFill>
                  <a:srgbClr val="8DA9DB"/>
                </a:solidFill>
              </a:rPr>
              <a:t>The confirmed success of flexibility</a:t>
            </a:r>
            <a:endParaRPr b="1">
              <a:solidFill>
                <a:srgbClr val="8DA9DB"/>
              </a:solidFill>
            </a:endParaRPr>
          </a:p>
        </p:txBody>
      </p:sp>
      <p:sp>
        <p:nvSpPr>
          <p:cNvPr id="167" name="Google Shape;167;p12"/>
          <p:cNvSpPr txBox="1"/>
          <p:nvPr/>
        </p:nvSpPr>
        <p:spPr>
          <a:xfrm>
            <a:off x="838200" y="2090057"/>
            <a:ext cx="10607040" cy="3554819"/>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2500"/>
              <a:buFont typeface="Noto Sans Symbols"/>
              <a:buChar char="▪"/>
            </a:pPr>
            <a:r>
              <a:rPr b="0" i="0" lang="nl-BE" sz="2500" u="none" cap="none" strike="noStrike">
                <a:solidFill>
                  <a:schemeClr val="dk1"/>
                </a:solidFill>
                <a:latin typeface="Calibri"/>
                <a:ea typeface="Calibri"/>
                <a:cs typeface="Calibri"/>
                <a:sym typeface="Calibri"/>
              </a:rPr>
              <a:t>The Belgian system of thematic leave and career breaks is </a:t>
            </a:r>
            <a:r>
              <a:rPr b="1" i="0" lang="nl-BE" sz="2500" u="none" cap="none" strike="noStrike">
                <a:solidFill>
                  <a:schemeClr val="dk1"/>
                </a:solidFill>
                <a:latin typeface="Calibri"/>
                <a:ea typeface="Calibri"/>
                <a:cs typeface="Calibri"/>
                <a:sym typeface="Calibri"/>
              </a:rPr>
              <a:t>highly complex</a:t>
            </a:r>
            <a:endParaRPr/>
          </a:p>
          <a:p>
            <a:pPr indent="-285750" lvl="0" marL="285750" marR="0" rtl="0" algn="just">
              <a:spcBef>
                <a:spcPts val="0"/>
              </a:spcBef>
              <a:spcAft>
                <a:spcPts val="0"/>
              </a:spcAft>
              <a:buClr>
                <a:schemeClr val="dk1"/>
              </a:buClr>
              <a:buSzPts val="2500"/>
              <a:buFont typeface="Noto Sans Symbols"/>
              <a:buChar char="▪"/>
            </a:pPr>
            <a:r>
              <a:rPr b="0" i="0" lang="nl-BE" sz="2500" u="none" cap="none" strike="noStrike">
                <a:solidFill>
                  <a:schemeClr val="dk1"/>
                </a:solidFill>
                <a:latin typeface="Calibri"/>
                <a:ea typeface="Calibri"/>
                <a:cs typeface="Calibri"/>
                <a:sym typeface="Calibri"/>
              </a:rPr>
              <a:t>The most popular formulas are </a:t>
            </a:r>
            <a:r>
              <a:rPr b="1" i="0" lang="nl-BE" sz="2500" u="none" cap="none" strike="noStrike">
                <a:solidFill>
                  <a:schemeClr val="dk1"/>
                </a:solidFill>
                <a:latin typeface="Calibri"/>
                <a:ea typeface="Calibri"/>
                <a:cs typeface="Calibri"/>
                <a:sym typeface="Calibri"/>
              </a:rPr>
              <a:t>the 1/5 formula for men </a:t>
            </a:r>
            <a:r>
              <a:rPr b="0" i="0" lang="nl-BE" sz="2500" u="none" cap="none" strike="noStrike">
                <a:solidFill>
                  <a:schemeClr val="dk1"/>
                </a:solidFill>
                <a:latin typeface="Calibri"/>
                <a:ea typeface="Calibri"/>
                <a:cs typeface="Calibri"/>
                <a:sym typeface="Calibri"/>
              </a:rPr>
              <a:t>(parental leave, medical assistance, family carer, time credit and career break), </a:t>
            </a:r>
            <a:r>
              <a:rPr b="1" i="0" lang="nl-BE" sz="2500" u="none" cap="none" strike="noStrike">
                <a:solidFill>
                  <a:schemeClr val="dk1"/>
                </a:solidFill>
                <a:latin typeface="Calibri"/>
                <a:ea typeface="Calibri"/>
                <a:cs typeface="Calibri"/>
                <a:sym typeface="Calibri"/>
              </a:rPr>
              <a:t>while half-time is also popular with women </a:t>
            </a:r>
            <a:r>
              <a:rPr b="0" i="0" lang="nl-BE" sz="2500" u="none" cap="none" strike="noStrike">
                <a:solidFill>
                  <a:schemeClr val="dk1"/>
                </a:solidFill>
                <a:latin typeface="Calibri"/>
                <a:ea typeface="Calibri"/>
                <a:cs typeface="Calibri"/>
                <a:sym typeface="Calibri"/>
              </a:rPr>
              <a:t>(medical assistance, family carer and career break).</a:t>
            </a:r>
            <a:endParaRPr/>
          </a:p>
          <a:p>
            <a:pPr indent="-285750" lvl="0" marL="285750" marR="0" rtl="0" algn="just">
              <a:spcBef>
                <a:spcPts val="0"/>
              </a:spcBef>
              <a:spcAft>
                <a:spcPts val="0"/>
              </a:spcAft>
              <a:buClr>
                <a:schemeClr val="dk1"/>
              </a:buClr>
              <a:buSzPts val="2500"/>
              <a:buFont typeface="Noto Sans Symbols"/>
              <a:buChar char="▪"/>
            </a:pPr>
            <a:r>
              <a:rPr b="0" i="0" lang="nl-BE" sz="2500" u="none" cap="none" strike="noStrike">
                <a:solidFill>
                  <a:schemeClr val="dk1"/>
                </a:solidFill>
                <a:latin typeface="Calibri"/>
                <a:ea typeface="Calibri"/>
                <a:cs typeface="Calibri"/>
                <a:sym typeface="Calibri"/>
              </a:rPr>
              <a:t>One exception is </a:t>
            </a:r>
            <a:r>
              <a:rPr b="1" i="0" lang="nl-BE" sz="2500" u="none" cap="none" strike="noStrike">
                <a:solidFill>
                  <a:schemeClr val="dk1"/>
                </a:solidFill>
                <a:latin typeface="Calibri"/>
                <a:ea typeface="Calibri"/>
                <a:cs typeface="Calibri"/>
                <a:sym typeface="Calibri"/>
              </a:rPr>
              <a:t>palliative care leave</a:t>
            </a:r>
            <a:r>
              <a:rPr b="0" i="0" lang="nl-BE" sz="2500" u="none" cap="none" strike="noStrike">
                <a:solidFill>
                  <a:schemeClr val="dk1"/>
                </a:solidFill>
                <a:latin typeface="Calibri"/>
                <a:ea typeface="Calibri"/>
                <a:cs typeface="Calibri"/>
                <a:sym typeface="Calibri"/>
              </a:rPr>
              <a:t>, which is used full-time by both women and men. </a:t>
            </a:r>
            <a:endParaRPr/>
          </a:p>
          <a:p>
            <a:pPr indent="-285750" lvl="0" marL="285750" marR="0" rtl="0" algn="just">
              <a:spcBef>
                <a:spcPts val="0"/>
              </a:spcBef>
              <a:spcAft>
                <a:spcPts val="0"/>
              </a:spcAft>
              <a:buClr>
                <a:schemeClr val="dk1"/>
              </a:buClr>
              <a:buSzPts val="2500"/>
              <a:buFont typeface="Noto Sans Symbols"/>
              <a:buChar char="▪"/>
            </a:pPr>
            <a:r>
              <a:rPr b="0" i="0" lang="nl-BE" sz="2500" u="none" cap="none" strike="noStrike">
                <a:solidFill>
                  <a:schemeClr val="dk1"/>
                </a:solidFill>
                <a:latin typeface="Calibri"/>
                <a:ea typeface="Calibri"/>
                <a:cs typeface="Calibri"/>
                <a:sym typeface="Calibri"/>
              </a:rPr>
              <a:t>Finally, the </a:t>
            </a:r>
            <a:r>
              <a:rPr b="1" i="0" lang="nl-BE" sz="2500" u="none" cap="none" strike="noStrike">
                <a:solidFill>
                  <a:schemeClr val="dk1"/>
                </a:solidFill>
                <a:latin typeface="Calibri"/>
                <a:ea typeface="Calibri"/>
                <a:cs typeface="Calibri"/>
                <a:sym typeface="Calibri"/>
              </a:rPr>
              <a:t>introduction of the 1/10 break for parental leave </a:t>
            </a:r>
            <a:r>
              <a:rPr b="0" i="0" lang="nl-BE" sz="2500" u="none" cap="none" strike="noStrike">
                <a:solidFill>
                  <a:schemeClr val="dk1"/>
                </a:solidFill>
                <a:latin typeface="Calibri"/>
                <a:ea typeface="Calibri"/>
                <a:cs typeface="Calibri"/>
                <a:sym typeface="Calibri"/>
              </a:rPr>
              <a:t>from 2019 is gaining in popularity, particularly among men.</a:t>
            </a:r>
            <a:endParaRPr b="0" i="0" sz="2500" u="none" cap="none" strike="noStrik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3"/>
          <p:cNvSpPr txBox="1"/>
          <p:nvPr>
            <p:ph type="title"/>
          </p:nvPr>
        </p:nvSpPr>
        <p:spPr>
          <a:xfrm>
            <a:off x="838200" y="143056"/>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Synthesis</a:t>
            </a:r>
            <a:br>
              <a:rPr b="1" lang="nl-BE">
                <a:solidFill>
                  <a:srgbClr val="2F5496"/>
                </a:solidFill>
              </a:rPr>
            </a:br>
            <a:r>
              <a:rPr b="1" lang="nl-BE" sz="4000">
                <a:solidFill>
                  <a:srgbClr val="8DA9DB"/>
                </a:solidFill>
              </a:rPr>
              <a:t>Summary by leave</a:t>
            </a:r>
            <a:endParaRPr b="1">
              <a:solidFill>
                <a:srgbClr val="8DA9DB"/>
              </a:solidFill>
            </a:endParaRPr>
          </a:p>
        </p:txBody>
      </p:sp>
      <p:sp>
        <p:nvSpPr>
          <p:cNvPr id="174" name="Google Shape;174;p13"/>
          <p:cNvSpPr txBox="1"/>
          <p:nvPr/>
        </p:nvSpPr>
        <p:spPr>
          <a:xfrm>
            <a:off x="979714" y="1658983"/>
            <a:ext cx="10607040" cy="4154984"/>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545454"/>
              </a:buClr>
              <a:buSzPts val="2400"/>
              <a:buFont typeface="Noto Sans Symbols"/>
              <a:buChar char="▪"/>
            </a:pPr>
            <a:r>
              <a:rPr b="1" i="0" lang="nl-BE" sz="2400" u="none" cap="none" strike="noStrike">
                <a:solidFill>
                  <a:srgbClr val="545454"/>
                </a:solidFill>
                <a:latin typeface="Calibri"/>
                <a:ea typeface="Calibri"/>
                <a:cs typeface="Calibri"/>
                <a:sym typeface="Calibri"/>
              </a:rPr>
              <a:t> Parental leave</a:t>
            </a:r>
            <a:endParaRPr b="1" i="0" sz="2400" u="none" cap="none" strike="noStrike">
              <a:solidFill>
                <a:srgbClr val="545454"/>
              </a:solidFill>
              <a:latin typeface="Calibri"/>
              <a:ea typeface="Calibri"/>
              <a:cs typeface="Calibri"/>
              <a:sym typeface="Calibri"/>
            </a:endParaRPr>
          </a:p>
          <a:p>
            <a:pPr indent="0" lvl="0" marL="0" marR="0" rtl="0" algn="just">
              <a:spcBef>
                <a:spcPts val="0"/>
              </a:spcBef>
              <a:spcAft>
                <a:spcPts val="0"/>
              </a:spcAft>
              <a:buNone/>
            </a:pPr>
            <a:r>
              <a:rPr b="0" i="0" lang="nl-BE" sz="2400" u="none" cap="none" strike="noStrike">
                <a:solidFill>
                  <a:srgbClr val="000000"/>
                </a:solidFill>
                <a:latin typeface="Calibri"/>
                <a:ea typeface="Calibri"/>
                <a:cs typeface="Calibri"/>
                <a:sym typeface="Calibri"/>
              </a:rPr>
              <a:t>Parental leave is the </a:t>
            </a:r>
            <a:r>
              <a:rPr b="1" i="0" lang="nl-BE" sz="2400" u="none" cap="none" strike="noStrike">
                <a:solidFill>
                  <a:srgbClr val="000000"/>
                </a:solidFill>
                <a:latin typeface="Calibri"/>
                <a:ea typeface="Calibri"/>
                <a:cs typeface="Calibri"/>
                <a:sym typeface="Calibri"/>
              </a:rPr>
              <a:t>most popular thematic leave</a:t>
            </a:r>
            <a:r>
              <a:rPr b="0" i="0" lang="nl-BE" sz="2400" u="none" cap="none" strike="noStrike">
                <a:solidFill>
                  <a:srgbClr val="000000"/>
                </a:solidFill>
                <a:latin typeface="Calibri"/>
                <a:ea typeface="Calibri"/>
                <a:cs typeface="Calibri"/>
                <a:sym typeface="Calibri"/>
              </a:rPr>
              <a:t>, with 86,310 male and female users in 2022. In 2022, it was still taken by </a:t>
            </a:r>
            <a:r>
              <a:rPr b="1" i="0" lang="nl-BE" sz="2400" u="none" cap="none" strike="noStrike">
                <a:solidFill>
                  <a:srgbClr val="000000"/>
                </a:solidFill>
                <a:latin typeface="Calibri"/>
                <a:ea typeface="Calibri"/>
                <a:cs typeface="Calibri"/>
                <a:sym typeface="Calibri"/>
              </a:rPr>
              <a:t>almost twice as many women as men</a:t>
            </a:r>
            <a:r>
              <a:rPr b="0" i="0" lang="nl-BE" sz="2400" u="none" cap="none" strike="noStrike">
                <a:solidFill>
                  <a:srgbClr val="000000"/>
                </a:solidFill>
                <a:latin typeface="Calibri"/>
                <a:ea typeface="Calibri"/>
                <a:cs typeface="Calibri"/>
                <a:sym typeface="Calibri"/>
              </a:rPr>
              <a:t>, but the curve shows a steady narrowing of the gap. The most popular formula for women and men is to reduce benefits </a:t>
            </a:r>
            <a:r>
              <a:rPr b="1" i="0" lang="nl-BE" sz="2400" u="none" cap="none" strike="noStrike">
                <a:solidFill>
                  <a:srgbClr val="000000"/>
                </a:solidFill>
                <a:latin typeface="Calibri"/>
                <a:ea typeface="Calibri"/>
                <a:cs typeface="Calibri"/>
                <a:sym typeface="Calibri"/>
              </a:rPr>
              <a:t>by 1/5</a:t>
            </a:r>
            <a:r>
              <a:rPr b="0" i="0" lang="nl-BE" sz="2400" u="none" cap="none" strike="noStrike">
                <a:solidFill>
                  <a:srgbClr val="000000"/>
                </a:solidFill>
                <a:latin typeface="Calibri"/>
                <a:ea typeface="Calibri"/>
                <a:cs typeface="Calibri"/>
                <a:sym typeface="Calibri"/>
              </a:rPr>
              <a:t>. However, it should be noted that </a:t>
            </a:r>
            <a:r>
              <a:rPr b="1" i="0" lang="nl-BE" sz="2400" u="none" cap="none" strike="noStrike">
                <a:solidFill>
                  <a:srgbClr val="000000"/>
                </a:solidFill>
                <a:latin typeface="Calibri"/>
                <a:ea typeface="Calibri"/>
                <a:cs typeface="Calibri"/>
                <a:sym typeface="Calibri"/>
              </a:rPr>
              <a:t>the 1/10 reduction is becoming increasingly popular </a:t>
            </a:r>
            <a:r>
              <a:rPr b="0" i="0" lang="nl-BE" sz="2400" u="none" cap="none" strike="noStrike">
                <a:solidFill>
                  <a:srgbClr val="000000"/>
                </a:solidFill>
                <a:latin typeface="Calibri"/>
                <a:ea typeface="Calibri"/>
                <a:cs typeface="Calibri"/>
                <a:sym typeface="Calibri"/>
              </a:rPr>
              <a:t>with both men and women.</a:t>
            </a:r>
            <a:endParaRPr/>
          </a:p>
          <a:p>
            <a:pPr indent="0" lvl="0" marL="0" marR="0" rtl="0" algn="just">
              <a:spcBef>
                <a:spcPts val="0"/>
              </a:spcBef>
              <a:spcAft>
                <a:spcPts val="0"/>
              </a:spcAft>
              <a:buNone/>
            </a:pPr>
            <a:r>
              <a:t/>
            </a:r>
            <a:endParaRPr b="0" i="0" sz="2400" u="none" cap="none" strike="noStrike">
              <a:solidFill>
                <a:srgbClr val="000000"/>
              </a:solidFill>
              <a:latin typeface="Calibri"/>
              <a:ea typeface="Calibri"/>
              <a:cs typeface="Calibri"/>
              <a:sym typeface="Calibri"/>
            </a:endParaRPr>
          </a:p>
          <a:p>
            <a:pPr indent="-285750" lvl="0" marL="285750" marR="0" rtl="0" algn="just">
              <a:spcBef>
                <a:spcPts val="0"/>
              </a:spcBef>
              <a:spcAft>
                <a:spcPts val="0"/>
              </a:spcAft>
              <a:buClr>
                <a:srgbClr val="545454"/>
              </a:buClr>
              <a:buSzPts val="2400"/>
              <a:buFont typeface="Arial"/>
              <a:buChar char="•"/>
            </a:pPr>
            <a:r>
              <a:rPr b="1" i="0" lang="nl-BE" sz="2400" u="none" cap="none" strike="noStrike">
                <a:solidFill>
                  <a:srgbClr val="545454"/>
                </a:solidFill>
                <a:latin typeface="Calibri"/>
                <a:ea typeface="Calibri"/>
                <a:cs typeface="Calibri"/>
                <a:sym typeface="Calibri"/>
              </a:rPr>
              <a:t>Corona parental leave</a:t>
            </a:r>
            <a:endParaRPr b="1" i="0" sz="2400" u="none" cap="none" strike="noStrike">
              <a:solidFill>
                <a:srgbClr val="545454"/>
              </a:solidFill>
              <a:latin typeface="Calibri"/>
              <a:ea typeface="Calibri"/>
              <a:cs typeface="Calibri"/>
              <a:sym typeface="Calibri"/>
            </a:endParaRPr>
          </a:p>
          <a:p>
            <a:pPr indent="0" lvl="0" marL="0" marR="0" rtl="0" algn="just">
              <a:spcBef>
                <a:spcPts val="0"/>
              </a:spcBef>
              <a:spcAft>
                <a:spcPts val="0"/>
              </a:spcAft>
              <a:buNone/>
            </a:pPr>
            <a:r>
              <a:rPr b="0" i="0" lang="nl-BE" sz="2400" u="none" cap="none" strike="noStrike">
                <a:solidFill>
                  <a:srgbClr val="000000"/>
                </a:solidFill>
                <a:latin typeface="Calibri"/>
                <a:ea typeface="Calibri"/>
                <a:cs typeface="Calibri"/>
                <a:sym typeface="Calibri"/>
              </a:rPr>
              <a:t>The use of corona parental leave was </a:t>
            </a:r>
            <a:r>
              <a:rPr b="1" i="0" lang="nl-BE" sz="2400" u="none" cap="none" strike="noStrike">
                <a:solidFill>
                  <a:srgbClr val="000000"/>
                </a:solidFill>
                <a:latin typeface="Calibri"/>
                <a:ea typeface="Calibri"/>
                <a:cs typeface="Calibri"/>
                <a:sym typeface="Calibri"/>
              </a:rPr>
              <a:t>cyclical</a:t>
            </a:r>
            <a:r>
              <a:rPr b="0" i="0" lang="nl-BE" sz="2400" u="none" cap="none" strike="noStrike">
                <a:solidFill>
                  <a:srgbClr val="000000"/>
                </a:solidFill>
                <a:latin typeface="Calibri"/>
                <a:ea typeface="Calibri"/>
                <a:cs typeface="Calibri"/>
                <a:sym typeface="Calibri"/>
              </a:rPr>
              <a:t>, and this measure was used by 68,992 people at its peak in June 2020. It was taken between </a:t>
            </a:r>
            <a:r>
              <a:rPr b="1" i="0" lang="nl-BE" sz="2400" u="none" cap="none" strike="noStrike">
                <a:solidFill>
                  <a:srgbClr val="000000"/>
                </a:solidFill>
                <a:latin typeface="Calibri"/>
                <a:ea typeface="Calibri"/>
                <a:cs typeface="Calibri"/>
                <a:sym typeface="Calibri"/>
              </a:rPr>
              <a:t>2 and 3 times more often by women</a:t>
            </a:r>
            <a:r>
              <a:rPr b="0" i="0" lang="nl-BE" sz="2400" u="none" cap="none" strike="noStrike">
                <a:solidFill>
                  <a:srgbClr val="000000"/>
                </a:solidFill>
                <a:latin typeface="Calibri"/>
                <a:ea typeface="Calibri"/>
                <a:cs typeface="Calibri"/>
                <a:sym typeface="Calibri"/>
              </a:rPr>
              <a:t>, and mainly in the form of </a:t>
            </a:r>
            <a:r>
              <a:rPr b="1" i="0" lang="nl-BE" sz="2400" u="none" cap="none" strike="noStrike">
                <a:solidFill>
                  <a:srgbClr val="000000"/>
                </a:solidFill>
                <a:latin typeface="Calibri"/>
                <a:ea typeface="Calibri"/>
                <a:cs typeface="Calibri"/>
                <a:sym typeface="Calibri"/>
              </a:rPr>
              <a:t>a 1/5 </a:t>
            </a:r>
            <a:r>
              <a:rPr b="0" i="0" lang="nl-BE" sz="2400" u="none" cap="none" strike="noStrike">
                <a:solidFill>
                  <a:srgbClr val="000000"/>
                </a:solidFill>
                <a:latin typeface="Calibri"/>
                <a:ea typeface="Calibri"/>
                <a:cs typeface="Calibri"/>
                <a:sym typeface="Calibri"/>
              </a:rPr>
              <a:t>reduction in benefits.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4"/>
          <p:cNvSpPr txBox="1"/>
          <p:nvPr>
            <p:ph type="title"/>
          </p:nvPr>
        </p:nvSpPr>
        <p:spPr>
          <a:xfrm>
            <a:off x="838200" y="143056"/>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Synthesis</a:t>
            </a:r>
            <a:br>
              <a:rPr b="1" lang="nl-BE">
                <a:solidFill>
                  <a:srgbClr val="2F5496"/>
                </a:solidFill>
              </a:rPr>
            </a:br>
            <a:r>
              <a:rPr b="1" lang="nl-BE" sz="4000">
                <a:solidFill>
                  <a:srgbClr val="8DA9DB"/>
                </a:solidFill>
              </a:rPr>
              <a:t>Summary by leave</a:t>
            </a:r>
            <a:endParaRPr b="1">
              <a:solidFill>
                <a:srgbClr val="8DA9DB"/>
              </a:solidFill>
            </a:endParaRPr>
          </a:p>
        </p:txBody>
      </p:sp>
      <p:sp>
        <p:nvSpPr>
          <p:cNvPr id="181" name="Google Shape;181;p14"/>
          <p:cNvSpPr txBox="1"/>
          <p:nvPr/>
        </p:nvSpPr>
        <p:spPr>
          <a:xfrm>
            <a:off x="966651" y="1468619"/>
            <a:ext cx="10607040" cy="4524315"/>
          </a:xfrm>
          <a:prstGeom prst="rect">
            <a:avLst/>
          </a:prstGeom>
          <a:noFill/>
          <a:ln>
            <a:noFill/>
          </a:ln>
        </p:spPr>
        <p:txBody>
          <a:bodyPr anchorCtr="0" anchor="t" bIns="45700" lIns="91425" spcFirstLastPara="1" rIns="91425" wrap="square" tIns="45700">
            <a:spAutoFit/>
          </a:bodyPr>
          <a:lstStyle/>
          <a:p>
            <a:pPr indent="-342900" lvl="0" marL="342900" marR="0" rtl="0" algn="just">
              <a:spcBef>
                <a:spcPts val="0"/>
              </a:spcBef>
              <a:spcAft>
                <a:spcPts val="0"/>
              </a:spcAft>
              <a:buClr>
                <a:srgbClr val="545454"/>
              </a:buClr>
              <a:buSzPts val="2400"/>
              <a:buFont typeface="Noto Sans Symbols"/>
              <a:buChar char="▪"/>
            </a:pPr>
            <a:r>
              <a:rPr b="1" i="0" lang="nl-BE" sz="2400" u="none" cap="none" strike="noStrike">
                <a:solidFill>
                  <a:srgbClr val="545454"/>
                </a:solidFill>
                <a:latin typeface="Calibri"/>
                <a:ea typeface="Calibri"/>
                <a:cs typeface="Calibri"/>
                <a:sym typeface="Calibri"/>
              </a:rPr>
              <a:t>Leave for medical assistance</a:t>
            </a:r>
            <a:endParaRPr/>
          </a:p>
          <a:p>
            <a:pPr indent="0" lvl="0" marL="0" marR="0" rtl="0" algn="just">
              <a:spcBef>
                <a:spcPts val="0"/>
              </a:spcBef>
              <a:spcAft>
                <a:spcPts val="0"/>
              </a:spcAft>
              <a:buNone/>
            </a:pPr>
            <a:r>
              <a:rPr b="0" i="0" lang="nl-BE" sz="2400" u="none" cap="none" strike="noStrike">
                <a:solidFill>
                  <a:srgbClr val="000000"/>
                </a:solidFill>
                <a:latin typeface="Calibri"/>
                <a:ea typeface="Calibri"/>
                <a:cs typeface="Calibri"/>
                <a:sym typeface="Calibri"/>
              </a:rPr>
              <a:t>Medical assistance leave is the </a:t>
            </a:r>
            <a:r>
              <a:rPr b="1" i="0" lang="nl-BE" sz="2400" u="none" cap="none" strike="noStrike">
                <a:solidFill>
                  <a:srgbClr val="000000"/>
                </a:solidFill>
                <a:latin typeface="Calibri"/>
                <a:ea typeface="Calibri"/>
                <a:cs typeface="Calibri"/>
                <a:sym typeface="Calibri"/>
              </a:rPr>
              <a:t>second most popular thematic leave</a:t>
            </a:r>
            <a:r>
              <a:rPr b="0" i="0" lang="nl-BE" sz="2400" u="none" cap="none" strike="noStrike">
                <a:solidFill>
                  <a:srgbClr val="000000"/>
                </a:solidFill>
                <a:latin typeface="Calibri"/>
                <a:ea typeface="Calibri"/>
                <a:cs typeface="Calibri"/>
                <a:sym typeface="Calibri"/>
              </a:rPr>
              <a:t>, with 20,578 users in 2022. Its use is </a:t>
            </a:r>
            <a:r>
              <a:rPr b="1" i="0" lang="nl-BE" sz="2400" u="none" cap="none" strike="noStrike">
                <a:solidFill>
                  <a:srgbClr val="000000"/>
                </a:solidFill>
                <a:latin typeface="Calibri"/>
                <a:ea typeface="Calibri"/>
                <a:cs typeface="Calibri"/>
                <a:sym typeface="Calibri"/>
              </a:rPr>
              <a:t>growing rapidly</a:t>
            </a:r>
            <a:r>
              <a:rPr b="0" i="0" lang="nl-BE" sz="2400" u="none" cap="none" strike="noStrike">
                <a:solidFill>
                  <a:srgbClr val="000000"/>
                </a:solidFill>
                <a:latin typeface="Calibri"/>
                <a:ea typeface="Calibri"/>
                <a:cs typeface="Calibri"/>
                <a:sym typeface="Calibri"/>
              </a:rPr>
              <a:t>, with +707% for men and +423% for women between 2004 and 2022. It was taken 3 times more by women in 2004 compared with </a:t>
            </a:r>
            <a:r>
              <a:rPr b="1" i="0" lang="nl-BE" sz="2400" u="none" cap="none" strike="noStrike">
                <a:solidFill>
                  <a:srgbClr val="000000"/>
                </a:solidFill>
                <a:latin typeface="Calibri"/>
                <a:ea typeface="Calibri"/>
                <a:cs typeface="Calibri"/>
                <a:sym typeface="Calibri"/>
              </a:rPr>
              <a:t>2 times more </a:t>
            </a:r>
            <a:r>
              <a:rPr b="0" i="0" lang="nl-BE" sz="2400" u="none" cap="none" strike="noStrike">
                <a:solidFill>
                  <a:srgbClr val="000000"/>
                </a:solidFill>
                <a:latin typeface="Calibri"/>
                <a:ea typeface="Calibri"/>
                <a:cs typeface="Calibri"/>
                <a:sym typeface="Calibri"/>
              </a:rPr>
              <a:t>in 2022. </a:t>
            </a:r>
            <a:endParaRPr/>
          </a:p>
          <a:p>
            <a:pPr indent="0" lvl="0" marL="0" marR="0" rtl="0" algn="just">
              <a:spcBef>
                <a:spcPts val="0"/>
              </a:spcBef>
              <a:spcAft>
                <a:spcPts val="0"/>
              </a:spcAft>
              <a:buNone/>
            </a:pPr>
            <a:r>
              <a:t/>
            </a:r>
            <a:endParaRPr b="0" i="0" sz="2400" u="none" cap="none" strike="noStrike">
              <a:solidFill>
                <a:srgbClr val="000000"/>
              </a:solidFill>
              <a:latin typeface="Calibri"/>
              <a:ea typeface="Calibri"/>
              <a:cs typeface="Calibri"/>
              <a:sym typeface="Calibri"/>
            </a:endParaRPr>
          </a:p>
          <a:p>
            <a:pPr indent="-342900" lvl="0" marL="342900" marR="0" rtl="0" algn="just">
              <a:spcBef>
                <a:spcPts val="0"/>
              </a:spcBef>
              <a:spcAft>
                <a:spcPts val="0"/>
              </a:spcAft>
              <a:buClr>
                <a:srgbClr val="545454"/>
              </a:buClr>
              <a:buSzPts val="2400"/>
              <a:buFont typeface="Noto Sans Symbols"/>
              <a:buChar char="▪"/>
            </a:pPr>
            <a:r>
              <a:rPr b="1" i="0" lang="nl-BE" sz="2400" u="none" cap="none" strike="noStrike">
                <a:solidFill>
                  <a:srgbClr val="545454"/>
                </a:solidFill>
                <a:latin typeface="Calibri"/>
                <a:ea typeface="Calibri"/>
                <a:cs typeface="Calibri"/>
                <a:sym typeface="Calibri"/>
              </a:rPr>
              <a:t>Palliative care leave</a:t>
            </a:r>
            <a:endParaRPr b="1" i="0" sz="2400" u="none" cap="none" strike="noStrike">
              <a:solidFill>
                <a:srgbClr val="545454"/>
              </a:solidFill>
              <a:latin typeface="Calibri"/>
              <a:ea typeface="Calibri"/>
              <a:cs typeface="Calibri"/>
              <a:sym typeface="Calibri"/>
            </a:endParaRPr>
          </a:p>
          <a:p>
            <a:pPr indent="0" lvl="0" marL="0" marR="0" rtl="0" algn="just">
              <a:spcBef>
                <a:spcPts val="0"/>
              </a:spcBef>
              <a:spcAft>
                <a:spcPts val="0"/>
              </a:spcAft>
              <a:buNone/>
            </a:pPr>
            <a:r>
              <a:rPr b="0" i="0" lang="nl-BE" sz="2400" u="none" cap="none" strike="noStrike">
                <a:solidFill>
                  <a:srgbClr val="000000"/>
                </a:solidFill>
                <a:latin typeface="Calibri"/>
                <a:ea typeface="Calibri"/>
                <a:cs typeface="Calibri"/>
                <a:sym typeface="Calibri"/>
              </a:rPr>
              <a:t>Palliative care leave was taken by 328 people in 2022. Its use remains </a:t>
            </a:r>
            <a:r>
              <a:rPr b="1" i="0" lang="nl-BE" sz="2400" u="none" cap="none" strike="noStrike">
                <a:solidFill>
                  <a:srgbClr val="000000"/>
                </a:solidFill>
                <a:latin typeface="Calibri"/>
                <a:ea typeface="Calibri"/>
                <a:cs typeface="Calibri"/>
                <a:sym typeface="Calibri"/>
              </a:rPr>
              <a:t>very strongly gendered</a:t>
            </a:r>
            <a:r>
              <a:rPr b="0" i="0" lang="nl-BE" sz="2400" u="none" cap="none" strike="noStrike">
                <a:solidFill>
                  <a:srgbClr val="000000"/>
                </a:solidFill>
                <a:latin typeface="Calibri"/>
                <a:ea typeface="Calibri"/>
                <a:cs typeface="Calibri"/>
                <a:sym typeface="Calibri"/>
              </a:rPr>
              <a:t> with 2.7 as many women as men  in 2022. The increase is greater for men (+151%) than for women (+89%). However, the </a:t>
            </a:r>
            <a:r>
              <a:rPr b="1" i="0" lang="nl-BE" sz="2400" u="none" cap="none" strike="noStrike">
                <a:solidFill>
                  <a:srgbClr val="000000"/>
                </a:solidFill>
                <a:latin typeface="Calibri"/>
                <a:ea typeface="Calibri"/>
                <a:cs typeface="Calibri"/>
                <a:sym typeface="Calibri"/>
              </a:rPr>
              <a:t>gap between men and women has been widening since 2019</a:t>
            </a:r>
            <a:r>
              <a:rPr b="0" i="0" lang="nl-BE" sz="2400" u="none" cap="none" strike="noStrike">
                <a:solidFill>
                  <a:srgbClr val="000000"/>
                </a:solidFill>
                <a:latin typeface="Calibri"/>
                <a:ea typeface="Calibri"/>
                <a:cs typeface="Calibri"/>
                <a:sym typeface="Calibri"/>
              </a:rPr>
              <a:t>. The most popular option for both men and women is </a:t>
            </a:r>
            <a:r>
              <a:rPr b="1" i="0" lang="nl-BE" sz="2400" u="none" cap="none" strike="noStrike">
                <a:solidFill>
                  <a:srgbClr val="000000"/>
                </a:solidFill>
                <a:latin typeface="Calibri"/>
                <a:ea typeface="Calibri"/>
                <a:cs typeface="Calibri"/>
                <a:sym typeface="Calibri"/>
              </a:rPr>
              <a:t>complete interruption</a:t>
            </a:r>
            <a:r>
              <a:rPr b="0" i="0" lang="nl-BE" sz="2400" u="none" cap="none" strike="noStrike">
                <a:solidFill>
                  <a:srgbClr val="000000"/>
                </a:solidFill>
                <a:latin typeface="Calibri"/>
                <a:ea typeface="Calibri"/>
                <a:cs typeface="Calibri"/>
                <a:sym typeface="Calibri"/>
              </a:rPr>
              <a:t>. The number of male and female users remains low.</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5"/>
          <p:cNvSpPr txBox="1"/>
          <p:nvPr>
            <p:ph type="title"/>
          </p:nvPr>
        </p:nvSpPr>
        <p:spPr>
          <a:xfrm>
            <a:off x="838200" y="143056"/>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Synthesis</a:t>
            </a:r>
            <a:br>
              <a:rPr b="1" lang="nl-BE">
                <a:solidFill>
                  <a:srgbClr val="2F5496"/>
                </a:solidFill>
              </a:rPr>
            </a:br>
            <a:r>
              <a:rPr b="1" lang="nl-BE" sz="4000">
                <a:solidFill>
                  <a:srgbClr val="8DA9DB"/>
                </a:solidFill>
              </a:rPr>
              <a:t>Summary by leave</a:t>
            </a:r>
            <a:endParaRPr b="1">
              <a:solidFill>
                <a:srgbClr val="8DA9DB"/>
              </a:solidFill>
            </a:endParaRPr>
          </a:p>
        </p:txBody>
      </p:sp>
      <p:sp>
        <p:nvSpPr>
          <p:cNvPr id="188" name="Google Shape;188;p15"/>
          <p:cNvSpPr txBox="1"/>
          <p:nvPr/>
        </p:nvSpPr>
        <p:spPr>
          <a:xfrm>
            <a:off x="979714" y="1847442"/>
            <a:ext cx="10607040" cy="4585871"/>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rgbClr val="545454"/>
              </a:buClr>
              <a:buSzPts val="2300"/>
              <a:buFont typeface="Noto Sans Symbols"/>
              <a:buChar char="▪"/>
            </a:pPr>
            <a:r>
              <a:rPr b="1" i="0" lang="nl-BE" sz="2300" u="none" cap="none" strike="noStrike">
                <a:solidFill>
                  <a:srgbClr val="545454"/>
                </a:solidFill>
                <a:latin typeface="Calibri"/>
                <a:ea typeface="Calibri"/>
                <a:cs typeface="Calibri"/>
                <a:sym typeface="Calibri"/>
              </a:rPr>
              <a:t>Leave for family carers</a:t>
            </a:r>
            <a:endParaRPr/>
          </a:p>
          <a:p>
            <a:pPr indent="0" lvl="0" marL="0" marR="0" rtl="0" algn="just">
              <a:spcBef>
                <a:spcPts val="0"/>
              </a:spcBef>
              <a:spcAft>
                <a:spcPts val="0"/>
              </a:spcAft>
              <a:buNone/>
            </a:pPr>
            <a:r>
              <a:rPr b="0" i="0" lang="nl-BE" sz="2300" u="none" cap="none" strike="noStrike">
                <a:solidFill>
                  <a:srgbClr val="000000"/>
                </a:solidFill>
                <a:latin typeface="Calibri"/>
                <a:ea typeface="Calibri"/>
                <a:cs typeface="Calibri"/>
                <a:sym typeface="Calibri"/>
              </a:rPr>
              <a:t>Caregiver leave is </a:t>
            </a:r>
            <a:r>
              <a:rPr b="1" i="0" lang="nl-BE" sz="2300" u="none" cap="none" strike="noStrike">
                <a:solidFill>
                  <a:srgbClr val="000000"/>
                </a:solidFill>
                <a:latin typeface="Calibri"/>
                <a:ea typeface="Calibri"/>
                <a:cs typeface="Calibri"/>
                <a:sym typeface="Calibri"/>
              </a:rPr>
              <a:t>the most recent </a:t>
            </a:r>
            <a:r>
              <a:rPr b="0" i="0" lang="nl-BE" sz="2300" u="none" cap="none" strike="noStrike">
                <a:solidFill>
                  <a:srgbClr val="000000"/>
                </a:solidFill>
                <a:latin typeface="Calibri"/>
                <a:ea typeface="Calibri"/>
                <a:cs typeface="Calibri"/>
                <a:sym typeface="Calibri"/>
              </a:rPr>
              <a:t>of all thematic leaves. It was taken by 272 people in 2022. It was used almost 3 times more by women than men in 2021, compared with </a:t>
            </a:r>
            <a:r>
              <a:rPr b="1" i="0" lang="nl-BE" sz="2300" u="none" cap="none" strike="noStrike">
                <a:solidFill>
                  <a:srgbClr val="000000"/>
                </a:solidFill>
                <a:latin typeface="Calibri"/>
                <a:ea typeface="Calibri"/>
                <a:cs typeface="Calibri"/>
                <a:sym typeface="Calibri"/>
              </a:rPr>
              <a:t>2.5 times more </a:t>
            </a:r>
            <a:r>
              <a:rPr b="0" i="0" lang="nl-BE" sz="2300" u="none" cap="none" strike="noStrike">
                <a:solidFill>
                  <a:srgbClr val="000000"/>
                </a:solidFill>
                <a:latin typeface="Calibri"/>
                <a:ea typeface="Calibri"/>
                <a:cs typeface="Calibri"/>
                <a:sym typeface="Calibri"/>
              </a:rPr>
              <a:t>in 2022. There was a 153% increase in the number of women.</a:t>
            </a:r>
            <a:endParaRPr/>
          </a:p>
          <a:p>
            <a:pPr indent="0" lvl="0" marL="0" marR="0" rtl="0" algn="just">
              <a:spcBef>
                <a:spcPts val="0"/>
              </a:spcBef>
              <a:spcAft>
                <a:spcPts val="0"/>
              </a:spcAft>
              <a:buNone/>
            </a:pPr>
            <a:r>
              <a:t/>
            </a:r>
            <a:endParaRPr b="1" i="0" sz="2300" u="none" cap="none" strike="noStrike">
              <a:solidFill>
                <a:srgbClr val="545454"/>
              </a:solidFill>
              <a:latin typeface="Calibri"/>
              <a:ea typeface="Calibri"/>
              <a:cs typeface="Calibri"/>
              <a:sym typeface="Calibri"/>
            </a:endParaRPr>
          </a:p>
          <a:p>
            <a:pPr indent="-285750" lvl="0" marL="285750" marR="0" rtl="0" algn="just">
              <a:spcBef>
                <a:spcPts val="0"/>
              </a:spcBef>
              <a:spcAft>
                <a:spcPts val="0"/>
              </a:spcAft>
              <a:buClr>
                <a:srgbClr val="545454"/>
              </a:buClr>
              <a:buSzPts val="2300"/>
              <a:buFont typeface="Noto Sans Symbols"/>
              <a:buChar char="▪"/>
            </a:pPr>
            <a:r>
              <a:rPr b="1" i="0" lang="nl-BE" sz="2300" u="none" cap="none" strike="noStrike">
                <a:solidFill>
                  <a:srgbClr val="545454"/>
                </a:solidFill>
                <a:latin typeface="Calibri"/>
                <a:ea typeface="Calibri"/>
                <a:cs typeface="Calibri"/>
                <a:sym typeface="Calibri"/>
              </a:rPr>
              <a:t>Time credit</a:t>
            </a:r>
            <a:endParaRPr/>
          </a:p>
          <a:p>
            <a:pPr indent="0" lvl="0" marL="0" marR="0" rtl="0" algn="just">
              <a:spcBef>
                <a:spcPts val="0"/>
              </a:spcBef>
              <a:spcAft>
                <a:spcPts val="0"/>
              </a:spcAft>
              <a:buNone/>
            </a:pPr>
            <a:r>
              <a:rPr b="0" i="0" lang="nl-BE" sz="2200" u="none" cap="none" strike="noStrike">
                <a:solidFill>
                  <a:srgbClr val="000000"/>
                </a:solidFill>
                <a:latin typeface="Calibri"/>
                <a:ea typeface="Calibri"/>
                <a:cs typeface="Calibri"/>
                <a:sym typeface="Calibri"/>
              </a:rPr>
              <a:t>Time credit is </a:t>
            </a:r>
            <a:r>
              <a:rPr b="1" i="0" lang="nl-BE" sz="2200" u="none" cap="none" strike="noStrike">
                <a:solidFill>
                  <a:srgbClr val="000000"/>
                </a:solidFill>
                <a:latin typeface="Calibri"/>
                <a:ea typeface="Calibri"/>
                <a:cs typeface="Calibri"/>
                <a:sym typeface="Calibri"/>
              </a:rPr>
              <a:t>the most popular measure</a:t>
            </a:r>
            <a:r>
              <a:rPr b="0" i="0" lang="nl-BE" sz="2200" u="none" cap="none" strike="noStrike">
                <a:solidFill>
                  <a:srgbClr val="000000"/>
                </a:solidFill>
                <a:latin typeface="Calibri"/>
                <a:ea typeface="Calibri"/>
                <a:cs typeface="Calibri"/>
                <a:sym typeface="Calibri"/>
              </a:rPr>
              <a:t>, with 88,809 users in 2022. However, since 2015, there has been a </a:t>
            </a:r>
            <a:r>
              <a:rPr b="1" i="0" lang="nl-BE" sz="2200" u="none" cap="none" strike="noStrike">
                <a:solidFill>
                  <a:srgbClr val="000000"/>
                </a:solidFill>
                <a:latin typeface="Calibri"/>
                <a:ea typeface="Calibri"/>
                <a:cs typeface="Calibri"/>
                <a:sym typeface="Calibri"/>
              </a:rPr>
              <a:t>steady decline in the number of beneficiaries</a:t>
            </a:r>
            <a:r>
              <a:rPr b="0" i="0" lang="nl-BE" sz="2200" u="none" cap="none" strike="noStrike">
                <a:solidFill>
                  <a:srgbClr val="000000"/>
                </a:solidFill>
                <a:latin typeface="Calibri"/>
                <a:ea typeface="Calibri"/>
                <a:cs typeface="Calibri"/>
                <a:sym typeface="Calibri"/>
              </a:rPr>
              <a:t>, with -80% for women and -37% for men.</a:t>
            </a:r>
            <a:endParaRPr/>
          </a:p>
          <a:p>
            <a:pPr indent="0" lvl="0" marL="0" marR="0" rtl="0" algn="just">
              <a:spcBef>
                <a:spcPts val="0"/>
              </a:spcBef>
              <a:spcAft>
                <a:spcPts val="0"/>
              </a:spcAft>
              <a:buNone/>
            </a:pPr>
            <a:r>
              <a:rPr b="1" i="0" lang="nl-BE" sz="2200" u="none" cap="none" strike="noStrike">
                <a:solidFill>
                  <a:srgbClr val="000000"/>
                </a:solidFill>
                <a:latin typeface="Calibri"/>
                <a:ea typeface="Calibri"/>
                <a:cs typeface="Calibri"/>
                <a:sym typeface="Calibri"/>
              </a:rPr>
              <a:t>The general scheme </a:t>
            </a:r>
            <a:r>
              <a:rPr b="0" i="0" lang="nl-BE" sz="2200" u="none" cap="none" strike="noStrike">
                <a:solidFill>
                  <a:srgbClr val="000000"/>
                </a:solidFill>
                <a:latin typeface="Calibri"/>
                <a:ea typeface="Calibri"/>
                <a:cs typeface="Calibri"/>
                <a:sym typeface="Calibri"/>
              </a:rPr>
              <a:t>is mainly used by women, with 4 times as many women as men in 2022. A </a:t>
            </a:r>
            <a:r>
              <a:rPr b="1" i="0" lang="nl-BE" sz="2200" u="none" cap="none" strike="noStrike">
                <a:solidFill>
                  <a:srgbClr val="000000"/>
                </a:solidFill>
                <a:latin typeface="Calibri"/>
                <a:ea typeface="Calibri"/>
                <a:cs typeface="Calibri"/>
                <a:sym typeface="Calibri"/>
              </a:rPr>
              <a:t>1/5 reduction </a:t>
            </a:r>
            <a:r>
              <a:rPr b="0" i="0" lang="nl-BE" sz="2200" u="none" cap="none" strike="noStrike">
                <a:solidFill>
                  <a:srgbClr val="000000"/>
                </a:solidFill>
                <a:latin typeface="Calibri"/>
                <a:ea typeface="Calibri"/>
                <a:cs typeface="Calibri"/>
                <a:sym typeface="Calibri"/>
              </a:rPr>
              <a:t>in benefits is the most popular for both women and men. </a:t>
            </a:r>
            <a:r>
              <a:rPr b="0" i="0" lang="nl-BE" sz="2200" u="none" cap="none" strike="noStrike">
                <a:solidFill>
                  <a:schemeClr val="dk1"/>
                </a:solidFill>
                <a:latin typeface="Calibri"/>
                <a:ea typeface="Calibri"/>
                <a:cs typeface="Calibri"/>
                <a:sym typeface="Calibri"/>
              </a:rPr>
              <a:t>While the </a:t>
            </a:r>
            <a:r>
              <a:rPr b="1" i="0" lang="nl-BE" sz="2200" u="none" cap="none" strike="noStrike">
                <a:solidFill>
                  <a:schemeClr val="dk1"/>
                </a:solidFill>
                <a:latin typeface="Calibri"/>
                <a:ea typeface="Calibri"/>
                <a:cs typeface="Calibri"/>
                <a:sym typeface="Calibri"/>
              </a:rPr>
              <a:t>end-of-career time credit scheme </a:t>
            </a:r>
            <a:r>
              <a:rPr b="0" i="0" lang="nl-BE" sz="2200" u="none" cap="none" strike="noStrike">
                <a:solidFill>
                  <a:schemeClr val="dk1"/>
                </a:solidFill>
                <a:latin typeface="Calibri"/>
                <a:ea typeface="Calibri"/>
                <a:cs typeface="Calibri"/>
                <a:sym typeface="Calibri"/>
              </a:rPr>
              <a:t>was relatively gender-balanced in 2014, </a:t>
            </a:r>
            <a:r>
              <a:rPr b="1" i="0" lang="nl-BE" sz="2200" u="none" cap="none" strike="noStrike">
                <a:solidFill>
                  <a:schemeClr val="dk1"/>
                </a:solidFill>
                <a:latin typeface="Calibri"/>
                <a:ea typeface="Calibri"/>
                <a:cs typeface="Calibri"/>
                <a:sym typeface="Calibri"/>
              </a:rPr>
              <a:t>the difference has widened in recent years</a:t>
            </a:r>
            <a:r>
              <a:rPr b="0" i="0" lang="nl-BE" sz="2200" u="none" cap="none" strike="noStrike">
                <a:solidFill>
                  <a:schemeClr val="dk1"/>
                </a:solidFill>
                <a:latin typeface="Calibri"/>
                <a:ea typeface="Calibri"/>
                <a:cs typeface="Calibri"/>
                <a:sym typeface="Calibri"/>
              </a:rPr>
              <a:t>. </a:t>
            </a:r>
            <a:endParaRPr b="0" i="0" sz="2200" u="none" cap="none" strike="noStrike">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6"/>
          <p:cNvSpPr txBox="1"/>
          <p:nvPr>
            <p:ph type="title"/>
          </p:nvPr>
        </p:nvSpPr>
        <p:spPr>
          <a:xfrm>
            <a:off x="838200" y="143056"/>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Synthesis</a:t>
            </a:r>
            <a:br>
              <a:rPr b="1" lang="nl-BE">
                <a:solidFill>
                  <a:srgbClr val="2F5496"/>
                </a:solidFill>
              </a:rPr>
            </a:br>
            <a:r>
              <a:rPr b="1" lang="nl-BE" sz="4000">
                <a:solidFill>
                  <a:srgbClr val="8DA9DB"/>
                </a:solidFill>
              </a:rPr>
              <a:t>Summary by leave</a:t>
            </a:r>
            <a:endParaRPr b="1">
              <a:solidFill>
                <a:srgbClr val="8DA9DB"/>
              </a:solidFill>
            </a:endParaRPr>
          </a:p>
        </p:txBody>
      </p:sp>
      <p:sp>
        <p:nvSpPr>
          <p:cNvPr id="195" name="Google Shape;195;p16"/>
          <p:cNvSpPr txBox="1"/>
          <p:nvPr/>
        </p:nvSpPr>
        <p:spPr>
          <a:xfrm>
            <a:off x="838200" y="1599248"/>
            <a:ext cx="10748553" cy="433965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545454"/>
              </a:buClr>
              <a:buSzPts val="2400"/>
              <a:buFont typeface="Noto Sans Symbols"/>
              <a:buChar char="▪"/>
            </a:pPr>
            <a:r>
              <a:rPr b="1" i="0" lang="nl-BE" sz="2400" u="none" cap="none" strike="noStrike">
                <a:solidFill>
                  <a:srgbClr val="545454"/>
                </a:solidFill>
                <a:latin typeface="Calibri"/>
                <a:ea typeface="Calibri"/>
                <a:cs typeface="Calibri"/>
                <a:sym typeface="Calibri"/>
              </a:rPr>
              <a:t>Career break</a:t>
            </a:r>
            <a:endParaRPr/>
          </a:p>
          <a:p>
            <a:pPr indent="0" lvl="0" marL="0" marR="0" rtl="0" algn="l">
              <a:spcBef>
                <a:spcPts val="0"/>
              </a:spcBef>
              <a:spcAft>
                <a:spcPts val="0"/>
              </a:spcAft>
              <a:buNone/>
            </a:pPr>
            <a:r>
              <a:rPr b="0" i="0" lang="nl-BE" sz="2400" u="none" cap="none" strike="noStrike">
                <a:solidFill>
                  <a:srgbClr val="000000"/>
                </a:solidFill>
                <a:latin typeface="Calibri"/>
                <a:ea typeface="Calibri"/>
                <a:cs typeface="Calibri"/>
                <a:sym typeface="Calibri"/>
              </a:rPr>
              <a:t>There has been an </a:t>
            </a:r>
            <a:r>
              <a:rPr b="1" i="0" lang="nl-BE" sz="2400" u="none" cap="none" strike="noStrike">
                <a:solidFill>
                  <a:srgbClr val="000000"/>
                </a:solidFill>
                <a:latin typeface="Calibri"/>
                <a:ea typeface="Calibri"/>
                <a:cs typeface="Calibri"/>
                <a:sym typeface="Calibri"/>
              </a:rPr>
              <a:t>almost continuous decline </a:t>
            </a:r>
            <a:r>
              <a:rPr b="0" i="0" lang="nl-BE" sz="2400" u="none" cap="none" strike="noStrike">
                <a:solidFill>
                  <a:srgbClr val="000000"/>
                </a:solidFill>
                <a:latin typeface="Calibri"/>
                <a:ea typeface="Calibri"/>
                <a:cs typeface="Calibri"/>
                <a:sym typeface="Calibri"/>
              </a:rPr>
              <a:t>in the number of women users since 2004, while for men there was </a:t>
            </a:r>
            <a:r>
              <a:rPr b="1" i="0" lang="nl-BE" sz="2400" u="none" cap="none" strike="noStrike">
                <a:solidFill>
                  <a:srgbClr val="000000"/>
                </a:solidFill>
                <a:latin typeface="Calibri"/>
                <a:ea typeface="Calibri"/>
                <a:cs typeface="Calibri"/>
                <a:sym typeface="Calibri"/>
              </a:rPr>
              <a:t>some stagnation </a:t>
            </a:r>
            <a:r>
              <a:rPr b="0" i="0" lang="nl-BE" sz="2400" u="none" cap="none" strike="noStrike">
                <a:solidFill>
                  <a:srgbClr val="000000"/>
                </a:solidFill>
                <a:latin typeface="Calibri"/>
                <a:ea typeface="Calibri"/>
                <a:cs typeface="Calibri"/>
                <a:sym typeface="Calibri"/>
              </a:rPr>
              <a:t>between 2004 and 2018 and then a decline until 2022.</a:t>
            </a:r>
            <a:endParaRPr/>
          </a:p>
          <a:p>
            <a:pPr indent="-342900" lvl="0" marL="342900" marR="0" rtl="0" algn="l">
              <a:spcBef>
                <a:spcPts val="0"/>
              </a:spcBef>
              <a:spcAft>
                <a:spcPts val="0"/>
              </a:spcAft>
              <a:buClr>
                <a:srgbClr val="000000"/>
              </a:buClr>
              <a:buSzPts val="2400"/>
              <a:buFont typeface="Noto Sans Symbols"/>
              <a:buChar char="⮚"/>
            </a:pPr>
            <a:r>
              <a:rPr b="0" i="0" lang="nl-BE" sz="2400" u="none" cap="none" strike="noStrike">
                <a:solidFill>
                  <a:srgbClr val="000000"/>
                </a:solidFill>
                <a:latin typeface="Calibri"/>
                <a:ea typeface="Calibri"/>
                <a:cs typeface="Calibri"/>
                <a:sym typeface="Calibri"/>
              </a:rPr>
              <a:t>Under the </a:t>
            </a:r>
            <a:r>
              <a:rPr b="1" i="0" lang="nl-BE" sz="2400" u="none" cap="none" strike="noStrike">
                <a:solidFill>
                  <a:srgbClr val="000000"/>
                </a:solidFill>
                <a:latin typeface="Calibri"/>
                <a:ea typeface="Calibri"/>
                <a:cs typeface="Calibri"/>
                <a:sym typeface="Calibri"/>
              </a:rPr>
              <a:t>general scheme </a:t>
            </a:r>
            <a:r>
              <a:rPr b="0" i="0" lang="nl-BE" sz="2400" u="none" cap="none" strike="noStrike">
                <a:solidFill>
                  <a:srgbClr val="000000"/>
                </a:solidFill>
                <a:latin typeface="Calibri"/>
                <a:ea typeface="Calibri"/>
                <a:cs typeface="Calibri"/>
                <a:sym typeface="Calibri"/>
              </a:rPr>
              <a:t>in 2022, there will be </a:t>
            </a:r>
            <a:r>
              <a:rPr b="1" i="0" lang="nl-BE" sz="2400" u="none" cap="none" strike="noStrike">
                <a:solidFill>
                  <a:srgbClr val="000000"/>
                </a:solidFill>
                <a:latin typeface="Calibri"/>
                <a:ea typeface="Calibri"/>
                <a:cs typeface="Calibri"/>
                <a:sym typeface="Calibri"/>
              </a:rPr>
              <a:t>almost 3 times as many female</a:t>
            </a:r>
            <a:r>
              <a:rPr b="0" i="0" lang="nl-BE" sz="2400" u="none" cap="none" strike="noStrike">
                <a:solidFill>
                  <a:srgbClr val="000000"/>
                </a:solidFill>
                <a:latin typeface="Calibri"/>
                <a:ea typeface="Calibri"/>
                <a:cs typeface="Calibri"/>
                <a:sym typeface="Calibri"/>
              </a:rPr>
              <a:t> users as male users. It is mainly used via a 1/5 reduction in benefits for men, while for women, the most popular formula was half-time between 2014 and 2017, and since 2018 it has been the 1/5 reduction that has been the most successful.</a:t>
            </a:r>
            <a:endParaRPr/>
          </a:p>
          <a:p>
            <a:pPr indent="0" lvl="0" marL="0" marR="0" rtl="0" algn="l">
              <a:spcBef>
                <a:spcPts val="0"/>
              </a:spcBef>
              <a:spcAft>
                <a:spcPts val="0"/>
              </a:spcAft>
              <a:buNone/>
            </a:pPr>
            <a:r>
              <a:t/>
            </a:r>
            <a:endParaRPr b="0" i="0" sz="1200" u="none" cap="none" strike="noStrike">
              <a:solidFill>
                <a:srgbClr val="000000"/>
              </a:solidFill>
              <a:latin typeface="Calibri"/>
              <a:ea typeface="Calibri"/>
              <a:cs typeface="Calibri"/>
              <a:sym typeface="Calibri"/>
            </a:endParaRPr>
          </a:p>
          <a:p>
            <a:pPr indent="-342900" lvl="0" marL="342900" marR="0" rtl="0" algn="l">
              <a:spcBef>
                <a:spcPts val="0"/>
              </a:spcBef>
              <a:spcAft>
                <a:spcPts val="0"/>
              </a:spcAft>
              <a:buClr>
                <a:srgbClr val="000000"/>
              </a:buClr>
              <a:buSzPts val="2400"/>
              <a:buFont typeface="Noto Sans Symbols"/>
              <a:buChar char="⮚"/>
            </a:pPr>
            <a:r>
              <a:rPr b="0" i="0" lang="nl-BE" sz="2400" u="none" cap="none" strike="noStrike">
                <a:solidFill>
                  <a:srgbClr val="000000"/>
                </a:solidFill>
                <a:latin typeface="Calibri"/>
                <a:ea typeface="Calibri"/>
                <a:cs typeface="Calibri"/>
                <a:sym typeface="Calibri"/>
              </a:rPr>
              <a:t>Under the </a:t>
            </a:r>
            <a:r>
              <a:rPr b="1" i="0" lang="nl-BE" sz="2400" u="none" cap="none" strike="noStrike">
                <a:solidFill>
                  <a:srgbClr val="000000"/>
                </a:solidFill>
                <a:latin typeface="Calibri"/>
                <a:ea typeface="Calibri"/>
                <a:cs typeface="Calibri"/>
                <a:sym typeface="Calibri"/>
              </a:rPr>
              <a:t>end-of-career scheme </a:t>
            </a:r>
            <a:r>
              <a:rPr b="0" i="0" lang="nl-BE" sz="2400" u="none" cap="none" strike="noStrike">
                <a:solidFill>
                  <a:srgbClr val="000000"/>
                </a:solidFill>
                <a:latin typeface="Calibri"/>
                <a:ea typeface="Calibri"/>
                <a:cs typeface="Calibri"/>
                <a:sym typeface="Calibri"/>
              </a:rPr>
              <a:t>in 2022, there are </a:t>
            </a:r>
            <a:r>
              <a:rPr b="1" i="0" lang="nl-BE" sz="2400" u="none" cap="none" strike="noStrike">
                <a:solidFill>
                  <a:srgbClr val="000000"/>
                </a:solidFill>
                <a:latin typeface="Calibri"/>
                <a:ea typeface="Calibri"/>
                <a:cs typeface="Calibri"/>
                <a:sym typeface="Calibri"/>
              </a:rPr>
              <a:t>twice</a:t>
            </a:r>
            <a:r>
              <a:rPr b="0" i="0" lang="nl-BE" sz="2400" u="none" cap="none" strike="noStrike">
                <a:solidFill>
                  <a:srgbClr val="000000"/>
                </a:solidFill>
                <a:latin typeface="Calibri"/>
                <a:ea typeface="Calibri"/>
                <a:cs typeface="Calibri"/>
                <a:sym typeface="Calibri"/>
              </a:rPr>
              <a:t> as many female users as male users. The most popular formula is the 1/5 reduction in benefits for men and since 2021, the 1/5 reduction has also been the most popular for women.</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7"/>
          <p:cNvSpPr txBox="1"/>
          <p:nvPr>
            <p:ph type="title"/>
          </p:nvPr>
        </p:nvSpPr>
        <p:spPr>
          <a:xfrm>
            <a:off x="838200" y="143056"/>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Conclusions and recommendations</a:t>
            </a:r>
            <a:endParaRPr b="1">
              <a:solidFill>
                <a:srgbClr val="8DA9DB"/>
              </a:solidFill>
            </a:endParaRPr>
          </a:p>
        </p:txBody>
      </p:sp>
      <p:sp>
        <p:nvSpPr>
          <p:cNvPr id="202" name="Google Shape;202;p17"/>
          <p:cNvSpPr txBox="1"/>
          <p:nvPr/>
        </p:nvSpPr>
        <p:spPr>
          <a:xfrm>
            <a:off x="838200" y="1599248"/>
            <a:ext cx="10748553" cy="3970318"/>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800"/>
              <a:buFont typeface="Noto Sans Symbols"/>
              <a:buChar char="▪"/>
            </a:pPr>
            <a:r>
              <a:rPr b="1" i="0" lang="nl-BE" sz="2800" u="none" cap="none" strike="noStrike">
                <a:solidFill>
                  <a:schemeClr val="dk1"/>
                </a:solidFill>
                <a:latin typeface="Calibri"/>
                <a:ea typeface="Calibri"/>
                <a:cs typeface="Calibri"/>
                <a:sym typeface="Calibri"/>
              </a:rPr>
              <a:t>Towards greater simplicity and transparency</a:t>
            </a:r>
            <a:endParaRPr/>
          </a:p>
          <a:p>
            <a:pPr indent="-285750" lvl="0" marL="285750" marR="0" rtl="0" algn="l">
              <a:spcBef>
                <a:spcPts val="0"/>
              </a:spcBef>
              <a:spcAft>
                <a:spcPts val="0"/>
              </a:spcAft>
              <a:buClr>
                <a:schemeClr val="dk1"/>
              </a:buClr>
              <a:buSzPts val="2800"/>
              <a:buFont typeface="Noto Sans Symbols"/>
              <a:buChar char="▪"/>
            </a:pPr>
            <a:r>
              <a:rPr b="1" i="0" lang="nl-BE" sz="2800" u="none" cap="none" strike="noStrike">
                <a:solidFill>
                  <a:schemeClr val="dk1"/>
                </a:solidFill>
                <a:latin typeface="Calibri"/>
                <a:ea typeface="Calibri"/>
                <a:cs typeface="Calibri"/>
                <a:sym typeface="Calibri"/>
              </a:rPr>
              <a:t>Enhancing the financial value of thematic leave</a:t>
            </a:r>
            <a:endParaRPr b="1" i="0" sz="2800" u="none" cap="none" strike="noStrike">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2800"/>
              <a:buFont typeface="Noto Sans Symbols"/>
              <a:buChar char="▪"/>
            </a:pPr>
            <a:r>
              <a:rPr b="1" i="0" lang="nl-BE" sz="2800" u="none" cap="none" strike="noStrike">
                <a:solidFill>
                  <a:schemeClr val="dk1"/>
                </a:solidFill>
                <a:latin typeface="Calibri"/>
                <a:ea typeface="Calibri"/>
                <a:cs typeface="Calibri"/>
                <a:sym typeface="Calibri"/>
              </a:rPr>
              <a:t>Encouraging fathers to take parental leave</a:t>
            </a:r>
            <a:endParaRPr/>
          </a:p>
          <a:p>
            <a:pPr indent="-285750" lvl="0" marL="285750" marR="0" rtl="0" algn="l">
              <a:spcBef>
                <a:spcPts val="0"/>
              </a:spcBef>
              <a:spcAft>
                <a:spcPts val="0"/>
              </a:spcAft>
              <a:buClr>
                <a:schemeClr val="dk1"/>
              </a:buClr>
              <a:buSzPts val="2800"/>
              <a:buFont typeface="Noto Sans Symbols"/>
              <a:buChar char="▪"/>
            </a:pPr>
            <a:r>
              <a:rPr b="1" i="0" lang="nl-BE" sz="2800" u="none" cap="none" strike="noStrike">
                <a:solidFill>
                  <a:schemeClr val="dk1"/>
                </a:solidFill>
                <a:latin typeface="Calibri"/>
                <a:ea typeface="Calibri"/>
                <a:cs typeface="Calibri"/>
                <a:sym typeface="Calibri"/>
              </a:rPr>
              <a:t>Pay particular attention to single-parent families</a:t>
            </a:r>
            <a:endParaRPr b="1" i="0" sz="2800" u="none" cap="none" strike="noStrike">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2800"/>
              <a:buFont typeface="Noto Sans Symbols"/>
              <a:buChar char="▪"/>
            </a:pPr>
            <a:r>
              <a:rPr b="1" i="0" lang="nl-BE" sz="2800" u="none" cap="none" strike="noStrike">
                <a:solidFill>
                  <a:schemeClr val="dk1"/>
                </a:solidFill>
                <a:latin typeface="Calibri"/>
                <a:ea typeface="Calibri"/>
                <a:cs typeface="Calibri"/>
                <a:sym typeface="Calibri"/>
              </a:rPr>
              <a:t>Access to parental leave for the self-employed</a:t>
            </a:r>
            <a:endParaRPr/>
          </a:p>
          <a:p>
            <a:pPr indent="-285750" lvl="0" marL="285750" marR="0" rtl="0" algn="l">
              <a:spcBef>
                <a:spcPts val="0"/>
              </a:spcBef>
              <a:spcAft>
                <a:spcPts val="0"/>
              </a:spcAft>
              <a:buClr>
                <a:schemeClr val="dk1"/>
              </a:buClr>
              <a:buSzPts val="2800"/>
              <a:buFont typeface="Noto Sans Symbols"/>
              <a:buChar char="▪"/>
            </a:pPr>
            <a:r>
              <a:rPr b="1" i="0" lang="nl-BE" sz="2800" u="none" cap="none" strike="noStrike">
                <a:solidFill>
                  <a:schemeClr val="dk1"/>
                </a:solidFill>
                <a:latin typeface="Calibri"/>
                <a:ea typeface="Calibri"/>
                <a:cs typeface="Calibri"/>
                <a:sym typeface="Calibri"/>
              </a:rPr>
              <a:t>Informing and raising awareness</a:t>
            </a:r>
            <a:endParaRPr b="1" i="0" sz="2800" u="none" cap="none" strike="noStrike">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2800"/>
              <a:buFont typeface="Noto Sans Symbols"/>
              <a:buChar char="▪"/>
            </a:pPr>
            <a:r>
              <a:rPr b="1" i="0" lang="nl-BE" sz="2800" u="none" cap="none" strike="noStrike">
                <a:solidFill>
                  <a:schemeClr val="dk1"/>
                </a:solidFill>
                <a:latin typeface="Calibri"/>
                <a:ea typeface="Calibri"/>
                <a:cs typeface="Calibri"/>
                <a:sym typeface="Calibri"/>
              </a:rPr>
              <a:t>Life-course time credit and end-of-career time credit</a:t>
            </a:r>
            <a:endParaRPr/>
          </a:p>
          <a:p>
            <a:pPr indent="-285750" lvl="0" marL="285750" marR="0" rtl="0" algn="l">
              <a:spcBef>
                <a:spcPts val="0"/>
              </a:spcBef>
              <a:spcAft>
                <a:spcPts val="0"/>
              </a:spcAft>
              <a:buClr>
                <a:schemeClr val="dk1"/>
              </a:buClr>
              <a:buSzPts val="2800"/>
              <a:buFont typeface="Noto Sans Symbols"/>
              <a:buChar char="▪"/>
            </a:pPr>
            <a:r>
              <a:rPr b="1" i="0" lang="nl-BE" sz="2800" u="none" cap="none" strike="noStrike">
                <a:solidFill>
                  <a:schemeClr val="dk1"/>
                </a:solidFill>
                <a:latin typeface="Calibri"/>
                <a:ea typeface="Calibri"/>
                <a:cs typeface="Calibri"/>
                <a:sym typeface="Calibri"/>
              </a:rPr>
              <a:t>Impact of time credit reform on gender equality</a:t>
            </a:r>
            <a:endParaRPr/>
          </a:p>
          <a:p>
            <a:pPr indent="-285750" lvl="0" marL="285750" marR="0" rtl="0" algn="l">
              <a:spcBef>
                <a:spcPts val="0"/>
              </a:spcBef>
              <a:spcAft>
                <a:spcPts val="0"/>
              </a:spcAft>
              <a:buClr>
                <a:schemeClr val="dk1"/>
              </a:buClr>
              <a:buSzPts val="2800"/>
              <a:buFont typeface="Noto Sans Symbols"/>
              <a:buChar char="▪"/>
            </a:pPr>
            <a:r>
              <a:rPr b="1" i="0" lang="nl-BE" sz="2800" u="none" cap="none" strike="noStrike">
                <a:solidFill>
                  <a:schemeClr val="dk1"/>
                </a:solidFill>
                <a:latin typeface="Calibri"/>
                <a:ea typeface="Calibri"/>
                <a:cs typeface="Calibri"/>
                <a:sym typeface="Calibri"/>
              </a:rPr>
              <a:t>A semantic and symbolic change</a:t>
            </a:r>
            <a:endParaRPr b="0" i="0" sz="36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Presentation</a:t>
            </a:r>
            <a:endParaRPr/>
          </a:p>
        </p:txBody>
      </p:sp>
      <p:sp>
        <p:nvSpPr>
          <p:cNvPr id="97" name="Google Shape;97;p2"/>
          <p:cNvSpPr txBox="1"/>
          <p:nvPr>
            <p:ph idx="1" type="body"/>
          </p:nvPr>
        </p:nvSpPr>
        <p:spPr>
          <a:xfrm>
            <a:off x="1788160" y="2141537"/>
            <a:ext cx="9565640" cy="4351338"/>
          </a:xfrm>
          <a:prstGeom prst="rect">
            <a:avLst/>
          </a:prstGeom>
          <a:noFill/>
          <a:ln>
            <a:noFill/>
          </a:ln>
        </p:spPr>
        <p:txBody>
          <a:bodyPr anchorCtr="0" anchor="t" bIns="45700" lIns="91425" spcFirstLastPara="1" rIns="91425" wrap="square" tIns="45700">
            <a:normAutofit/>
          </a:bodyPr>
          <a:lstStyle/>
          <a:p>
            <a:pPr indent="-514350" lvl="0" marL="514350" rtl="0" algn="l">
              <a:lnSpc>
                <a:spcPct val="90000"/>
              </a:lnSpc>
              <a:spcBef>
                <a:spcPts val="0"/>
              </a:spcBef>
              <a:spcAft>
                <a:spcPts val="0"/>
              </a:spcAft>
              <a:buClr>
                <a:schemeClr val="dk1"/>
              </a:buClr>
              <a:buSzPts val="2800"/>
              <a:buFont typeface="Calibri"/>
              <a:buAutoNum type="arabicPeriod"/>
            </a:pPr>
            <a:r>
              <a:rPr lang="nl-BE"/>
              <a:t>The report</a:t>
            </a:r>
            <a:endParaRPr/>
          </a:p>
          <a:p>
            <a:pPr indent="-514350" lvl="0" marL="514350" rtl="0" algn="l">
              <a:lnSpc>
                <a:spcPct val="90000"/>
              </a:lnSpc>
              <a:spcBef>
                <a:spcPts val="1000"/>
              </a:spcBef>
              <a:spcAft>
                <a:spcPts val="0"/>
              </a:spcAft>
              <a:buClr>
                <a:schemeClr val="dk1"/>
              </a:buClr>
              <a:buSzPts val="2800"/>
              <a:buFont typeface="Calibri"/>
              <a:buAutoNum type="arabicPeriod"/>
            </a:pPr>
            <a:r>
              <a:rPr lang="nl-BE"/>
              <a:t>Methodology and data</a:t>
            </a:r>
            <a:endParaRPr/>
          </a:p>
          <a:p>
            <a:pPr indent="-514350" lvl="0" marL="514350" rtl="0" algn="l">
              <a:lnSpc>
                <a:spcPct val="90000"/>
              </a:lnSpc>
              <a:spcBef>
                <a:spcPts val="1000"/>
              </a:spcBef>
              <a:spcAft>
                <a:spcPts val="0"/>
              </a:spcAft>
              <a:buClr>
                <a:schemeClr val="dk1"/>
              </a:buClr>
              <a:buSzPts val="2800"/>
              <a:buFont typeface="Calibri"/>
              <a:buAutoNum type="arabicPeriod"/>
            </a:pPr>
            <a:r>
              <a:rPr lang="nl-BE"/>
              <a:t>Main results and synthesis</a:t>
            </a:r>
            <a:endParaRPr/>
          </a:p>
          <a:p>
            <a:pPr indent="-514350" lvl="0" marL="514350" rtl="0" algn="l">
              <a:lnSpc>
                <a:spcPct val="90000"/>
              </a:lnSpc>
              <a:spcBef>
                <a:spcPts val="1000"/>
              </a:spcBef>
              <a:spcAft>
                <a:spcPts val="0"/>
              </a:spcAft>
              <a:buClr>
                <a:schemeClr val="dk1"/>
              </a:buClr>
              <a:buSzPts val="2800"/>
              <a:buFont typeface="Calibri"/>
              <a:buAutoNum type="arabicPeriod"/>
            </a:pPr>
            <a:r>
              <a:rPr lang="nl-BE"/>
              <a:t>Conclusions and recommendations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The report</a:t>
            </a:r>
            <a:endParaRPr/>
          </a:p>
        </p:txBody>
      </p:sp>
      <p:sp>
        <p:nvSpPr>
          <p:cNvPr id="104" name="Google Shape;104;p3"/>
          <p:cNvSpPr txBox="1"/>
          <p:nvPr>
            <p:ph idx="1" type="body"/>
          </p:nvPr>
        </p:nvSpPr>
        <p:spPr>
          <a:xfrm>
            <a:off x="232565" y="1916112"/>
            <a:ext cx="740602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Font typeface="Noto Sans Symbols"/>
              <a:buChar char="▪"/>
            </a:pPr>
            <a:r>
              <a:rPr lang="nl-BE"/>
              <a:t>Report commissioned by the (Belgian</a:t>
            </a:r>
            <a:r>
              <a:rPr lang="nl-BE" u="sng">
                <a:solidFill>
                  <a:schemeClr val="hlink"/>
                </a:solidFill>
                <a:hlinkClick r:id="rId3"/>
              </a:rPr>
              <a:t>) Institute for the Equality between women and men</a:t>
            </a:r>
            <a:endParaRPr/>
          </a:p>
          <a:p>
            <a:pPr indent="-228600" lvl="0" marL="228600" rtl="0" algn="l">
              <a:lnSpc>
                <a:spcPct val="90000"/>
              </a:lnSpc>
              <a:spcBef>
                <a:spcPts val="1000"/>
              </a:spcBef>
              <a:spcAft>
                <a:spcPts val="0"/>
              </a:spcAft>
              <a:buClr>
                <a:schemeClr val="dk1"/>
              </a:buClr>
              <a:buSzPts val="2800"/>
              <a:buFont typeface="Noto Sans Symbols"/>
              <a:buChar char="▪"/>
            </a:pPr>
            <a:r>
              <a:rPr lang="nl-BE"/>
              <a:t>Published online in 2023</a:t>
            </a:r>
            <a:endParaRPr/>
          </a:p>
          <a:p>
            <a:pPr indent="-228600" lvl="0" marL="228600" rtl="0" algn="l">
              <a:lnSpc>
                <a:spcPct val="90000"/>
              </a:lnSpc>
              <a:spcBef>
                <a:spcPts val="1000"/>
              </a:spcBef>
              <a:spcAft>
                <a:spcPts val="0"/>
              </a:spcAft>
              <a:buClr>
                <a:schemeClr val="dk1"/>
              </a:buClr>
              <a:buSzPts val="2800"/>
              <a:buFont typeface="Noto Sans Symbols"/>
              <a:buChar char="▪"/>
            </a:pPr>
            <a:r>
              <a:rPr lang="nl-BE"/>
              <a:t>Update a report from 2018 on the gender dimension of parental leave, time credit and career breaks</a:t>
            </a:r>
            <a:endParaRPr/>
          </a:p>
          <a:p>
            <a:pPr indent="-228600" lvl="0" marL="228600" rtl="0" algn="l">
              <a:lnSpc>
                <a:spcPct val="90000"/>
              </a:lnSpc>
              <a:spcBef>
                <a:spcPts val="1000"/>
              </a:spcBef>
              <a:spcAft>
                <a:spcPts val="0"/>
              </a:spcAft>
              <a:buClr>
                <a:schemeClr val="dk1"/>
              </a:buClr>
              <a:buSzPts val="2800"/>
              <a:buFont typeface="Noto Sans Symbols"/>
              <a:buChar char="▪"/>
            </a:pPr>
            <a:r>
              <a:rPr lang="nl-BE"/>
              <a:t>Report available in </a:t>
            </a:r>
            <a:r>
              <a:rPr lang="nl-BE" u="sng">
                <a:solidFill>
                  <a:schemeClr val="hlink"/>
                </a:solidFill>
                <a:hlinkClick r:id="rId4"/>
              </a:rPr>
              <a:t>French</a:t>
            </a:r>
            <a:r>
              <a:rPr lang="nl-BE"/>
              <a:t> and in </a:t>
            </a:r>
            <a:r>
              <a:rPr lang="nl-BE" u="sng">
                <a:solidFill>
                  <a:schemeClr val="hlink"/>
                </a:solidFill>
                <a:hlinkClick r:id="rId5"/>
              </a:rPr>
              <a:t>Dutch </a:t>
            </a:r>
            <a:endParaRPr/>
          </a:p>
        </p:txBody>
      </p:sp>
      <p:pic>
        <p:nvPicPr>
          <p:cNvPr descr="A blue and white cover with text&#10;&#10;Description automatically generated" id="105" name="Google Shape;105;p3"/>
          <p:cNvPicPr preferRelativeResize="0"/>
          <p:nvPr/>
        </p:nvPicPr>
        <p:blipFill rotWithShape="1">
          <a:blip r:embed="rId6">
            <a:alphaModFix/>
          </a:blip>
          <a:srcRect b="0" l="0" r="0" t="0"/>
          <a:stretch/>
        </p:blipFill>
        <p:spPr>
          <a:xfrm>
            <a:off x="7731048" y="603250"/>
            <a:ext cx="4000500" cy="5664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Methodology and data</a:t>
            </a:r>
            <a:endParaRPr/>
          </a:p>
        </p:txBody>
      </p:sp>
      <p:sp>
        <p:nvSpPr>
          <p:cNvPr id="111" name="Google Shape;111;p4"/>
          <p:cNvSpPr txBox="1"/>
          <p:nvPr>
            <p:ph idx="1" type="body"/>
          </p:nvPr>
        </p:nvSpPr>
        <p:spPr>
          <a:xfrm>
            <a:off x="1574800" y="1785937"/>
            <a:ext cx="9565640" cy="4351338"/>
          </a:xfrm>
          <a:prstGeom prst="rect">
            <a:avLst/>
          </a:prstGeom>
          <a:noFill/>
          <a:ln>
            <a:noFill/>
          </a:ln>
        </p:spPr>
        <p:txBody>
          <a:bodyPr anchorCtr="0" anchor="t" bIns="45700" lIns="91425" spcFirstLastPara="1" rIns="91425" wrap="square" tIns="45700">
            <a:normAutofit lnSpcReduction="10000"/>
          </a:bodyPr>
          <a:lstStyle/>
          <a:p>
            <a:pPr indent="-228600" lvl="0" marL="228600" rtl="0" algn="just">
              <a:lnSpc>
                <a:spcPct val="90000"/>
              </a:lnSpc>
              <a:spcBef>
                <a:spcPts val="0"/>
              </a:spcBef>
              <a:spcAft>
                <a:spcPts val="0"/>
              </a:spcAft>
              <a:buClr>
                <a:schemeClr val="dk1"/>
              </a:buClr>
              <a:buSzPts val="2800"/>
              <a:buFont typeface="Noto Sans Symbols"/>
              <a:buChar char="▪"/>
            </a:pPr>
            <a:r>
              <a:rPr lang="nl-BE"/>
              <a:t>The statistical data was provided by </a:t>
            </a:r>
            <a:r>
              <a:rPr b="1" lang="nl-BE"/>
              <a:t>the Office National de l'Emploi (ONEM) </a:t>
            </a:r>
            <a:r>
              <a:rPr lang="nl-BE"/>
              <a:t>for the period 2004 to 2022. </a:t>
            </a:r>
            <a:endParaRPr/>
          </a:p>
          <a:p>
            <a:pPr indent="-228600" lvl="0" marL="228600" rtl="0" algn="just">
              <a:lnSpc>
                <a:spcPct val="90000"/>
              </a:lnSpc>
              <a:spcBef>
                <a:spcPts val="1000"/>
              </a:spcBef>
              <a:spcAft>
                <a:spcPts val="0"/>
              </a:spcAft>
              <a:buClr>
                <a:schemeClr val="dk1"/>
              </a:buClr>
              <a:buSzPts val="2800"/>
              <a:buFont typeface="Noto Sans Symbols"/>
              <a:buChar char="▪"/>
            </a:pPr>
            <a:r>
              <a:rPr lang="nl-BE"/>
              <a:t>For the types of interruption, the available data cover the period from 2014 to 2022. </a:t>
            </a:r>
            <a:endParaRPr/>
          </a:p>
          <a:p>
            <a:pPr indent="-228600" lvl="0" marL="228600" rtl="0" algn="just">
              <a:lnSpc>
                <a:spcPct val="90000"/>
              </a:lnSpc>
              <a:spcBef>
                <a:spcPts val="1000"/>
              </a:spcBef>
              <a:spcAft>
                <a:spcPts val="0"/>
              </a:spcAft>
              <a:buClr>
                <a:schemeClr val="dk1"/>
              </a:buClr>
              <a:buSzPts val="2800"/>
              <a:buFont typeface="Noto Sans Symbols"/>
              <a:buChar char="▪"/>
            </a:pPr>
            <a:r>
              <a:rPr lang="nl-BE"/>
              <a:t>The number of users is given as </a:t>
            </a:r>
            <a:r>
              <a:rPr b="1" lang="nl-BE"/>
              <a:t>an annual average</a:t>
            </a:r>
            <a:r>
              <a:rPr lang="nl-BE"/>
              <a:t>. As we have no information on the duration of leave per person, we use an average over the year of the number of people who took a specific leave. </a:t>
            </a:r>
            <a:endParaRPr/>
          </a:p>
          <a:p>
            <a:pPr indent="-228600" lvl="0" marL="228600" rtl="0" algn="just">
              <a:lnSpc>
                <a:spcPct val="90000"/>
              </a:lnSpc>
              <a:spcBef>
                <a:spcPts val="1000"/>
              </a:spcBef>
              <a:spcAft>
                <a:spcPts val="0"/>
              </a:spcAft>
              <a:buClr>
                <a:schemeClr val="dk1"/>
              </a:buClr>
              <a:buSzPts val="2800"/>
              <a:buFont typeface="Noto Sans Symbols"/>
              <a:buChar char="▪"/>
            </a:pPr>
            <a:r>
              <a:rPr lang="nl-BE"/>
              <a:t>We therefore </a:t>
            </a:r>
            <a:r>
              <a:rPr b="1" lang="nl-BE"/>
              <a:t>do not present the exact number of people </a:t>
            </a:r>
            <a:r>
              <a:rPr lang="nl-BE"/>
              <a:t>who took leave, as the same person often took leave over several months.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Methodology and data</a:t>
            </a:r>
            <a:endParaRPr/>
          </a:p>
        </p:txBody>
      </p:sp>
      <p:sp>
        <p:nvSpPr>
          <p:cNvPr id="117" name="Google Shape;117;p5"/>
          <p:cNvSpPr txBox="1"/>
          <p:nvPr>
            <p:ph idx="1" type="body"/>
          </p:nvPr>
        </p:nvSpPr>
        <p:spPr>
          <a:xfrm>
            <a:off x="1574800" y="1785937"/>
            <a:ext cx="956564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Font typeface="Noto Sans Symbols"/>
              <a:buChar char="▪"/>
            </a:pPr>
            <a:r>
              <a:rPr lang="nl-BE"/>
              <a:t>The analysis was carried out using the following variables: </a:t>
            </a:r>
            <a:r>
              <a:rPr b="1" lang="nl-BE"/>
              <a:t>gender, type of leave and reason for interruption</a:t>
            </a:r>
            <a:r>
              <a:rPr lang="nl-BE"/>
              <a:t>.</a:t>
            </a:r>
            <a:endParaRPr/>
          </a:p>
          <a:p>
            <a:pPr indent="-228600" lvl="0" marL="228600" rtl="0" algn="just">
              <a:lnSpc>
                <a:spcPct val="90000"/>
              </a:lnSpc>
              <a:spcBef>
                <a:spcPts val="1000"/>
              </a:spcBef>
              <a:spcAft>
                <a:spcPts val="0"/>
              </a:spcAft>
              <a:buClr>
                <a:schemeClr val="dk1"/>
              </a:buClr>
              <a:buSzPts val="2800"/>
              <a:buFont typeface="Noto Sans Symbols"/>
              <a:buChar char="▪"/>
            </a:pPr>
            <a:r>
              <a:rPr b="1" lang="nl-BE"/>
              <a:t>Types of leaves</a:t>
            </a:r>
            <a:r>
              <a:rPr lang="nl-BE"/>
              <a:t>: parental leave and other thematic leave, such as leave for medical assistance, leave for palliative care and leave for family carers + time credit systems (for the private sector) and career breaks (for the public sector) </a:t>
            </a:r>
            <a:endParaRPr/>
          </a:p>
          <a:p>
            <a:pPr indent="-228600" lvl="0" marL="228600" rtl="0" algn="just">
              <a:lnSpc>
                <a:spcPct val="90000"/>
              </a:lnSpc>
              <a:spcBef>
                <a:spcPts val="1000"/>
              </a:spcBef>
              <a:spcAft>
                <a:spcPts val="0"/>
              </a:spcAft>
              <a:buClr>
                <a:schemeClr val="dk1"/>
              </a:buClr>
              <a:buSzPts val="2800"/>
              <a:buFont typeface="Noto Sans Symbols"/>
              <a:buChar char="▪"/>
            </a:pPr>
            <a:r>
              <a:rPr lang="nl-BE"/>
              <a:t>In addition, the </a:t>
            </a:r>
            <a:r>
              <a:rPr b="1" lang="nl-BE"/>
              <a:t>temporary measures </a:t>
            </a:r>
            <a:r>
              <a:rPr lang="nl-BE"/>
              <a:t>available during the COVID-19 pandemic are also presented.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Main results</a:t>
            </a:r>
            <a:br>
              <a:rPr b="1" lang="nl-BE">
                <a:solidFill>
                  <a:srgbClr val="2F5496"/>
                </a:solidFill>
              </a:rPr>
            </a:br>
            <a:r>
              <a:rPr b="1" lang="nl-BE" sz="3600">
                <a:solidFill>
                  <a:srgbClr val="8DA9DB"/>
                </a:solidFill>
              </a:rPr>
              <a:t>Parental leave</a:t>
            </a:r>
            <a:endParaRPr b="1">
              <a:solidFill>
                <a:srgbClr val="8DA9DB"/>
              </a:solidFill>
            </a:endParaRPr>
          </a:p>
        </p:txBody>
      </p:sp>
      <p:sp>
        <p:nvSpPr>
          <p:cNvPr id="123" name="Google Shape;123;p6"/>
          <p:cNvSpPr txBox="1"/>
          <p:nvPr>
            <p:ph idx="1" type="body"/>
          </p:nvPr>
        </p:nvSpPr>
        <p:spPr>
          <a:xfrm>
            <a:off x="1574800" y="1785937"/>
            <a:ext cx="956564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Font typeface="Noto Sans Symbols"/>
              <a:buChar char="▪"/>
            </a:pPr>
            <a:r>
              <a:rPr b="1" lang="nl-BE"/>
              <a:t>Duration for a child up to 12 </a:t>
            </a:r>
            <a:r>
              <a:rPr lang="nl-BE"/>
              <a:t>– very flexible: </a:t>
            </a:r>
            <a:endParaRPr/>
          </a:p>
          <a:p>
            <a:pPr indent="-366713" lvl="0" marL="1260475" rtl="0" algn="l">
              <a:lnSpc>
                <a:spcPct val="90000"/>
              </a:lnSpc>
              <a:spcBef>
                <a:spcPts val="1000"/>
              </a:spcBef>
              <a:spcAft>
                <a:spcPts val="0"/>
              </a:spcAft>
              <a:buClr>
                <a:schemeClr val="dk1"/>
              </a:buClr>
              <a:buSzPts val="2800"/>
              <a:buFont typeface="Noto Sans Symbols"/>
              <a:buChar char="⮚"/>
            </a:pPr>
            <a:r>
              <a:rPr lang="nl-BE"/>
              <a:t>4 months - full-time</a:t>
            </a:r>
            <a:endParaRPr/>
          </a:p>
          <a:p>
            <a:pPr indent="-366713" lvl="0" marL="1260475" rtl="0" algn="l">
              <a:lnSpc>
                <a:spcPct val="90000"/>
              </a:lnSpc>
              <a:spcBef>
                <a:spcPts val="1000"/>
              </a:spcBef>
              <a:spcAft>
                <a:spcPts val="0"/>
              </a:spcAft>
              <a:buClr>
                <a:schemeClr val="dk1"/>
              </a:buClr>
              <a:buSzPts val="2800"/>
              <a:buFont typeface="Noto Sans Symbols"/>
              <a:buChar char="⮚"/>
            </a:pPr>
            <a:r>
              <a:rPr lang="nl-BE"/>
              <a:t>8 months – part-time</a:t>
            </a:r>
            <a:endParaRPr/>
          </a:p>
          <a:p>
            <a:pPr indent="-366713" lvl="0" marL="1260475" rtl="0" algn="l">
              <a:lnSpc>
                <a:spcPct val="90000"/>
              </a:lnSpc>
              <a:spcBef>
                <a:spcPts val="1000"/>
              </a:spcBef>
              <a:spcAft>
                <a:spcPts val="0"/>
              </a:spcAft>
              <a:buClr>
                <a:schemeClr val="dk1"/>
              </a:buClr>
              <a:buSzPts val="2800"/>
              <a:buFont typeface="Noto Sans Symbols"/>
              <a:buChar char="⮚"/>
            </a:pPr>
            <a:r>
              <a:rPr lang="nl-BE"/>
              <a:t>20 months – 1/5 time</a:t>
            </a:r>
            <a:endParaRPr/>
          </a:p>
          <a:p>
            <a:pPr indent="-366713" lvl="0" marL="1260475" rtl="0" algn="l">
              <a:lnSpc>
                <a:spcPct val="90000"/>
              </a:lnSpc>
              <a:spcBef>
                <a:spcPts val="1000"/>
              </a:spcBef>
              <a:spcAft>
                <a:spcPts val="0"/>
              </a:spcAft>
              <a:buClr>
                <a:schemeClr val="dk1"/>
              </a:buClr>
              <a:buSzPts val="2800"/>
              <a:buFont typeface="Noto Sans Symbols"/>
              <a:buChar char="⮚"/>
            </a:pPr>
            <a:r>
              <a:rPr lang="nl-BE"/>
              <a:t>40 months – 1/10 time</a:t>
            </a:r>
            <a:endParaRPr/>
          </a:p>
          <a:p>
            <a:pPr indent="-228600" lvl="0" marL="228600" rtl="0" algn="l">
              <a:lnSpc>
                <a:spcPct val="90000"/>
              </a:lnSpc>
              <a:spcBef>
                <a:spcPts val="1000"/>
              </a:spcBef>
              <a:spcAft>
                <a:spcPts val="0"/>
              </a:spcAft>
              <a:buClr>
                <a:schemeClr val="dk1"/>
              </a:buClr>
              <a:buSzPts val="2800"/>
              <a:buChar char="•"/>
            </a:pPr>
            <a:r>
              <a:rPr b="0" i="0" lang="nl-BE" u="none" strike="noStrike">
                <a:latin typeface="Calibri"/>
                <a:ea typeface="Calibri"/>
                <a:cs typeface="Calibri"/>
                <a:sym typeface="Calibri"/>
              </a:rPr>
              <a:t>Both parents can take parental leave </a:t>
            </a:r>
            <a:r>
              <a:rPr b="1" i="0" lang="nl-BE" u="none" strike="noStrike">
                <a:latin typeface="Calibri"/>
                <a:ea typeface="Calibri"/>
                <a:cs typeface="Calibri"/>
                <a:sym typeface="Calibri"/>
              </a:rPr>
              <a:t>at the same time</a:t>
            </a:r>
            <a:r>
              <a:rPr b="0" i="0" lang="nl-BE" u="none" strike="noStrike">
                <a:latin typeface="Calibri"/>
                <a:ea typeface="Calibri"/>
                <a:cs typeface="Calibri"/>
                <a:sym typeface="Calibri"/>
              </a:rPr>
              <a:t>. </a:t>
            </a:r>
            <a:endParaRPr/>
          </a:p>
          <a:p>
            <a:pPr indent="-228600" lvl="0" marL="228600" rtl="0" algn="l">
              <a:lnSpc>
                <a:spcPct val="90000"/>
              </a:lnSpc>
              <a:spcBef>
                <a:spcPts val="1000"/>
              </a:spcBef>
              <a:spcAft>
                <a:spcPts val="0"/>
              </a:spcAft>
              <a:buClr>
                <a:schemeClr val="dk1"/>
              </a:buClr>
              <a:buSzPts val="2800"/>
              <a:buChar char="•"/>
            </a:pPr>
            <a:r>
              <a:rPr b="0" i="0" lang="nl-BE" u="none" strike="noStrike">
                <a:latin typeface="Calibri"/>
                <a:ea typeface="Calibri"/>
                <a:cs typeface="Calibri"/>
                <a:sym typeface="Calibri"/>
              </a:rPr>
              <a:t>There is </a:t>
            </a:r>
            <a:r>
              <a:rPr b="1" i="0" lang="nl-BE" u="none" strike="noStrike">
                <a:latin typeface="Calibri"/>
                <a:ea typeface="Calibri"/>
                <a:cs typeface="Calibri"/>
                <a:sym typeface="Calibri"/>
              </a:rPr>
              <a:t>no difference </a:t>
            </a:r>
            <a:r>
              <a:rPr b="0" i="0" lang="nl-BE" u="none" strike="noStrike">
                <a:latin typeface="Calibri"/>
                <a:ea typeface="Calibri"/>
                <a:cs typeface="Calibri"/>
                <a:sym typeface="Calibri"/>
              </a:rPr>
              <a:t>for same-sex couples (since 2006) or adoptive parents.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Main results</a:t>
            </a:r>
            <a:br>
              <a:rPr b="1" lang="nl-BE">
                <a:solidFill>
                  <a:srgbClr val="2F5496"/>
                </a:solidFill>
              </a:rPr>
            </a:br>
            <a:r>
              <a:rPr b="1" lang="nl-BE" sz="3600">
                <a:solidFill>
                  <a:srgbClr val="8DA9DB"/>
                </a:solidFill>
              </a:rPr>
              <a:t>Parental leave</a:t>
            </a:r>
            <a:endParaRPr b="1">
              <a:solidFill>
                <a:srgbClr val="8DA9DB"/>
              </a:solidFill>
            </a:endParaRPr>
          </a:p>
        </p:txBody>
      </p:sp>
      <p:sp>
        <p:nvSpPr>
          <p:cNvPr id="129" name="Google Shape;129;p7"/>
          <p:cNvSpPr txBox="1"/>
          <p:nvPr>
            <p:ph idx="1" type="body"/>
          </p:nvPr>
        </p:nvSpPr>
        <p:spPr>
          <a:xfrm>
            <a:off x="1574800" y="1785937"/>
            <a:ext cx="9565640" cy="4351338"/>
          </a:xfrm>
          <a:prstGeom prst="rect">
            <a:avLst/>
          </a:prstGeom>
          <a:noFill/>
          <a:ln>
            <a:noFill/>
          </a:ln>
        </p:spPr>
        <p:txBody>
          <a:bodyPr anchorCtr="0" anchor="t" bIns="45700" lIns="91425" spcFirstLastPara="1" rIns="91425" wrap="square" tIns="45700">
            <a:normAutofit lnSpcReduction="10000"/>
          </a:bodyPr>
          <a:lstStyle/>
          <a:p>
            <a:pPr indent="-228600" lvl="0" marL="228600" rtl="0" algn="just">
              <a:lnSpc>
                <a:spcPct val="90000"/>
              </a:lnSpc>
              <a:spcBef>
                <a:spcPts val="0"/>
              </a:spcBef>
              <a:spcAft>
                <a:spcPts val="0"/>
              </a:spcAft>
              <a:buClr>
                <a:schemeClr val="dk1"/>
              </a:buClr>
              <a:buSzPts val="2800"/>
              <a:buFont typeface="Noto Sans Symbols"/>
              <a:buChar char="▪"/>
            </a:pPr>
            <a:r>
              <a:rPr lang="nl-BE"/>
              <a:t>The break allowance paid by the ONEM is </a:t>
            </a:r>
            <a:r>
              <a:rPr b="1" lang="nl-BE"/>
              <a:t>a flat-rate amount </a:t>
            </a:r>
            <a:r>
              <a:rPr lang="nl-BE"/>
              <a:t>and is not calculated on the basis of the parents' earnings : </a:t>
            </a:r>
            <a:r>
              <a:rPr b="1" lang="nl-BE"/>
              <a:t>879€/month</a:t>
            </a:r>
            <a:endParaRPr/>
          </a:p>
          <a:p>
            <a:pPr indent="-228600" lvl="0" marL="228600" rtl="0" algn="just">
              <a:lnSpc>
                <a:spcPct val="90000"/>
              </a:lnSpc>
              <a:spcBef>
                <a:spcPts val="1000"/>
              </a:spcBef>
              <a:spcAft>
                <a:spcPts val="0"/>
              </a:spcAft>
              <a:buClr>
                <a:schemeClr val="dk1"/>
              </a:buClr>
              <a:buSzPts val="2800"/>
              <a:buFont typeface="Noto Sans Symbols"/>
              <a:buChar char="▪"/>
            </a:pPr>
            <a:r>
              <a:rPr lang="nl-BE"/>
              <a:t>There is an increase in the allowance for </a:t>
            </a:r>
            <a:r>
              <a:rPr b="1" lang="nl-BE"/>
              <a:t>single-parent families</a:t>
            </a:r>
            <a:r>
              <a:rPr lang="nl-BE"/>
              <a:t>: </a:t>
            </a:r>
            <a:r>
              <a:rPr b="1" lang="nl-BE"/>
              <a:t>1 498€/month</a:t>
            </a:r>
            <a:endParaRPr/>
          </a:p>
          <a:p>
            <a:pPr indent="-228600" lvl="0" marL="228600" rtl="0" algn="just">
              <a:lnSpc>
                <a:spcPct val="90000"/>
              </a:lnSpc>
              <a:spcBef>
                <a:spcPts val="1000"/>
              </a:spcBef>
              <a:spcAft>
                <a:spcPts val="0"/>
              </a:spcAft>
              <a:buClr>
                <a:schemeClr val="dk1"/>
              </a:buClr>
              <a:buSzPts val="2800"/>
              <a:buFont typeface="Noto Sans Symbols"/>
              <a:buChar char="▪"/>
            </a:pPr>
            <a:r>
              <a:rPr lang="nl-BE"/>
              <a:t>Interestingly, there are </a:t>
            </a:r>
            <a:r>
              <a:rPr b="1" lang="nl-BE"/>
              <a:t>also regional differences</a:t>
            </a:r>
            <a:r>
              <a:rPr lang="nl-BE"/>
              <a:t>. In Flanders, a scheme called "Vlaamse aanmoedigingspremie" (Flemish incentive bonus) is paid under certain conditions to parents working in the private or social profit sector who take parental leave. The Flemish Government grants this bonus in addition to the break allowance provided by the ONEM.</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Main results</a:t>
            </a:r>
            <a:br>
              <a:rPr b="1" lang="nl-BE">
                <a:solidFill>
                  <a:srgbClr val="2F5496"/>
                </a:solidFill>
              </a:rPr>
            </a:br>
            <a:r>
              <a:rPr b="1" lang="nl-BE" sz="3600">
                <a:solidFill>
                  <a:srgbClr val="8DA9DB"/>
                </a:solidFill>
              </a:rPr>
              <a:t>Parental leave</a:t>
            </a:r>
            <a:endParaRPr b="1">
              <a:solidFill>
                <a:srgbClr val="8DA9DB"/>
              </a:solidFill>
            </a:endParaRPr>
          </a:p>
        </p:txBody>
      </p:sp>
      <p:pic>
        <p:nvPicPr>
          <p:cNvPr descr="A graph showing the number of people in the same direction&#10;&#10;Description automatically generated with medium confidence" id="136" name="Google Shape;136;p8"/>
          <p:cNvPicPr preferRelativeResize="0"/>
          <p:nvPr>
            <p:ph idx="1" type="body"/>
          </p:nvPr>
        </p:nvPicPr>
        <p:blipFill rotWithShape="1">
          <a:blip r:embed="rId3">
            <a:alphaModFix/>
          </a:blip>
          <a:srcRect b="0" l="0" r="0" t="0"/>
          <a:stretch/>
        </p:blipFill>
        <p:spPr>
          <a:xfrm>
            <a:off x="1698284" y="1561481"/>
            <a:ext cx="8545051" cy="5296519"/>
          </a:xfrm>
          <a:prstGeom prst="rect">
            <a:avLst/>
          </a:prstGeom>
          <a:noFill/>
          <a:ln>
            <a:noFill/>
          </a:ln>
        </p:spPr>
      </p:pic>
      <p:pic>
        <p:nvPicPr>
          <p:cNvPr descr="A graph with numbers and lines&#10;&#10;Description automatically generated" id="137" name="Google Shape;137;p8"/>
          <p:cNvPicPr preferRelativeResize="0"/>
          <p:nvPr/>
        </p:nvPicPr>
        <p:blipFill rotWithShape="1">
          <a:blip r:embed="rId4">
            <a:alphaModFix/>
          </a:blip>
          <a:srcRect b="0" l="0" r="0" t="0"/>
          <a:stretch/>
        </p:blipFill>
        <p:spPr>
          <a:xfrm>
            <a:off x="1837268" y="1979083"/>
            <a:ext cx="8340172" cy="384598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Calibri"/>
              <a:buNone/>
            </a:pPr>
            <a:r>
              <a:rPr b="1" lang="nl-BE">
                <a:solidFill>
                  <a:srgbClr val="2F5496"/>
                </a:solidFill>
              </a:rPr>
              <a:t>Main results</a:t>
            </a:r>
            <a:br>
              <a:rPr b="1" lang="nl-BE">
                <a:solidFill>
                  <a:srgbClr val="2F5496"/>
                </a:solidFill>
              </a:rPr>
            </a:br>
            <a:r>
              <a:rPr b="1" lang="nl-BE" sz="3600">
                <a:solidFill>
                  <a:srgbClr val="8DA9DB"/>
                </a:solidFill>
              </a:rPr>
              <a:t>Parental leave</a:t>
            </a:r>
            <a:endParaRPr b="1">
              <a:solidFill>
                <a:srgbClr val="8DA9DB"/>
              </a:solidFill>
            </a:endParaRPr>
          </a:p>
        </p:txBody>
      </p:sp>
      <p:pic>
        <p:nvPicPr>
          <p:cNvPr descr="A graph showing the number of women taking parental leave by type of disruption between 2014 and 2020&#10;&#10;Description automatically generated" id="144" name="Google Shape;144;p9"/>
          <p:cNvPicPr preferRelativeResize="0"/>
          <p:nvPr/>
        </p:nvPicPr>
        <p:blipFill rotWithShape="1">
          <a:blip r:embed="rId3">
            <a:alphaModFix/>
          </a:blip>
          <a:srcRect b="0" l="0" r="0" t="0"/>
          <a:stretch/>
        </p:blipFill>
        <p:spPr>
          <a:xfrm>
            <a:off x="2027646" y="1559832"/>
            <a:ext cx="8461828" cy="521864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2024-05-17T13:02:19Z</dcterms:created>
  <dc:creator>Laurène THIL</dc:creator>
</cp:coreProperties>
</file>