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76" r:id="rId7"/>
    <p:sldId id="280" r:id="rId8"/>
    <p:sldId id="268" r:id="rId9"/>
    <p:sldId id="277" r:id="rId10"/>
    <p:sldId id="258" r:id="rId11"/>
    <p:sldId id="259" r:id="rId12"/>
    <p:sldId id="284" r:id="rId13"/>
    <p:sldId id="282" r:id="rId14"/>
    <p:sldId id="278" r:id="rId15"/>
    <p:sldId id="281" r:id="rId16"/>
    <p:sldId id="262" r:id="rId17"/>
    <p:sldId id="279" r:id="rId18"/>
    <p:sldId id="275" r:id="rId19"/>
    <p:sldId id="285" r:id="rId20"/>
    <p:sldId id="286" r:id="rId21"/>
    <p:sldId id="266" r:id="rId22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4ECC2D-1007-8C31-F7D4-606A610C14F8}" name="Saarikallio-Torp Miia" initials="STM" userId="S::miia.saarikallio-torp@kela.fi::d6b16833-dcf1-4231-8aeb-49f6eb05b84d" providerId="AD"/>
  <p188:author id="{7CF19653-FFB7-5D0C-0EFB-0DD0A981C0AC}" name="Johanna Lammi-Taskula" initials="JL" userId="S::johanna.lammi-taskula@thl.fi::577b3aee-eab9-4eee-b8c2-f5d715e8c4e2" providerId="AD"/>
  <p188:author id="{430C78C3-055D-5B83-5D21-7118BB6A859E}" name="Johanna Närvi" initials="JN" userId="S::johanna.narvi@thl.fi::e4d56f5d-8369-4e01-bab8-8e6af83fca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lax\Desktop\PEVA2022\pvap2022_type_kuvioi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lax\Desktop\PEVA2022\peva2022_lyhent&#228;&#228;%20ty&#246;aikaa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71575065524974"/>
          <c:y val="7.2101221129582505E-2"/>
          <c:w val="0.67530712143197158"/>
          <c:h val="0.738687747901943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Taul2!$H$3</c:f>
              <c:strCache>
                <c:ptCount val="1"/>
                <c:pt idx="0">
                  <c:v>mothers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Taul2!$G$4:$G$11</c:f>
              <c:strCache>
                <c:ptCount val="8"/>
                <c:pt idx="0">
                  <c:v>age under 30</c:v>
                </c:pt>
                <c:pt idx="1">
                  <c:v>30+</c:v>
                </c:pt>
                <c:pt idx="2">
                  <c:v>one child</c:v>
                </c:pt>
                <c:pt idx="3">
                  <c:v>2+ children</c:v>
                </c:pt>
                <c:pt idx="4">
                  <c:v>private sector</c:v>
                </c:pt>
                <c:pt idx="5">
                  <c:v>public/third sector</c:v>
                </c:pt>
                <c:pt idx="6">
                  <c:v>daytime work</c:v>
                </c:pt>
                <c:pt idx="7">
                  <c:v>shift work/other</c:v>
                </c:pt>
              </c:strCache>
            </c:strRef>
          </c:cat>
          <c:val>
            <c:numRef>
              <c:f>Taul2!$H$4:$H$11</c:f>
              <c:numCache>
                <c:formatCode>General</c:formatCode>
                <c:ptCount val="8"/>
                <c:pt idx="0">
                  <c:v>64</c:v>
                </c:pt>
                <c:pt idx="1">
                  <c:v>57</c:v>
                </c:pt>
                <c:pt idx="2">
                  <c:v>60</c:v>
                </c:pt>
                <c:pt idx="3">
                  <c:v>58</c:v>
                </c:pt>
                <c:pt idx="4">
                  <c:v>59</c:v>
                </c:pt>
                <c:pt idx="5">
                  <c:v>58</c:v>
                </c:pt>
                <c:pt idx="6">
                  <c:v>62</c:v>
                </c:pt>
                <c:pt idx="7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4-4DF9-B609-ADF05CB0A226}"/>
            </c:ext>
          </c:extLst>
        </c:ser>
        <c:ser>
          <c:idx val="1"/>
          <c:order val="1"/>
          <c:tx>
            <c:strRef>
              <c:f>Taul2!$I$3</c:f>
              <c:strCache>
                <c:ptCount val="1"/>
                <c:pt idx="0">
                  <c:v>fathers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Taul2!$G$4:$G$11</c:f>
              <c:strCache>
                <c:ptCount val="8"/>
                <c:pt idx="0">
                  <c:v>age under 30</c:v>
                </c:pt>
                <c:pt idx="1">
                  <c:v>30+</c:v>
                </c:pt>
                <c:pt idx="2">
                  <c:v>one child</c:v>
                </c:pt>
                <c:pt idx="3">
                  <c:v>2+ children</c:v>
                </c:pt>
                <c:pt idx="4">
                  <c:v>private sector</c:v>
                </c:pt>
                <c:pt idx="5">
                  <c:v>public/third sector</c:v>
                </c:pt>
                <c:pt idx="6">
                  <c:v>daytime work</c:v>
                </c:pt>
                <c:pt idx="7">
                  <c:v>shift work/other</c:v>
                </c:pt>
              </c:strCache>
            </c:strRef>
          </c:cat>
          <c:val>
            <c:numRef>
              <c:f>Taul2!$I$4:$I$11</c:f>
              <c:numCache>
                <c:formatCode>General</c:formatCode>
                <c:ptCount val="8"/>
                <c:pt idx="0">
                  <c:v>75</c:v>
                </c:pt>
                <c:pt idx="1">
                  <c:v>66</c:v>
                </c:pt>
                <c:pt idx="2">
                  <c:v>70</c:v>
                </c:pt>
                <c:pt idx="3">
                  <c:v>65</c:v>
                </c:pt>
                <c:pt idx="4">
                  <c:v>69</c:v>
                </c:pt>
                <c:pt idx="5">
                  <c:v>61</c:v>
                </c:pt>
                <c:pt idx="6">
                  <c:v>70</c:v>
                </c:pt>
                <c:pt idx="7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4-4DF9-B609-ADF05CB0A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2368304"/>
        <c:axId val="487080408"/>
      </c:barChart>
      <c:catAx>
        <c:axId val="73236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87080408"/>
        <c:crosses val="autoZero"/>
        <c:auto val="1"/>
        <c:lblAlgn val="ctr"/>
        <c:lblOffset val="100"/>
        <c:noMultiLvlLbl val="0"/>
      </c:catAx>
      <c:valAx>
        <c:axId val="487080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3236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Taul3!$H$2</c:f>
              <c:strCache>
                <c:ptCount val="1"/>
                <c:pt idx="0">
                  <c:v>mothers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Taul3!$G$3:$G$14</c:f>
              <c:strCache>
                <c:ptCount val="12"/>
                <c:pt idx="0">
                  <c:v>under 30</c:v>
                </c:pt>
                <c:pt idx="1">
                  <c:v>30+ </c:v>
                </c:pt>
                <c:pt idx="2">
                  <c:v>high education</c:v>
                </c:pt>
                <c:pt idx="3">
                  <c:v>low/middle education</c:v>
                </c:pt>
                <c:pt idx="4">
                  <c:v>upper white collar or manager</c:v>
                </c:pt>
                <c:pt idx="5">
                  <c:v>blue/lower white collar</c:v>
                </c:pt>
                <c:pt idx="6">
                  <c:v>private sector</c:v>
                </c:pt>
                <c:pt idx="7">
                  <c:v>public sector</c:v>
                </c:pt>
                <c:pt idx="8">
                  <c:v>female-dominated/balanced</c:v>
                </c:pt>
                <c:pt idx="9">
                  <c:v>male-dominated</c:v>
                </c:pt>
                <c:pt idx="10">
                  <c:v>daytime work</c:v>
                </c:pt>
                <c:pt idx="11">
                  <c:v>shiftwork/other</c:v>
                </c:pt>
              </c:strCache>
            </c:strRef>
          </c:cat>
          <c:val>
            <c:numRef>
              <c:f>Taul3!$H$3:$H$14</c:f>
              <c:numCache>
                <c:formatCode>General</c:formatCode>
                <c:ptCount val="12"/>
                <c:pt idx="0">
                  <c:v>29</c:v>
                </c:pt>
                <c:pt idx="1">
                  <c:v>33</c:v>
                </c:pt>
                <c:pt idx="2">
                  <c:v>29</c:v>
                </c:pt>
                <c:pt idx="3">
                  <c:v>33</c:v>
                </c:pt>
                <c:pt idx="4">
                  <c:v>25</c:v>
                </c:pt>
                <c:pt idx="5">
                  <c:v>34</c:v>
                </c:pt>
                <c:pt idx="6">
                  <c:v>28</c:v>
                </c:pt>
                <c:pt idx="7">
                  <c:v>35</c:v>
                </c:pt>
                <c:pt idx="8">
                  <c:v>35</c:v>
                </c:pt>
                <c:pt idx="9">
                  <c:v>21</c:v>
                </c:pt>
                <c:pt idx="10">
                  <c:v>28</c:v>
                </c:pt>
                <c:pt idx="1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6-48F8-982A-AE50F7020996}"/>
            </c:ext>
          </c:extLst>
        </c:ser>
        <c:ser>
          <c:idx val="1"/>
          <c:order val="1"/>
          <c:tx>
            <c:strRef>
              <c:f>Taul3!$I$2</c:f>
              <c:strCache>
                <c:ptCount val="1"/>
                <c:pt idx="0">
                  <c:v>fathers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Taul3!$G$3:$G$14</c:f>
              <c:strCache>
                <c:ptCount val="12"/>
                <c:pt idx="0">
                  <c:v>under 30</c:v>
                </c:pt>
                <c:pt idx="1">
                  <c:v>30+ </c:v>
                </c:pt>
                <c:pt idx="2">
                  <c:v>high education</c:v>
                </c:pt>
                <c:pt idx="3">
                  <c:v>low/middle education</c:v>
                </c:pt>
                <c:pt idx="4">
                  <c:v>upper white collar or manager</c:v>
                </c:pt>
                <c:pt idx="5">
                  <c:v>blue/lower white collar</c:v>
                </c:pt>
                <c:pt idx="6">
                  <c:v>private sector</c:v>
                </c:pt>
                <c:pt idx="7">
                  <c:v>public sector</c:v>
                </c:pt>
                <c:pt idx="8">
                  <c:v>female-dominated/balanced</c:v>
                </c:pt>
                <c:pt idx="9">
                  <c:v>male-dominated</c:v>
                </c:pt>
                <c:pt idx="10">
                  <c:v>daytime work</c:v>
                </c:pt>
                <c:pt idx="11">
                  <c:v>shiftwork/other</c:v>
                </c:pt>
              </c:strCache>
            </c:strRef>
          </c:cat>
          <c:val>
            <c:numRef>
              <c:f>Taul3!$I$3:$I$14</c:f>
              <c:numCache>
                <c:formatCode>General</c:formatCode>
                <c:ptCount val="12"/>
                <c:pt idx="0">
                  <c:v>3</c:v>
                </c:pt>
                <c:pt idx="1">
                  <c:v>7</c:v>
                </c:pt>
                <c:pt idx="2">
                  <c:v>9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5</c:v>
                </c:pt>
                <c:pt idx="7">
                  <c:v>10</c:v>
                </c:pt>
                <c:pt idx="8">
                  <c:v>8</c:v>
                </c:pt>
                <c:pt idx="9">
                  <c:v>5</c:v>
                </c:pt>
                <c:pt idx="10">
                  <c:v>6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96-48F8-982A-AE50F7020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46669704"/>
        <c:axId val="746667904"/>
      </c:barChart>
      <c:catAx>
        <c:axId val="74666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6667904"/>
        <c:crosses val="autoZero"/>
        <c:auto val="1"/>
        <c:lblAlgn val="ctr"/>
        <c:lblOffset val="100"/>
        <c:noMultiLvlLbl val="0"/>
      </c:catAx>
      <c:valAx>
        <c:axId val="746667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6669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0168683387642"/>
          <c:y val="0.89749607104979001"/>
          <c:w val="0.29095588600147243"/>
          <c:h val="8.5500606161763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0.35679</cdr:x>
      <cdr:y>0.71647</cdr:y>
    </cdr:from>
    <cdr:to>
      <cdr:x>0.40408</cdr:x>
      <cdr:y>0.76416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DA6C2083-0AF1-676E-56A1-73D6250F0757}"/>
            </a:ext>
          </a:extLst>
        </cdr:cNvPr>
        <cdr:cNvSpPr txBox="1"/>
      </cdr:nvSpPr>
      <cdr:spPr>
        <a:xfrm xmlns:a="http://schemas.openxmlformats.org/drawingml/2006/main">
          <a:off x="3178141" y="3210835"/>
          <a:ext cx="421240" cy="213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 dirty="0"/>
            <a:t>(*)</a:t>
          </a:r>
        </a:p>
      </cdr:txBody>
    </cdr:sp>
  </cdr:relSizeAnchor>
  <cdr:relSizeAnchor xmlns:cdr="http://schemas.openxmlformats.org/drawingml/2006/chartDrawing">
    <cdr:from>
      <cdr:x>0.46809</cdr:x>
      <cdr:y>0.26812</cdr:y>
    </cdr:from>
    <cdr:to>
      <cdr:x>0.5569</cdr:x>
      <cdr:y>0.35054</cdr:y>
    </cdr:to>
    <cdr:sp macro="" textlink="">
      <cdr:nvSpPr>
        <cdr:cNvPr id="3" name="Tekstiruutu 6">
          <a:extLst xmlns:a="http://schemas.openxmlformats.org/drawingml/2006/main">
            <a:ext uri="{FF2B5EF4-FFF2-40B4-BE49-F238E27FC236}">
              <a16:creationId xmlns:a16="http://schemas.microsoft.com/office/drawing/2014/main" id="{27724A12-8AC7-FB23-6A18-5F278FBE3A2C}"/>
            </a:ext>
          </a:extLst>
        </cdr:cNvPr>
        <cdr:cNvSpPr txBox="1"/>
      </cdr:nvSpPr>
      <cdr:spPr>
        <a:xfrm xmlns:a="http://schemas.openxmlformats.org/drawingml/2006/main">
          <a:off x="4169597" y="1201595"/>
          <a:ext cx="79110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***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A11B9-0022-4D58-A101-E9C7FF8530E9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716F7-D7C0-4603-A954-EF272E3875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2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42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FF0000"/>
                </a:solidFill>
              </a:rPr>
              <a:t>Pl. </a:t>
            </a:r>
            <a:r>
              <a:rPr lang="en-US" err="1">
                <a:solidFill>
                  <a:srgbClr val="FF0000"/>
                </a:solidFill>
              </a:rPr>
              <a:t>yrittäjät</a:t>
            </a:r>
            <a:r>
              <a:rPr lang="en-US">
                <a:solidFill>
                  <a:srgbClr val="FF0000"/>
                </a:solidFill>
              </a:rPr>
              <a:t>! Ml. </a:t>
            </a:r>
            <a:r>
              <a:rPr lang="en-US" err="1">
                <a:solidFill>
                  <a:srgbClr val="FF0000"/>
                </a:solidFill>
              </a:rPr>
              <a:t>kotona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err="1">
                <a:solidFill>
                  <a:srgbClr val="FF0000"/>
                </a:solidFill>
              </a:rPr>
              <a:t>kys.hetkellä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err="1">
                <a:solidFill>
                  <a:srgbClr val="FF0000"/>
                </a:solidFill>
              </a:rPr>
              <a:t>lasta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err="1">
                <a:solidFill>
                  <a:srgbClr val="FF0000"/>
                </a:solidFill>
              </a:rPr>
              <a:t>hoitavat</a:t>
            </a:r>
            <a:r>
              <a:rPr lang="en-US">
                <a:solidFill>
                  <a:srgbClr val="FF0000"/>
                </a:solidFill>
              </a:rPr>
              <a:t>, </a:t>
            </a:r>
            <a:r>
              <a:rPr lang="en-US" err="1">
                <a:solidFill>
                  <a:srgbClr val="FF0000"/>
                </a:solidFill>
              </a:rPr>
              <a:t>joilla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err="1">
                <a:solidFill>
                  <a:srgbClr val="FF0000"/>
                </a:solidFill>
              </a:rPr>
              <a:t>työsuhde</a:t>
            </a:r>
            <a:r>
              <a:rPr lang="en-US">
                <a:solidFill>
                  <a:srgbClr val="FF0000"/>
                </a:solidFill>
              </a:rPr>
              <a:t>.</a:t>
            </a: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171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Easier</a:t>
            </a:r>
            <a:r>
              <a:rPr lang="fi-FI" dirty="0"/>
              <a:t> for </a:t>
            </a:r>
            <a:r>
              <a:rPr lang="fi-FI" dirty="0" err="1"/>
              <a:t>fathers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mothers</a:t>
            </a:r>
            <a:r>
              <a:rPr lang="fi-FI" dirty="0"/>
              <a:t>; </a:t>
            </a:r>
            <a:r>
              <a:rPr lang="fi-FI" dirty="0" err="1"/>
              <a:t>especially</a:t>
            </a:r>
            <a:r>
              <a:rPr lang="fi-FI" dirty="0"/>
              <a:t> </a:t>
            </a:r>
            <a:r>
              <a:rPr lang="fi-FI" dirty="0" err="1"/>
              <a:t>young</a:t>
            </a:r>
            <a:r>
              <a:rPr lang="fi-FI" dirty="0"/>
              <a:t> </a:t>
            </a:r>
            <a:r>
              <a:rPr lang="fi-FI" dirty="0" err="1"/>
              <a:t>fathers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child</a:t>
            </a:r>
            <a:r>
              <a:rPr lang="fi-FI" dirty="0"/>
              <a:t>, and </a:t>
            </a:r>
            <a:r>
              <a:rPr lang="fi-FI" dirty="0" err="1"/>
              <a:t>those</a:t>
            </a:r>
            <a:r>
              <a:rPr lang="fi-FI" dirty="0"/>
              <a:t> </a:t>
            </a:r>
            <a:r>
              <a:rPr lang="fi-FI" dirty="0" err="1"/>
              <a:t>employed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sector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9512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More </a:t>
            </a:r>
            <a:r>
              <a:rPr lang="fi-FI" dirty="0" err="1"/>
              <a:t>common</a:t>
            </a:r>
            <a:r>
              <a:rPr lang="fi-FI" dirty="0"/>
              <a:t> </a:t>
            </a:r>
            <a:r>
              <a:rPr lang="fi-FI" dirty="0" err="1"/>
              <a:t>among</a:t>
            </a:r>
            <a:r>
              <a:rPr lang="fi-FI" dirty="0"/>
              <a:t> </a:t>
            </a:r>
            <a:r>
              <a:rPr lang="fi-FI" dirty="0" err="1"/>
              <a:t>mothers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fathers</a:t>
            </a:r>
            <a:r>
              <a:rPr lang="fi-FI" dirty="0"/>
              <a:t>, </a:t>
            </a:r>
            <a:r>
              <a:rPr lang="fi-FI" dirty="0" err="1"/>
              <a:t>especially</a:t>
            </a:r>
            <a:r>
              <a:rPr lang="fi-FI" dirty="0"/>
              <a:t> </a:t>
            </a:r>
            <a:r>
              <a:rPr lang="fi-FI" dirty="0" err="1"/>
              <a:t>those</a:t>
            </a:r>
            <a:r>
              <a:rPr lang="fi-FI" dirty="0"/>
              <a:t> </a:t>
            </a:r>
            <a:r>
              <a:rPr lang="fi-FI" dirty="0" err="1"/>
              <a:t>doing</a:t>
            </a:r>
            <a:r>
              <a:rPr lang="fi-FI" dirty="0"/>
              <a:t> </a:t>
            </a:r>
            <a:r>
              <a:rPr lang="fi-FI" dirty="0" err="1"/>
              <a:t>shift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, </a:t>
            </a:r>
            <a:r>
              <a:rPr lang="fi-FI" dirty="0" err="1"/>
              <a:t>employed</a:t>
            </a:r>
            <a:r>
              <a:rPr lang="fi-FI" dirty="0"/>
              <a:t> in </a:t>
            </a:r>
            <a:r>
              <a:rPr lang="fi-FI" dirty="0" err="1"/>
              <a:t>female-dominated</a:t>
            </a:r>
            <a:r>
              <a:rPr lang="fi-FI" dirty="0"/>
              <a:t> </a:t>
            </a:r>
            <a:r>
              <a:rPr lang="fi-FI" dirty="0" err="1"/>
              <a:t>workplaces</a:t>
            </a:r>
            <a:r>
              <a:rPr lang="fi-FI" dirty="0"/>
              <a:t> and/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public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and/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blue</a:t>
            </a:r>
            <a:r>
              <a:rPr lang="fi-FI" dirty="0"/>
              <a:t> </a:t>
            </a:r>
            <a:r>
              <a:rPr lang="fi-FI" dirty="0" err="1"/>
              <a:t>collar</a:t>
            </a:r>
            <a:r>
              <a:rPr lang="fi-FI" dirty="0"/>
              <a:t>/</a:t>
            </a:r>
            <a:r>
              <a:rPr lang="fi-FI" dirty="0" err="1"/>
              <a:t>lower</a:t>
            </a:r>
            <a:r>
              <a:rPr lang="fi-FI" dirty="0"/>
              <a:t> white </a:t>
            </a:r>
            <a:r>
              <a:rPr lang="fi-FI" dirty="0" err="1"/>
              <a:t>collar</a:t>
            </a:r>
            <a:r>
              <a:rPr lang="fi-FI" dirty="0"/>
              <a:t> </a:t>
            </a:r>
            <a:r>
              <a:rPr lang="fi-FI" dirty="0" err="1"/>
              <a:t>positions</a:t>
            </a:r>
            <a:r>
              <a:rPr lang="fi-FI" dirty="0"/>
              <a:t> / </a:t>
            </a:r>
            <a:r>
              <a:rPr lang="fi-FI" dirty="0" err="1"/>
              <a:t>among</a:t>
            </a:r>
            <a:r>
              <a:rPr lang="fi-FI" dirty="0"/>
              <a:t> </a:t>
            </a:r>
            <a:r>
              <a:rPr lang="fi-FI" dirty="0" err="1"/>
              <a:t>fathers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common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public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and in </a:t>
            </a:r>
            <a:r>
              <a:rPr lang="fi-FI" dirty="0" err="1"/>
              <a:t>shift</a:t>
            </a:r>
            <a:r>
              <a:rPr lang="fi-FI" dirty="0"/>
              <a:t> </a:t>
            </a:r>
            <a:r>
              <a:rPr lang="fi-FI" dirty="0" err="1"/>
              <a:t>work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5430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bivariate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– </a:t>
            </a:r>
            <a:r>
              <a:rPr lang="fi-FI" dirty="0" err="1"/>
              <a:t>like</a:t>
            </a:r>
            <a:r>
              <a:rPr lang="fi-FI" dirty="0"/>
              <a:t> in </a:t>
            </a:r>
            <a:r>
              <a:rPr lang="fi-FI" dirty="0" err="1"/>
              <a:t>crosstabulation</a:t>
            </a:r>
            <a:r>
              <a:rPr lang="fi-FI" dirty="0"/>
              <a:t> – </a:t>
            </a:r>
            <a:r>
              <a:rPr lang="fi-FI" dirty="0" err="1"/>
              <a:t>there</a:t>
            </a:r>
            <a:r>
              <a:rPr lang="fi-FI" dirty="0"/>
              <a:t> is a </a:t>
            </a:r>
            <a:r>
              <a:rPr lang="fi-FI" dirty="0" err="1"/>
              <a:t>reduction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Odds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dependent</a:t>
            </a:r>
            <a:r>
              <a:rPr lang="fi-FI" dirty="0"/>
              <a:t> </a:t>
            </a:r>
            <a:r>
              <a:rPr lang="fi-FI" dirty="0" err="1"/>
              <a:t>variable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mother</a:t>
            </a:r>
            <a:r>
              <a:rPr lang="fi-FI" dirty="0"/>
              <a:t> </a:t>
            </a:r>
            <a:r>
              <a:rPr lang="fi-FI" dirty="0" err="1"/>
              <a:t>shortens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hours</a:t>
            </a:r>
            <a:r>
              <a:rPr lang="fi-FI" dirty="0"/>
              <a:t>. </a:t>
            </a:r>
            <a:r>
              <a:rPr lang="fi-FI" dirty="0" err="1"/>
              <a:t>This</a:t>
            </a:r>
            <a:r>
              <a:rPr lang="fi-FI" dirty="0"/>
              <a:t> association </a:t>
            </a:r>
            <a:r>
              <a:rPr lang="fi-FI" dirty="0" err="1"/>
              <a:t>however</a:t>
            </a:r>
            <a:r>
              <a:rPr lang="fi-FI" dirty="0"/>
              <a:t> </a:t>
            </a:r>
            <a:r>
              <a:rPr lang="fi-FI" dirty="0" err="1"/>
              <a:t>disappears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socio-demographic</a:t>
            </a:r>
            <a:r>
              <a:rPr lang="fi-FI" dirty="0"/>
              <a:t> </a:t>
            </a:r>
            <a:r>
              <a:rPr lang="fi-FI" dirty="0" err="1"/>
              <a:t>background</a:t>
            </a:r>
            <a:r>
              <a:rPr lang="fi-FI" dirty="0"/>
              <a:t> </a:t>
            </a:r>
            <a:r>
              <a:rPr lang="fi-FI" dirty="0" err="1"/>
              <a:t>variables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added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9393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Among</a:t>
            </a:r>
            <a:r>
              <a:rPr lang="fi-FI" dirty="0"/>
              <a:t> </a:t>
            </a:r>
            <a:r>
              <a:rPr lang="fi-FI" dirty="0" err="1"/>
              <a:t>fathers</a:t>
            </a:r>
            <a:r>
              <a:rPr lang="fi-FI" dirty="0"/>
              <a:t>, </a:t>
            </a:r>
            <a:r>
              <a:rPr lang="fi-FI" dirty="0" err="1"/>
              <a:t>there</a:t>
            </a:r>
            <a:r>
              <a:rPr lang="fi-FI" dirty="0"/>
              <a:t> is no </a:t>
            </a:r>
            <a:r>
              <a:rPr lang="fi-FI" dirty="0" err="1"/>
              <a:t>significant</a:t>
            </a:r>
            <a:r>
              <a:rPr lang="fi-FI" dirty="0"/>
              <a:t> association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shortening</a:t>
            </a:r>
            <a:r>
              <a:rPr lang="fi-FI" dirty="0"/>
              <a:t> </a:t>
            </a:r>
            <a:r>
              <a:rPr lang="fi-FI" dirty="0" err="1"/>
              <a:t>hours</a:t>
            </a:r>
            <a:r>
              <a:rPr lang="fi-FI" dirty="0"/>
              <a:t> and </a:t>
            </a:r>
            <a:r>
              <a:rPr lang="fi-FI" dirty="0" err="1"/>
              <a:t>work-family</a:t>
            </a:r>
            <a:r>
              <a:rPr lang="fi-FI" dirty="0"/>
              <a:t> </a:t>
            </a:r>
            <a:r>
              <a:rPr lang="fi-FI" dirty="0" err="1"/>
              <a:t>reconciliation</a:t>
            </a:r>
            <a:r>
              <a:rPr lang="fi-FI" dirty="0"/>
              <a:t> </a:t>
            </a:r>
            <a:r>
              <a:rPr lang="fi-FI" dirty="0" err="1"/>
              <a:t>experiences</a:t>
            </a:r>
            <a:r>
              <a:rPr lang="fi-FI" dirty="0"/>
              <a:t>. Just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among</a:t>
            </a:r>
            <a:r>
              <a:rPr lang="fi-FI" dirty="0"/>
              <a:t> </a:t>
            </a:r>
            <a:r>
              <a:rPr lang="fi-FI" dirty="0" err="1"/>
              <a:t>mothers</a:t>
            </a:r>
            <a:r>
              <a:rPr lang="fi-FI" dirty="0"/>
              <a:t>, it is </a:t>
            </a:r>
            <a:r>
              <a:rPr lang="fi-FI" dirty="0" err="1"/>
              <a:t>younger</a:t>
            </a:r>
            <a:r>
              <a:rPr lang="fi-FI" dirty="0"/>
              <a:t> </a:t>
            </a:r>
            <a:r>
              <a:rPr lang="fi-FI" dirty="0" err="1"/>
              <a:t>age</a:t>
            </a:r>
            <a:r>
              <a:rPr lang="fi-FI" dirty="0"/>
              <a:t> and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family</a:t>
            </a:r>
            <a:r>
              <a:rPr lang="fi-FI" dirty="0"/>
              <a:t> </a:t>
            </a:r>
            <a:r>
              <a:rPr lang="fi-FI" dirty="0" err="1"/>
              <a:t>economy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matter</a:t>
            </a:r>
            <a:r>
              <a:rPr lang="fi-FI" dirty="0"/>
              <a:t> for </a:t>
            </a:r>
            <a:r>
              <a:rPr lang="fi-FI" dirty="0" err="1"/>
              <a:t>reconciliation</a:t>
            </a:r>
            <a:r>
              <a:rPr lang="fi-FI" dirty="0"/>
              <a:t>. </a:t>
            </a:r>
            <a:r>
              <a:rPr lang="fi-FI" dirty="0" err="1"/>
              <a:t>Working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private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</a:t>
            </a:r>
            <a:r>
              <a:rPr lang="fi-FI" dirty="0" err="1"/>
              <a:t>seems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associated</a:t>
            </a:r>
            <a:r>
              <a:rPr lang="fi-FI" dirty="0"/>
              <a:t> to </a:t>
            </a:r>
            <a:r>
              <a:rPr lang="fi-FI" dirty="0" err="1"/>
              <a:t>fathers</a:t>
            </a:r>
            <a:r>
              <a:rPr lang="fi-FI" dirty="0"/>
              <a:t>’ </a:t>
            </a:r>
            <a:r>
              <a:rPr lang="fi-FI" dirty="0" err="1"/>
              <a:t>reconciliation</a:t>
            </a:r>
            <a:r>
              <a:rPr lang="fi-FI" dirty="0"/>
              <a:t> </a:t>
            </a:r>
            <a:r>
              <a:rPr lang="fi-FI" dirty="0" err="1"/>
              <a:t>experiences</a:t>
            </a:r>
            <a:r>
              <a:rPr lang="fi-FI" dirty="0"/>
              <a:t>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478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716F7-D7C0-4603-A954-EF272E387504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890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136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906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14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48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24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22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879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89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57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160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61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2D961-E216-4BF9-80F9-5743F69CADBD}" type="datetimeFigureOut">
              <a:rPr lang="fi-FI" smtClean="0"/>
              <a:t>12.6.2024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C7A76-B97E-4877-9A36-CAE8FB79D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015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1891" y="95576"/>
            <a:ext cx="11219935" cy="23876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 work as a solution for work-family reconciliation?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Gendered experiences of parents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young children in Finland</a:t>
            </a:r>
            <a:endParaRPr lang="fi-FI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37016" y="3851693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Johanna Lammi-Taskula</a:t>
            </a:r>
            <a:r>
              <a:rPr lang="fi-FI" baseline="30000" dirty="0"/>
              <a:t>2</a:t>
            </a:r>
          </a:p>
          <a:p>
            <a:r>
              <a:rPr lang="fi-FI" sz="2200" dirty="0"/>
              <a:t>Anneli Miettinen</a:t>
            </a:r>
            <a:r>
              <a:rPr lang="fi-FI" sz="2200" baseline="30000" dirty="0"/>
              <a:t>1</a:t>
            </a:r>
            <a:r>
              <a:rPr lang="fi-FI" sz="2200" dirty="0"/>
              <a:t>, Johanna Närvi</a:t>
            </a:r>
            <a:r>
              <a:rPr lang="fi-FI" sz="2200" baseline="30000" dirty="0"/>
              <a:t>2</a:t>
            </a:r>
            <a:r>
              <a:rPr lang="fi-FI" sz="2200" dirty="0"/>
              <a:t>, Miia Saarikallio-Tor</a:t>
            </a:r>
            <a:r>
              <a:rPr lang="fi-FI" sz="2000" dirty="0"/>
              <a:t>p</a:t>
            </a:r>
            <a:r>
              <a:rPr lang="fi-FI" sz="2000" baseline="30000" dirty="0"/>
              <a:t>1</a:t>
            </a:r>
            <a:r>
              <a:rPr lang="fi-FI" sz="2000" dirty="0"/>
              <a:t> </a:t>
            </a:r>
          </a:p>
          <a:p>
            <a:endParaRPr lang="fi-FI" sz="2200" dirty="0"/>
          </a:p>
          <a:p>
            <a:pPr fontAlgn="base"/>
            <a:r>
              <a:rPr lang="fi-FI" sz="1800" b="1" dirty="0"/>
              <a:t> </a:t>
            </a:r>
            <a:r>
              <a:rPr lang="en-US" sz="1800" baseline="30000" dirty="0"/>
              <a:t>1 </a:t>
            </a:r>
            <a:r>
              <a:rPr lang="en-US" sz="1800" dirty="0"/>
              <a:t>The Social Insurance Institution of Finland (Kela), Research Department </a:t>
            </a:r>
            <a:endParaRPr lang="fi-FI" sz="1800" dirty="0"/>
          </a:p>
          <a:p>
            <a:pPr fontAlgn="base"/>
            <a:r>
              <a:rPr lang="en-US" sz="1800" baseline="30000" dirty="0"/>
              <a:t>2 </a:t>
            </a:r>
            <a:r>
              <a:rPr lang="en-US" sz="1800" dirty="0"/>
              <a:t>Finnish institute for health and welfare (THL)</a:t>
            </a:r>
            <a:endParaRPr lang="fi-FI" sz="1800" dirty="0"/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E900743-955F-4E22-A855-647D0A0E0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86" y="5226998"/>
            <a:ext cx="3155746" cy="1457253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3B35CAFD-62CA-4449-B242-B7C12D17B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1100" y="5587640"/>
            <a:ext cx="1447081" cy="699014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5FDC770F-12E7-4720-BEC6-3ADBDCFA8F33}"/>
              </a:ext>
            </a:extLst>
          </p:cNvPr>
          <p:cNvSpPr txBox="1"/>
          <p:nvPr/>
        </p:nvSpPr>
        <p:spPr>
          <a:xfrm>
            <a:off x="3304086" y="2576317"/>
            <a:ext cx="684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International </a:t>
            </a:r>
            <a:r>
              <a:rPr lang="fi-FI" sz="2400" dirty="0" err="1"/>
              <a:t>Leave</a:t>
            </a:r>
            <a:r>
              <a:rPr lang="fi-FI" sz="2400" dirty="0"/>
              <a:t> </a:t>
            </a:r>
            <a:r>
              <a:rPr lang="fi-FI" sz="2400" dirty="0" err="1"/>
              <a:t>Policies</a:t>
            </a:r>
            <a:r>
              <a:rPr lang="fi-FI" sz="2400" dirty="0"/>
              <a:t> and </a:t>
            </a:r>
            <a:r>
              <a:rPr lang="fi-FI" sz="2400" dirty="0" err="1"/>
              <a:t>Research</a:t>
            </a:r>
            <a:r>
              <a:rPr lang="fi-FI" sz="2400" dirty="0"/>
              <a:t> Network </a:t>
            </a:r>
            <a:r>
              <a:rPr lang="fi-FI" sz="2400" dirty="0" err="1"/>
              <a:t>Annual</a:t>
            </a:r>
            <a:r>
              <a:rPr lang="fi-FI" sz="2400" dirty="0"/>
              <a:t> </a:t>
            </a:r>
            <a:r>
              <a:rPr lang="fi-FI" sz="2400" dirty="0" err="1"/>
              <a:t>Meeting</a:t>
            </a:r>
            <a:r>
              <a:rPr lang="fi-FI" sz="2400" dirty="0"/>
              <a:t> 17.-18.6.2024 Montreal</a:t>
            </a:r>
          </a:p>
          <a:p>
            <a:r>
              <a:rPr lang="fi-FI" sz="2400" dirty="0"/>
              <a:t>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A8E7DB1-19AA-0244-E38E-426C0D77F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6550" y="5525920"/>
            <a:ext cx="2018664" cy="100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3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2BC7E5-8BE4-F3EC-9673-6ADA75FA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791" y="217461"/>
            <a:ext cx="10178265" cy="1325563"/>
          </a:xfrm>
        </p:spPr>
        <p:txBody>
          <a:bodyPr>
            <a:noAutofit/>
          </a:bodyPr>
          <a:lstStyle/>
          <a:p>
            <a:r>
              <a:rPr lang="fi-FI" sz="3000" b="1" baseline="0" dirty="0" err="1"/>
              <a:t>Independent</a:t>
            </a:r>
            <a:r>
              <a:rPr lang="fi-FI" sz="3000" b="1" baseline="0" dirty="0"/>
              <a:t> </a:t>
            </a:r>
            <a:r>
              <a:rPr lang="fi-FI" sz="3000" b="1" baseline="0" dirty="0" err="1"/>
              <a:t>variable</a:t>
            </a:r>
            <a:r>
              <a:rPr lang="fi-FI" sz="3000" b="1" baseline="0" dirty="0"/>
              <a:t>: </a:t>
            </a:r>
            <a:r>
              <a:rPr lang="fi-FI" sz="3000" b="1" baseline="0" dirty="0" err="1"/>
              <a:t>Shortens</a:t>
            </a:r>
            <a:r>
              <a:rPr lang="fi-FI" sz="3000" b="1" baseline="0" dirty="0"/>
              <a:t> </a:t>
            </a:r>
            <a:r>
              <a:rPr lang="fi-FI" sz="3000" b="1" baseline="0" dirty="0" err="1"/>
              <a:t>working</a:t>
            </a:r>
            <a:r>
              <a:rPr lang="fi-FI" sz="3000" b="1" baseline="0" dirty="0"/>
              <a:t> </a:t>
            </a:r>
            <a:r>
              <a:rPr lang="fi-FI" sz="3000" b="1" baseline="0" dirty="0" err="1"/>
              <a:t>hours</a:t>
            </a:r>
            <a:r>
              <a:rPr lang="fi-FI" sz="3000" b="1" baseline="0" dirty="0"/>
              <a:t> </a:t>
            </a:r>
            <a:br>
              <a:rPr lang="fi-FI" sz="3000" baseline="0" dirty="0"/>
            </a:br>
            <a:br>
              <a:rPr lang="fi-FI" sz="3000" baseline="0" dirty="0"/>
            </a:br>
            <a:r>
              <a:rPr lang="fi-FI" sz="3000" baseline="0" dirty="0"/>
              <a:t>SWH </a:t>
            </a:r>
            <a:r>
              <a:rPr lang="fi-FI" sz="3000" baseline="0" dirty="0" err="1"/>
              <a:t>because</a:t>
            </a:r>
            <a:r>
              <a:rPr lang="fi-FI" sz="3000" baseline="0" dirty="0"/>
              <a:t> of </a:t>
            </a:r>
            <a:r>
              <a:rPr lang="fi-FI" sz="3000" baseline="0" dirty="0" err="1"/>
              <a:t>childcare</a:t>
            </a:r>
            <a:r>
              <a:rPr lang="fi-FI" sz="3000" dirty="0"/>
              <a:t>, </a:t>
            </a:r>
            <a:r>
              <a:rPr lang="fi-FI" sz="3000" dirty="0" err="1"/>
              <a:t>according</a:t>
            </a:r>
            <a:r>
              <a:rPr lang="fi-FI" sz="3000" dirty="0"/>
              <a:t> to </a:t>
            </a:r>
            <a:r>
              <a:rPr lang="fi-FI" sz="3000" dirty="0" err="1"/>
              <a:t>gender</a:t>
            </a:r>
            <a:r>
              <a:rPr lang="fi-FI" sz="3000" dirty="0"/>
              <a:t>, </a:t>
            </a:r>
            <a:r>
              <a:rPr lang="fi-FI" sz="3000" dirty="0" err="1"/>
              <a:t>socio-demographic</a:t>
            </a:r>
            <a:r>
              <a:rPr lang="fi-FI" sz="3000" dirty="0"/>
              <a:t>   </a:t>
            </a:r>
            <a:r>
              <a:rPr lang="fi-FI" sz="3000" dirty="0" err="1"/>
              <a:t>background</a:t>
            </a:r>
            <a:r>
              <a:rPr lang="fi-FI" sz="3000" dirty="0"/>
              <a:t> and </a:t>
            </a:r>
            <a:r>
              <a:rPr lang="fi-FI" sz="3000" dirty="0" err="1"/>
              <a:t>work</a:t>
            </a:r>
            <a:r>
              <a:rPr lang="fi-FI" sz="3000" dirty="0"/>
              <a:t> </a:t>
            </a:r>
            <a:r>
              <a:rPr lang="fi-FI" sz="3000" dirty="0" err="1"/>
              <a:t>characteristics</a:t>
            </a:r>
            <a:r>
              <a:rPr lang="fi-FI" sz="3000" baseline="30000" dirty="0"/>
              <a:t>#</a:t>
            </a:r>
            <a:r>
              <a:rPr lang="fi-FI" sz="3000" dirty="0"/>
              <a:t>, %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A0D58149-F7D6-F2EC-5558-7FD09A8C65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893596"/>
              </p:ext>
            </p:extLst>
          </p:nvPr>
        </p:nvGraphicFramePr>
        <p:xfrm>
          <a:off x="458912" y="1796691"/>
          <a:ext cx="8907694" cy="448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08D21168-2E5A-2DC1-5A7B-68E18495B178}"/>
              </a:ext>
            </a:extLst>
          </p:cNvPr>
          <p:cNvSpPr txBox="1"/>
          <p:nvPr/>
        </p:nvSpPr>
        <p:spPr>
          <a:xfrm>
            <a:off x="9178246" y="2430427"/>
            <a:ext cx="2554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base">
              <a:buNone/>
            </a:pP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“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Have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shortened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your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working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hours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worked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part-time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because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childcare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arrangements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</a:p>
          <a:p>
            <a:pPr marL="457200" lvl="1" indent="0" fontAlgn="base">
              <a:buNone/>
            </a:pP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1=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yes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currently</a:t>
            </a:r>
            <a:endParaRPr lang="fi-FI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 fontAlgn="base">
              <a:buNone/>
            </a:pP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0= no,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not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going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to /no,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going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to /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yes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before</a:t>
            </a:r>
            <a:endParaRPr lang="fi-F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7724A12-8AC7-FB23-6A18-5F278FBE3A2C}"/>
              </a:ext>
            </a:extLst>
          </p:cNvPr>
          <p:cNvSpPr txBox="1"/>
          <p:nvPr/>
        </p:nvSpPr>
        <p:spPr>
          <a:xfrm>
            <a:off x="4510356" y="4492892"/>
            <a:ext cx="2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6475C9F3-C3AA-BDC0-A7C3-924A52327B99}"/>
              </a:ext>
            </a:extLst>
          </p:cNvPr>
          <p:cNvSpPr txBox="1"/>
          <p:nvPr/>
        </p:nvSpPr>
        <p:spPr>
          <a:xfrm>
            <a:off x="8166244" y="3707699"/>
            <a:ext cx="2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CC8E797-244F-3FBB-15F2-1244FFA12641}"/>
              </a:ext>
            </a:extLst>
          </p:cNvPr>
          <p:cNvSpPr txBox="1"/>
          <p:nvPr/>
        </p:nvSpPr>
        <p:spPr>
          <a:xfrm>
            <a:off x="8354605" y="3121703"/>
            <a:ext cx="2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1547DEDF-1890-648B-AC5D-748D59781EEE}"/>
              </a:ext>
            </a:extLst>
          </p:cNvPr>
          <p:cNvSpPr txBox="1"/>
          <p:nvPr/>
        </p:nvSpPr>
        <p:spPr>
          <a:xfrm>
            <a:off x="4392203" y="2707617"/>
            <a:ext cx="2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968313B3-6BE7-AC21-684B-BFF508E14B84}"/>
              </a:ext>
            </a:extLst>
          </p:cNvPr>
          <p:cNvSpPr txBox="1"/>
          <p:nvPr/>
        </p:nvSpPr>
        <p:spPr>
          <a:xfrm>
            <a:off x="8335767" y="2831034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**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D1A0471D-04F8-D150-AAF3-E64117391AA1}"/>
              </a:ext>
            </a:extLst>
          </p:cNvPr>
          <p:cNvSpPr txBox="1"/>
          <p:nvPr/>
        </p:nvSpPr>
        <p:spPr>
          <a:xfrm>
            <a:off x="8616593" y="1944531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**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FE3415A6-25C8-A35D-ABCA-2CC02CA2EB50}"/>
              </a:ext>
            </a:extLst>
          </p:cNvPr>
          <p:cNvSpPr txBox="1"/>
          <p:nvPr/>
        </p:nvSpPr>
        <p:spPr>
          <a:xfrm>
            <a:off x="4510356" y="1798355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(*)</a:t>
            </a:r>
          </a:p>
        </p:txBody>
      </p:sp>
      <p:cxnSp>
        <p:nvCxnSpPr>
          <p:cNvPr id="17" name="Suora yhdysviiva 16">
            <a:extLst>
              <a:ext uri="{FF2B5EF4-FFF2-40B4-BE49-F238E27FC236}">
                <a16:creationId xmlns:a16="http://schemas.microsoft.com/office/drawing/2014/main" id="{898CC65D-9C36-9609-634B-B49884CBDD9B}"/>
              </a:ext>
            </a:extLst>
          </p:cNvPr>
          <p:cNvCxnSpPr/>
          <p:nvPr/>
        </p:nvCxnSpPr>
        <p:spPr>
          <a:xfrm>
            <a:off x="585627" y="4862224"/>
            <a:ext cx="25171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04BA890E-FABC-4520-97AA-3E0CCD4D35A3}"/>
              </a:ext>
            </a:extLst>
          </p:cNvPr>
          <p:cNvCxnSpPr/>
          <p:nvPr/>
        </p:nvCxnSpPr>
        <p:spPr>
          <a:xfrm>
            <a:off x="585627" y="4254337"/>
            <a:ext cx="25171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45A34690-B99D-F2F3-B4BB-2D468A398A1E}"/>
              </a:ext>
            </a:extLst>
          </p:cNvPr>
          <p:cNvCxnSpPr/>
          <p:nvPr/>
        </p:nvCxnSpPr>
        <p:spPr>
          <a:xfrm>
            <a:off x="585627" y="3707699"/>
            <a:ext cx="25171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EB009EBF-4BE1-CFD8-080B-0D1FEE50D5E4}"/>
              </a:ext>
            </a:extLst>
          </p:cNvPr>
          <p:cNvCxnSpPr/>
          <p:nvPr/>
        </p:nvCxnSpPr>
        <p:spPr>
          <a:xfrm>
            <a:off x="585626" y="3132812"/>
            <a:ext cx="25171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37360CAA-8878-DE36-E010-F3123D9CF0BC}"/>
              </a:ext>
            </a:extLst>
          </p:cNvPr>
          <p:cNvCxnSpPr/>
          <p:nvPr/>
        </p:nvCxnSpPr>
        <p:spPr>
          <a:xfrm>
            <a:off x="585625" y="2528278"/>
            <a:ext cx="25171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kstiruutu 21">
            <a:extLst>
              <a:ext uri="{FF2B5EF4-FFF2-40B4-BE49-F238E27FC236}">
                <a16:creationId xmlns:a16="http://schemas.microsoft.com/office/drawing/2014/main" id="{BA14A947-52D8-0A9B-45B8-83C3F2164EE7}"/>
              </a:ext>
            </a:extLst>
          </p:cNvPr>
          <p:cNvSpPr txBox="1"/>
          <p:nvPr/>
        </p:nvSpPr>
        <p:spPr>
          <a:xfrm>
            <a:off x="2945258" y="6139170"/>
            <a:ext cx="6421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i="1" dirty="0"/>
              <a:t># </a:t>
            </a:r>
            <a:r>
              <a:rPr lang="fi-FI" i="1" dirty="0" err="1"/>
              <a:t>other</a:t>
            </a:r>
            <a:r>
              <a:rPr lang="fi-FI" i="1" dirty="0"/>
              <a:t> </a:t>
            </a:r>
            <a:r>
              <a:rPr lang="fi-FI" i="1" dirty="0" err="1"/>
              <a:t>background</a:t>
            </a:r>
            <a:r>
              <a:rPr lang="fi-FI" i="1" dirty="0"/>
              <a:t> </a:t>
            </a:r>
            <a:r>
              <a:rPr lang="fi-FI" i="1" dirty="0" err="1"/>
              <a:t>aspects</a:t>
            </a:r>
            <a:r>
              <a:rPr lang="fi-FI" i="1" dirty="0"/>
              <a:t>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not</a:t>
            </a:r>
            <a:r>
              <a:rPr lang="fi-FI" i="1" dirty="0"/>
              <a:t> </a:t>
            </a:r>
            <a:r>
              <a:rPr lang="fi-FI" i="1" dirty="0" err="1"/>
              <a:t>statistically</a:t>
            </a:r>
            <a:r>
              <a:rPr lang="fi-FI" i="1" dirty="0"/>
              <a:t> </a:t>
            </a:r>
            <a:r>
              <a:rPr lang="fi-FI" i="1" dirty="0" err="1"/>
              <a:t>significant</a:t>
            </a:r>
            <a:endParaRPr lang="fi-FI" i="1" dirty="0"/>
          </a:p>
          <a:p>
            <a:r>
              <a:rPr lang="fi-FI" i="1" dirty="0"/>
              <a:t>(*)p&lt;.10 *p&lt;.05 **p&lt;.01 ***p&lt;.001</a:t>
            </a:r>
          </a:p>
        </p:txBody>
      </p:sp>
    </p:spTree>
    <p:extLst>
      <p:ext uri="{BB962C8B-B14F-4D97-AF65-F5344CB8AC3E}">
        <p14:creationId xmlns:p14="http://schemas.microsoft.com/office/powerpoint/2010/main" val="258939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A886ED-D3DC-5319-99CD-C89247A1B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901" y="386390"/>
            <a:ext cx="10520738" cy="1325563"/>
          </a:xfrm>
        </p:spPr>
        <p:txBody>
          <a:bodyPr>
            <a:normAutofit/>
          </a:bodyPr>
          <a:lstStyle/>
          <a:p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fi-FI" alt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alt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agree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fully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partly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shortening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i-FI" altLang="fi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kumimoji="0" lang="fi-FI" altLang="fi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  <a:endParaRPr lang="fi-FI" sz="2800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CC978191-1DB4-E29C-2A67-B6874B85A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01317"/>
              </p:ext>
            </p:extLst>
          </p:nvPr>
        </p:nvGraphicFramePr>
        <p:xfrm>
          <a:off x="1962373" y="1997128"/>
          <a:ext cx="6818337" cy="3041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2426">
                  <a:extLst>
                    <a:ext uri="{9D8B030D-6E8A-4147-A177-3AD203B41FA5}">
                      <a16:colId xmlns:a16="http://schemas.microsoft.com/office/drawing/2014/main" val="1558170969"/>
                    </a:ext>
                  </a:extLst>
                </a:gridCol>
                <a:gridCol w="1852450">
                  <a:extLst>
                    <a:ext uri="{9D8B030D-6E8A-4147-A177-3AD203B41FA5}">
                      <a16:colId xmlns:a16="http://schemas.microsoft.com/office/drawing/2014/main" val="3362461912"/>
                    </a:ext>
                  </a:extLst>
                </a:gridCol>
                <a:gridCol w="2003461">
                  <a:extLst>
                    <a:ext uri="{9D8B030D-6E8A-4147-A177-3AD203B41FA5}">
                      <a16:colId xmlns:a16="http://schemas.microsoft.com/office/drawing/2014/main" val="4073202951"/>
                    </a:ext>
                  </a:extLst>
                </a:gridCol>
              </a:tblGrid>
              <a:tr h="1198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 err="1">
                          <a:effectLst/>
                        </a:rPr>
                        <a:t>Shortens</a:t>
                      </a:r>
                      <a:r>
                        <a:rPr lang="fi-FI" sz="2400" dirty="0">
                          <a:effectLst/>
                        </a:rPr>
                        <a:t> </a:t>
                      </a:r>
                      <a:r>
                        <a:rPr lang="fi-FI" sz="2400" dirty="0" err="1">
                          <a:effectLst/>
                        </a:rPr>
                        <a:t>working</a:t>
                      </a:r>
                      <a:r>
                        <a:rPr lang="fi-FI" sz="2400" dirty="0">
                          <a:effectLst/>
                        </a:rPr>
                        <a:t> </a:t>
                      </a:r>
                      <a:r>
                        <a:rPr lang="fi-FI" sz="2400" dirty="0" err="1">
                          <a:effectLst/>
                        </a:rPr>
                        <a:t>hours</a:t>
                      </a:r>
                      <a:r>
                        <a:rPr lang="fi-FI" sz="2400" dirty="0">
                          <a:effectLst/>
                        </a:rPr>
                        <a:t> </a:t>
                      </a:r>
                      <a:r>
                        <a:rPr lang="fi-FI" sz="2400" dirty="0" err="1">
                          <a:effectLst/>
                        </a:rPr>
                        <a:t>due</a:t>
                      </a:r>
                      <a:r>
                        <a:rPr lang="fi-FI" sz="2400" dirty="0">
                          <a:effectLst/>
                        </a:rPr>
                        <a:t> to </a:t>
                      </a:r>
                      <a:r>
                        <a:rPr lang="fi-FI" sz="2400" dirty="0" err="1">
                          <a:effectLst/>
                        </a:rPr>
                        <a:t>childcare</a:t>
                      </a:r>
                      <a:endParaRPr lang="fi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 err="1">
                          <a:effectLst/>
                        </a:rPr>
                        <a:t>Mothers</a:t>
                      </a:r>
                      <a:r>
                        <a:rPr lang="fi-FI" sz="2400" dirty="0">
                          <a:effectLst/>
                        </a:rPr>
                        <a:t> (n=855)</a:t>
                      </a:r>
                      <a:endParaRPr lang="fi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 err="1">
                          <a:effectLst/>
                        </a:rPr>
                        <a:t>Fathers</a:t>
                      </a:r>
                      <a:r>
                        <a:rPr lang="fi-FI" sz="2400" dirty="0">
                          <a:effectLst/>
                        </a:rPr>
                        <a:t> (n=1255)</a:t>
                      </a:r>
                      <a:endParaRPr lang="fi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019657"/>
                  </a:ext>
                </a:extLst>
              </a:tr>
              <a:tr h="614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fi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>
                          <a:effectLst/>
                        </a:rPr>
                        <a:t>53</a:t>
                      </a:r>
                      <a:endParaRPr lang="fi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>
                          <a:effectLst/>
                        </a:rPr>
                        <a:t>65</a:t>
                      </a:r>
                      <a:endParaRPr lang="fi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114814"/>
                  </a:ext>
                </a:extLst>
              </a:tr>
              <a:tr h="614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>
                          <a:effectLst/>
                        </a:rPr>
                        <a:t>61</a:t>
                      </a:r>
                      <a:endParaRPr lang="fi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>
                          <a:effectLst/>
                        </a:rPr>
                        <a:t>66</a:t>
                      </a:r>
                      <a:endParaRPr lang="fi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797573"/>
                  </a:ext>
                </a:extLst>
              </a:tr>
              <a:tr h="614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dirty="0">
                          <a:effectLst/>
                        </a:rPr>
                        <a:t>X</a:t>
                      </a:r>
                      <a:r>
                        <a:rPr lang="fi-FI" sz="2400" baseline="30000" dirty="0">
                          <a:effectLst/>
                        </a:rPr>
                        <a:t>2</a:t>
                      </a:r>
                      <a:endParaRPr lang="fi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i="1" dirty="0">
                          <a:effectLst/>
                        </a:rPr>
                        <a:t>.032</a:t>
                      </a:r>
                      <a:endParaRPr lang="fi-FI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2400" i="1" dirty="0">
                          <a:effectLst/>
                        </a:rPr>
                        <a:t>.773</a:t>
                      </a:r>
                      <a:endParaRPr lang="fi-FI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1954215"/>
                  </a:ext>
                </a:extLst>
              </a:tr>
            </a:tbl>
          </a:graphicData>
        </a:graphic>
      </p:graphicFrame>
      <p:sp>
        <p:nvSpPr>
          <p:cNvPr id="3" name="Ellipsi 2">
            <a:extLst>
              <a:ext uri="{FF2B5EF4-FFF2-40B4-BE49-F238E27FC236}">
                <a16:creationId xmlns:a16="http://schemas.microsoft.com/office/drawing/2014/main" id="{4FD362A6-0BE5-39D1-7605-F14141CFD425}"/>
              </a:ext>
            </a:extLst>
          </p:cNvPr>
          <p:cNvSpPr/>
          <p:nvPr/>
        </p:nvSpPr>
        <p:spPr>
          <a:xfrm>
            <a:off x="4911047" y="3801438"/>
            <a:ext cx="626724" cy="50343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578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883BB9-55CF-62C7-6873-FD058E55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301" y="406221"/>
            <a:ext cx="9771580" cy="105270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Logistic</a:t>
            </a:r>
            <a:r>
              <a:rPr lang="fi-FI" dirty="0"/>
              <a:t> regression</a:t>
            </a:r>
            <a:br>
              <a:rPr lang="fi-FI" dirty="0"/>
            </a:br>
            <a:r>
              <a:rPr lang="fi-FI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fi-FI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separately</a:t>
            </a:r>
            <a:r>
              <a:rPr lang="fi-FI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for </a:t>
            </a:r>
            <a:r>
              <a:rPr lang="fi-FI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mothers</a:t>
            </a:r>
            <a:r>
              <a:rPr lang="fi-FI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fi-FI" sz="3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fathers</a:t>
            </a:r>
            <a:r>
              <a:rPr lang="fi-FI" sz="3100" dirty="0">
                <a:latin typeface="Calibri" panose="020F0502020204030204" pitchFamily="34" charset="0"/>
                <a:ea typeface="Times New Roman" panose="02020603050405020304" pitchFamily="18" charset="0"/>
              </a:rPr>
              <a:t>) / </a:t>
            </a:r>
            <a:r>
              <a:rPr lang="fi-FI" sz="3100" i="1" dirty="0">
                <a:latin typeface="Calibri" panose="020F0502020204030204" pitchFamily="34" charset="0"/>
                <a:ea typeface="Times New Roman" panose="02020603050405020304" pitchFamily="18" charset="0"/>
              </a:rPr>
              <a:t>SPSS 29.0</a:t>
            </a:r>
            <a:endParaRPr lang="fi-FI" sz="3100" i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4398BA-2CA6-A3DE-074F-53958DB28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463" y="1833938"/>
            <a:ext cx="8763857" cy="473125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fi-FI" dirty="0" err="1">
                <a:latin typeface="Calibri" panose="020F0502020204030204" pitchFamily="34" charset="0"/>
                <a:ea typeface="Times New Roman" panose="02020603050405020304" pitchFamily="18" charset="0"/>
              </a:rPr>
              <a:t>Model</a:t>
            </a:r>
            <a:r>
              <a:rPr lang="fi-FI" dirty="0">
                <a:latin typeface="Calibri" panose="020F0502020204030204" pitchFamily="34" charset="0"/>
                <a:ea typeface="Times New Roman" panose="02020603050405020304" pitchFamily="18" charset="0"/>
              </a:rPr>
              <a:t> 1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work-family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reconciliation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experiences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x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shortening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hours</a:t>
            </a:r>
            <a:endParaRPr lang="fi-FI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>
                <a:latin typeface="Calibri" panose="020F0502020204030204" pitchFamily="34" charset="0"/>
                <a:ea typeface="Times New Roman" panose="02020603050405020304" pitchFamily="18" charset="0"/>
              </a:rPr>
              <a:t>2 + </a:t>
            </a:r>
            <a:r>
              <a:rPr lang="fi-FI" dirty="0" err="1">
                <a:latin typeface="Calibri" panose="020F0502020204030204" pitchFamily="34" charset="0"/>
                <a:ea typeface="Times New Roman" panose="02020603050405020304" pitchFamily="18" charset="0"/>
              </a:rPr>
              <a:t>sociodemographic</a:t>
            </a:r>
            <a:r>
              <a:rPr lang="fi-FI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Times New Roman" panose="02020603050405020304" pitchFamily="18" charset="0"/>
              </a:rPr>
              <a:t>background</a:t>
            </a:r>
            <a:endParaRPr lang="fi-FI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fi-FI" sz="2100" dirty="0" err="1">
                <a:latin typeface="Calibri" panose="020F0502020204030204" pitchFamily="34" charset="0"/>
              </a:rPr>
              <a:t>age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birth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order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age</a:t>
            </a:r>
            <a:r>
              <a:rPr lang="fi-FI" sz="2100" dirty="0">
                <a:latin typeface="Calibri" panose="020F0502020204030204" pitchFamily="34" charset="0"/>
              </a:rPr>
              <a:t> of </a:t>
            </a:r>
            <a:r>
              <a:rPr lang="fi-FI" sz="2100" dirty="0" err="1">
                <a:latin typeface="Calibri" panose="020F0502020204030204" pitchFamily="34" charset="0"/>
              </a:rPr>
              <a:t>youngest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child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education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occupational</a:t>
            </a:r>
            <a:r>
              <a:rPr lang="fi-FI" sz="2100" dirty="0">
                <a:latin typeface="Calibri" panose="020F0502020204030204" pitchFamily="34" charset="0"/>
              </a:rPr>
              <a:t> status, </a:t>
            </a:r>
            <a:r>
              <a:rPr lang="fi-FI" sz="2100" dirty="0" err="1">
                <a:latin typeface="Calibri" panose="020F0502020204030204" pitchFamily="34" charset="0"/>
              </a:rPr>
              <a:t>livelihood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experience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child</a:t>
            </a:r>
            <a:r>
              <a:rPr lang="fi-FI" sz="2100" dirty="0">
                <a:latin typeface="Calibri" panose="020F0502020204030204" pitchFamily="34" charset="0"/>
              </a:rPr>
              <a:t> in </a:t>
            </a:r>
            <a:r>
              <a:rPr lang="fi-FI" sz="2100" dirty="0" err="1">
                <a:latin typeface="Calibri" panose="020F0502020204030204" pitchFamily="34" charset="0"/>
              </a:rPr>
              <a:t>paid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childcare</a:t>
            </a:r>
            <a:endParaRPr lang="fi-FI" sz="2100" dirty="0"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 +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characteristics</a:t>
            </a:r>
            <a:endParaRPr lang="fi-FI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fi-FI" sz="2100" dirty="0" err="1">
                <a:latin typeface="Calibri" panose="020F0502020204030204" pitchFamily="34" charset="0"/>
              </a:rPr>
              <a:t>workplace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sector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size</a:t>
            </a:r>
            <a:r>
              <a:rPr lang="fi-FI" sz="2100" dirty="0">
                <a:latin typeface="Calibri" panose="020F0502020204030204" pitchFamily="34" charset="0"/>
              </a:rPr>
              <a:t> of </a:t>
            </a:r>
            <a:r>
              <a:rPr lang="fi-FI" sz="2100" dirty="0" err="1">
                <a:latin typeface="Calibri" panose="020F0502020204030204" pitchFamily="34" charset="0"/>
              </a:rPr>
              <a:t>organisation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gender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ratio</a:t>
            </a:r>
            <a:r>
              <a:rPr lang="fi-FI" sz="2100" dirty="0">
                <a:latin typeface="Calibri" panose="020F0502020204030204" pitchFamily="34" charset="0"/>
              </a:rPr>
              <a:t> of </a:t>
            </a:r>
            <a:r>
              <a:rPr lang="fi-FI" sz="2100" dirty="0" err="1">
                <a:latin typeface="Calibri" panose="020F0502020204030204" pitchFamily="34" charset="0"/>
              </a:rPr>
              <a:t>workplace</a:t>
            </a:r>
            <a:r>
              <a:rPr lang="fi-FI" sz="2100" dirty="0">
                <a:latin typeface="Calibri" panose="020F0502020204030204" pitchFamily="34" charset="0"/>
              </a:rPr>
              <a:t>, </a:t>
            </a:r>
            <a:r>
              <a:rPr lang="fi-FI" sz="2100" dirty="0" err="1">
                <a:latin typeface="Calibri" panose="020F0502020204030204" pitchFamily="34" charset="0"/>
              </a:rPr>
              <a:t>number</a:t>
            </a:r>
            <a:r>
              <a:rPr lang="fi-FI" sz="2100" dirty="0">
                <a:latin typeface="Calibri" panose="020F0502020204030204" pitchFamily="34" charset="0"/>
              </a:rPr>
              <a:t> of </a:t>
            </a:r>
            <a:r>
              <a:rPr lang="fi-FI" sz="2100" dirty="0" err="1">
                <a:latin typeface="Calibri" panose="020F0502020204030204" pitchFamily="34" charset="0"/>
              </a:rPr>
              <a:t>days</a:t>
            </a:r>
            <a:r>
              <a:rPr lang="fi-FI" sz="2100" dirty="0">
                <a:latin typeface="Calibri" panose="020F0502020204030204" pitchFamily="34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</a:rPr>
              <a:t>worked</a:t>
            </a:r>
            <a:r>
              <a:rPr lang="fi-FI" sz="2100" dirty="0">
                <a:latin typeface="Calibri" panose="020F0502020204030204" pitchFamily="34" charset="0"/>
              </a:rPr>
              <a:t> per </a:t>
            </a:r>
            <a:r>
              <a:rPr lang="fi-FI" sz="2100" dirty="0" err="1">
                <a:latin typeface="Calibri" panose="020F0502020204030204" pitchFamily="34" charset="0"/>
              </a:rPr>
              <a:t>week</a:t>
            </a:r>
            <a:endParaRPr lang="fi-FI" sz="2100" dirty="0"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 +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workplace</a:t>
            </a:r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</a:t>
            </a:r>
            <a:endParaRPr lang="fi-FI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fi-FI" sz="2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negative</a:t>
            </a:r>
            <a:r>
              <a:rPr lang="fi-FI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consequences</a:t>
            </a:r>
            <a:r>
              <a:rPr lang="fi-FI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fi-FI" sz="2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leave</a:t>
            </a:r>
            <a:r>
              <a:rPr lang="fi-FI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 at </a:t>
            </a:r>
            <a:r>
              <a:rPr lang="fi-FI" sz="2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endParaRPr lang="fi-FI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1175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4805" y="0"/>
            <a:ext cx="9534418" cy="1325563"/>
          </a:xfrm>
        </p:spPr>
        <p:txBody>
          <a:bodyPr>
            <a:normAutofit/>
          </a:bodyPr>
          <a:lstStyle/>
          <a:p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3600" dirty="0" err="1"/>
              <a:t>Logistic</a:t>
            </a:r>
            <a:r>
              <a:rPr lang="fi-FI" sz="3600" dirty="0"/>
              <a:t> regression: </a:t>
            </a:r>
            <a:r>
              <a:rPr lang="fi-FI" sz="3600" dirty="0" err="1"/>
              <a:t>mothers</a:t>
            </a:r>
            <a:endParaRPr lang="fi-FI" sz="3600" dirty="0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1FE3C08-9459-442A-98B0-694795721BE7}"/>
              </a:ext>
            </a:extLst>
          </p:cNvPr>
          <p:cNvGrpSpPr/>
          <p:nvPr/>
        </p:nvGrpSpPr>
        <p:grpSpPr>
          <a:xfrm>
            <a:off x="8419070" y="5858089"/>
            <a:ext cx="3428369" cy="907621"/>
            <a:chOff x="7445164" y="5361625"/>
            <a:chExt cx="4443464" cy="1188000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D5B6D30B-08CE-4DBB-B077-4CBBE91A8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47372" y="5361625"/>
              <a:ext cx="2441256" cy="1188000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1378A871-4C27-47C5-93BC-46586AA09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45164" y="5362569"/>
              <a:ext cx="1913018" cy="924085"/>
            </a:xfrm>
            <a:prstGeom prst="rect">
              <a:avLst/>
            </a:prstGeom>
          </p:spPr>
        </p:pic>
      </p:grpSp>
      <p:graphicFrame>
        <p:nvGraphicFramePr>
          <p:cNvPr id="16" name="Taulukko 15">
            <a:extLst>
              <a:ext uri="{FF2B5EF4-FFF2-40B4-BE49-F238E27FC236}">
                <a16:creationId xmlns:a16="http://schemas.microsoft.com/office/drawing/2014/main" id="{6B89A3C0-221F-0408-DCEA-DECAF660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261111"/>
              </p:ext>
            </p:extLst>
          </p:nvPr>
        </p:nvGraphicFramePr>
        <p:xfrm>
          <a:off x="102742" y="1147190"/>
          <a:ext cx="11992711" cy="5618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0321">
                  <a:extLst>
                    <a:ext uri="{9D8B030D-6E8A-4147-A177-3AD203B41FA5}">
                      <a16:colId xmlns:a16="http://schemas.microsoft.com/office/drawing/2014/main" val="2302916244"/>
                    </a:ext>
                  </a:extLst>
                </a:gridCol>
                <a:gridCol w="878260">
                  <a:extLst>
                    <a:ext uri="{9D8B030D-6E8A-4147-A177-3AD203B41FA5}">
                      <a16:colId xmlns:a16="http://schemas.microsoft.com/office/drawing/2014/main" val="2058197987"/>
                    </a:ext>
                  </a:extLst>
                </a:gridCol>
                <a:gridCol w="691630">
                  <a:extLst>
                    <a:ext uri="{9D8B030D-6E8A-4147-A177-3AD203B41FA5}">
                      <a16:colId xmlns:a16="http://schemas.microsoft.com/office/drawing/2014/main" val="3392284537"/>
                    </a:ext>
                  </a:extLst>
                </a:gridCol>
                <a:gridCol w="889237">
                  <a:extLst>
                    <a:ext uri="{9D8B030D-6E8A-4147-A177-3AD203B41FA5}">
                      <a16:colId xmlns:a16="http://schemas.microsoft.com/office/drawing/2014/main" val="1164840721"/>
                    </a:ext>
                  </a:extLst>
                </a:gridCol>
                <a:gridCol w="724564">
                  <a:extLst>
                    <a:ext uri="{9D8B030D-6E8A-4147-A177-3AD203B41FA5}">
                      <a16:colId xmlns:a16="http://schemas.microsoft.com/office/drawing/2014/main" val="374038936"/>
                    </a:ext>
                  </a:extLst>
                </a:gridCol>
                <a:gridCol w="1010000">
                  <a:extLst>
                    <a:ext uri="{9D8B030D-6E8A-4147-A177-3AD203B41FA5}">
                      <a16:colId xmlns:a16="http://schemas.microsoft.com/office/drawing/2014/main" val="2603367928"/>
                    </a:ext>
                  </a:extLst>
                </a:gridCol>
                <a:gridCol w="834347">
                  <a:extLst>
                    <a:ext uri="{9D8B030D-6E8A-4147-A177-3AD203B41FA5}">
                      <a16:colId xmlns:a16="http://schemas.microsoft.com/office/drawing/2014/main" val="976785559"/>
                    </a:ext>
                  </a:extLst>
                </a:gridCol>
                <a:gridCol w="944130">
                  <a:extLst>
                    <a:ext uri="{9D8B030D-6E8A-4147-A177-3AD203B41FA5}">
                      <a16:colId xmlns:a16="http://schemas.microsoft.com/office/drawing/2014/main" val="3003962181"/>
                    </a:ext>
                  </a:extLst>
                </a:gridCol>
                <a:gridCol w="790434">
                  <a:extLst>
                    <a:ext uri="{9D8B030D-6E8A-4147-A177-3AD203B41FA5}">
                      <a16:colId xmlns:a16="http://schemas.microsoft.com/office/drawing/2014/main" val="2434610229"/>
                    </a:ext>
                  </a:extLst>
                </a:gridCol>
                <a:gridCol w="1053912">
                  <a:extLst>
                    <a:ext uri="{9D8B030D-6E8A-4147-A177-3AD203B41FA5}">
                      <a16:colId xmlns:a16="http://schemas.microsoft.com/office/drawing/2014/main" val="3034565742"/>
                    </a:ext>
                  </a:extLst>
                </a:gridCol>
                <a:gridCol w="805876">
                  <a:extLst>
                    <a:ext uri="{9D8B030D-6E8A-4147-A177-3AD203B41FA5}">
                      <a16:colId xmlns:a16="http://schemas.microsoft.com/office/drawing/2014/main" val="3388369590"/>
                    </a:ext>
                  </a:extLst>
                </a:gridCol>
              </a:tblGrid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4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596267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OR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p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399352012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Shortens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working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.900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.032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.926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.135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.925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.131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.954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.431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.944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.339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848176004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</a:rPr>
                        <a:t>Sosiodemographic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</a:rPr>
                        <a:t>background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 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549461354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i="1" dirty="0">
                          <a:effectLst/>
                        </a:rPr>
                        <a:t>768</a:t>
                      </a:r>
                      <a:endParaRPr lang="fi-FI" sz="16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.059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i="1" dirty="0">
                          <a:effectLst/>
                        </a:rPr>
                        <a:t>785</a:t>
                      </a:r>
                      <a:endParaRPr lang="fi-FI" sz="16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 084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642</a:t>
                      </a:r>
                      <a:endParaRPr lang="fi-FI" b="1" dirty="0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626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242210860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.839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.099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.826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 073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.743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.031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.745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.036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053129148"/>
                  </a:ext>
                </a:extLst>
              </a:tr>
              <a:tr h="282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children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.958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.665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.957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 656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1.073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.541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1.059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.627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336813282"/>
                  </a:ext>
                </a:extLst>
              </a:tr>
              <a:tr h="359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white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position</a:t>
                      </a: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1.096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.640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1.074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 718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1.135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.585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1.105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.669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62190278"/>
                  </a:ext>
                </a:extLst>
              </a:tr>
              <a:tr h="3375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1.169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.028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1.167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 031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 b="1" i="1" dirty="0">
                          <a:effectLst/>
                        </a:rPr>
                        <a:t>1.180</a:t>
                      </a:r>
                      <a:endParaRPr lang="fi-FI" b="1" i="1" dirty="0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.063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i="1" dirty="0">
                          <a:effectLst/>
                        </a:rPr>
                        <a:t>1.176</a:t>
                      </a:r>
                      <a:endParaRPr lang="fi-FI" sz="16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.071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427159201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Childcare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 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538462094"/>
                  </a:ext>
                </a:extLst>
              </a:tr>
              <a:tr h="38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spouse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unpaid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1.397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.171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1.169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.560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1.098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.753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4038733561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 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475505812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Private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.854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.389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.820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.286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319829455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Number</a:t>
                      </a:r>
                      <a:r>
                        <a:rPr lang="fi-FI" sz="1600" dirty="0">
                          <a:effectLst/>
                        </a:rPr>
                        <a:t> of </a:t>
                      </a:r>
                      <a:r>
                        <a:rPr lang="fi-FI" sz="1600" dirty="0" err="1">
                          <a:effectLst/>
                        </a:rPr>
                        <a:t>staff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.922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.325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.910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.261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282602573"/>
                  </a:ext>
                </a:extLst>
              </a:tr>
              <a:tr h="325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Female-dominated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or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balanced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 b="1" i="1" dirty="0">
                          <a:effectLst/>
                        </a:rPr>
                        <a:t>1.546</a:t>
                      </a:r>
                      <a:endParaRPr lang="fi-FI" b="1" i="1" dirty="0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.098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1.479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.143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675282462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Has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worked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from</a:t>
                      </a:r>
                      <a:r>
                        <a:rPr lang="fi-FI" sz="1600" dirty="0">
                          <a:effectLst/>
                        </a:rPr>
                        <a:t> home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1.342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.145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1.292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.211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097602382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 b="1" dirty="0">
                          <a:effectLst/>
                        </a:rPr>
                        <a:t>1.665</a:t>
                      </a:r>
                      <a:endParaRPr lang="fi-FI" b="1" dirty="0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.012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1.748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1874450443"/>
                  </a:ext>
                </a:extLst>
              </a:tr>
              <a:tr h="26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Workplace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>
                          <a:effectLst/>
                        </a:rPr>
                        <a:t> </a:t>
                      </a:r>
                      <a:endParaRPr lang="fi-FI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504565758"/>
                  </a:ext>
                </a:extLst>
              </a:tr>
              <a:tr h="473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dirty="0">
                          <a:effectLst/>
                        </a:rPr>
                        <a:t>Negative </a:t>
                      </a:r>
                      <a:r>
                        <a:rPr lang="fi-FI" sz="1600" dirty="0" err="1">
                          <a:effectLst/>
                        </a:rPr>
                        <a:t>consequences</a:t>
                      </a:r>
                      <a:r>
                        <a:rPr lang="fi-FI" sz="1600" dirty="0">
                          <a:effectLst/>
                        </a:rPr>
                        <a:t> of </a:t>
                      </a:r>
                      <a:r>
                        <a:rPr lang="fi-FI" sz="1600" dirty="0" err="1">
                          <a:effectLst/>
                        </a:rPr>
                        <a:t>family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leave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dirty="0"/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329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&lt;.001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44" marR="38544" marT="0" marB="0"/>
                </a:tc>
                <a:extLst>
                  <a:ext uri="{0D108BD9-81ED-4DB2-BD59-A6C34878D82A}">
                    <a16:rowId xmlns:a16="http://schemas.microsoft.com/office/drawing/2014/main" val="3766718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44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4805" y="0"/>
            <a:ext cx="9534418" cy="1325563"/>
          </a:xfrm>
        </p:spPr>
        <p:txBody>
          <a:bodyPr>
            <a:normAutofit/>
          </a:bodyPr>
          <a:lstStyle/>
          <a:p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kumimoji="0" lang="fi-FI" altLang="fi-FI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kumimoji="0" lang="fi-FI" altLang="fi-FI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3600" dirty="0" err="1"/>
              <a:t>Logistic</a:t>
            </a:r>
            <a:r>
              <a:rPr lang="fi-FI" sz="3600" dirty="0"/>
              <a:t> regression: </a:t>
            </a:r>
            <a:r>
              <a:rPr lang="fi-FI" sz="3600" dirty="0" err="1"/>
              <a:t>fathers</a:t>
            </a:r>
            <a:endParaRPr lang="fi-FI" sz="3600" dirty="0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1FE3C08-9459-442A-98B0-694795721BE7}"/>
              </a:ext>
            </a:extLst>
          </p:cNvPr>
          <p:cNvGrpSpPr/>
          <p:nvPr/>
        </p:nvGrpSpPr>
        <p:grpSpPr>
          <a:xfrm>
            <a:off x="8419070" y="5858089"/>
            <a:ext cx="3428369" cy="907621"/>
            <a:chOff x="7445164" y="5361625"/>
            <a:chExt cx="4443464" cy="1188000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D5B6D30B-08CE-4DBB-B077-4CBBE91A8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47372" y="5361625"/>
              <a:ext cx="2441256" cy="1188000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1378A871-4C27-47C5-93BC-46586AA09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45164" y="5362569"/>
              <a:ext cx="1913018" cy="924085"/>
            </a:xfrm>
            <a:prstGeom prst="rect">
              <a:avLst/>
            </a:prstGeom>
          </p:spPr>
        </p:pic>
      </p:grp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F93B59C8-7914-1AFC-EA00-A823062A0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046474"/>
              </p:ext>
            </p:extLst>
          </p:nvPr>
        </p:nvGraphicFramePr>
        <p:xfrm>
          <a:off x="226031" y="1119883"/>
          <a:ext cx="11835829" cy="5645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7392">
                  <a:extLst>
                    <a:ext uri="{9D8B030D-6E8A-4147-A177-3AD203B41FA5}">
                      <a16:colId xmlns:a16="http://schemas.microsoft.com/office/drawing/2014/main" val="2740282809"/>
                    </a:ext>
                  </a:extLst>
                </a:gridCol>
                <a:gridCol w="715653">
                  <a:extLst>
                    <a:ext uri="{9D8B030D-6E8A-4147-A177-3AD203B41FA5}">
                      <a16:colId xmlns:a16="http://schemas.microsoft.com/office/drawing/2014/main" val="1049104019"/>
                    </a:ext>
                  </a:extLst>
                </a:gridCol>
                <a:gridCol w="715653">
                  <a:extLst>
                    <a:ext uri="{9D8B030D-6E8A-4147-A177-3AD203B41FA5}">
                      <a16:colId xmlns:a16="http://schemas.microsoft.com/office/drawing/2014/main" val="3133008308"/>
                    </a:ext>
                  </a:extLst>
                </a:gridCol>
                <a:gridCol w="816516">
                  <a:extLst>
                    <a:ext uri="{9D8B030D-6E8A-4147-A177-3AD203B41FA5}">
                      <a16:colId xmlns:a16="http://schemas.microsoft.com/office/drawing/2014/main" val="4157335492"/>
                    </a:ext>
                  </a:extLst>
                </a:gridCol>
                <a:gridCol w="715653">
                  <a:extLst>
                    <a:ext uri="{9D8B030D-6E8A-4147-A177-3AD203B41FA5}">
                      <a16:colId xmlns:a16="http://schemas.microsoft.com/office/drawing/2014/main" val="806100878"/>
                    </a:ext>
                  </a:extLst>
                </a:gridCol>
                <a:gridCol w="1050689">
                  <a:extLst>
                    <a:ext uri="{9D8B030D-6E8A-4147-A177-3AD203B41FA5}">
                      <a16:colId xmlns:a16="http://schemas.microsoft.com/office/drawing/2014/main" val="129945985"/>
                    </a:ext>
                  </a:extLst>
                </a:gridCol>
                <a:gridCol w="469994">
                  <a:extLst>
                    <a:ext uri="{9D8B030D-6E8A-4147-A177-3AD203B41FA5}">
                      <a16:colId xmlns:a16="http://schemas.microsoft.com/office/drawing/2014/main" val="947209687"/>
                    </a:ext>
                  </a:extLst>
                </a:gridCol>
                <a:gridCol w="289941">
                  <a:extLst>
                    <a:ext uri="{9D8B030D-6E8A-4147-A177-3AD203B41FA5}">
                      <a16:colId xmlns:a16="http://schemas.microsoft.com/office/drawing/2014/main" val="3021389498"/>
                    </a:ext>
                  </a:extLst>
                </a:gridCol>
                <a:gridCol w="816516">
                  <a:extLst>
                    <a:ext uri="{9D8B030D-6E8A-4147-A177-3AD203B41FA5}">
                      <a16:colId xmlns:a16="http://schemas.microsoft.com/office/drawing/2014/main" val="849617280"/>
                    </a:ext>
                  </a:extLst>
                </a:gridCol>
                <a:gridCol w="715653">
                  <a:extLst>
                    <a:ext uri="{9D8B030D-6E8A-4147-A177-3AD203B41FA5}">
                      <a16:colId xmlns:a16="http://schemas.microsoft.com/office/drawing/2014/main" val="2668403600"/>
                    </a:ext>
                  </a:extLst>
                </a:gridCol>
                <a:gridCol w="816516">
                  <a:extLst>
                    <a:ext uri="{9D8B030D-6E8A-4147-A177-3AD203B41FA5}">
                      <a16:colId xmlns:a16="http://schemas.microsoft.com/office/drawing/2014/main" val="232626909"/>
                    </a:ext>
                  </a:extLst>
                </a:gridCol>
                <a:gridCol w="715653">
                  <a:extLst>
                    <a:ext uri="{9D8B030D-6E8A-4147-A177-3AD203B41FA5}">
                      <a16:colId xmlns:a16="http://schemas.microsoft.com/office/drawing/2014/main" val="3520139351"/>
                    </a:ext>
                  </a:extLst>
                </a:gridCol>
              </a:tblGrid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4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Model</a:t>
                      </a:r>
                      <a:r>
                        <a:rPr lang="fi-FI" sz="1600" dirty="0">
                          <a:effectLst/>
                        </a:rPr>
                        <a:t> 5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68993"/>
                  </a:ext>
                </a:extLst>
              </a:tr>
              <a:tr h="3428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p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OR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p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2307434514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Shortens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working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.976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.756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1.017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.842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1.015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.861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1.081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.416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1.079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.428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671936832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</a:rPr>
                        <a:t>Sosiodemographic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</a:rPr>
                        <a:t>background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3943734288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745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.744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.007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742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.011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748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.014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796071984"/>
                  </a:ext>
                </a:extLst>
              </a:tr>
              <a:tr h="282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.870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.124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.869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.121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744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743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346520581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children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790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796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.007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826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.034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</a:t>
                      </a:r>
                      <a:r>
                        <a:rPr lang="fi-FI" sz="1600" b="1" dirty="0">
                          <a:effectLst/>
                        </a:rPr>
                        <a:t>823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.031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3169890069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upper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white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collar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position</a:t>
                      </a: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1.160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.328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1.142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.384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.933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.680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.954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.778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684043685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1.071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.243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1.074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.230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1.064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.339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1.059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.385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2298545542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Childcare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669132786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spouse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unpaid</a:t>
                      </a: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.944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.361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.936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.323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.932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.298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8316455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804143859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Private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1.143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.432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1.148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.418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397926298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Number</a:t>
                      </a:r>
                      <a:r>
                        <a:rPr lang="fi-FI" sz="1600" dirty="0">
                          <a:effectLst/>
                        </a:rPr>
                        <a:t> of </a:t>
                      </a:r>
                      <a:r>
                        <a:rPr lang="fi-FI" sz="1600" dirty="0" err="1">
                          <a:effectLst/>
                        </a:rPr>
                        <a:t>staff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1.026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.346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1.024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.399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46876327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Female-dominated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or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balanced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1.083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.575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1.079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.594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2844080759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 err="1">
                          <a:effectLst/>
                        </a:rPr>
                        <a:t>Has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worked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from</a:t>
                      </a:r>
                      <a:r>
                        <a:rPr lang="fi-FI" sz="1600" dirty="0">
                          <a:effectLst/>
                        </a:rPr>
                        <a:t> home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1.335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.097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1.314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.117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503210329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 </a:t>
                      </a:r>
                      <a:r>
                        <a:rPr lang="fi-FI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1.754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b="1" dirty="0">
                          <a:effectLst/>
                        </a:rPr>
                        <a:t>1.753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.002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1783463228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Workplace</a:t>
                      </a:r>
                      <a:r>
                        <a:rPr lang="fi-FI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i-FI" sz="160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</a:t>
                      </a:r>
                      <a:endParaRPr lang="fi-FI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992063803"/>
                  </a:ext>
                </a:extLst>
              </a:tr>
              <a:tr h="29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Negative </a:t>
                      </a:r>
                      <a:r>
                        <a:rPr lang="fi-FI" sz="1600" dirty="0" err="1">
                          <a:effectLst/>
                        </a:rPr>
                        <a:t>consequences</a:t>
                      </a:r>
                      <a:r>
                        <a:rPr lang="fi-FI" sz="1600" dirty="0">
                          <a:effectLst/>
                        </a:rPr>
                        <a:t> of </a:t>
                      </a:r>
                      <a:r>
                        <a:rPr lang="fi-FI" sz="1600" dirty="0" err="1">
                          <a:effectLst/>
                        </a:rPr>
                        <a:t>family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leave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>
                          <a:effectLst/>
                        </a:rPr>
                        <a:t>.589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.103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32" marR="43232" marT="0" marB="0"/>
                </a:tc>
                <a:extLst>
                  <a:ext uri="{0D108BD9-81ED-4DB2-BD59-A6C34878D82A}">
                    <a16:rowId xmlns:a16="http://schemas.microsoft.com/office/drawing/2014/main" val="3204795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438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87F8EF-8FF8-48A3-90B9-C7C6787BE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20"/>
            <a:ext cx="10063480" cy="801384"/>
          </a:xfrm>
        </p:spPr>
        <p:txBody>
          <a:bodyPr/>
          <a:lstStyle/>
          <a:p>
            <a:r>
              <a:rPr lang="fi-FI" dirty="0" err="1"/>
              <a:t>Discussion</a:t>
            </a:r>
            <a:r>
              <a:rPr lang="fi-FI" dirty="0"/>
              <a:t> 1/2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3C79A2-B934-44BF-881C-106864EE6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24" y="986320"/>
            <a:ext cx="10285231" cy="565912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Mother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young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emporarily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childcare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fathers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Shortening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sector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female-dominated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daytime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Employed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young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emporarily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childcare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experience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work-family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reconciliation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fi-FI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those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don’t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fi-FI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fi-FI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employment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mainly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organised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a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full-time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Finland.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flexibility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stigma” i.e.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producive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committed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flexible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possibilities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(Williams et al. 2013;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Chung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2018).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sz="2200" b="0" i="0" dirty="0">
              <a:effectLst/>
              <a:latin typeface="Arial" panose="020B0604020202020204" pitchFamily="34" charset="0"/>
            </a:endParaRPr>
          </a:p>
          <a:p>
            <a:endParaRPr lang="fi-FI" sz="2400" dirty="0"/>
          </a:p>
          <a:p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705253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D6DE40-89EF-5AC9-7DAB-8174A86B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379"/>
            <a:ext cx="10295561" cy="5352954"/>
          </a:xfrm>
        </p:spPr>
        <p:txBody>
          <a:bodyPr>
            <a:normAutofit lnSpcReduction="10000"/>
          </a:bodyPr>
          <a:lstStyle/>
          <a:p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</a:t>
            </a:r>
            <a:r>
              <a:rPr lang="fi-FI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it is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easier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worry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main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shortening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it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problematic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accordingly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(Nieminen 2019).</a:t>
            </a:r>
          </a:p>
          <a:p>
            <a:pPr lvl="1"/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allowance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paid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partial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leave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small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insecurity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obstacles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reproduce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part-time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women’s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Bueno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Grau-Grau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2021); a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breadwinner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fi-FI" sz="24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Daytime</a:t>
            </a:r>
            <a:r>
              <a:rPr lang="fi-FI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(in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shift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irregular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) is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easier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Timetables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compatible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ECEC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opening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complicated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childcare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arrangements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(Repo et al. 2022; Sulkanen et al. 2022).</a:t>
            </a:r>
          </a:p>
          <a:p>
            <a:r>
              <a:rPr lang="fi-FI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</a:t>
            </a:r>
            <a:r>
              <a:rPr lang="fi-FI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workplaces</a:t>
            </a:r>
            <a:r>
              <a:rPr lang="fi-FI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likelihood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fathers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i-FI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Part-time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necessarily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work-family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reconciliation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culture is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supportive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(Larsson 2012; van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Breeschoten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fi-FI" sz="21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Evertsson</a:t>
            </a:r>
            <a:r>
              <a:rPr lang="fi-FI" sz="2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2019).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B0F8E7FD-F598-12A0-6AF0-CF4C6F84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20"/>
            <a:ext cx="10063480" cy="801384"/>
          </a:xfrm>
        </p:spPr>
        <p:txBody>
          <a:bodyPr/>
          <a:lstStyle/>
          <a:p>
            <a:r>
              <a:rPr lang="fi-FI" dirty="0" err="1"/>
              <a:t>Discussion</a:t>
            </a:r>
            <a:r>
              <a:rPr lang="fi-FI" dirty="0"/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648101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83C12A-5771-7C70-D0B9-F7AAE3CF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Conclusions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0CED76-F054-1796-13CD-1100D7A2D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8562654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 err="1"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art-time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leave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options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mainly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higher-income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, and/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spouse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full-time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high-income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earner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fi-FI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n a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context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family-friendly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workplace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fi-FI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flexibility</a:t>
            </a:r>
            <a:r>
              <a:rPr lang="fi-FI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stigma</a:t>
            </a:r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i-FI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684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Thank you!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9D91779D-97D8-5AC3-211D-01BA982FC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3702332"/>
            <a:ext cx="4405435" cy="2048527"/>
          </a:xfrm>
          <a:prstGeom prst="rect">
            <a:avLst/>
          </a:prstGeom>
        </p:spPr>
      </p:pic>
      <p:grpSp>
        <p:nvGrpSpPr>
          <p:cNvPr id="4" name="Ryhmä 3">
            <a:extLst>
              <a:ext uri="{FF2B5EF4-FFF2-40B4-BE49-F238E27FC236}">
                <a16:creationId xmlns:a16="http://schemas.microsoft.com/office/drawing/2014/main" id="{AB07DC46-30AC-4B02-9608-450B3987C5B3}"/>
              </a:ext>
            </a:extLst>
          </p:cNvPr>
          <p:cNvGrpSpPr/>
          <p:nvPr/>
        </p:nvGrpSpPr>
        <p:grpSpPr>
          <a:xfrm>
            <a:off x="6254495" y="4033222"/>
            <a:ext cx="4728579" cy="1277174"/>
            <a:chOff x="7445164" y="5361625"/>
            <a:chExt cx="4443464" cy="1188000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B75086B1-AB76-4C88-B054-C72B9B392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47372" y="5361625"/>
              <a:ext cx="2441256" cy="1188000"/>
            </a:xfrm>
            <a:prstGeom prst="rect">
              <a:avLst/>
            </a:prstGeom>
          </p:spPr>
        </p:pic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4E170740-85A1-41FC-B8D8-A565C4334C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45164" y="5362569"/>
              <a:ext cx="1913018" cy="924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332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4721" y="6624"/>
            <a:ext cx="10515600" cy="1325563"/>
          </a:xfrm>
        </p:spPr>
        <p:txBody>
          <a:bodyPr/>
          <a:lstStyle/>
          <a:p>
            <a:r>
              <a:rPr lang="fi-FI" dirty="0" err="1"/>
              <a:t>Introduction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507" y="1201256"/>
            <a:ext cx="10785389" cy="543913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800"/>
              </a:spcAft>
            </a:pPr>
            <a:r>
              <a:rPr lang="en-US" dirty="0"/>
              <a:t>Tensions between childcare responsibilities and paid employment are one of the key challenges for the wellbeing of parents with young children.</a:t>
            </a:r>
          </a:p>
          <a:p>
            <a:pPr>
              <a:spcAft>
                <a:spcPts val="800"/>
              </a:spcAft>
            </a:pPr>
            <a:r>
              <a:rPr lang="en-US" dirty="0"/>
              <a:t>Part-time work is often seen as a solution to reconcile work and family life when children are young (</a:t>
            </a:r>
            <a:r>
              <a:rPr lang="en-US" dirty="0" err="1"/>
              <a:t>Beham</a:t>
            </a:r>
            <a:r>
              <a:rPr lang="en-US" dirty="0"/>
              <a:t> et al. 2019; van </a:t>
            </a:r>
            <a:r>
              <a:rPr lang="en-US" dirty="0" err="1"/>
              <a:t>Breechoten</a:t>
            </a:r>
            <a:r>
              <a:rPr lang="en-US" dirty="0"/>
              <a:t> &amp; </a:t>
            </a:r>
            <a:r>
              <a:rPr lang="en-US" dirty="0" err="1"/>
              <a:t>Evertsson</a:t>
            </a:r>
            <a:r>
              <a:rPr lang="en-US" dirty="0"/>
              <a:t> 2019).</a:t>
            </a:r>
          </a:p>
          <a:p>
            <a:pPr>
              <a:spcAft>
                <a:spcPts val="800"/>
              </a:spcAft>
            </a:pPr>
            <a:r>
              <a:rPr lang="en-US" dirty="0"/>
              <a:t>While part-time work may have a positive impact on work-life balance and overall life satisfaction, it also carries penalties including lower status and income and weaker career opportunities </a:t>
            </a:r>
            <a:r>
              <a:rPr lang="fi-FI" dirty="0"/>
              <a:t>(</a:t>
            </a:r>
            <a:r>
              <a:rPr lang="fi-FI" dirty="0" err="1"/>
              <a:t>Lyonette</a:t>
            </a:r>
            <a:r>
              <a:rPr lang="fi-FI" dirty="0"/>
              <a:t> 2015; Kauhanen, 2016; Salmi et al. 2017).</a:t>
            </a:r>
          </a:p>
          <a:p>
            <a:pPr>
              <a:spcAft>
                <a:spcPts val="800"/>
              </a:spcAft>
            </a:pPr>
            <a:r>
              <a:rPr lang="en-US" dirty="0"/>
              <a:t>In Finland, policies aiming at promoting work-family reconciliation include also leave options that support (temporary) part-time work for parents of young children (</a:t>
            </a:r>
            <a:r>
              <a:rPr lang="en-US" dirty="0" err="1"/>
              <a:t>Keyriläinen</a:t>
            </a:r>
            <a:r>
              <a:rPr lang="en-US" dirty="0"/>
              <a:t> 2020; Lammi-Taskula et al. 2023).</a:t>
            </a:r>
          </a:p>
          <a:p>
            <a:pPr>
              <a:spcAft>
                <a:spcPts val="800"/>
              </a:spcAft>
            </a:pPr>
            <a:r>
              <a:rPr lang="en-US" dirty="0"/>
              <a:t>Relatively little is known about take-up, motivations and consequences of part-time family leave options.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122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79BC61-45EC-F55F-443D-0A2F73EC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Work-family</a:t>
            </a:r>
            <a:r>
              <a:rPr lang="fi-FI" dirty="0"/>
              <a:t> </a:t>
            </a:r>
            <a:r>
              <a:rPr lang="fi-FI" dirty="0" err="1"/>
              <a:t>reconciliation</a:t>
            </a:r>
            <a:r>
              <a:rPr lang="fi-FI" dirty="0"/>
              <a:t> in Finland: </a:t>
            </a:r>
            <a:r>
              <a:rPr lang="fi-FI" dirty="0" err="1"/>
              <a:t>disparities</a:t>
            </a:r>
            <a:r>
              <a:rPr lang="fi-FI" dirty="0"/>
              <a:t> in </a:t>
            </a:r>
            <a:r>
              <a:rPr lang="fi-FI" dirty="0" err="1"/>
              <a:t>experiences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5B1593-618C-77D2-A3B2-7AA6DC65C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394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majority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employed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mainly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disparities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situations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Easier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younger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Easier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suitable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culture is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supportive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difficult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long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irregular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workload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pressure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managers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white-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collar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highly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educated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self-employed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Salmi &amp; Lammi-Taskula 2014; Nieminen 2019; Sutela et al. 2019; Sorsa &amp; Rotkirch 2020; Lammi-Taskula &amp; Närvi 2022; Lammi-Taskula &amp; Kinnunen 2024; Toivanen 2024.</a:t>
            </a:r>
          </a:p>
        </p:txBody>
      </p:sp>
    </p:spTree>
    <p:extLst>
      <p:ext uri="{BB962C8B-B14F-4D97-AF65-F5344CB8AC3E}">
        <p14:creationId xmlns:p14="http://schemas.microsoft.com/office/powerpoint/2010/main" val="321680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3F2373-FFF9-7A25-1481-217537A2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</a:t>
            </a:r>
            <a:r>
              <a:rPr lang="fi-FI" sz="4400" dirty="0" err="1"/>
              <a:t>artial</a:t>
            </a:r>
            <a:r>
              <a:rPr lang="fi-FI" sz="4400" dirty="0"/>
              <a:t> </a:t>
            </a:r>
            <a:r>
              <a:rPr lang="fi-FI" sz="4400" dirty="0" err="1"/>
              <a:t>family</a:t>
            </a:r>
            <a:r>
              <a:rPr lang="fi-FI" sz="4400" dirty="0"/>
              <a:t> </a:t>
            </a:r>
            <a:r>
              <a:rPr lang="fi-FI" sz="4400" dirty="0" err="1"/>
              <a:t>leaves</a:t>
            </a:r>
            <a:r>
              <a:rPr lang="fi-FI" sz="4400" dirty="0"/>
              <a:t> in Finland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FC2CA0-08A5-D029-A0A0-0FE2F9CC0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223"/>
            <a:ext cx="10515600" cy="49446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1988, parents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right to </a:t>
            </a: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childcare leave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parental leave with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low, flat-rate partial care allowance.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2014, a slightly higher flat-rate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flexible childcare benefit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introduced to support part-time employment until child is 3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partial care allowance is available for parents with a child attending 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 at school.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 parental leave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possible 2003-2022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(both parents simultaneously when the child is 4-10 months); in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2022 reform the part-time use of parental leave was made more flexible (half days taken by one parent until child is 2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 than ten per cent of children in the respective age group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taken care of with the Flexible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Allowance or Partial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llowance, mainly by mothers; the use of the partial parental leave has been practically non-existent (Lammi-Taskula et al. 2023)</a:t>
            </a:r>
            <a:r>
              <a:rPr lang="en-US" sz="2800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896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0059" y="77145"/>
            <a:ext cx="10767676" cy="950272"/>
          </a:xfrm>
        </p:spPr>
        <p:txBody>
          <a:bodyPr>
            <a:normAutofit/>
          </a:bodyPr>
          <a:lstStyle/>
          <a:p>
            <a:r>
              <a:rPr lang="fi-FI" sz="4000" dirty="0" err="1"/>
              <a:t>Part-time</a:t>
            </a:r>
            <a:r>
              <a:rPr lang="fi-FI" sz="4000" dirty="0"/>
              <a:t> </a:t>
            </a:r>
            <a:r>
              <a:rPr lang="fi-FI" sz="4000" dirty="0" err="1"/>
              <a:t>work</a:t>
            </a:r>
            <a:r>
              <a:rPr lang="fi-FI" sz="4000" dirty="0"/>
              <a:t> in Finland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67692" y="817258"/>
            <a:ext cx="10490043" cy="5593817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 work has not been very common in Finland, but during the past decades it has become somewhat more typical (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Pyöriä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2019).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common reason for part-time work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(33 %) and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studying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(37 %). For 11 % of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1 % of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responsibilities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(Sutela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2019,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1/4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1/20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fathers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1-2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Keyriläinen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2+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self-employed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(Sorsa &amp; Rotkirch 2020).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Highly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educated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able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(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temporarily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shorten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income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workplace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(Larsson 2012; 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Salmi et al. 2017; Lammi-Taskula &amp; Kinnunen 2024</a:t>
            </a:r>
            <a:r>
              <a:rPr lang="fi-FI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childcare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female-dominated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employed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and/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organisations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(Lammi-Taskula &amp; Kinnunen 2024).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9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A520AF-BC01-905C-27E2-63365BB7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Obstacles</a:t>
            </a:r>
            <a:r>
              <a:rPr lang="fi-FI" dirty="0"/>
              <a:t> for </a:t>
            </a:r>
            <a:r>
              <a:rPr lang="fi-FI" dirty="0" err="1"/>
              <a:t>part-time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among</a:t>
            </a:r>
            <a:r>
              <a:rPr lang="fi-FI" dirty="0"/>
              <a:t> </a:t>
            </a:r>
            <a:r>
              <a:rPr lang="fi-FI" dirty="0" err="1"/>
              <a:t>parents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464A14-28A5-9874-DCB6-43D7FFFF0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479"/>
            <a:ext cx="9898294" cy="522954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practical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ideological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cultural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identified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previous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Labour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force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2018,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part-time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economy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(Nieminen 2019).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Highly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educated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pressure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an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(Lammi-Taskula &amp; Kinnunen 2024).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experienced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fathers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gender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ideology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mother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father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breadwinner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as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full-time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male-dominated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workplaces</a:t>
            </a:r>
            <a:r>
              <a:rPr lang="fi-FI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Haas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Hwang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2016; Larsson &amp; Björk 2017;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Lott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Klenner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2018;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Brandth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fi-FI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Kvande</a:t>
            </a:r>
            <a:r>
              <a:rPr lang="fi-FI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2019).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/>
              <a:t>Research</a:t>
            </a:r>
            <a:r>
              <a:rPr lang="fi-FI"/>
              <a:t> </a:t>
            </a:r>
            <a:r>
              <a:rPr lang="fi-FI" err="1"/>
              <a:t>questions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8685944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shortening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work-family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reconciliation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socioeconomic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3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4769" y="223151"/>
            <a:ext cx="10515600" cy="1325563"/>
          </a:xfrm>
        </p:spPr>
        <p:txBody>
          <a:bodyPr/>
          <a:lstStyle/>
          <a:p>
            <a:r>
              <a:rPr lang="fi-FI" dirty="0"/>
              <a:t>Data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76654" y="1455282"/>
            <a:ext cx="10830460" cy="46282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data are based on a population-level web survey among Finnish </a:t>
            </a:r>
            <a:r>
              <a:rPr lang="en-US" b="1" dirty="0"/>
              <a:t>parents of 1–2-year-old children</a:t>
            </a:r>
            <a:r>
              <a:rPr lang="en-US" dirty="0"/>
              <a:t>, collected in collaboration with the Social Insurance Institution of Finland (Kela) and the Finnish Institute for Health and Welfare (THL) in May 2022.</a:t>
            </a:r>
          </a:p>
          <a:p>
            <a:r>
              <a:rPr lang="en-US" dirty="0"/>
              <a:t>Random sample of 5050 mothers and 7500 fathers (who had used at least one day of birth-related paternity leave).</a:t>
            </a:r>
          </a:p>
          <a:p>
            <a:r>
              <a:rPr lang="en-US" dirty="0"/>
              <a:t>The response rate was 36 % for mothers and 22 % for fathers. </a:t>
            </a:r>
          </a:p>
          <a:p>
            <a:r>
              <a:rPr lang="en-US" dirty="0"/>
              <a:t>In this study, we use the data on </a:t>
            </a:r>
            <a:r>
              <a:rPr lang="en-US" b="1" dirty="0"/>
              <a:t>employed parents who live with a spouse </a:t>
            </a:r>
            <a:r>
              <a:rPr lang="en-US" dirty="0"/>
              <a:t>(n=855 mothers, 1255 fathers).</a:t>
            </a:r>
          </a:p>
          <a:p>
            <a:r>
              <a:rPr lang="en-US" dirty="0"/>
              <a:t>The data is weighted by respondent’s age, no. of children, age of the (focal) child, region.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592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2BC7E5-8BE4-F3EC-9673-6ADA75FA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0" y="378540"/>
            <a:ext cx="9857198" cy="1325563"/>
          </a:xfrm>
        </p:spPr>
        <p:txBody>
          <a:bodyPr>
            <a:normAutofit fontScale="90000"/>
          </a:bodyPr>
          <a:lstStyle/>
          <a:p>
            <a:r>
              <a:rPr lang="fi-FI" sz="3200" b="1" baseline="0" dirty="0" err="1"/>
              <a:t>Dependent</a:t>
            </a:r>
            <a:r>
              <a:rPr lang="fi-FI" sz="3200" b="1" baseline="0" dirty="0"/>
              <a:t> </a:t>
            </a:r>
            <a:r>
              <a:rPr lang="fi-FI" sz="3200" b="1" baseline="0" dirty="0" err="1"/>
              <a:t>variable</a:t>
            </a:r>
            <a:r>
              <a:rPr lang="fi-FI" sz="3200" b="1" baseline="0" dirty="0"/>
              <a:t>: </a:t>
            </a:r>
            <a:r>
              <a:rPr lang="fi-FI" sz="3200" b="1" baseline="0" dirty="0" err="1"/>
              <a:t>Work-family</a:t>
            </a:r>
            <a:r>
              <a:rPr lang="fi-FI" sz="3200" b="1" baseline="0" dirty="0"/>
              <a:t> </a:t>
            </a:r>
            <a:r>
              <a:rPr lang="fi-FI" sz="3200" b="1" baseline="0" dirty="0" err="1"/>
              <a:t>reconciliation</a:t>
            </a:r>
            <a:r>
              <a:rPr lang="fi-FI" sz="3200" b="1" baseline="0" dirty="0"/>
              <a:t> </a:t>
            </a:r>
            <a:r>
              <a:rPr lang="fi-FI" sz="3200" b="1" baseline="0" dirty="0" err="1"/>
              <a:t>experiences</a:t>
            </a:r>
            <a:br>
              <a:rPr lang="fi-FI" sz="3200" baseline="0" dirty="0"/>
            </a:br>
            <a:br>
              <a:rPr lang="fi-FI" sz="3200" baseline="0" dirty="0"/>
            </a:br>
            <a:r>
              <a:rPr lang="fi-FI" sz="3200" baseline="0" dirty="0"/>
              <a:t>WFR</a:t>
            </a:r>
            <a:r>
              <a:rPr lang="fi-FI" sz="3200" dirty="0"/>
              <a:t> </a:t>
            </a:r>
            <a:r>
              <a:rPr lang="fi-FI" sz="3200" dirty="0" err="1"/>
              <a:t>according</a:t>
            </a:r>
            <a:r>
              <a:rPr lang="fi-FI" sz="3200" dirty="0"/>
              <a:t> to </a:t>
            </a:r>
            <a:r>
              <a:rPr lang="fi-FI" sz="3200" dirty="0" err="1"/>
              <a:t>gender</a:t>
            </a:r>
            <a:r>
              <a:rPr lang="fi-FI" sz="3200" dirty="0"/>
              <a:t>, </a:t>
            </a:r>
            <a:r>
              <a:rPr lang="fi-FI" sz="3200" dirty="0" err="1"/>
              <a:t>socio-demographic</a:t>
            </a:r>
            <a:r>
              <a:rPr lang="fi-FI" sz="3200" dirty="0"/>
              <a:t> </a:t>
            </a:r>
            <a:r>
              <a:rPr lang="fi-FI" sz="3200" dirty="0" err="1"/>
              <a:t>background</a:t>
            </a:r>
            <a:r>
              <a:rPr lang="fi-FI" sz="3200" dirty="0"/>
              <a:t> and </a:t>
            </a:r>
            <a:r>
              <a:rPr lang="fi-FI" sz="3200" dirty="0" err="1"/>
              <a:t>work</a:t>
            </a:r>
            <a:r>
              <a:rPr lang="fi-FI" sz="3200" dirty="0"/>
              <a:t> </a:t>
            </a:r>
            <a:r>
              <a:rPr lang="fi-FI" sz="3200" dirty="0" err="1"/>
              <a:t>characteristics</a:t>
            </a:r>
            <a:r>
              <a:rPr lang="fi-FI" sz="3200" baseline="30000" dirty="0"/>
              <a:t>#</a:t>
            </a:r>
            <a:r>
              <a:rPr lang="fi-FI" sz="3200" dirty="0"/>
              <a:t>, %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8D21168-2E5A-2DC1-5A7B-68E18495B178}"/>
              </a:ext>
            </a:extLst>
          </p:cNvPr>
          <p:cNvSpPr txBox="1"/>
          <p:nvPr/>
        </p:nvSpPr>
        <p:spPr>
          <a:xfrm>
            <a:off x="8546379" y="2154666"/>
            <a:ext cx="3154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base">
              <a:buNone/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”It is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easy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for me to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combine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studies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family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life”</a:t>
            </a:r>
          </a:p>
          <a:p>
            <a:pPr marL="0" indent="0" fontAlgn="base">
              <a:buNone/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Likert 1-5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recoded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-&gt;</a:t>
            </a:r>
          </a:p>
          <a:p>
            <a:pPr marL="0" indent="0" fontAlgn="base">
              <a:buNone/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1=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fully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partly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agree</a:t>
            </a: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0=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others</a:t>
            </a: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fi-FI" sz="2000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FAEE991-4536-036B-DBB8-32A1903891D7}"/>
              </a:ext>
            </a:extLst>
          </p:cNvPr>
          <p:cNvSpPr txBox="1"/>
          <p:nvPr/>
        </p:nvSpPr>
        <p:spPr>
          <a:xfrm>
            <a:off x="2885326" y="6078030"/>
            <a:ext cx="6421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i="1" dirty="0"/>
              <a:t># </a:t>
            </a:r>
            <a:r>
              <a:rPr lang="fi-FI" i="1" dirty="0" err="1"/>
              <a:t>other</a:t>
            </a:r>
            <a:r>
              <a:rPr lang="fi-FI" i="1" dirty="0"/>
              <a:t> </a:t>
            </a:r>
            <a:r>
              <a:rPr lang="fi-FI" i="1" dirty="0" err="1"/>
              <a:t>background</a:t>
            </a:r>
            <a:r>
              <a:rPr lang="fi-FI" i="1" dirty="0"/>
              <a:t> </a:t>
            </a:r>
            <a:r>
              <a:rPr lang="fi-FI" i="1" dirty="0" err="1"/>
              <a:t>aspects</a:t>
            </a:r>
            <a:r>
              <a:rPr lang="fi-FI" i="1" dirty="0"/>
              <a:t>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not</a:t>
            </a:r>
            <a:r>
              <a:rPr lang="fi-FI" i="1" dirty="0"/>
              <a:t> </a:t>
            </a:r>
            <a:r>
              <a:rPr lang="fi-FI" i="1" dirty="0" err="1"/>
              <a:t>statistically</a:t>
            </a:r>
            <a:r>
              <a:rPr lang="fi-FI" i="1" dirty="0"/>
              <a:t> </a:t>
            </a:r>
            <a:r>
              <a:rPr lang="fi-FI" i="1" dirty="0" err="1"/>
              <a:t>significant</a:t>
            </a:r>
            <a:endParaRPr lang="fi-FI" i="1" dirty="0"/>
          </a:p>
          <a:p>
            <a:r>
              <a:rPr lang="fi-FI" i="1" dirty="0"/>
              <a:t>(*)p&lt;.10 *p&lt;.05 **p&lt;.01 ***p&lt;.001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6475C9F3-C3AA-BDC0-A7C3-924A52327B99}"/>
              </a:ext>
            </a:extLst>
          </p:cNvPr>
          <p:cNvSpPr txBox="1"/>
          <p:nvPr/>
        </p:nvSpPr>
        <p:spPr>
          <a:xfrm>
            <a:off x="7477875" y="4441202"/>
            <a:ext cx="2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CC8E797-244F-3FBB-15F2-1244FFA12641}"/>
              </a:ext>
            </a:extLst>
          </p:cNvPr>
          <p:cNvSpPr txBox="1"/>
          <p:nvPr/>
        </p:nvSpPr>
        <p:spPr>
          <a:xfrm>
            <a:off x="7152529" y="3622844"/>
            <a:ext cx="56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(*)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968313B3-6BE7-AC21-684B-BFF508E14B84}"/>
              </a:ext>
            </a:extLst>
          </p:cNvPr>
          <p:cNvSpPr txBox="1"/>
          <p:nvPr/>
        </p:nvSpPr>
        <p:spPr>
          <a:xfrm>
            <a:off x="7152528" y="2921710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D1A0471D-04F8-D150-AAF3-E64117391AA1}"/>
              </a:ext>
            </a:extLst>
          </p:cNvPr>
          <p:cNvSpPr txBox="1"/>
          <p:nvPr/>
        </p:nvSpPr>
        <p:spPr>
          <a:xfrm>
            <a:off x="7152528" y="2154666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***</a:t>
            </a:r>
          </a:p>
        </p:txBody>
      </p: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45A34690-B99D-F2F3-B4BB-2D468A398A1E}"/>
              </a:ext>
            </a:extLst>
          </p:cNvPr>
          <p:cNvCxnSpPr>
            <a:cxnSpLocks/>
          </p:cNvCxnSpPr>
          <p:nvPr/>
        </p:nvCxnSpPr>
        <p:spPr>
          <a:xfrm>
            <a:off x="1249163" y="4385905"/>
            <a:ext cx="2135313" cy="18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EB009EBF-4BE1-CFD8-080B-0D1FEE50D5E4}"/>
              </a:ext>
            </a:extLst>
          </p:cNvPr>
          <p:cNvCxnSpPr>
            <a:cxnSpLocks/>
          </p:cNvCxnSpPr>
          <p:nvPr/>
        </p:nvCxnSpPr>
        <p:spPr>
          <a:xfrm>
            <a:off x="1263719" y="3636430"/>
            <a:ext cx="2135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37360CAA-8878-DE36-E010-F3123D9CF0BC}"/>
              </a:ext>
            </a:extLst>
          </p:cNvPr>
          <p:cNvCxnSpPr>
            <a:cxnSpLocks/>
          </p:cNvCxnSpPr>
          <p:nvPr/>
        </p:nvCxnSpPr>
        <p:spPr>
          <a:xfrm>
            <a:off x="1263720" y="2876751"/>
            <a:ext cx="2135313" cy="8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8C3F5C0B-4D85-2C04-44AB-ECB39604D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329121"/>
              </p:ext>
            </p:extLst>
          </p:nvPr>
        </p:nvGraphicFramePr>
        <p:xfrm>
          <a:off x="1460639" y="1911171"/>
          <a:ext cx="6974440" cy="4051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kstiruutu 12">
            <a:extLst>
              <a:ext uri="{FF2B5EF4-FFF2-40B4-BE49-F238E27FC236}">
                <a16:creationId xmlns:a16="http://schemas.microsoft.com/office/drawing/2014/main" id="{17B6E70C-1279-0276-93D8-0DF98C763CC2}"/>
              </a:ext>
            </a:extLst>
          </p:cNvPr>
          <p:cNvSpPr txBox="1"/>
          <p:nvPr/>
        </p:nvSpPr>
        <p:spPr>
          <a:xfrm>
            <a:off x="6734709" y="2247964"/>
            <a:ext cx="561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224600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0F2D3D2E331AC4DAAB265E23297B374" ma:contentTypeVersion="8" ma:contentTypeDescription="Luo uusi asiakirja." ma:contentTypeScope="" ma:versionID="c4db126075a4122b2cee12b10aa7adfc">
  <xsd:schema xmlns:xsd="http://www.w3.org/2001/XMLSchema" xmlns:xs="http://www.w3.org/2001/XMLSchema" xmlns:p="http://schemas.microsoft.com/office/2006/metadata/properties" xmlns:ns2="df954f4c-9105-4f9b-ac72-09f497c6d97f" xmlns:ns3="756f3be0-f536-4072-87f5-bd2ec9edd2cd" targetNamespace="http://schemas.microsoft.com/office/2006/metadata/properties" ma:root="true" ma:fieldsID="aa6616c626e97b435ef8030f4edc51d1" ns2:_="" ns3:_="">
    <xsd:import namespace="df954f4c-9105-4f9b-ac72-09f497c6d97f"/>
    <xsd:import namespace="756f3be0-f536-4072-87f5-bd2ec9ed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54f4c-9105-4f9b-ac72-09f497c6d9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f3be0-f536-4072-87f5-bd2ec9ed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E719F3-1E0B-4984-AD82-997C3510E7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D25BEA-4ECA-4CBA-9010-A7E61E4F4779}">
  <ds:schemaRefs>
    <ds:schemaRef ds:uri="df954f4c-9105-4f9b-ac72-09f497c6d97f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756f3be0-f536-4072-87f5-bd2ec9edd2c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B42B20-9CEB-4C2B-B7CD-56C66FE8E7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54f4c-9105-4f9b-ac72-09f497c6d97f"/>
    <ds:schemaRef ds:uri="756f3be0-f536-4072-87f5-bd2ec9edd2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7377</TotalTime>
  <Words>2465</Words>
  <Application>Microsoft Office PowerPoint</Application>
  <PresentationFormat>Laajakuva</PresentationFormat>
  <Paragraphs>538</Paragraphs>
  <Slides>18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Office-teema</vt:lpstr>
      <vt:lpstr>Part-time work as a solution for work-family reconciliation? Gendered experiences of parents with young children in Finland</vt:lpstr>
      <vt:lpstr>Introduction</vt:lpstr>
      <vt:lpstr>Work-family reconciliation in Finland: disparities in experiences</vt:lpstr>
      <vt:lpstr>Partial family leaves in Finland</vt:lpstr>
      <vt:lpstr>Part-time work in Finland</vt:lpstr>
      <vt:lpstr>Obstacles for part-time work among parents</vt:lpstr>
      <vt:lpstr>Research questions</vt:lpstr>
      <vt:lpstr>Data</vt:lpstr>
      <vt:lpstr>Dependent variable: Work-family reconciliation experiences  WFR according to gender, socio-demographic background and work characteristics#, %</vt:lpstr>
      <vt:lpstr>Independent variable: Shortens working hours   SWH because of childcare, according to gender, socio-demographic   background and work characteristics#, %</vt:lpstr>
      <vt:lpstr>Experiences of work-family reconciliation as easy (agree fully or partly),  according to gender and shortening of working hours %)</vt:lpstr>
      <vt:lpstr>Logistic regression (separately for mothers and fathers) / SPSS 29.0</vt:lpstr>
      <vt:lpstr>Experiences of work-family reconciliation as easy Logistic regression: mothers</vt:lpstr>
      <vt:lpstr>Experiences of work-family reconciliation as easy Logistic regression: fathers</vt:lpstr>
      <vt:lpstr>Discussion 1/2</vt:lpstr>
      <vt:lpstr>Discussion 2/2</vt:lpstr>
      <vt:lpstr>Conclusions</vt:lpstr>
      <vt:lpstr>Thank you!</vt:lpstr>
    </vt:vector>
  </TitlesOfParts>
  <Company>Kela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Work-related factors and fathers’ parental leave choices in times of uncertainty</dc:title>
  <dc:creator>Saarikallio-Torp Miia</dc:creator>
  <cp:lastModifiedBy>Johanna Lammi-Taskula</cp:lastModifiedBy>
  <cp:revision>74</cp:revision>
  <cp:lastPrinted>2023-06-13T14:13:29Z</cp:lastPrinted>
  <dcterms:created xsi:type="dcterms:W3CDTF">2023-05-27T09:34:29Z</dcterms:created>
  <dcterms:modified xsi:type="dcterms:W3CDTF">2024-06-12T07:42:55Z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0x010100D0F2D3D2E331AC4DAAB265E23297B374</vt:lpwstr>
  </property>
</Properties>
</file>