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215_9794F3CA.xml" ContentType="application/vnd.ms-powerpoint.comments+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92" r:id="rId2"/>
    <p:sldId id="465" r:id="rId3"/>
    <p:sldId id="539" r:id="rId4"/>
    <p:sldId id="546" r:id="rId5"/>
    <p:sldId id="540" r:id="rId6"/>
    <p:sldId id="534" r:id="rId7"/>
    <p:sldId id="541" r:id="rId8"/>
    <p:sldId id="548" r:id="rId9"/>
    <p:sldId id="547" r:id="rId10"/>
    <p:sldId id="508" r:id="rId11"/>
    <p:sldId id="522" r:id="rId12"/>
    <p:sldId id="511" r:id="rId13"/>
    <p:sldId id="543" r:id="rId14"/>
    <p:sldId id="544" r:id="rId15"/>
    <p:sldId id="531" r:id="rId16"/>
    <p:sldId id="535" r:id="rId17"/>
    <p:sldId id="533" r:id="rId18"/>
    <p:sldId id="53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4E9E53-3C8D-191B-3AD7-B2B96EB9A190}" name="Sahin, O. (Onur)" initials="OS" userId="S::o.sahin@uu.nl::4c4b9d1b-6fcb-4c69-a689-ff283273bb64" providerId="AD"/>
  <p188:author id="{F40762D2-1A70-EC3E-ACB2-FD90AD230E35}" name="Yerkes, M.A. (Mara)" initials="MY" userId="S::m.a.yerkes@uu.nl::9c5f4161-1b78-46db-8603-3f039a82e74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janneke van der Toorn" initials="JvdT"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7"/>
    <p:restoredTop sz="72764" autoAdjust="0"/>
  </p:normalViewPr>
  <p:slideViewPr>
    <p:cSldViewPr snapToGrid="0" snapToObjects="1">
      <p:cViewPr varScale="1">
        <p:scale>
          <a:sx n="72" d="100"/>
          <a:sy n="72" d="100"/>
        </p:scale>
        <p:origin x="1816" y="192"/>
      </p:cViewPr>
      <p:guideLst>
        <p:guide orient="horz" pos="2160"/>
        <p:guide pos="3840"/>
      </p:guideLst>
    </p:cSldViewPr>
  </p:slideViewPr>
  <p:outlineViewPr>
    <p:cViewPr>
      <p:scale>
        <a:sx n="33" d="100"/>
        <a:sy n="33" d="100"/>
      </p:scale>
      <p:origin x="0" y="-11632"/>
    </p:cViewPr>
  </p:outlineViewPr>
  <p:notesTextViewPr>
    <p:cViewPr>
      <p:scale>
        <a:sx n="105" d="100"/>
        <a:sy n="105" d="100"/>
      </p:scale>
      <p:origin x="0" y="0"/>
    </p:cViewPr>
  </p:notesTextViewPr>
  <p:sorterViewPr>
    <p:cViewPr>
      <p:scale>
        <a:sx n="66" d="100"/>
        <a:sy n="66" d="100"/>
      </p:scale>
      <p:origin x="0" y="4404"/>
    </p:cViewPr>
  </p:sorterViewPr>
  <p:notesViewPr>
    <p:cSldViewPr snapToGrid="0" snapToObjects="1">
      <p:cViewPr varScale="1">
        <p:scale>
          <a:sx n="68" d="100"/>
          <a:sy n="68" d="100"/>
        </p:scale>
        <p:origin x="227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omments/modernComment_215_9794F3CA.xml><?xml version="1.0" encoding="utf-8"?>
<p188:cmLst xmlns:a="http://schemas.openxmlformats.org/drawingml/2006/main" xmlns:r="http://schemas.openxmlformats.org/officeDocument/2006/relationships" xmlns:p188="http://schemas.microsoft.com/office/powerpoint/2018/8/main">
  <p188:cm id="{DF0A395A-F3C3-DB48-9A8E-54E6F7AC4B0C}" authorId="{F40762D2-1A70-EC3E-ACB2-FD90AD230E35}" created="2024-06-16T16:35:52.205">
    <ac:txMkLst xmlns:ac="http://schemas.microsoft.com/office/drawing/2013/main/command">
      <pc:docMk xmlns:pc="http://schemas.microsoft.com/office/powerpoint/2013/main/command"/>
      <pc:sldMk xmlns:pc="http://schemas.microsoft.com/office/powerpoint/2013/main/command" cId="2543121354" sldId="533"/>
      <ac:spMk id="4" creationId="{A4AE8764-6964-6F45-C408-D91FB0692B24}"/>
      <ac:txMk cp="0" len="4">
        <ac:context len="26" hash="3464301554"/>
      </ac:txMk>
    </ac:txMkLst>
    <p188:pos x="1215189" y="934286"/>
    <p188:txBody>
      <a:bodyPr/>
      <a:lstStyle/>
      <a:p>
        <a:r>
          <a:rPr lang="en-GB"/>
          <a:t>Onur: kunnen we ook iets zeggen over de interviews die werden gedaan?</a:t>
        </a:r>
      </a:p>
    </p188:txBody>
  </p188:cm>
</p188: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7D1D4F-B5E0-4799-A27F-24E915849F65}"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97B74FED-72BF-48FC-A70B-217CB740AA21}">
      <dgm:prSet/>
      <dgm:spPr/>
      <dgm:t>
        <a:bodyPr/>
        <a:lstStyle/>
        <a:p>
          <a:r>
            <a:rPr lang="en-GB" dirty="0">
              <a:latin typeface="Montserrat" pitchFamily="2" charset="77"/>
            </a:rPr>
            <a:t>Couple-based longitudinal data across three time points </a:t>
          </a:r>
          <a:endParaRPr lang="en-US" dirty="0">
            <a:latin typeface="Montserrat" pitchFamily="2" charset="77"/>
          </a:endParaRPr>
        </a:p>
      </dgm:t>
    </dgm:pt>
    <dgm:pt modelId="{E93D705E-B360-4BB9-9519-45D0327BEDBF}" type="parTrans" cxnId="{999CDDD0-E751-4545-B04A-71230A84E8AB}">
      <dgm:prSet/>
      <dgm:spPr/>
      <dgm:t>
        <a:bodyPr/>
        <a:lstStyle/>
        <a:p>
          <a:endParaRPr lang="en-US"/>
        </a:p>
      </dgm:t>
    </dgm:pt>
    <dgm:pt modelId="{F4C41CC5-37ED-41B4-9DD5-47758AB674C3}" type="sibTrans" cxnId="{999CDDD0-E751-4545-B04A-71230A84E8AB}">
      <dgm:prSet/>
      <dgm:spPr/>
      <dgm:t>
        <a:bodyPr/>
        <a:lstStyle/>
        <a:p>
          <a:endParaRPr lang="en-US"/>
        </a:p>
      </dgm:t>
    </dgm:pt>
    <dgm:pt modelId="{C9F6C94E-C2BF-48F4-9BC2-447132776D94}">
      <dgm:prSet/>
      <dgm:spPr/>
      <dgm:t>
        <a:bodyPr/>
        <a:lstStyle/>
        <a:p>
          <a:r>
            <a:rPr lang="en-GB" dirty="0">
              <a:latin typeface="Montserrat" pitchFamily="2" charset="77"/>
            </a:rPr>
            <a:t>Intervention focused on </a:t>
          </a:r>
          <a:r>
            <a:rPr lang="en-NL" dirty="0">
              <a:latin typeface="Montserrat" pitchFamily="2" charset="77"/>
            </a:rPr>
            <a:t>increasing explicit coordination of care and housework among couples</a:t>
          </a:r>
          <a:endParaRPr lang="en-US" dirty="0">
            <a:latin typeface="Montserrat" pitchFamily="2" charset="77"/>
          </a:endParaRPr>
        </a:p>
      </dgm:t>
    </dgm:pt>
    <dgm:pt modelId="{624421BC-A4D3-45B3-B04B-5B99E4E5E4BA}" type="parTrans" cxnId="{20C215B5-4F6F-4371-9EDE-5EE801A4452A}">
      <dgm:prSet/>
      <dgm:spPr/>
      <dgm:t>
        <a:bodyPr/>
        <a:lstStyle/>
        <a:p>
          <a:endParaRPr lang="en-US"/>
        </a:p>
      </dgm:t>
    </dgm:pt>
    <dgm:pt modelId="{B577557C-9BC6-4F18-8C83-6E3B05309A5E}" type="sibTrans" cxnId="{20C215B5-4F6F-4371-9EDE-5EE801A4452A}">
      <dgm:prSet/>
      <dgm:spPr/>
      <dgm:t>
        <a:bodyPr/>
        <a:lstStyle/>
        <a:p>
          <a:endParaRPr lang="en-US"/>
        </a:p>
      </dgm:t>
    </dgm:pt>
    <dgm:pt modelId="{11D5F9C1-7376-48D6-A05B-29E864BA396F}">
      <dgm:prSet/>
      <dgm:spPr/>
      <dgm:t>
        <a:bodyPr/>
        <a:lstStyle/>
        <a:p>
          <a:r>
            <a:rPr lang="en-GB" dirty="0">
              <a:latin typeface="Montserrat" pitchFamily="2" charset="77"/>
            </a:rPr>
            <a:t>T1: Experimental condition (intervention); T2: 1 month later (boost in experimental condition); T3: 4 months post-birth</a:t>
          </a:r>
          <a:endParaRPr lang="en-US" dirty="0">
            <a:latin typeface="Montserrat" pitchFamily="2" charset="77"/>
          </a:endParaRPr>
        </a:p>
      </dgm:t>
    </dgm:pt>
    <dgm:pt modelId="{8DF0F74E-9E20-410F-94AA-26042B9DC804}" type="parTrans" cxnId="{ACB74EE9-A35C-4F48-88B1-45B9181AA6E2}">
      <dgm:prSet/>
      <dgm:spPr/>
      <dgm:t>
        <a:bodyPr/>
        <a:lstStyle/>
        <a:p>
          <a:endParaRPr lang="en-US"/>
        </a:p>
      </dgm:t>
    </dgm:pt>
    <dgm:pt modelId="{3D9EC6BA-3410-4F97-97DA-A297C83AB010}" type="sibTrans" cxnId="{ACB74EE9-A35C-4F48-88B1-45B9181AA6E2}">
      <dgm:prSet/>
      <dgm:spPr/>
      <dgm:t>
        <a:bodyPr/>
        <a:lstStyle/>
        <a:p>
          <a:endParaRPr lang="en-US"/>
        </a:p>
      </dgm:t>
    </dgm:pt>
    <dgm:pt modelId="{6914105B-C5E2-4732-8022-7CCE8C6FADED}">
      <dgm:prSet/>
      <dgm:spPr/>
      <dgm:t>
        <a:bodyPr/>
        <a:lstStyle/>
        <a:p>
          <a:r>
            <a:rPr lang="en-GB" dirty="0">
              <a:latin typeface="Montserrat" pitchFamily="2" charset="77"/>
            </a:rPr>
            <a:t>384 fathers and their partner at T3 (197 control, 187 experimental condition)</a:t>
          </a:r>
          <a:endParaRPr lang="en-US" dirty="0">
            <a:latin typeface="Montserrat" pitchFamily="2" charset="77"/>
          </a:endParaRPr>
        </a:p>
      </dgm:t>
    </dgm:pt>
    <dgm:pt modelId="{DA254B3D-C7AF-4ACE-A602-0F85061DCA31}" type="parTrans" cxnId="{73686268-A794-4327-88C5-736A0652EDAD}">
      <dgm:prSet/>
      <dgm:spPr/>
      <dgm:t>
        <a:bodyPr/>
        <a:lstStyle/>
        <a:p>
          <a:endParaRPr lang="en-US"/>
        </a:p>
      </dgm:t>
    </dgm:pt>
    <dgm:pt modelId="{EA18E635-186D-4555-A4DF-10686F8A1D3C}" type="sibTrans" cxnId="{73686268-A794-4327-88C5-736A0652EDAD}">
      <dgm:prSet/>
      <dgm:spPr/>
      <dgm:t>
        <a:bodyPr/>
        <a:lstStyle/>
        <a:p>
          <a:endParaRPr lang="en-US"/>
        </a:p>
      </dgm:t>
    </dgm:pt>
    <dgm:pt modelId="{12A8D168-4818-4599-B3D7-7CADE8883FF7}">
      <dgm:prSet/>
      <dgm:spPr/>
      <dgm:t>
        <a:bodyPr/>
        <a:lstStyle/>
        <a:p>
          <a:r>
            <a:rPr lang="en-GB" dirty="0">
              <a:latin typeface="Montserrat" pitchFamily="2" charset="77"/>
            </a:rPr>
            <a:t>Average age of babies at T3: 20 weeks</a:t>
          </a:r>
          <a:endParaRPr lang="en-US" dirty="0">
            <a:latin typeface="Montserrat" pitchFamily="2" charset="77"/>
          </a:endParaRPr>
        </a:p>
      </dgm:t>
    </dgm:pt>
    <dgm:pt modelId="{155E2925-7BDE-4EC6-81BF-B5B02F56EC26}" type="parTrans" cxnId="{E66BFEB1-9DF0-4C96-AD26-0859214ABFD8}">
      <dgm:prSet/>
      <dgm:spPr/>
      <dgm:t>
        <a:bodyPr/>
        <a:lstStyle/>
        <a:p>
          <a:endParaRPr lang="en-US"/>
        </a:p>
      </dgm:t>
    </dgm:pt>
    <dgm:pt modelId="{7BE3E5DC-03DA-42C1-9E4C-84E1C9B47A20}" type="sibTrans" cxnId="{E66BFEB1-9DF0-4C96-AD26-0859214ABFD8}">
      <dgm:prSet/>
      <dgm:spPr/>
      <dgm:t>
        <a:bodyPr/>
        <a:lstStyle/>
        <a:p>
          <a:endParaRPr lang="en-US"/>
        </a:p>
      </dgm:t>
    </dgm:pt>
    <dgm:pt modelId="{542470FE-26BC-1146-8599-9772767FC1C3}" type="pres">
      <dgm:prSet presAssocID="{8D7D1D4F-B5E0-4799-A27F-24E915849F65}" presName="vert0" presStyleCnt="0">
        <dgm:presLayoutVars>
          <dgm:dir/>
          <dgm:animOne val="branch"/>
          <dgm:animLvl val="lvl"/>
        </dgm:presLayoutVars>
      </dgm:prSet>
      <dgm:spPr/>
    </dgm:pt>
    <dgm:pt modelId="{7E10B90F-0B8A-CB4A-8528-517FF600D225}" type="pres">
      <dgm:prSet presAssocID="{97B74FED-72BF-48FC-A70B-217CB740AA21}" presName="thickLine" presStyleLbl="alignNode1" presStyleIdx="0" presStyleCnt="5"/>
      <dgm:spPr/>
    </dgm:pt>
    <dgm:pt modelId="{879FD09B-91A5-6B44-8754-A92F0CAA27BF}" type="pres">
      <dgm:prSet presAssocID="{97B74FED-72BF-48FC-A70B-217CB740AA21}" presName="horz1" presStyleCnt="0"/>
      <dgm:spPr/>
    </dgm:pt>
    <dgm:pt modelId="{BCDF4FE5-9DBC-814F-A4A8-B026E35A57E1}" type="pres">
      <dgm:prSet presAssocID="{97B74FED-72BF-48FC-A70B-217CB740AA21}" presName="tx1" presStyleLbl="revTx" presStyleIdx="0" presStyleCnt="5"/>
      <dgm:spPr/>
    </dgm:pt>
    <dgm:pt modelId="{D9A845C5-99A9-6F42-BED2-AECA1EDA614E}" type="pres">
      <dgm:prSet presAssocID="{97B74FED-72BF-48FC-A70B-217CB740AA21}" presName="vert1" presStyleCnt="0"/>
      <dgm:spPr/>
    </dgm:pt>
    <dgm:pt modelId="{668FE2AB-AD43-4345-99C7-16E261F02BEE}" type="pres">
      <dgm:prSet presAssocID="{C9F6C94E-C2BF-48F4-9BC2-447132776D94}" presName="thickLine" presStyleLbl="alignNode1" presStyleIdx="1" presStyleCnt="5"/>
      <dgm:spPr/>
    </dgm:pt>
    <dgm:pt modelId="{EB7D5811-CCB8-9C44-A2F4-AC1D53A349D6}" type="pres">
      <dgm:prSet presAssocID="{C9F6C94E-C2BF-48F4-9BC2-447132776D94}" presName="horz1" presStyleCnt="0"/>
      <dgm:spPr/>
    </dgm:pt>
    <dgm:pt modelId="{2628F9FB-DC3C-8D42-B8AB-E06B95EED427}" type="pres">
      <dgm:prSet presAssocID="{C9F6C94E-C2BF-48F4-9BC2-447132776D94}" presName="tx1" presStyleLbl="revTx" presStyleIdx="1" presStyleCnt="5"/>
      <dgm:spPr/>
    </dgm:pt>
    <dgm:pt modelId="{6AFC48EE-E65E-EA40-95A3-9B1D4D7CCD2A}" type="pres">
      <dgm:prSet presAssocID="{C9F6C94E-C2BF-48F4-9BC2-447132776D94}" presName="vert1" presStyleCnt="0"/>
      <dgm:spPr/>
    </dgm:pt>
    <dgm:pt modelId="{3F2B90AE-B7E7-F54E-8D4A-022D97FCF79B}" type="pres">
      <dgm:prSet presAssocID="{11D5F9C1-7376-48D6-A05B-29E864BA396F}" presName="thickLine" presStyleLbl="alignNode1" presStyleIdx="2" presStyleCnt="5"/>
      <dgm:spPr/>
    </dgm:pt>
    <dgm:pt modelId="{13FFAE99-0BA6-CF48-B0FD-DB698C4AEBD0}" type="pres">
      <dgm:prSet presAssocID="{11D5F9C1-7376-48D6-A05B-29E864BA396F}" presName="horz1" presStyleCnt="0"/>
      <dgm:spPr/>
    </dgm:pt>
    <dgm:pt modelId="{E3D3CB79-7A28-AC4D-835A-FB8E6FA5369D}" type="pres">
      <dgm:prSet presAssocID="{11D5F9C1-7376-48D6-A05B-29E864BA396F}" presName="tx1" presStyleLbl="revTx" presStyleIdx="2" presStyleCnt="5"/>
      <dgm:spPr/>
    </dgm:pt>
    <dgm:pt modelId="{3525A0C3-85E4-1C43-9241-46FA9F9E528C}" type="pres">
      <dgm:prSet presAssocID="{11D5F9C1-7376-48D6-A05B-29E864BA396F}" presName="vert1" presStyleCnt="0"/>
      <dgm:spPr/>
    </dgm:pt>
    <dgm:pt modelId="{F8E25307-B316-084A-B5DE-55B14B6FC46A}" type="pres">
      <dgm:prSet presAssocID="{6914105B-C5E2-4732-8022-7CCE8C6FADED}" presName="thickLine" presStyleLbl="alignNode1" presStyleIdx="3" presStyleCnt="5"/>
      <dgm:spPr/>
    </dgm:pt>
    <dgm:pt modelId="{A22EF8B4-656C-AA49-9B75-A254BD5ED8C8}" type="pres">
      <dgm:prSet presAssocID="{6914105B-C5E2-4732-8022-7CCE8C6FADED}" presName="horz1" presStyleCnt="0"/>
      <dgm:spPr/>
    </dgm:pt>
    <dgm:pt modelId="{ADA61790-8CDB-DD4D-83A7-7B7F649F2413}" type="pres">
      <dgm:prSet presAssocID="{6914105B-C5E2-4732-8022-7CCE8C6FADED}" presName="tx1" presStyleLbl="revTx" presStyleIdx="3" presStyleCnt="5"/>
      <dgm:spPr/>
    </dgm:pt>
    <dgm:pt modelId="{110FBE40-AA5B-6848-AB08-378AA39824D8}" type="pres">
      <dgm:prSet presAssocID="{6914105B-C5E2-4732-8022-7CCE8C6FADED}" presName="vert1" presStyleCnt="0"/>
      <dgm:spPr/>
    </dgm:pt>
    <dgm:pt modelId="{89BEAA03-153A-2841-9745-E5CFEB2AE4B6}" type="pres">
      <dgm:prSet presAssocID="{12A8D168-4818-4599-B3D7-7CADE8883FF7}" presName="thickLine" presStyleLbl="alignNode1" presStyleIdx="4" presStyleCnt="5"/>
      <dgm:spPr/>
    </dgm:pt>
    <dgm:pt modelId="{FA39BB1F-D79D-1247-B77E-9F0B976F479D}" type="pres">
      <dgm:prSet presAssocID="{12A8D168-4818-4599-B3D7-7CADE8883FF7}" presName="horz1" presStyleCnt="0"/>
      <dgm:spPr/>
    </dgm:pt>
    <dgm:pt modelId="{AAF62F43-6E74-0B45-AE78-177F53DB3D48}" type="pres">
      <dgm:prSet presAssocID="{12A8D168-4818-4599-B3D7-7CADE8883FF7}" presName="tx1" presStyleLbl="revTx" presStyleIdx="4" presStyleCnt="5"/>
      <dgm:spPr/>
    </dgm:pt>
    <dgm:pt modelId="{111BEAF7-530C-2643-8547-A55949DE892F}" type="pres">
      <dgm:prSet presAssocID="{12A8D168-4818-4599-B3D7-7CADE8883FF7}" presName="vert1" presStyleCnt="0"/>
      <dgm:spPr/>
    </dgm:pt>
  </dgm:ptLst>
  <dgm:cxnLst>
    <dgm:cxn modelId="{DB651D1E-4D7F-AF48-8604-B346780E0E9F}" type="presOf" srcId="{97B74FED-72BF-48FC-A70B-217CB740AA21}" destId="{BCDF4FE5-9DBC-814F-A4A8-B026E35A57E1}" srcOrd="0" destOrd="0" presId="urn:microsoft.com/office/officeart/2008/layout/LinedList"/>
    <dgm:cxn modelId="{73686268-A794-4327-88C5-736A0652EDAD}" srcId="{8D7D1D4F-B5E0-4799-A27F-24E915849F65}" destId="{6914105B-C5E2-4732-8022-7CCE8C6FADED}" srcOrd="3" destOrd="0" parTransId="{DA254B3D-C7AF-4ACE-A602-0F85061DCA31}" sibTransId="{EA18E635-186D-4555-A4DF-10686F8A1D3C}"/>
    <dgm:cxn modelId="{21B8EB79-38C5-6543-A3A4-04C8F6D74AF4}" type="presOf" srcId="{8D7D1D4F-B5E0-4799-A27F-24E915849F65}" destId="{542470FE-26BC-1146-8599-9772767FC1C3}" srcOrd="0" destOrd="0" presId="urn:microsoft.com/office/officeart/2008/layout/LinedList"/>
    <dgm:cxn modelId="{E66BFEB1-9DF0-4C96-AD26-0859214ABFD8}" srcId="{8D7D1D4F-B5E0-4799-A27F-24E915849F65}" destId="{12A8D168-4818-4599-B3D7-7CADE8883FF7}" srcOrd="4" destOrd="0" parTransId="{155E2925-7BDE-4EC6-81BF-B5B02F56EC26}" sibTransId="{7BE3E5DC-03DA-42C1-9E4C-84E1C9B47A20}"/>
    <dgm:cxn modelId="{20C215B5-4F6F-4371-9EDE-5EE801A4452A}" srcId="{8D7D1D4F-B5E0-4799-A27F-24E915849F65}" destId="{C9F6C94E-C2BF-48F4-9BC2-447132776D94}" srcOrd="1" destOrd="0" parTransId="{624421BC-A4D3-45B3-B04B-5B99E4E5E4BA}" sibTransId="{B577557C-9BC6-4F18-8C83-6E3B05309A5E}"/>
    <dgm:cxn modelId="{691689C8-EFD0-1443-BED9-B0A52AF7005D}" type="presOf" srcId="{C9F6C94E-C2BF-48F4-9BC2-447132776D94}" destId="{2628F9FB-DC3C-8D42-B8AB-E06B95EED427}" srcOrd="0" destOrd="0" presId="urn:microsoft.com/office/officeart/2008/layout/LinedList"/>
    <dgm:cxn modelId="{AD815FCD-6543-A747-8D95-E0ACEEB41A92}" type="presOf" srcId="{6914105B-C5E2-4732-8022-7CCE8C6FADED}" destId="{ADA61790-8CDB-DD4D-83A7-7B7F649F2413}" srcOrd="0" destOrd="0" presId="urn:microsoft.com/office/officeart/2008/layout/LinedList"/>
    <dgm:cxn modelId="{999CDDD0-E751-4545-B04A-71230A84E8AB}" srcId="{8D7D1D4F-B5E0-4799-A27F-24E915849F65}" destId="{97B74FED-72BF-48FC-A70B-217CB740AA21}" srcOrd="0" destOrd="0" parTransId="{E93D705E-B360-4BB9-9519-45D0327BEDBF}" sibTransId="{F4C41CC5-37ED-41B4-9DD5-47758AB674C3}"/>
    <dgm:cxn modelId="{2A48DADC-1693-B142-AFA0-47C5DC7C5418}" type="presOf" srcId="{12A8D168-4818-4599-B3D7-7CADE8883FF7}" destId="{AAF62F43-6E74-0B45-AE78-177F53DB3D48}" srcOrd="0" destOrd="0" presId="urn:microsoft.com/office/officeart/2008/layout/LinedList"/>
    <dgm:cxn modelId="{ACB74EE9-A35C-4F48-88B1-45B9181AA6E2}" srcId="{8D7D1D4F-B5E0-4799-A27F-24E915849F65}" destId="{11D5F9C1-7376-48D6-A05B-29E864BA396F}" srcOrd="2" destOrd="0" parTransId="{8DF0F74E-9E20-410F-94AA-26042B9DC804}" sibTransId="{3D9EC6BA-3410-4F97-97DA-A297C83AB010}"/>
    <dgm:cxn modelId="{7C2E8CE9-19A1-BF46-8599-C9907928EE13}" type="presOf" srcId="{11D5F9C1-7376-48D6-A05B-29E864BA396F}" destId="{E3D3CB79-7A28-AC4D-835A-FB8E6FA5369D}" srcOrd="0" destOrd="0" presId="urn:microsoft.com/office/officeart/2008/layout/LinedList"/>
    <dgm:cxn modelId="{83A045C4-2D67-2846-857F-186F8EAB0BA7}" type="presParOf" srcId="{542470FE-26BC-1146-8599-9772767FC1C3}" destId="{7E10B90F-0B8A-CB4A-8528-517FF600D225}" srcOrd="0" destOrd="0" presId="urn:microsoft.com/office/officeart/2008/layout/LinedList"/>
    <dgm:cxn modelId="{C60006C6-772E-5E4F-98B4-9211AF76F76F}" type="presParOf" srcId="{542470FE-26BC-1146-8599-9772767FC1C3}" destId="{879FD09B-91A5-6B44-8754-A92F0CAA27BF}" srcOrd="1" destOrd="0" presId="urn:microsoft.com/office/officeart/2008/layout/LinedList"/>
    <dgm:cxn modelId="{8094D52A-B5BF-AB4F-8EF2-9BDE982A47F2}" type="presParOf" srcId="{879FD09B-91A5-6B44-8754-A92F0CAA27BF}" destId="{BCDF4FE5-9DBC-814F-A4A8-B026E35A57E1}" srcOrd="0" destOrd="0" presId="urn:microsoft.com/office/officeart/2008/layout/LinedList"/>
    <dgm:cxn modelId="{E15FACE9-6963-DB4B-A290-6EFD40C869CC}" type="presParOf" srcId="{879FD09B-91A5-6B44-8754-A92F0CAA27BF}" destId="{D9A845C5-99A9-6F42-BED2-AECA1EDA614E}" srcOrd="1" destOrd="0" presId="urn:microsoft.com/office/officeart/2008/layout/LinedList"/>
    <dgm:cxn modelId="{EE20A7A8-ED20-FC40-97DA-104D51455D6A}" type="presParOf" srcId="{542470FE-26BC-1146-8599-9772767FC1C3}" destId="{668FE2AB-AD43-4345-99C7-16E261F02BEE}" srcOrd="2" destOrd="0" presId="urn:microsoft.com/office/officeart/2008/layout/LinedList"/>
    <dgm:cxn modelId="{402B8E32-DCE2-7A46-8477-ECD40F248D55}" type="presParOf" srcId="{542470FE-26BC-1146-8599-9772767FC1C3}" destId="{EB7D5811-CCB8-9C44-A2F4-AC1D53A349D6}" srcOrd="3" destOrd="0" presId="urn:microsoft.com/office/officeart/2008/layout/LinedList"/>
    <dgm:cxn modelId="{A48459C3-C81C-BE4F-8490-91A087CE16AA}" type="presParOf" srcId="{EB7D5811-CCB8-9C44-A2F4-AC1D53A349D6}" destId="{2628F9FB-DC3C-8D42-B8AB-E06B95EED427}" srcOrd="0" destOrd="0" presId="urn:microsoft.com/office/officeart/2008/layout/LinedList"/>
    <dgm:cxn modelId="{6A3EEC63-3F8E-4D43-987E-41531A098FE6}" type="presParOf" srcId="{EB7D5811-CCB8-9C44-A2F4-AC1D53A349D6}" destId="{6AFC48EE-E65E-EA40-95A3-9B1D4D7CCD2A}" srcOrd="1" destOrd="0" presId="urn:microsoft.com/office/officeart/2008/layout/LinedList"/>
    <dgm:cxn modelId="{30955236-D32B-4B4F-A85E-CC7C5C8390C7}" type="presParOf" srcId="{542470FE-26BC-1146-8599-9772767FC1C3}" destId="{3F2B90AE-B7E7-F54E-8D4A-022D97FCF79B}" srcOrd="4" destOrd="0" presId="urn:microsoft.com/office/officeart/2008/layout/LinedList"/>
    <dgm:cxn modelId="{E9036D2A-BA46-154D-92FF-FF5631B8DAD8}" type="presParOf" srcId="{542470FE-26BC-1146-8599-9772767FC1C3}" destId="{13FFAE99-0BA6-CF48-B0FD-DB698C4AEBD0}" srcOrd="5" destOrd="0" presId="urn:microsoft.com/office/officeart/2008/layout/LinedList"/>
    <dgm:cxn modelId="{0D6295B1-9659-B247-A2D3-04BC456E92F7}" type="presParOf" srcId="{13FFAE99-0BA6-CF48-B0FD-DB698C4AEBD0}" destId="{E3D3CB79-7A28-AC4D-835A-FB8E6FA5369D}" srcOrd="0" destOrd="0" presId="urn:microsoft.com/office/officeart/2008/layout/LinedList"/>
    <dgm:cxn modelId="{25C8A03F-B789-9748-B0ED-BF771B2E5963}" type="presParOf" srcId="{13FFAE99-0BA6-CF48-B0FD-DB698C4AEBD0}" destId="{3525A0C3-85E4-1C43-9241-46FA9F9E528C}" srcOrd="1" destOrd="0" presId="urn:microsoft.com/office/officeart/2008/layout/LinedList"/>
    <dgm:cxn modelId="{035FEE52-147C-1544-B0AB-17959CFFC8B0}" type="presParOf" srcId="{542470FE-26BC-1146-8599-9772767FC1C3}" destId="{F8E25307-B316-084A-B5DE-55B14B6FC46A}" srcOrd="6" destOrd="0" presId="urn:microsoft.com/office/officeart/2008/layout/LinedList"/>
    <dgm:cxn modelId="{B757A8F7-E66C-284D-83D4-BC2F0BC8AE30}" type="presParOf" srcId="{542470FE-26BC-1146-8599-9772767FC1C3}" destId="{A22EF8B4-656C-AA49-9B75-A254BD5ED8C8}" srcOrd="7" destOrd="0" presId="urn:microsoft.com/office/officeart/2008/layout/LinedList"/>
    <dgm:cxn modelId="{4E78407E-98EA-8C4D-9948-C6466A93906C}" type="presParOf" srcId="{A22EF8B4-656C-AA49-9B75-A254BD5ED8C8}" destId="{ADA61790-8CDB-DD4D-83A7-7B7F649F2413}" srcOrd="0" destOrd="0" presId="urn:microsoft.com/office/officeart/2008/layout/LinedList"/>
    <dgm:cxn modelId="{713B8989-4DCE-0042-BBB3-660DD10C633A}" type="presParOf" srcId="{A22EF8B4-656C-AA49-9B75-A254BD5ED8C8}" destId="{110FBE40-AA5B-6848-AB08-378AA39824D8}" srcOrd="1" destOrd="0" presId="urn:microsoft.com/office/officeart/2008/layout/LinedList"/>
    <dgm:cxn modelId="{E0B80BA0-452E-4340-9A35-DD3D08310078}" type="presParOf" srcId="{542470FE-26BC-1146-8599-9772767FC1C3}" destId="{89BEAA03-153A-2841-9745-E5CFEB2AE4B6}" srcOrd="8" destOrd="0" presId="urn:microsoft.com/office/officeart/2008/layout/LinedList"/>
    <dgm:cxn modelId="{6846250C-68FE-1A4D-959A-17A446AD3584}" type="presParOf" srcId="{542470FE-26BC-1146-8599-9772767FC1C3}" destId="{FA39BB1F-D79D-1247-B77E-9F0B976F479D}" srcOrd="9" destOrd="0" presId="urn:microsoft.com/office/officeart/2008/layout/LinedList"/>
    <dgm:cxn modelId="{D60C6DFB-A1EA-B449-8DE3-24299C2C6FDC}" type="presParOf" srcId="{FA39BB1F-D79D-1247-B77E-9F0B976F479D}" destId="{AAF62F43-6E74-0B45-AE78-177F53DB3D48}" srcOrd="0" destOrd="0" presId="urn:microsoft.com/office/officeart/2008/layout/LinedList"/>
    <dgm:cxn modelId="{5B533192-D8AA-AE4A-B55C-EB3C5F5382FE}" type="presParOf" srcId="{FA39BB1F-D79D-1247-B77E-9F0B976F479D}" destId="{111BEAF7-530C-2643-8547-A55949DE892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DA265A-9324-4116-9523-BF22F65538B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D748357-F5AA-4DD3-A093-140A98F1EF7E}">
      <dgm:prSet custT="1"/>
      <dgm:spPr/>
      <dgm:t>
        <a:bodyPr/>
        <a:lstStyle/>
        <a:p>
          <a:r>
            <a:rPr lang="en-US" sz="2000" dirty="0">
              <a:latin typeface="Montserrat" pitchFamily="2" charset="77"/>
            </a:rPr>
            <a:t>Contribution to work-family capabilities literature (e.g., Hobson, 2014; </a:t>
          </a:r>
          <a:r>
            <a:rPr lang="en-US" sz="2000" dirty="0" err="1">
              <a:latin typeface="Montserrat" pitchFamily="2" charset="77"/>
            </a:rPr>
            <a:t>Javornik</a:t>
          </a:r>
          <a:r>
            <a:rPr lang="en-US" sz="2000" dirty="0">
              <a:latin typeface="Montserrat" pitchFamily="2" charset="77"/>
            </a:rPr>
            <a:t> and </a:t>
          </a:r>
          <a:r>
            <a:rPr lang="en-US" sz="2000" dirty="0" err="1">
              <a:latin typeface="Montserrat" pitchFamily="2" charset="77"/>
            </a:rPr>
            <a:t>Kurowska</a:t>
          </a:r>
          <a:r>
            <a:rPr lang="en-US" sz="2000" dirty="0">
              <a:latin typeface="Montserrat" pitchFamily="2" charset="77"/>
            </a:rPr>
            <a:t>, 2018; </a:t>
          </a:r>
          <a:r>
            <a:rPr lang="en-US" sz="2000" dirty="0" err="1">
              <a:latin typeface="Montserrat" pitchFamily="2" charset="77"/>
            </a:rPr>
            <a:t>Koslowski</a:t>
          </a:r>
          <a:r>
            <a:rPr lang="en-US" sz="2000" dirty="0">
              <a:latin typeface="Montserrat" pitchFamily="2" charset="77"/>
            </a:rPr>
            <a:t> and Kadar-</a:t>
          </a:r>
          <a:r>
            <a:rPr lang="en-US" sz="2000" dirty="0" err="1">
              <a:latin typeface="Montserrat" pitchFamily="2" charset="77"/>
            </a:rPr>
            <a:t>Satat</a:t>
          </a:r>
          <a:r>
            <a:rPr lang="en-US" sz="2000" dirty="0">
              <a:latin typeface="Montserrat" pitchFamily="2" charset="77"/>
            </a:rPr>
            <a:t>, 2018; Yerkes, </a:t>
          </a:r>
          <a:r>
            <a:rPr lang="en-US" sz="2000" dirty="0" err="1">
              <a:latin typeface="Montserrat" pitchFamily="2" charset="77"/>
            </a:rPr>
            <a:t>Hoogenboom</a:t>
          </a:r>
          <a:r>
            <a:rPr lang="en-US" sz="2000" dirty="0">
              <a:latin typeface="Montserrat" pitchFamily="2" charset="77"/>
            </a:rPr>
            <a:t> and </a:t>
          </a:r>
          <a:r>
            <a:rPr lang="en-US" sz="2000" dirty="0" err="1">
              <a:latin typeface="Montserrat" pitchFamily="2" charset="77"/>
            </a:rPr>
            <a:t>Javornik</a:t>
          </a:r>
          <a:r>
            <a:rPr lang="en-US" sz="2000" dirty="0">
              <a:latin typeface="Montserrat" pitchFamily="2" charset="77"/>
            </a:rPr>
            <a:t>, 2020)</a:t>
          </a:r>
        </a:p>
      </dgm:t>
    </dgm:pt>
    <dgm:pt modelId="{36BE47B7-B6F7-4475-A542-AE477B6D25EE}" type="parTrans" cxnId="{3DF9C0F6-F0D7-44F3-94D4-B72DCEDB1DAF}">
      <dgm:prSet/>
      <dgm:spPr/>
      <dgm:t>
        <a:bodyPr/>
        <a:lstStyle/>
        <a:p>
          <a:endParaRPr lang="en-US"/>
        </a:p>
      </dgm:t>
    </dgm:pt>
    <dgm:pt modelId="{80DB5DDA-A9C3-4B26-B3CB-2FADBE4D04BA}" type="sibTrans" cxnId="{3DF9C0F6-F0D7-44F3-94D4-B72DCEDB1DAF}">
      <dgm:prSet/>
      <dgm:spPr/>
      <dgm:t>
        <a:bodyPr/>
        <a:lstStyle/>
        <a:p>
          <a:endParaRPr lang="en-US"/>
        </a:p>
      </dgm:t>
    </dgm:pt>
    <dgm:pt modelId="{1DEC27FD-9552-4EFF-98BC-3F7C78912E29}">
      <dgm:prSet/>
      <dgm:spPr/>
      <dgm:t>
        <a:bodyPr/>
        <a:lstStyle/>
        <a:p>
          <a:r>
            <a:rPr lang="en-US" dirty="0">
              <a:latin typeface="Montserrat" pitchFamily="2" charset="77"/>
            </a:rPr>
            <a:t>How leave-taking behavior is shaped by contextual (e.g., organizational) and individual (e.g., essentialist beliefs) factors</a:t>
          </a:r>
        </a:p>
      </dgm:t>
    </dgm:pt>
    <dgm:pt modelId="{5265F6D0-0872-49B4-B91F-2DFC80556B3B}" type="parTrans" cxnId="{145A219A-54AD-4892-AA35-6E4CCD0F531A}">
      <dgm:prSet/>
      <dgm:spPr/>
      <dgm:t>
        <a:bodyPr/>
        <a:lstStyle/>
        <a:p>
          <a:endParaRPr lang="en-US"/>
        </a:p>
      </dgm:t>
    </dgm:pt>
    <dgm:pt modelId="{FA248E5C-539C-47F7-B0D9-45F86B38C101}" type="sibTrans" cxnId="{145A219A-54AD-4892-AA35-6E4CCD0F531A}">
      <dgm:prSet/>
      <dgm:spPr/>
      <dgm:t>
        <a:bodyPr/>
        <a:lstStyle/>
        <a:p>
          <a:endParaRPr lang="en-US"/>
        </a:p>
      </dgm:t>
    </dgm:pt>
    <dgm:pt modelId="{CCD98CF9-63B5-4EE4-A7A8-CE0F47E89649}">
      <dgm:prSet/>
      <dgm:spPr/>
      <dgm:t>
        <a:bodyPr/>
        <a:lstStyle/>
        <a:p>
          <a:r>
            <a:rPr lang="en-US" b="1" dirty="0">
              <a:latin typeface="Montserrat" pitchFamily="2" charset="77"/>
            </a:rPr>
            <a:t>Hypotheses:</a:t>
          </a:r>
          <a:endParaRPr lang="en-US" dirty="0">
            <a:latin typeface="Montserrat" pitchFamily="2" charset="77"/>
          </a:endParaRPr>
        </a:p>
      </dgm:t>
    </dgm:pt>
    <dgm:pt modelId="{B5BB4CFE-3C0B-43A7-8072-68162512B070}" type="parTrans" cxnId="{934CEEC2-F37F-4A09-99DE-A357F4622F25}">
      <dgm:prSet/>
      <dgm:spPr/>
      <dgm:t>
        <a:bodyPr/>
        <a:lstStyle/>
        <a:p>
          <a:endParaRPr lang="en-US"/>
        </a:p>
      </dgm:t>
    </dgm:pt>
    <dgm:pt modelId="{A8EE7B51-A225-475C-B620-C6BBEF45D9FD}" type="sibTrans" cxnId="{934CEEC2-F37F-4A09-99DE-A357F4622F25}">
      <dgm:prSet/>
      <dgm:spPr/>
      <dgm:t>
        <a:bodyPr/>
        <a:lstStyle/>
        <a:p>
          <a:endParaRPr lang="en-US"/>
        </a:p>
      </dgm:t>
    </dgm:pt>
    <dgm:pt modelId="{030E55A3-C75A-4A48-BFB3-A3517CF4AA01}">
      <dgm:prSet/>
      <dgm:spPr/>
      <dgm:t>
        <a:bodyPr/>
        <a:lstStyle/>
        <a:p>
          <a:r>
            <a:rPr lang="en-US" dirty="0">
              <a:latin typeface="Montserrat" pitchFamily="2" charset="77"/>
            </a:rPr>
            <a:t>1) Difference between intention and actual uptake is smaller when:</a:t>
          </a:r>
        </a:p>
      </dgm:t>
    </dgm:pt>
    <dgm:pt modelId="{82A20C5E-76A1-4BD6-9AC5-0DD3F511FA61}" type="parTrans" cxnId="{B0C7D82C-DFC4-47B4-AE1D-7C267166E9EB}">
      <dgm:prSet/>
      <dgm:spPr/>
      <dgm:t>
        <a:bodyPr/>
        <a:lstStyle/>
        <a:p>
          <a:endParaRPr lang="en-US"/>
        </a:p>
      </dgm:t>
    </dgm:pt>
    <dgm:pt modelId="{7F6460FF-B4DD-4EC5-B6BB-83FEEEA64D80}" type="sibTrans" cxnId="{B0C7D82C-DFC4-47B4-AE1D-7C267166E9EB}">
      <dgm:prSet/>
      <dgm:spPr/>
      <dgm:t>
        <a:bodyPr/>
        <a:lstStyle/>
        <a:p>
          <a:endParaRPr lang="en-US"/>
        </a:p>
      </dgm:t>
    </dgm:pt>
    <dgm:pt modelId="{8D7298D3-BBDB-469A-B7EB-18D831AD3020}">
      <dgm:prSet/>
      <dgm:spPr/>
      <dgm:t>
        <a:bodyPr/>
        <a:lstStyle/>
        <a:p>
          <a:r>
            <a:rPr lang="en-US" dirty="0">
              <a:latin typeface="Montserrat" pitchFamily="2" charset="77"/>
            </a:rPr>
            <a:t>A) fathers have a more family-friendly supervisor </a:t>
          </a:r>
        </a:p>
      </dgm:t>
    </dgm:pt>
    <dgm:pt modelId="{54134522-F39C-46EB-BF3A-33317B12BD5A}" type="parTrans" cxnId="{EF5D6276-CCF9-45C9-A804-F17FC4875F98}">
      <dgm:prSet/>
      <dgm:spPr/>
      <dgm:t>
        <a:bodyPr/>
        <a:lstStyle/>
        <a:p>
          <a:endParaRPr lang="en-US"/>
        </a:p>
      </dgm:t>
    </dgm:pt>
    <dgm:pt modelId="{BD114DEB-53AB-44CC-ACA3-532984291F3E}" type="sibTrans" cxnId="{EF5D6276-CCF9-45C9-A804-F17FC4875F98}">
      <dgm:prSet/>
      <dgm:spPr/>
      <dgm:t>
        <a:bodyPr/>
        <a:lstStyle/>
        <a:p>
          <a:endParaRPr lang="en-US"/>
        </a:p>
      </dgm:t>
    </dgm:pt>
    <dgm:pt modelId="{ECAB903D-A6AC-46A2-A7B9-EA0D124AA1FC}">
      <dgm:prSet/>
      <dgm:spPr/>
      <dgm:t>
        <a:bodyPr/>
        <a:lstStyle/>
        <a:p>
          <a:r>
            <a:rPr lang="en-US" dirty="0">
              <a:latin typeface="Montserrat" pitchFamily="2" charset="77"/>
            </a:rPr>
            <a:t>B) fathers’ beliefs are less essentialist.</a:t>
          </a:r>
        </a:p>
      </dgm:t>
    </dgm:pt>
    <dgm:pt modelId="{3F1E70F5-ED4F-4AA9-8FBB-8F0003C3F3AC}" type="parTrans" cxnId="{0EEC5B67-E9DA-408F-A6B3-D9CBCA87A2A7}">
      <dgm:prSet/>
      <dgm:spPr/>
      <dgm:t>
        <a:bodyPr/>
        <a:lstStyle/>
        <a:p>
          <a:endParaRPr lang="en-US"/>
        </a:p>
      </dgm:t>
    </dgm:pt>
    <dgm:pt modelId="{E731D9CD-D507-4239-B4B1-257E4E4AAFCE}" type="sibTrans" cxnId="{0EEC5B67-E9DA-408F-A6B3-D9CBCA87A2A7}">
      <dgm:prSet/>
      <dgm:spPr/>
      <dgm:t>
        <a:bodyPr/>
        <a:lstStyle/>
        <a:p>
          <a:endParaRPr lang="en-US"/>
        </a:p>
      </dgm:t>
    </dgm:pt>
    <dgm:pt modelId="{40E47BFC-06D6-41A7-AA40-741A34885468}">
      <dgm:prSet/>
      <dgm:spPr/>
      <dgm:t>
        <a:bodyPr/>
        <a:lstStyle/>
        <a:p>
          <a:r>
            <a:rPr lang="en-US" dirty="0">
              <a:latin typeface="Montserrat" pitchFamily="2" charset="77"/>
            </a:rPr>
            <a:t>2) Fathers with more family-supportive supervisors (intend to) take more additional leave</a:t>
          </a:r>
        </a:p>
      </dgm:t>
    </dgm:pt>
    <dgm:pt modelId="{BB1D8AC9-FCB9-433C-A330-C0CCFBCEE370}" type="parTrans" cxnId="{09ADCB26-B0C3-4C06-BFC4-AE460F838BA5}">
      <dgm:prSet/>
      <dgm:spPr/>
      <dgm:t>
        <a:bodyPr/>
        <a:lstStyle/>
        <a:p>
          <a:endParaRPr lang="en-US"/>
        </a:p>
      </dgm:t>
    </dgm:pt>
    <dgm:pt modelId="{ED9E47DE-9629-490D-9E10-5B59A3B59FFD}" type="sibTrans" cxnId="{09ADCB26-B0C3-4C06-BFC4-AE460F838BA5}">
      <dgm:prSet/>
      <dgm:spPr/>
      <dgm:t>
        <a:bodyPr/>
        <a:lstStyle/>
        <a:p>
          <a:endParaRPr lang="en-US"/>
        </a:p>
      </dgm:t>
    </dgm:pt>
    <dgm:pt modelId="{BD2B3092-FDED-487D-B135-99CCD1D13DE0}">
      <dgm:prSet/>
      <dgm:spPr/>
      <dgm:t>
        <a:bodyPr/>
        <a:lstStyle/>
        <a:p>
          <a:r>
            <a:rPr lang="en-US" dirty="0">
              <a:latin typeface="Montserrat" pitchFamily="2" charset="77"/>
            </a:rPr>
            <a:t>3) Fathers with more essentialist beliefs (intend to) take less additional leave</a:t>
          </a:r>
        </a:p>
      </dgm:t>
    </dgm:pt>
    <dgm:pt modelId="{5C6B744D-54F0-4B4C-ADBA-29162FA44B04}" type="parTrans" cxnId="{8C1BEF6A-59B7-441A-AEC6-63E02FAE2983}">
      <dgm:prSet/>
      <dgm:spPr/>
      <dgm:t>
        <a:bodyPr/>
        <a:lstStyle/>
        <a:p>
          <a:endParaRPr lang="en-US"/>
        </a:p>
      </dgm:t>
    </dgm:pt>
    <dgm:pt modelId="{6B1705C4-0AF8-4243-A636-D932AA19DEF0}" type="sibTrans" cxnId="{8C1BEF6A-59B7-441A-AEC6-63E02FAE2983}">
      <dgm:prSet/>
      <dgm:spPr/>
      <dgm:t>
        <a:bodyPr/>
        <a:lstStyle/>
        <a:p>
          <a:endParaRPr lang="en-US"/>
        </a:p>
      </dgm:t>
    </dgm:pt>
    <dgm:pt modelId="{E9B0B003-2F3B-F84D-A7F5-EF3CE17EDFC9}" type="pres">
      <dgm:prSet presAssocID="{FADA265A-9324-4116-9523-BF22F65538B1}" presName="linear" presStyleCnt="0">
        <dgm:presLayoutVars>
          <dgm:dir/>
          <dgm:animLvl val="lvl"/>
          <dgm:resizeHandles val="exact"/>
        </dgm:presLayoutVars>
      </dgm:prSet>
      <dgm:spPr/>
    </dgm:pt>
    <dgm:pt modelId="{B2267EB3-25E9-7948-982F-ABB504DFFB1C}" type="pres">
      <dgm:prSet presAssocID="{CD748357-F5AA-4DD3-A093-140A98F1EF7E}" presName="parentLin" presStyleCnt="0"/>
      <dgm:spPr/>
    </dgm:pt>
    <dgm:pt modelId="{81899602-4FB5-884A-AB2D-84F7968D0050}" type="pres">
      <dgm:prSet presAssocID="{CD748357-F5AA-4DD3-A093-140A98F1EF7E}" presName="parentLeftMargin" presStyleLbl="node1" presStyleIdx="0" presStyleCnt="2"/>
      <dgm:spPr/>
    </dgm:pt>
    <dgm:pt modelId="{38025C7D-AC06-4A44-8E72-5176A27BD4BD}" type="pres">
      <dgm:prSet presAssocID="{CD748357-F5AA-4DD3-A093-140A98F1EF7E}" presName="parentText" presStyleLbl="node1" presStyleIdx="0" presStyleCnt="2" custScaleX="142857" custScaleY="170781">
        <dgm:presLayoutVars>
          <dgm:chMax val="0"/>
          <dgm:bulletEnabled val="1"/>
        </dgm:presLayoutVars>
      </dgm:prSet>
      <dgm:spPr/>
    </dgm:pt>
    <dgm:pt modelId="{DBC2BC8C-5CAB-B242-B348-766416233A55}" type="pres">
      <dgm:prSet presAssocID="{CD748357-F5AA-4DD3-A093-140A98F1EF7E}" presName="negativeSpace" presStyleCnt="0"/>
      <dgm:spPr/>
    </dgm:pt>
    <dgm:pt modelId="{440EBDFB-2035-964B-BC82-8764E64EF5F4}" type="pres">
      <dgm:prSet presAssocID="{CD748357-F5AA-4DD3-A093-140A98F1EF7E}" presName="childText" presStyleLbl="conFgAcc1" presStyleIdx="0" presStyleCnt="2">
        <dgm:presLayoutVars>
          <dgm:bulletEnabled val="1"/>
        </dgm:presLayoutVars>
      </dgm:prSet>
      <dgm:spPr/>
    </dgm:pt>
    <dgm:pt modelId="{645C9DDF-9489-3B47-862A-4D0A70200F0A}" type="pres">
      <dgm:prSet presAssocID="{80DB5DDA-A9C3-4B26-B3CB-2FADBE4D04BA}" presName="spaceBetweenRectangles" presStyleCnt="0"/>
      <dgm:spPr/>
    </dgm:pt>
    <dgm:pt modelId="{BDD46BBE-2570-B244-B067-C8C2C20E8255}" type="pres">
      <dgm:prSet presAssocID="{CCD98CF9-63B5-4EE4-A7A8-CE0F47E89649}" presName="parentLin" presStyleCnt="0"/>
      <dgm:spPr/>
    </dgm:pt>
    <dgm:pt modelId="{93E967B0-A69A-1441-BBE1-F4C16B00E6D9}" type="pres">
      <dgm:prSet presAssocID="{CCD98CF9-63B5-4EE4-A7A8-CE0F47E89649}" presName="parentLeftMargin" presStyleLbl="node1" presStyleIdx="0" presStyleCnt="2"/>
      <dgm:spPr/>
    </dgm:pt>
    <dgm:pt modelId="{9388DA4E-EB7C-B94A-883B-803B98D90747}" type="pres">
      <dgm:prSet presAssocID="{CCD98CF9-63B5-4EE4-A7A8-CE0F47E89649}" presName="parentText" presStyleLbl="node1" presStyleIdx="1" presStyleCnt="2">
        <dgm:presLayoutVars>
          <dgm:chMax val="0"/>
          <dgm:bulletEnabled val="1"/>
        </dgm:presLayoutVars>
      </dgm:prSet>
      <dgm:spPr/>
    </dgm:pt>
    <dgm:pt modelId="{40192E06-F011-4D4F-8D24-50E6B2817B06}" type="pres">
      <dgm:prSet presAssocID="{CCD98CF9-63B5-4EE4-A7A8-CE0F47E89649}" presName="negativeSpace" presStyleCnt="0"/>
      <dgm:spPr/>
    </dgm:pt>
    <dgm:pt modelId="{33367639-DF3A-6A49-9300-5D8E3306066E}" type="pres">
      <dgm:prSet presAssocID="{CCD98CF9-63B5-4EE4-A7A8-CE0F47E89649}" presName="childText" presStyleLbl="conFgAcc1" presStyleIdx="1" presStyleCnt="2">
        <dgm:presLayoutVars>
          <dgm:bulletEnabled val="1"/>
        </dgm:presLayoutVars>
      </dgm:prSet>
      <dgm:spPr/>
    </dgm:pt>
  </dgm:ptLst>
  <dgm:cxnLst>
    <dgm:cxn modelId="{09ADCB26-B0C3-4C06-BFC4-AE460F838BA5}" srcId="{CCD98CF9-63B5-4EE4-A7A8-CE0F47E89649}" destId="{40E47BFC-06D6-41A7-AA40-741A34885468}" srcOrd="1" destOrd="0" parTransId="{BB1D8AC9-FCB9-433C-A330-C0CCFBCEE370}" sibTransId="{ED9E47DE-9629-490D-9E10-5B59A3B59FFD}"/>
    <dgm:cxn modelId="{F0C8F227-B48F-A24E-BAF8-30462056B4BF}" type="presOf" srcId="{1DEC27FD-9552-4EFF-98BC-3F7C78912E29}" destId="{440EBDFB-2035-964B-BC82-8764E64EF5F4}" srcOrd="0" destOrd="0" presId="urn:microsoft.com/office/officeart/2005/8/layout/list1"/>
    <dgm:cxn modelId="{B0C7D82C-DFC4-47B4-AE1D-7C267166E9EB}" srcId="{CCD98CF9-63B5-4EE4-A7A8-CE0F47E89649}" destId="{030E55A3-C75A-4A48-BFB3-A3517CF4AA01}" srcOrd="0" destOrd="0" parTransId="{82A20C5E-76A1-4BD6-9AC5-0DD3F511FA61}" sibTransId="{7F6460FF-B4DD-4EC5-B6BB-83FEEEA64D80}"/>
    <dgm:cxn modelId="{18F37C51-0093-A54F-A392-C9880C13A7D7}" type="presOf" srcId="{BD2B3092-FDED-487D-B135-99CCD1D13DE0}" destId="{33367639-DF3A-6A49-9300-5D8E3306066E}" srcOrd="0" destOrd="4" presId="urn:microsoft.com/office/officeart/2005/8/layout/list1"/>
    <dgm:cxn modelId="{8F1AA858-F95C-6B4D-8606-5BC0A35B13E9}" type="presOf" srcId="{ECAB903D-A6AC-46A2-A7B9-EA0D124AA1FC}" destId="{33367639-DF3A-6A49-9300-5D8E3306066E}" srcOrd="0" destOrd="2" presId="urn:microsoft.com/office/officeart/2005/8/layout/list1"/>
    <dgm:cxn modelId="{22109460-824E-754E-B54D-A119C0334152}" type="presOf" srcId="{030E55A3-C75A-4A48-BFB3-A3517CF4AA01}" destId="{33367639-DF3A-6A49-9300-5D8E3306066E}" srcOrd="0" destOrd="0" presId="urn:microsoft.com/office/officeart/2005/8/layout/list1"/>
    <dgm:cxn modelId="{AF69E061-CF1B-B245-B6B7-F2E4D278D696}" type="presOf" srcId="{FADA265A-9324-4116-9523-BF22F65538B1}" destId="{E9B0B003-2F3B-F84D-A7F5-EF3CE17EDFC9}" srcOrd="0" destOrd="0" presId="urn:microsoft.com/office/officeart/2005/8/layout/list1"/>
    <dgm:cxn modelId="{0EEC5B67-E9DA-408F-A6B3-D9CBCA87A2A7}" srcId="{030E55A3-C75A-4A48-BFB3-A3517CF4AA01}" destId="{ECAB903D-A6AC-46A2-A7B9-EA0D124AA1FC}" srcOrd="1" destOrd="0" parTransId="{3F1E70F5-ED4F-4AA9-8FBB-8F0003C3F3AC}" sibTransId="{E731D9CD-D507-4239-B4B1-257E4E4AAFCE}"/>
    <dgm:cxn modelId="{8C1BEF6A-59B7-441A-AEC6-63E02FAE2983}" srcId="{CCD98CF9-63B5-4EE4-A7A8-CE0F47E89649}" destId="{BD2B3092-FDED-487D-B135-99CCD1D13DE0}" srcOrd="2" destOrd="0" parTransId="{5C6B744D-54F0-4B4C-ADBA-29162FA44B04}" sibTransId="{6B1705C4-0AF8-4243-A636-D932AA19DEF0}"/>
    <dgm:cxn modelId="{EF5D6276-CCF9-45C9-A804-F17FC4875F98}" srcId="{030E55A3-C75A-4A48-BFB3-A3517CF4AA01}" destId="{8D7298D3-BBDB-469A-B7EB-18D831AD3020}" srcOrd="0" destOrd="0" parTransId="{54134522-F39C-46EB-BF3A-33317B12BD5A}" sibTransId="{BD114DEB-53AB-44CC-ACA3-532984291F3E}"/>
    <dgm:cxn modelId="{30B5117B-3CFC-6446-875F-76EDA9DD5638}" type="presOf" srcId="{8D7298D3-BBDB-469A-B7EB-18D831AD3020}" destId="{33367639-DF3A-6A49-9300-5D8E3306066E}" srcOrd="0" destOrd="1" presId="urn:microsoft.com/office/officeart/2005/8/layout/list1"/>
    <dgm:cxn modelId="{145A219A-54AD-4892-AA35-6E4CCD0F531A}" srcId="{CD748357-F5AA-4DD3-A093-140A98F1EF7E}" destId="{1DEC27FD-9552-4EFF-98BC-3F7C78912E29}" srcOrd="0" destOrd="0" parTransId="{5265F6D0-0872-49B4-B91F-2DFC80556B3B}" sibTransId="{FA248E5C-539C-47F7-B0D9-45F86B38C101}"/>
    <dgm:cxn modelId="{DE60EDA8-3E4C-7540-8ED1-26E1DDA80E11}" type="presOf" srcId="{CD748357-F5AA-4DD3-A093-140A98F1EF7E}" destId="{38025C7D-AC06-4A44-8E72-5176A27BD4BD}" srcOrd="1" destOrd="0" presId="urn:microsoft.com/office/officeart/2005/8/layout/list1"/>
    <dgm:cxn modelId="{5C813DB6-ED91-0B42-BE6D-018004A7CF1B}" type="presOf" srcId="{40E47BFC-06D6-41A7-AA40-741A34885468}" destId="{33367639-DF3A-6A49-9300-5D8E3306066E}" srcOrd="0" destOrd="3" presId="urn:microsoft.com/office/officeart/2005/8/layout/list1"/>
    <dgm:cxn modelId="{86275DBD-4C60-8B49-9846-D653385EA755}" type="presOf" srcId="{CCD98CF9-63B5-4EE4-A7A8-CE0F47E89649}" destId="{9388DA4E-EB7C-B94A-883B-803B98D90747}" srcOrd="1" destOrd="0" presId="urn:microsoft.com/office/officeart/2005/8/layout/list1"/>
    <dgm:cxn modelId="{934CEEC2-F37F-4A09-99DE-A357F4622F25}" srcId="{FADA265A-9324-4116-9523-BF22F65538B1}" destId="{CCD98CF9-63B5-4EE4-A7A8-CE0F47E89649}" srcOrd="1" destOrd="0" parTransId="{B5BB4CFE-3C0B-43A7-8072-68162512B070}" sibTransId="{A8EE7B51-A225-475C-B620-C6BBEF45D9FD}"/>
    <dgm:cxn modelId="{96DE10DC-BABB-2340-BA88-D5E8BDA2A62B}" type="presOf" srcId="{CD748357-F5AA-4DD3-A093-140A98F1EF7E}" destId="{81899602-4FB5-884A-AB2D-84F7968D0050}" srcOrd="0" destOrd="0" presId="urn:microsoft.com/office/officeart/2005/8/layout/list1"/>
    <dgm:cxn modelId="{251D21F5-200F-3C44-93C5-D7B4B2204888}" type="presOf" srcId="{CCD98CF9-63B5-4EE4-A7A8-CE0F47E89649}" destId="{93E967B0-A69A-1441-BBE1-F4C16B00E6D9}" srcOrd="0" destOrd="0" presId="urn:microsoft.com/office/officeart/2005/8/layout/list1"/>
    <dgm:cxn modelId="{3DF9C0F6-F0D7-44F3-94D4-B72DCEDB1DAF}" srcId="{FADA265A-9324-4116-9523-BF22F65538B1}" destId="{CD748357-F5AA-4DD3-A093-140A98F1EF7E}" srcOrd="0" destOrd="0" parTransId="{36BE47B7-B6F7-4475-A542-AE477B6D25EE}" sibTransId="{80DB5DDA-A9C3-4B26-B3CB-2FADBE4D04BA}"/>
    <dgm:cxn modelId="{F42D5BD8-F9F2-6741-AA1C-E88ED581EAB0}" type="presParOf" srcId="{E9B0B003-2F3B-F84D-A7F5-EF3CE17EDFC9}" destId="{B2267EB3-25E9-7948-982F-ABB504DFFB1C}" srcOrd="0" destOrd="0" presId="urn:microsoft.com/office/officeart/2005/8/layout/list1"/>
    <dgm:cxn modelId="{332D45F3-3DC5-CC44-9F38-B765F969AFA6}" type="presParOf" srcId="{B2267EB3-25E9-7948-982F-ABB504DFFB1C}" destId="{81899602-4FB5-884A-AB2D-84F7968D0050}" srcOrd="0" destOrd="0" presId="urn:microsoft.com/office/officeart/2005/8/layout/list1"/>
    <dgm:cxn modelId="{7F5578F3-1B8F-DB4B-84A2-0A6DABE2D7BE}" type="presParOf" srcId="{B2267EB3-25E9-7948-982F-ABB504DFFB1C}" destId="{38025C7D-AC06-4A44-8E72-5176A27BD4BD}" srcOrd="1" destOrd="0" presId="urn:microsoft.com/office/officeart/2005/8/layout/list1"/>
    <dgm:cxn modelId="{5D46A56B-3B60-9E44-8782-496900C4CF73}" type="presParOf" srcId="{E9B0B003-2F3B-F84D-A7F5-EF3CE17EDFC9}" destId="{DBC2BC8C-5CAB-B242-B348-766416233A55}" srcOrd="1" destOrd="0" presId="urn:microsoft.com/office/officeart/2005/8/layout/list1"/>
    <dgm:cxn modelId="{C4809C31-4628-D54B-8988-18E8D8B7592F}" type="presParOf" srcId="{E9B0B003-2F3B-F84D-A7F5-EF3CE17EDFC9}" destId="{440EBDFB-2035-964B-BC82-8764E64EF5F4}" srcOrd="2" destOrd="0" presId="urn:microsoft.com/office/officeart/2005/8/layout/list1"/>
    <dgm:cxn modelId="{88F4EF44-F6A1-A44B-8902-C7C4B1031B1A}" type="presParOf" srcId="{E9B0B003-2F3B-F84D-A7F5-EF3CE17EDFC9}" destId="{645C9DDF-9489-3B47-862A-4D0A70200F0A}" srcOrd="3" destOrd="0" presId="urn:microsoft.com/office/officeart/2005/8/layout/list1"/>
    <dgm:cxn modelId="{5F9956DB-A2F9-4D46-82FE-F15308C5372E}" type="presParOf" srcId="{E9B0B003-2F3B-F84D-A7F5-EF3CE17EDFC9}" destId="{BDD46BBE-2570-B244-B067-C8C2C20E8255}" srcOrd="4" destOrd="0" presId="urn:microsoft.com/office/officeart/2005/8/layout/list1"/>
    <dgm:cxn modelId="{9DF4DF33-8644-834B-9E57-1A7223DE2370}" type="presParOf" srcId="{BDD46BBE-2570-B244-B067-C8C2C20E8255}" destId="{93E967B0-A69A-1441-BBE1-F4C16B00E6D9}" srcOrd="0" destOrd="0" presId="urn:microsoft.com/office/officeart/2005/8/layout/list1"/>
    <dgm:cxn modelId="{4C348EE0-306D-1743-B88B-D965CA35E777}" type="presParOf" srcId="{BDD46BBE-2570-B244-B067-C8C2C20E8255}" destId="{9388DA4E-EB7C-B94A-883B-803B98D90747}" srcOrd="1" destOrd="0" presId="urn:microsoft.com/office/officeart/2005/8/layout/list1"/>
    <dgm:cxn modelId="{4AC7D48E-D6D9-7B44-860B-6610F5B7E5FE}" type="presParOf" srcId="{E9B0B003-2F3B-F84D-A7F5-EF3CE17EDFC9}" destId="{40192E06-F011-4D4F-8D24-50E6B2817B06}" srcOrd="5" destOrd="0" presId="urn:microsoft.com/office/officeart/2005/8/layout/list1"/>
    <dgm:cxn modelId="{25D74B94-D7D5-594F-94A0-94A2E6AB36C8}" type="presParOf" srcId="{E9B0B003-2F3B-F84D-A7F5-EF3CE17EDFC9}" destId="{33367639-DF3A-6A49-9300-5D8E3306066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10B90F-0B8A-CB4A-8528-517FF600D225}">
      <dsp:nvSpPr>
        <dsp:cNvPr id="0" name=""/>
        <dsp:cNvSpPr/>
      </dsp:nvSpPr>
      <dsp:spPr>
        <a:xfrm>
          <a:off x="0" y="455"/>
          <a:ext cx="60021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F4FE5-9DBC-814F-A4A8-B026E35A57E1}">
      <dsp:nvSpPr>
        <dsp:cNvPr id="0" name=""/>
        <dsp:cNvSpPr/>
      </dsp:nvSpPr>
      <dsp:spPr>
        <a:xfrm>
          <a:off x="0" y="455"/>
          <a:ext cx="6002110" cy="745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latin typeface="Montserrat" pitchFamily="2" charset="77"/>
            </a:rPr>
            <a:t>Couple-based longitudinal data across three time points </a:t>
          </a:r>
          <a:endParaRPr lang="en-US" sz="1500" kern="1200" dirty="0">
            <a:latin typeface="Montserrat" pitchFamily="2" charset="77"/>
          </a:endParaRPr>
        </a:p>
      </dsp:txBody>
      <dsp:txXfrm>
        <a:off x="0" y="455"/>
        <a:ext cx="6002110" cy="745624"/>
      </dsp:txXfrm>
    </dsp:sp>
    <dsp:sp modelId="{668FE2AB-AD43-4345-99C7-16E261F02BEE}">
      <dsp:nvSpPr>
        <dsp:cNvPr id="0" name=""/>
        <dsp:cNvSpPr/>
      </dsp:nvSpPr>
      <dsp:spPr>
        <a:xfrm>
          <a:off x="0" y="746079"/>
          <a:ext cx="60021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28F9FB-DC3C-8D42-B8AB-E06B95EED427}">
      <dsp:nvSpPr>
        <dsp:cNvPr id="0" name=""/>
        <dsp:cNvSpPr/>
      </dsp:nvSpPr>
      <dsp:spPr>
        <a:xfrm>
          <a:off x="0" y="746079"/>
          <a:ext cx="6002110" cy="745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latin typeface="Montserrat" pitchFamily="2" charset="77"/>
            </a:rPr>
            <a:t>Intervention focused on </a:t>
          </a:r>
          <a:r>
            <a:rPr lang="en-NL" sz="1500" kern="1200" dirty="0">
              <a:latin typeface="Montserrat" pitchFamily="2" charset="77"/>
            </a:rPr>
            <a:t>increasing explicit coordination of care and housework among couples</a:t>
          </a:r>
          <a:endParaRPr lang="en-US" sz="1500" kern="1200" dirty="0">
            <a:latin typeface="Montserrat" pitchFamily="2" charset="77"/>
          </a:endParaRPr>
        </a:p>
      </dsp:txBody>
      <dsp:txXfrm>
        <a:off x="0" y="746079"/>
        <a:ext cx="6002110" cy="745624"/>
      </dsp:txXfrm>
    </dsp:sp>
    <dsp:sp modelId="{3F2B90AE-B7E7-F54E-8D4A-022D97FCF79B}">
      <dsp:nvSpPr>
        <dsp:cNvPr id="0" name=""/>
        <dsp:cNvSpPr/>
      </dsp:nvSpPr>
      <dsp:spPr>
        <a:xfrm>
          <a:off x="0" y="1491704"/>
          <a:ext cx="60021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D3CB79-7A28-AC4D-835A-FB8E6FA5369D}">
      <dsp:nvSpPr>
        <dsp:cNvPr id="0" name=""/>
        <dsp:cNvSpPr/>
      </dsp:nvSpPr>
      <dsp:spPr>
        <a:xfrm>
          <a:off x="0" y="1491704"/>
          <a:ext cx="6002110" cy="745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latin typeface="Montserrat" pitchFamily="2" charset="77"/>
            </a:rPr>
            <a:t>T1: Experimental condition (intervention); T2: 1 month later (boost in experimental condition); T3: 4 months post-birth</a:t>
          </a:r>
          <a:endParaRPr lang="en-US" sz="1500" kern="1200" dirty="0">
            <a:latin typeface="Montserrat" pitchFamily="2" charset="77"/>
          </a:endParaRPr>
        </a:p>
      </dsp:txBody>
      <dsp:txXfrm>
        <a:off x="0" y="1491704"/>
        <a:ext cx="6002110" cy="745624"/>
      </dsp:txXfrm>
    </dsp:sp>
    <dsp:sp modelId="{F8E25307-B316-084A-B5DE-55B14B6FC46A}">
      <dsp:nvSpPr>
        <dsp:cNvPr id="0" name=""/>
        <dsp:cNvSpPr/>
      </dsp:nvSpPr>
      <dsp:spPr>
        <a:xfrm>
          <a:off x="0" y="2237329"/>
          <a:ext cx="60021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61790-8CDB-DD4D-83A7-7B7F649F2413}">
      <dsp:nvSpPr>
        <dsp:cNvPr id="0" name=""/>
        <dsp:cNvSpPr/>
      </dsp:nvSpPr>
      <dsp:spPr>
        <a:xfrm>
          <a:off x="0" y="2237329"/>
          <a:ext cx="6002110" cy="745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latin typeface="Montserrat" pitchFamily="2" charset="77"/>
            </a:rPr>
            <a:t>384 fathers and their partner at T3 (197 control, 187 experimental condition)</a:t>
          </a:r>
          <a:endParaRPr lang="en-US" sz="1500" kern="1200" dirty="0">
            <a:latin typeface="Montserrat" pitchFamily="2" charset="77"/>
          </a:endParaRPr>
        </a:p>
      </dsp:txBody>
      <dsp:txXfrm>
        <a:off x="0" y="2237329"/>
        <a:ext cx="6002110" cy="745624"/>
      </dsp:txXfrm>
    </dsp:sp>
    <dsp:sp modelId="{89BEAA03-153A-2841-9745-E5CFEB2AE4B6}">
      <dsp:nvSpPr>
        <dsp:cNvPr id="0" name=""/>
        <dsp:cNvSpPr/>
      </dsp:nvSpPr>
      <dsp:spPr>
        <a:xfrm>
          <a:off x="0" y="2982954"/>
          <a:ext cx="600211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F62F43-6E74-0B45-AE78-177F53DB3D48}">
      <dsp:nvSpPr>
        <dsp:cNvPr id="0" name=""/>
        <dsp:cNvSpPr/>
      </dsp:nvSpPr>
      <dsp:spPr>
        <a:xfrm>
          <a:off x="0" y="2982954"/>
          <a:ext cx="6002110" cy="745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latin typeface="Montserrat" pitchFamily="2" charset="77"/>
            </a:rPr>
            <a:t>Average age of babies at T3: 20 weeks</a:t>
          </a:r>
          <a:endParaRPr lang="en-US" sz="1500" kern="1200" dirty="0">
            <a:latin typeface="Montserrat" pitchFamily="2" charset="77"/>
          </a:endParaRPr>
        </a:p>
      </dsp:txBody>
      <dsp:txXfrm>
        <a:off x="0" y="2982954"/>
        <a:ext cx="6002110" cy="7456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EBDFB-2035-964B-BC82-8764E64EF5F4}">
      <dsp:nvSpPr>
        <dsp:cNvPr id="0" name=""/>
        <dsp:cNvSpPr/>
      </dsp:nvSpPr>
      <dsp:spPr>
        <a:xfrm>
          <a:off x="0" y="832678"/>
          <a:ext cx="10251830" cy="11906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5656" tIns="437388" rIns="7956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Montserrat" pitchFamily="2" charset="77"/>
            </a:rPr>
            <a:t>How leave-taking behavior is shaped by contextual (e.g., organizational) and individual (e.g., essentialist beliefs) factors</a:t>
          </a:r>
        </a:p>
      </dsp:txBody>
      <dsp:txXfrm>
        <a:off x="0" y="832678"/>
        <a:ext cx="10251830" cy="1190699"/>
      </dsp:txXfrm>
    </dsp:sp>
    <dsp:sp modelId="{38025C7D-AC06-4A44-8E72-5176A27BD4BD}">
      <dsp:nvSpPr>
        <dsp:cNvPr id="0" name=""/>
        <dsp:cNvSpPr/>
      </dsp:nvSpPr>
      <dsp:spPr>
        <a:xfrm>
          <a:off x="488063" y="83932"/>
          <a:ext cx="9761254" cy="10587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246" tIns="0" rIns="271246"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Montserrat" pitchFamily="2" charset="77"/>
            </a:rPr>
            <a:t>Contribution to work-family capabilities literature (e.g., Hobson, 2014; </a:t>
          </a:r>
          <a:r>
            <a:rPr lang="en-US" sz="2000" kern="1200" dirty="0" err="1">
              <a:latin typeface="Montserrat" pitchFamily="2" charset="77"/>
            </a:rPr>
            <a:t>Javornik</a:t>
          </a:r>
          <a:r>
            <a:rPr lang="en-US" sz="2000" kern="1200" dirty="0">
              <a:latin typeface="Montserrat" pitchFamily="2" charset="77"/>
            </a:rPr>
            <a:t> and </a:t>
          </a:r>
          <a:r>
            <a:rPr lang="en-US" sz="2000" kern="1200" dirty="0" err="1">
              <a:latin typeface="Montserrat" pitchFamily="2" charset="77"/>
            </a:rPr>
            <a:t>Kurowska</a:t>
          </a:r>
          <a:r>
            <a:rPr lang="en-US" sz="2000" kern="1200" dirty="0">
              <a:latin typeface="Montserrat" pitchFamily="2" charset="77"/>
            </a:rPr>
            <a:t>, 2018; </a:t>
          </a:r>
          <a:r>
            <a:rPr lang="en-US" sz="2000" kern="1200" dirty="0" err="1">
              <a:latin typeface="Montserrat" pitchFamily="2" charset="77"/>
            </a:rPr>
            <a:t>Koslowski</a:t>
          </a:r>
          <a:r>
            <a:rPr lang="en-US" sz="2000" kern="1200" dirty="0">
              <a:latin typeface="Montserrat" pitchFamily="2" charset="77"/>
            </a:rPr>
            <a:t> and Kadar-</a:t>
          </a:r>
          <a:r>
            <a:rPr lang="en-US" sz="2000" kern="1200" dirty="0" err="1">
              <a:latin typeface="Montserrat" pitchFamily="2" charset="77"/>
            </a:rPr>
            <a:t>Satat</a:t>
          </a:r>
          <a:r>
            <a:rPr lang="en-US" sz="2000" kern="1200" dirty="0">
              <a:latin typeface="Montserrat" pitchFamily="2" charset="77"/>
            </a:rPr>
            <a:t>, 2018; Yerkes, </a:t>
          </a:r>
          <a:r>
            <a:rPr lang="en-US" sz="2000" kern="1200" dirty="0" err="1">
              <a:latin typeface="Montserrat" pitchFamily="2" charset="77"/>
            </a:rPr>
            <a:t>Hoogenboom</a:t>
          </a:r>
          <a:r>
            <a:rPr lang="en-US" sz="2000" kern="1200" dirty="0">
              <a:latin typeface="Montserrat" pitchFamily="2" charset="77"/>
            </a:rPr>
            <a:t> and </a:t>
          </a:r>
          <a:r>
            <a:rPr lang="en-US" sz="2000" kern="1200" dirty="0" err="1">
              <a:latin typeface="Montserrat" pitchFamily="2" charset="77"/>
            </a:rPr>
            <a:t>Javornik</a:t>
          </a:r>
          <a:r>
            <a:rPr lang="en-US" sz="2000" kern="1200" dirty="0">
              <a:latin typeface="Montserrat" pitchFamily="2" charset="77"/>
            </a:rPr>
            <a:t>, 2020)</a:t>
          </a:r>
        </a:p>
      </dsp:txBody>
      <dsp:txXfrm>
        <a:off x="539745" y="135614"/>
        <a:ext cx="9657890" cy="955341"/>
      </dsp:txXfrm>
    </dsp:sp>
    <dsp:sp modelId="{33367639-DF3A-6A49-9300-5D8E3306066E}">
      <dsp:nvSpPr>
        <dsp:cNvPr id="0" name=""/>
        <dsp:cNvSpPr/>
      </dsp:nvSpPr>
      <dsp:spPr>
        <a:xfrm>
          <a:off x="0" y="2446738"/>
          <a:ext cx="10251830" cy="31751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95656" tIns="437388" rIns="795656"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a:latin typeface="Montserrat" pitchFamily="2" charset="77"/>
            </a:rPr>
            <a:t>1) Difference between intention and actual uptake is smaller when:</a:t>
          </a:r>
        </a:p>
        <a:p>
          <a:pPr marL="457200" lvl="2" indent="-228600" algn="l" defTabSz="933450">
            <a:lnSpc>
              <a:spcPct val="90000"/>
            </a:lnSpc>
            <a:spcBef>
              <a:spcPct val="0"/>
            </a:spcBef>
            <a:spcAft>
              <a:spcPct val="15000"/>
            </a:spcAft>
            <a:buChar char="•"/>
          </a:pPr>
          <a:r>
            <a:rPr lang="en-US" sz="2100" kern="1200" dirty="0">
              <a:latin typeface="Montserrat" pitchFamily="2" charset="77"/>
            </a:rPr>
            <a:t>A) fathers have a more family-friendly supervisor </a:t>
          </a:r>
        </a:p>
        <a:p>
          <a:pPr marL="457200" lvl="2" indent="-228600" algn="l" defTabSz="933450">
            <a:lnSpc>
              <a:spcPct val="90000"/>
            </a:lnSpc>
            <a:spcBef>
              <a:spcPct val="0"/>
            </a:spcBef>
            <a:spcAft>
              <a:spcPct val="15000"/>
            </a:spcAft>
            <a:buChar char="•"/>
          </a:pPr>
          <a:r>
            <a:rPr lang="en-US" sz="2100" kern="1200" dirty="0">
              <a:latin typeface="Montserrat" pitchFamily="2" charset="77"/>
            </a:rPr>
            <a:t>B) fathers’ beliefs are less essentialist.</a:t>
          </a:r>
        </a:p>
        <a:p>
          <a:pPr marL="228600" lvl="1" indent="-228600" algn="l" defTabSz="933450">
            <a:lnSpc>
              <a:spcPct val="90000"/>
            </a:lnSpc>
            <a:spcBef>
              <a:spcPct val="0"/>
            </a:spcBef>
            <a:spcAft>
              <a:spcPct val="15000"/>
            </a:spcAft>
            <a:buChar char="•"/>
          </a:pPr>
          <a:r>
            <a:rPr lang="en-US" sz="2100" kern="1200" dirty="0">
              <a:latin typeface="Montserrat" pitchFamily="2" charset="77"/>
            </a:rPr>
            <a:t>2) Fathers with more family-supportive supervisors (intend to) take more additional leave</a:t>
          </a:r>
        </a:p>
        <a:p>
          <a:pPr marL="228600" lvl="1" indent="-228600" algn="l" defTabSz="933450">
            <a:lnSpc>
              <a:spcPct val="90000"/>
            </a:lnSpc>
            <a:spcBef>
              <a:spcPct val="0"/>
            </a:spcBef>
            <a:spcAft>
              <a:spcPct val="15000"/>
            </a:spcAft>
            <a:buChar char="•"/>
          </a:pPr>
          <a:r>
            <a:rPr lang="en-US" sz="2100" kern="1200" dirty="0">
              <a:latin typeface="Montserrat" pitchFamily="2" charset="77"/>
            </a:rPr>
            <a:t>3) Fathers with more essentialist beliefs (intend to) take less additional leave</a:t>
          </a:r>
        </a:p>
      </dsp:txBody>
      <dsp:txXfrm>
        <a:off x="0" y="2446738"/>
        <a:ext cx="10251830" cy="3175199"/>
      </dsp:txXfrm>
    </dsp:sp>
    <dsp:sp modelId="{9388DA4E-EB7C-B94A-883B-803B98D90747}">
      <dsp:nvSpPr>
        <dsp:cNvPr id="0" name=""/>
        <dsp:cNvSpPr/>
      </dsp:nvSpPr>
      <dsp:spPr>
        <a:xfrm>
          <a:off x="512591" y="2136778"/>
          <a:ext cx="7176281"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1246" tIns="0" rIns="271246" bIns="0" numCol="1" spcCol="1270" anchor="ctr" anchorCtr="0">
          <a:noAutofit/>
        </a:bodyPr>
        <a:lstStyle/>
        <a:p>
          <a:pPr marL="0" lvl="0" indent="0" algn="l" defTabSz="933450">
            <a:lnSpc>
              <a:spcPct val="90000"/>
            </a:lnSpc>
            <a:spcBef>
              <a:spcPct val="0"/>
            </a:spcBef>
            <a:spcAft>
              <a:spcPct val="35000"/>
            </a:spcAft>
            <a:buNone/>
          </a:pPr>
          <a:r>
            <a:rPr lang="en-US" sz="2100" b="1" kern="1200" dirty="0">
              <a:latin typeface="Montserrat" pitchFamily="2" charset="77"/>
            </a:rPr>
            <a:t>Hypotheses:</a:t>
          </a:r>
          <a:endParaRPr lang="en-US" sz="2100" kern="1200" dirty="0">
            <a:latin typeface="Montserrat" pitchFamily="2" charset="77"/>
          </a:endParaRPr>
        </a:p>
      </dsp:txBody>
      <dsp:txXfrm>
        <a:off x="542853" y="2167040"/>
        <a:ext cx="7115757" cy="55939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313E2-2C00-0E44-BC1D-A3A6EAFAFF55}" type="datetimeFigureOut">
              <a:rPr lang="en-US" smtClean="0"/>
              <a:t>8/27/24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8C405-0758-0245-B682-C9E6551A6869}" type="slidenum">
              <a:rPr lang="en-US" smtClean="0"/>
              <a:t>‹#›</a:t>
            </a:fld>
            <a:endParaRPr lang="en-US"/>
          </a:p>
        </p:txBody>
      </p:sp>
    </p:spTree>
    <p:extLst>
      <p:ext uri="{BB962C8B-B14F-4D97-AF65-F5344CB8AC3E}">
        <p14:creationId xmlns:p14="http://schemas.microsoft.com/office/powerpoint/2010/main" val="1897927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8C405-0758-0245-B682-C9E6551A6869}" type="slidenum">
              <a:rPr lang="en-US" smtClean="0"/>
              <a:t>1</a:t>
            </a:fld>
            <a:endParaRPr lang="en-US"/>
          </a:p>
        </p:txBody>
      </p:sp>
    </p:spTree>
    <p:extLst>
      <p:ext uri="{BB962C8B-B14F-4D97-AF65-F5344CB8AC3E}">
        <p14:creationId xmlns:p14="http://schemas.microsoft.com/office/powerpoint/2010/main" val="78417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all of these caveats in mind: and knowing that our postdoc has run both multinomial models as well as linear probability models (binary logistic regressions), our results remain largely the same: having a family-supportive supervisor increases the likelihood that fathers in our study used all of their supplemental birth leave. The chance that fathers took all 5 weeks of supplemental birth leave was greater if they reported having a family-supportive supervisor (Compared to fathers who took no supplemental leave or anything less than the full 5 weeks supplemental birth leave). </a:t>
            </a:r>
          </a:p>
          <a:p>
            <a:endParaRPr lang="en-GB" dirty="0"/>
          </a:p>
          <a:p>
            <a:r>
              <a:rPr lang="en-GB" dirty="0"/>
              <a:t>Not all supplemental leave taken: N = 107</a:t>
            </a:r>
          </a:p>
          <a:p>
            <a:r>
              <a:rPr lang="en-GB" dirty="0"/>
              <a:t>All leave taken: N = 286</a:t>
            </a:r>
          </a:p>
        </p:txBody>
      </p:sp>
      <p:sp>
        <p:nvSpPr>
          <p:cNvPr id="4" name="Slide Number Placeholder 3"/>
          <p:cNvSpPr>
            <a:spLocks noGrp="1"/>
          </p:cNvSpPr>
          <p:nvPr>
            <p:ph type="sldNum" sz="quarter" idx="5"/>
          </p:nvPr>
        </p:nvSpPr>
        <p:spPr/>
        <p:txBody>
          <a:bodyPr/>
          <a:lstStyle/>
          <a:p>
            <a:fld id="{D208C405-0758-0245-B682-C9E6551A6869}" type="slidenum">
              <a:rPr lang="en-US" smtClean="0"/>
              <a:t>11</a:t>
            </a:fld>
            <a:endParaRPr lang="en-US"/>
          </a:p>
        </p:txBody>
      </p:sp>
    </p:spTree>
    <p:extLst>
      <p:ext uri="{BB962C8B-B14F-4D97-AF65-F5344CB8AC3E}">
        <p14:creationId xmlns:p14="http://schemas.microsoft.com/office/powerpoint/2010/main" val="78689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Looking here at the predicted probabilities of taking all of the supplemental leave, the more supportive line managers/supervisors are, the greater the probability that fathers take all five weeks of supplemental leave, keeping all else constant. </a:t>
            </a:r>
          </a:p>
          <a:p>
            <a:endParaRPr lang="en-NL" dirty="0"/>
          </a:p>
        </p:txBody>
      </p:sp>
      <p:sp>
        <p:nvSpPr>
          <p:cNvPr id="4" name="Slide Number Placeholder 3"/>
          <p:cNvSpPr>
            <a:spLocks noGrp="1"/>
          </p:cNvSpPr>
          <p:nvPr>
            <p:ph type="sldNum" sz="quarter" idx="5"/>
          </p:nvPr>
        </p:nvSpPr>
        <p:spPr/>
        <p:txBody>
          <a:bodyPr/>
          <a:lstStyle/>
          <a:p>
            <a:fld id="{D208C405-0758-0245-B682-C9E6551A6869}" type="slidenum">
              <a:rPr lang="en-US" smtClean="0"/>
              <a:t>12</a:t>
            </a:fld>
            <a:endParaRPr lang="en-US"/>
          </a:p>
        </p:txBody>
      </p:sp>
    </p:spTree>
    <p:extLst>
      <p:ext uri="{BB962C8B-B14F-4D97-AF65-F5344CB8AC3E}">
        <p14:creationId xmlns:p14="http://schemas.microsoft.com/office/powerpoint/2010/main" val="559292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If we look at essentialist beliefs, we see that the probability of taking all of the five weeks of supplemental leave gets smaller the more essentialist fathers beliefs are. But this is not significant.</a:t>
            </a:r>
          </a:p>
          <a:p>
            <a:endParaRPr lang="en-NL" dirty="0"/>
          </a:p>
        </p:txBody>
      </p:sp>
      <p:sp>
        <p:nvSpPr>
          <p:cNvPr id="4" name="Slide Number Placeholder 3"/>
          <p:cNvSpPr>
            <a:spLocks noGrp="1"/>
          </p:cNvSpPr>
          <p:nvPr>
            <p:ph type="sldNum" sz="quarter" idx="5"/>
          </p:nvPr>
        </p:nvSpPr>
        <p:spPr/>
        <p:txBody>
          <a:bodyPr/>
          <a:lstStyle/>
          <a:p>
            <a:fld id="{D208C405-0758-0245-B682-C9E6551A6869}" type="slidenum">
              <a:rPr lang="en-US" smtClean="0"/>
              <a:t>13</a:t>
            </a:fld>
            <a:endParaRPr lang="en-US"/>
          </a:p>
        </p:txBody>
      </p:sp>
    </p:spTree>
    <p:extLst>
      <p:ext uri="{BB962C8B-B14F-4D97-AF65-F5344CB8AC3E}">
        <p14:creationId xmlns:p14="http://schemas.microsoft.com/office/powerpoint/2010/main" val="532256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t>Similarly, mothers essentialist beliefs show that the probability of taking all of the five weeks of supplemental leave gets smaller the more essentialist MOTHERS beliefs are. But again, this is not significant.</a:t>
            </a:r>
          </a:p>
          <a:p>
            <a:endParaRPr lang="en-NL" dirty="0"/>
          </a:p>
          <a:p>
            <a:endParaRPr lang="en-NL" dirty="0"/>
          </a:p>
        </p:txBody>
      </p:sp>
      <p:sp>
        <p:nvSpPr>
          <p:cNvPr id="4" name="Slide Number Placeholder 3"/>
          <p:cNvSpPr>
            <a:spLocks noGrp="1"/>
          </p:cNvSpPr>
          <p:nvPr>
            <p:ph type="sldNum" sz="quarter" idx="5"/>
          </p:nvPr>
        </p:nvSpPr>
        <p:spPr/>
        <p:txBody>
          <a:bodyPr/>
          <a:lstStyle/>
          <a:p>
            <a:fld id="{D208C405-0758-0245-B682-C9E6551A6869}" type="slidenum">
              <a:rPr lang="en-US" smtClean="0"/>
              <a:t>14</a:t>
            </a:fld>
            <a:endParaRPr lang="en-US"/>
          </a:p>
        </p:txBody>
      </p:sp>
    </p:spTree>
    <p:extLst>
      <p:ext uri="{BB962C8B-B14F-4D97-AF65-F5344CB8AC3E}">
        <p14:creationId xmlns:p14="http://schemas.microsoft.com/office/powerpoint/2010/main" val="748473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 also just wanted to show that we don’t see much of a gap between fathers’ intentions and fathers’ behaviour in the Netherlands.</a:t>
            </a:r>
          </a:p>
          <a:p>
            <a:endParaRPr lang="en-NL" dirty="0"/>
          </a:p>
          <a:p>
            <a:r>
              <a:rPr lang="en-NL" dirty="0"/>
              <a:t>If we look at what fathers intended to do in terms of leave uptake, compared to what they end up doing, what we see is that most fathers manage to take the amount of leave they plan on, with a small amount of fathers taking more than planned and a small amount taking less than planned (negative numbers = less uptake than planned). But neither having a family-friendly supervisor NOR essentialist beliefs of either the mother or father matter for the gap between intended and actual leave taken.</a:t>
            </a:r>
          </a:p>
        </p:txBody>
      </p:sp>
      <p:sp>
        <p:nvSpPr>
          <p:cNvPr id="4" name="Slide Number Placeholder 3"/>
          <p:cNvSpPr>
            <a:spLocks noGrp="1"/>
          </p:cNvSpPr>
          <p:nvPr>
            <p:ph type="sldNum" sz="quarter" idx="5"/>
          </p:nvPr>
        </p:nvSpPr>
        <p:spPr/>
        <p:txBody>
          <a:bodyPr/>
          <a:lstStyle/>
          <a:p>
            <a:fld id="{D208C405-0758-0245-B682-C9E6551A6869}" type="slidenum">
              <a:rPr lang="en-US" smtClean="0"/>
              <a:t>15</a:t>
            </a:fld>
            <a:endParaRPr lang="en-US"/>
          </a:p>
        </p:txBody>
      </p:sp>
    </p:spTree>
    <p:extLst>
      <p:ext uri="{BB962C8B-B14F-4D97-AF65-F5344CB8AC3E}">
        <p14:creationId xmlns:p14="http://schemas.microsoft.com/office/powerpoint/2010/main" val="896855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if we limit the sample to fathers whose babies are a maximum of 20 weeks old, we maintain the same results.</a:t>
            </a:r>
          </a:p>
        </p:txBody>
      </p:sp>
      <p:sp>
        <p:nvSpPr>
          <p:cNvPr id="4" name="Slide Number Placeholder 3"/>
          <p:cNvSpPr>
            <a:spLocks noGrp="1"/>
          </p:cNvSpPr>
          <p:nvPr>
            <p:ph type="sldNum" sz="quarter" idx="5"/>
          </p:nvPr>
        </p:nvSpPr>
        <p:spPr/>
        <p:txBody>
          <a:bodyPr/>
          <a:lstStyle/>
          <a:p>
            <a:fld id="{D208C405-0758-0245-B682-C9E6551A6869}" type="slidenum">
              <a:rPr lang="en-US" smtClean="0"/>
              <a:t>16</a:t>
            </a:fld>
            <a:endParaRPr lang="en-US"/>
          </a:p>
        </p:txBody>
      </p:sp>
    </p:spTree>
    <p:extLst>
      <p:ext uri="{BB962C8B-B14F-4D97-AF65-F5344CB8AC3E}">
        <p14:creationId xmlns:p14="http://schemas.microsoft.com/office/powerpoint/2010/main" val="1876250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 for T4: some fathers taking leave part-time (e.g., 1 day a week, or initially 1-2 weeks and then 1 day a week). So can still take remainder </a:t>
            </a:r>
            <a:r>
              <a:rPr lang="en-GB"/>
              <a:t>of leave.</a:t>
            </a:r>
          </a:p>
        </p:txBody>
      </p:sp>
      <p:sp>
        <p:nvSpPr>
          <p:cNvPr id="4" name="Slide Number Placeholder 3"/>
          <p:cNvSpPr>
            <a:spLocks noGrp="1"/>
          </p:cNvSpPr>
          <p:nvPr>
            <p:ph type="sldNum" sz="quarter" idx="5"/>
          </p:nvPr>
        </p:nvSpPr>
        <p:spPr/>
        <p:txBody>
          <a:bodyPr/>
          <a:lstStyle/>
          <a:p>
            <a:fld id="{D208C405-0758-0245-B682-C9E6551A6869}" type="slidenum">
              <a:rPr lang="en-US" smtClean="0"/>
              <a:t>17</a:t>
            </a:fld>
            <a:endParaRPr lang="en-US"/>
          </a:p>
        </p:txBody>
      </p:sp>
    </p:spTree>
    <p:extLst>
      <p:ext uri="{BB962C8B-B14F-4D97-AF65-F5344CB8AC3E}">
        <p14:creationId xmlns:p14="http://schemas.microsoft.com/office/powerpoint/2010/main" val="2175453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208C405-0758-0245-B682-C9E6551A6869}" type="slidenum">
              <a:rPr lang="en-US" smtClean="0"/>
              <a:t>18</a:t>
            </a:fld>
            <a:endParaRPr lang="en-US"/>
          </a:p>
        </p:txBody>
      </p:sp>
    </p:spTree>
    <p:extLst>
      <p:ext uri="{BB962C8B-B14F-4D97-AF65-F5344CB8AC3E}">
        <p14:creationId xmlns:p14="http://schemas.microsoft.com/office/powerpoint/2010/main" val="186008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697381A9-0C9E-4D3A-A28B-AC4E168A57BC}" type="slidenum">
              <a:rPr lang="en-GB" smtClean="0"/>
              <a:pPr/>
              <a:t>2</a:t>
            </a:fld>
            <a:endParaRPr lang="en-GB"/>
          </a:p>
        </p:txBody>
      </p:sp>
    </p:spTree>
    <p:extLst>
      <p:ext uri="{BB962C8B-B14F-4D97-AF65-F5344CB8AC3E}">
        <p14:creationId xmlns:p14="http://schemas.microsoft.com/office/powerpoint/2010/main" val="61421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buFont typeface="Symbol" pitchFamily="2" charset="2"/>
              <a:buChar char=""/>
            </a:pPr>
            <a:r>
              <a:rPr lang="en-GB" sz="1800" dirty="0">
                <a:effectLst/>
                <a:latin typeface="Verdana" panose="020B0604030504040204" pitchFamily="34" charset="0"/>
                <a:ea typeface="Verdana" panose="020B0604030504040204" pitchFamily="34" charset="0"/>
                <a:cs typeface="Verdana" panose="020B0604030504040204" pitchFamily="34" charset="0"/>
              </a:rPr>
              <a:t>The length of leave is equivalent to the number of working hours per week per partner/father. For example, a full-time job of 38 hours per week gives a leave entitlement of 38 hours (i.e., one week). </a:t>
            </a:r>
            <a:endParaRPr lang="en-NL"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800" dirty="0">
                <a:effectLst/>
                <a:latin typeface="Verdana" panose="020B0604030504040204" pitchFamily="34" charset="0"/>
                <a:ea typeface="Verdana" panose="020B0604030504040204" pitchFamily="34" charset="0"/>
                <a:cs typeface="Verdana" panose="020B0604030504040204" pitchFamily="34" charset="0"/>
              </a:rPr>
              <a:t>Supplemental birth leave (</a:t>
            </a:r>
            <a:r>
              <a:rPr lang="en-GB" sz="1800" i="1" dirty="0" err="1">
                <a:effectLst/>
                <a:latin typeface="Verdana" panose="020B0604030504040204" pitchFamily="34" charset="0"/>
                <a:ea typeface="Verdana" panose="020B0604030504040204" pitchFamily="34" charset="0"/>
                <a:cs typeface="Verdana" panose="020B0604030504040204" pitchFamily="34" charset="0"/>
              </a:rPr>
              <a:t>Aanvullend</a:t>
            </a:r>
            <a:r>
              <a:rPr lang="en-GB" sz="1800" i="1" dirty="0">
                <a:effectLst/>
                <a:latin typeface="Verdana" panose="020B0604030504040204" pitchFamily="34" charset="0"/>
                <a:ea typeface="Verdana" panose="020B0604030504040204" pitchFamily="34" charset="0"/>
                <a:cs typeface="Verdana" panose="020B0604030504040204" pitchFamily="34" charset="0"/>
              </a:rPr>
              <a:t> </a:t>
            </a:r>
            <a:r>
              <a:rPr lang="en-GB" sz="1800" i="1" dirty="0" err="1">
                <a:effectLst/>
                <a:latin typeface="Verdana" panose="020B0604030504040204" pitchFamily="34" charset="0"/>
                <a:ea typeface="Verdana" panose="020B0604030504040204" pitchFamily="34" charset="0"/>
                <a:cs typeface="Verdana" panose="020B0604030504040204" pitchFamily="34" charset="0"/>
              </a:rPr>
              <a:t>geboorteverlof</a:t>
            </a:r>
            <a:r>
              <a:rPr lang="en-GB" sz="1800" dirty="0">
                <a:effectLst/>
                <a:latin typeface="Verdana" panose="020B0604030504040204" pitchFamily="34" charset="0"/>
                <a:ea typeface="Verdana" panose="020B0604030504040204" pitchFamily="34" charset="0"/>
                <a:cs typeface="Verdana" panose="020B0604030504040204" pitchFamily="34" charset="0"/>
              </a:rPr>
              <a:t>) is also available. The length of supplemental birth leave is five times the number of working hours per week, up to a maximum of five weeks. For example, a full-time job of 40 hours per week gives a supplemental leave entitlement of five weeks.</a:t>
            </a:r>
            <a:endParaRPr lang="en-NL" sz="1800" dirty="0">
              <a:effectLst/>
              <a:latin typeface="Times New Roman" panose="02020603050405020304" pitchFamily="18" charset="0"/>
              <a:ea typeface="Times New Roman" panose="02020603050405020304" pitchFamily="18" charset="0"/>
            </a:endParaRPr>
          </a:p>
          <a:p>
            <a:pPr marL="396240" algn="just"/>
            <a:r>
              <a:rPr lang="en-GB" sz="1800" i="1" dirty="0">
                <a:effectLst/>
                <a:latin typeface="Verdana" panose="020B0604030504040204" pitchFamily="34" charset="0"/>
                <a:ea typeface="Verdana" panose="020B0604030504040204" pitchFamily="34" charset="0"/>
                <a:cs typeface="Verdana" panose="020B0604030504040204" pitchFamily="34" charset="0"/>
              </a:rPr>
              <a:t> </a:t>
            </a:r>
            <a:endParaRPr lang="en-NL"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800" dirty="0">
                <a:effectLst/>
                <a:latin typeface="Verdana" panose="020B0604030504040204" pitchFamily="34" charset="0"/>
                <a:ea typeface="Verdana" panose="020B0604030504040204" pitchFamily="34" charset="0"/>
                <a:cs typeface="Verdana" panose="020B0604030504040204" pitchFamily="34" charset="0"/>
              </a:rPr>
              <a:t>The first week is paid by the employer at 100 per cent of earnings, with no upper limit on payment. </a:t>
            </a:r>
            <a:endParaRPr lang="en-NL"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800" dirty="0">
                <a:effectLst/>
                <a:latin typeface="Verdana" panose="020B0604030504040204" pitchFamily="34" charset="0"/>
                <a:ea typeface="Verdana" panose="020B0604030504040204" pitchFamily="34" charset="0"/>
                <a:cs typeface="Verdana" panose="020B0604030504040204" pitchFamily="34" charset="0"/>
              </a:rPr>
              <a:t>The weeks of supplemental leave are paid by the Employee Insurance Agency</a:t>
            </a:r>
            <a:r>
              <a:rPr lang="en-GB" sz="1800" dirty="0">
                <a:effectLst/>
                <a:latin typeface="Times New Roman" panose="02020603050405020304" pitchFamily="18" charset="0"/>
                <a:ea typeface="Times New Roman" panose="02020603050405020304" pitchFamily="18" charset="0"/>
              </a:rPr>
              <a:t>  </a:t>
            </a:r>
            <a:r>
              <a:rPr lang="en-GB" sz="1800" dirty="0">
                <a:effectLst/>
                <a:latin typeface="Verdana" panose="020B0604030504040204" pitchFamily="34" charset="0"/>
                <a:ea typeface="Verdana" panose="020B0604030504040204" pitchFamily="34" charset="0"/>
                <a:cs typeface="Verdana" panose="020B0604030504040204" pitchFamily="34" charset="0"/>
              </a:rPr>
              <a:t> at 100 per cent of earnings up to a maximum of 70 per cent of the daily wage, which is set annually by the government, and is </a:t>
            </a:r>
            <a:r>
              <a:rPr lang="en-GB" sz="1800" dirty="0">
                <a:effectLst/>
                <a:highlight>
                  <a:srgbClr val="FFFF00"/>
                </a:highlight>
                <a:latin typeface="Verdana" panose="020B0604030504040204" pitchFamily="34" charset="0"/>
                <a:ea typeface="Verdana" panose="020B0604030504040204" pitchFamily="34" charset="0"/>
                <a:cs typeface="Verdana" panose="020B0604030504040204" pitchFamily="34" charset="0"/>
              </a:rPr>
              <a:t>€</a:t>
            </a:r>
            <a:r>
              <a:rPr lang="en-GB" sz="1800" dirty="0">
                <a:effectLst/>
                <a:latin typeface="Verdana" panose="020B0604030504040204" pitchFamily="34" charset="0"/>
                <a:ea typeface="Verdana" panose="020B0604030504040204" pitchFamily="34" charset="0"/>
                <a:cs typeface="Verdana" panose="020B0604030504040204" pitchFamily="34" charset="0"/>
              </a:rPr>
              <a:t>274.44 in 2024. </a:t>
            </a:r>
            <a:endParaRPr lang="en-NL"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800" dirty="0">
                <a:effectLst/>
                <a:latin typeface="Verdana" panose="020B0604030504040204" pitchFamily="34" charset="0"/>
                <a:ea typeface="Verdana" panose="020B0604030504040204" pitchFamily="34" charset="0"/>
                <a:cs typeface="Verdana" panose="020B0604030504040204" pitchFamily="34" charset="0"/>
              </a:rPr>
              <a:t>Payments are taxed. </a:t>
            </a:r>
            <a:endParaRPr lang="en-NL" sz="1800" dirty="0">
              <a:effectLst/>
              <a:latin typeface="Times New Roman" panose="02020603050405020304" pitchFamily="18" charset="0"/>
              <a:ea typeface="Times New Roman" panose="02020603050405020304" pitchFamily="18" charset="0"/>
            </a:endParaRPr>
          </a:p>
          <a:p>
            <a:pPr marL="180340" algn="just">
              <a:lnSpc>
                <a:spcPts val="1500"/>
              </a:lnSpc>
            </a:pPr>
            <a:r>
              <a:rPr lang="en-GB" sz="1800" dirty="0">
                <a:effectLst/>
                <a:latin typeface="Times New Roman" panose="02020603050405020304" pitchFamily="18" charset="0"/>
                <a:ea typeface="Times New Roman" panose="02020603050405020304" pitchFamily="18" charset="0"/>
              </a:rPr>
              <a:t> </a:t>
            </a:r>
            <a:r>
              <a:rPr lang="en-GB" sz="1800" i="1" dirty="0">
                <a:effectLst/>
                <a:latin typeface="Verdana" panose="020B0604030504040204" pitchFamily="34" charset="0"/>
                <a:ea typeface="Verdana" panose="020B0604030504040204" pitchFamily="34" charset="0"/>
                <a:cs typeface="Verdana" panose="020B0604030504040204" pitchFamily="34" charset="0"/>
              </a:rPr>
              <a:t>Flexibility</a:t>
            </a:r>
            <a:endParaRPr lang="en-NL" sz="1800" i="1" dirty="0">
              <a:effectLst/>
              <a:latin typeface="CG Times"/>
              <a:ea typeface="Times New Roman" panose="02020603050405020304" pitchFamily="18" charset="0"/>
              <a:cs typeface="Times New Roman" panose="02020603050405020304" pitchFamily="18" charset="0"/>
            </a:endParaRPr>
          </a:p>
          <a:p>
            <a:pPr algn="just"/>
            <a:r>
              <a:rPr lang="en-GB" sz="1800" dirty="0">
                <a:effectLst/>
                <a:latin typeface="Verdana" panose="020B0604030504040204" pitchFamily="34" charset="0"/>
                <a:ea typeface="Verdana" panose="020B0604030504040204" pitchFamily="34" charset="0"/>
                <a:cs typeface="Verdana" panose="020B0604030504040204" pitchFamily="34" charset="0"/>
              </a:rPr>
              <a:t> </a:t>
            </a:r>
            <a:endParaRPr lang="en-NL"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800" dirty="0">
                <a:effectLst/>
                <a:latin typeface="Verdana" panose="020B0604030504040204" pitchFamily="34" charset="0"/>
                <a:ea typeface="Verdana" panose="020B0604030504040204" pitchFamily="34" charset="0"/>
                <a:cs typeface="Verdana" panose="020B0604030504040204" pitchFamily="34" charset="0"/>
              </a:rPr>
              <a:t>The first week of leave must be taken within four weeks after the birth of the child. </a:t>
            </a:r>
            <a:endParaRPr lang="en-NL"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800" dirty="0">
                <a:effectLst/>
                <a:latin typeface="Verdana" panose="020B0604030504040204" pitchFamily="34" charset="0"/>
                <a:ea typeface="Verdana" panose="020B0604030504040204" pitchFamily="34" charset="0"/>
                <a:cs typeface="Verdana" panose="020B0604030504040204" pitchFamily="34" charset="0"/>
              </a:rPr>
              <a:t>The weeks of supplemental leave can be taken flexibly over a longer period (e.g., one week of leave can be taken one day a week for five weeks). The supplemental leave must be taken within six months following the birth of the child.</a:t>
            </a:r>
            <a:endParaRPr lang="en-NL" sz="1800" dirty="0">
              <a:effectLst/>
              <a:latin typeface="Times New Roman" panose="02020603050405020304" pitchFamily="18" charset="0"/>
              <a:ea typeface="Times New Roman" panose="02020603050405020304" pitchFamily="18" charset="0"/>
            </a:endParaRPr>
          </a:p>
          <a:p>
            <a:pPr algn="just"/>
            <a:r>
              <a:rPr lang="en-GB" sz="1800" i="1" dirty="0">
                <a:effectLst/>
                <a:latin typeface="Verdana" panose="020B0604030504040204" pitchFamily="34" charset="0"/>
                <a:ea typeface="Verdana" panose="020B0604030504040204" pitchFamily="34" charset="0"/>
                <a:cs typeface="Verdana" panose="020B0604030504040204" pitchFamily="34" charset="0"/>
              </a:rPr>
              <a:t> </a:t>
            </a:r>
            <a:endParaRPr lang="en-NL" sz="1800" dirty="0">
              <a:effectLst/>
              <a:latin typeface="Times New Roman" panose="02020603050405020304" pitchFamily="18" charset="0"/>
              <a:ea typeface="Times New Roman" panose="02020603050405020304" pitchFamily="18" charset="0"/>
            </a:endParaRPr>
          </a:p>
          <a:p>
            <a:pPr algn="just"/>
            <a:r>
              <a:rPr lang="en-GB" sz="1800" i="1" dirty="0">
                <a:effectLst/>
                <a:latin typeface="Verdana" panose="020B0604030504040204" pitchFamily="34" charset="0"/>
                <a:ea typeface="Verdana" panose="020B0604030504040204" pitchFamily="34" charset="0"/>
                <a:cs typeface="Verdana" panose="020B0604030504040204" pitchFamily="34" charset="0"/>
              </a:rPr>
              <a:t>Eligibility (e.g., related to employment or family circumstances)</a:t>
            </a:r>
            <a:r>
              <a:rPr lang="en-GB" sz="1800" dirty="0">
                <a:effectLst/>
                <a:latin typeface="Verdana" panose="020B0604030504040204" pitchFamily="34" charset="0"/>
                <a:ea typeface="Verdana" panose="020B0604030504040204" pitchFamily="34" charset="0"/>
                <a:cs typeface="Verdana" panose="020B0604030504040204" pitchFamily="34" charset="0"/>
              </a:rPr>
              <a:t> </a:t>
            </a:r>
            <a:endParaRPr lang="en-NL" sz="1800" dirty="0">
              <a:effectLst/>
              <a:latin typeface="Times New Roman" panose="02020603050405020304" pitchFamily="18" charset="0"/>
              <a:ea typeface="Times New Roman" panose="02020603050405020304" pitchFamily="18" charset="0"/>
            </a:endParaRPr>
          </a:p>
          <a:p>
            <a:pPr algn="just"/>
            <a:r>
              <a:rPr lang="en-GB" sz="1800" dirty="0">
                <a:effectLst/>
                <a:latin typeface="Verdana" panose="020B0604030504040204" pitchFamily="34" charset="0"/>
                <a:ea typeface="Verdana" panose="020B0604030504040204" pitchFamily="34" charset="0"/>
                <a:cs typeface="Verdana" panose="020B0604030504040204" pitchFamily="34" charset="0"/>
              </a:rPr>
              <a:t> </a:t>
            </a:r>
            <a:endParaRPr lang="en-NL"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pPr>
            <a:r>
              <a:rPr lang="en-GB" sz="1800" dirty="0">
                <a:effectLst/>
                <a:latin typeface="Verdana" panose="020B0604030504040204" pitchFamily="34" charset="0"/>
                <a:ea typeface="Verdana" panose="020B0604030504040204" pitchFamily="34" charset="0"/>
                <a:cs typeface="Verdana" panose="020B0604030504040204" pitchFamily="34" charset="0"/>
              </a:rPr>
              <a:t>Male and female employees who are the partner (by marriage, civil union or co-habitation of a woman giving birth) or who acknowledge the child.</a:t>
            </a:r>
            <a:endParaRPr lang="en-NL"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457200" algn="l"/>
              </a:tabLst>
            </a:pPr>
            <a:r>
              <a:rPr lang="en-GB" sz="1800" dirty="0">
                <a:effectLst/>
                <a:latin typeface="Verdana" panose="020B0604030504040204" pitchFamily="34" charset="0"/>
                <a:ea typeface="Verdana" panose="020B0604030504040204" pitchFamily="34" charset="0"/>
                <a:cs typeface="Verdana" panose="020B0604030504040204" pitchFamily="34" charset="0"/>
              </a:rPr>
              <a:t>Self-employed partners/fathers are not entitled to birth leave.</a:t>
            </a:r>
            <a:endParaRPr lang="en-NL"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457200" algn="l"/>
              </a:tabLst>
            </a:pPr>
            <a:r>
              <a:rPr lang="en-GB" sz="1800" dirty="0">
                <a:effectLst/>
                <a:latin typeface="Verdana" panose="020B0604030504040204" pitchFamily="34" charset="0"/>
                <a:ea typeface="Verdana" panose="020B0604030504040204" pitchFamily="34" charset="0"/>
                <a:cs typeface="Verdana" panose="020B0604030504040204" pitchFamily="34" charset="0"/>
              </a:rPr>
              <a:t>Employees in same-sex relationships are eligible if they have a relationship with the birth mother (by marriage, civil union or co-habitation) and legally recognize the child.</a:t>
            </a:r>
            <a:endParaRPr lang="en-NL" sz="1800" dirty="0">
              <a:effectLst/>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457200" algn="l"/>
              </a:tabLst>
            </a:pPr>
            <a:r>
              <a:rPr lang="en-GB" sz="1800" dirty="0">
                <a:effectLst/>
                <a:latin typeface="Verdana" panose="020B0604030504040204" pitchFamily="34" charset="0"/>
                <a:ea typeface="Verdana" panose="020B0604030504040204" pitchFamily="34" charset="0"/>
                <a:cs typeface="Verdana" panose="020B0604030504040204" pitchFamily="34" charset="0"/>
              </a:rPr>
              <a:t>Fathers or partners whose child was born on or after 1 July 2020 are eligible for the supplemental weeks of leave as long as they have taken the first week of birth leave.  </a:t>
            </a:r>
            <a:endParaRPr lang="en-NL" sz="1800" dirty="0">
              <a:effectLst/>
              <a:latin typeface="Times New Roman" panose="02020603050405020304" pitchFamily="18" charset="0"/>
              <a:ea typeface="Times New Roman" panose="02020603050405020304" pitchFamily="18" charset="0"/>
            </a:endParaRPr>
          </a:p>
          <a:p>
            <a:endParaRPr lang="en-NL" dirty="0"/>
          </a:p>
        </p:txBody>
      </p:sp>
      <p:sp>
        <p:nvSpPr>
          <p:cNvPr id="4" name="Slide Number Placeholder 3"/>
          <p:cNvSpPr>
            <a:spLocks noGrp="1"/>
          </p:cNvSpPr>
          <p:nvPr>
            <p:ph type="sldNum" sz="quarter" idx="5"/>
          </p:nvPr>
        </p:nvSpPr>
        <p:spPr/>
        <p:txBody>
          <a:bodyPr/>
          <a:lstStyle/>
          <a:p>
            <a:fld id="{D208C405-0758-0245-B682-C9E6551A6869}" type="slidenum">
              <a:rPr lang="en-US" smtClean="0"/>
              <a:t>3</a:t>
            </a:fld>
            <a:endParaRPr lang="en-US"/>
          </a:p>
        </p:txBody>
      </p:sp>
    </p:spTree>
    <p:extLst>
      <p:ext uri="{BB962C8B-B14F-4D97-AF65-F5344CB8AC3E}">
        <p14:creationId xmlns:p14="http://schemas.microsoft.com/office/powerpoint/2010/main" val="3474365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8C405-0758-0245-B682-C9E6551A6869}" type="slidenum">
              <a:rPr lang="en-US" smtClean="0"/>
              <a:t>4</a:t>
            </a:fld>
            <a:endParaRPr lang="en-US"/>
          </a:p>
        </p:txBody>
      </p:sp>
    </p:spTree>
    <p:extLst>
      <p:ext uri="{BB962C8B-B14F-4D97-AF65-F5344CB8AC3E}">
        <p14:creationId xmlns:p14="http://schemas.microsoft.com/office/powerpoint/2010/main" val="1698871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8C405-0758-0245-B682-C9E6551A6869}" type="slidenum">
              <a:rPr lang="en-US" smtClean="0"/>
              <a:t>5</a:t>
            </a:fld>
            <a:endParaRPr lang="en-US"/>
          </a:p>
        </p:txBody>
      </p:sp>
    </p:spTree>
    <p:extLst>
      <p:ext uri="{BB962C8B-B14F-4D97-AF65-F5344CB8AC3E}">
        <p14:creationId xmlns:p14="http://schemas.microsoft.com/office/powerpoint/2010/main" val="946189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T1: </a:t>
            </a:r>
          </a:p>
          <a:p>
            <a:pPr algn="l"/>
            <a:r>
              <a:rPr lang="nl-NL" sz="1800" b="0" i="0" u="none" strike="noStrike" dirty="0">
                <a:solidFill>
                  <a:srgbClr val="212121"/>
                </a:solidFill>
                <a:effectLst/>
                <a:latin typeface="Calibri" panose="020F0502020204030204" pitchFamily="34" charset="0"/>
              </a:rPr>
              <a:t>546 control </a:t>
            </a:r>
            <a:r>
              <a:rPr lang="nl-NL" sz="1800" b="0" i="0" u="none" strike="noStrike" dirty="0" err="1">
                <a:solidFill>
                  <a:srgbClr val="212121"/>
                </a:solidFill>
                <a:effectLst/>
                <a:latin typeface="Calibri" panose="020F0502020204030204" pitchFamily="34" charset="0"/>
              </a:rPr>
              <a:t>group</a:t>
            </a:r>
            <a:endParaRPr lang="nl-NL" sz="1800" b="0" i="0" u="none" strike="noStrike" dirty="0">
              <a:solidFill>
                <a:srgbClr val="212121"/>
              </a:solidFill>
              <a:effectLst/>
              <a:latin typeface="Calibri" panose="020F0502020204030204" pitchFamily="34" charset="0"/>
            </a:endParaRPr>
          </a:p>
          <a:p>
            <a:pPr algn="l"/>
            <a:r>
              <a:rPr lang="nl-NL" sz="1800" b="0" i="0" u="none" strike="noStrike" dirty="0">
                <a:solidFill>
                  <a:srgbClr val="212121"/>
                </a:solidFill>
                <a:effectLst/>
                <a:latin typeface="Calibri" panose="020F0502020204030204" pitchFamily="34" charset="0"/>
              </a:rPr>
              <a:t>417 </a:t>
            </a:r>
            <a:r>
              <a:rPr lang="nl-NL" sz="1800" b="0" i="0" u="none" strike="noStrike" dirty="0" err="1">
                <a:solidFill>
                  <a:srgbClr val="212121"/>
                </a:solidFill>
                <a:effectLst/>
                <a:latin typeface="Calibri" panose="020F0502020204030204" pitchFamily="34" charset="0"/>
              </a:rPr>
              <a:t>intervention</a:t>
            </a:r>
            <a:r>
              <a:rPr lang="nl-NL" sz="1800" b="0" i="0" u="none" strike="noStrike" dirty="0">
                <a:solidFill>
                  <a:srgbClr val="212121"/>
                </a:solidFill>
                <a:effectLst/>
                <a:latin typeface="Calibri" panose="020F0502020204030204" pitchFamily="34" charset="0"/>
              </a:rPr>
              <a:t> </a:t>
            </a:r>
            <a:r>
              <a:rPr lang="nl-NL" sz="1800" b="0" i="0" u="none" strike="noStrike" dirty="0" err="1">
                <a:solidFill>
                  <a:srgbClr val="212121"/>
                </a:solidFill>
                <a:effectLst/>
                <a:latin typeface="Calibri" panose="020F0502020204030204" pitchFamily="34" charset="0"/>
              </a:rPr>
              <a:t>group</a:t>
            </a:r>
            <a:endParaRPr lang="nl-NL" sz="1800" b="0" i="0" u="none" strike="noStrike" dirty="0">
              <a:solidFill>
                <a:srgbClr val="212121"/>
              </a:solidFill>
              <a:effectLst/>
              <a:latin typeface="Calibri" panose="020F0502020204030204" pitchFamily="34" charset="0"/>
            </a:endParaRPr>
          </a:p>
          <a:p>
            <a:pPr algn="l"/>
            <a:r>
              <a:rPr lang="nl-NL" sz="1800" b="0" i="0" u="none" strike="noStrike" dirty="0">
                <a:solidFill>
                  <a:srgbClr val="212121"/>
                </a:solidFill>
                <a:effectLst/>
                <a:latin typeface="Calibri" panose="020F0502020204030204" pitchFamily="34" charset="0"/>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Mean age fathers = 31.92, SD  = 3.47</a:t>
            </a:r>
          </a:p>
          <a:p>
            <a:r>
              <a:rPr lang="en-GB" dirty="0"/>
              <a:t>Reported by fathers:</a:t>
            </a:r>
          </a:p>
          <a:p>
            <a:r>
              <a:rPr lang="en-GB" dirty="0"/>
              <a:t>Uptake of partner leave, perceived family-supportive supervisor, essentialist beliefs</a:t>
            </a:r>
            <a:br>
              <a:rPr lang="en-GB" dirty="0"/>
            </a:br>
            <a:endParaRPr lang="en-GB" dirty="0"/>
          </a:p>
          <a:p>
            <a:r>
              <a:rPr lang="en-GB" dirty="0"/>
              <a:t>Reported by mothers:</a:t>
            </a:r>
          </a:p>
          <a:p>
            <a:r>
              <a:rPr lang="en-GB" dirty="0"/>
              <a:t>Essentialist beliefs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D208C405-0758-0245-B682-C9E6551A6869}" type="slidenum">
              <a:rPr lang="en-US" smtClean="0"/>
              <a:t>6</a:t>
            </a:fld>
            <a:endParaRPr lang="en-US"/>
          </a:p>
        </p:txBody>
      </p:sp>
    </p:spTree>
    <p:extLst>
      <p:ext uri="{BB962C8B-B14F-4D97-AF65-F5344CB8AC3E}">
        <p14:creationId xmlns:p14="http://schemas.microsoft.com/office/powerpoint/2010/main" val="273486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8C405-0758-0245-B682-C9E6551A6869}" type="slidenum">
              <a:rPr lang="en-US" smtClean="0"/>
              <a:t>7</a:t>
            </a:fld>
            <a:endParaRPr lang="en-US"/>
          </a:p>
        </p:txBody>
      </p:sp>
    </p:spTree>
    <p:extLst>
      <p:ext uri="{BB962C8B-B14F-4D97-AF65-F5344CB8AC3E}">
        <p14:creationId xmlns:p14="http://schemas.microsoft.com/office/powerpoint/2010/main" val="307529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73% of the dads in our sample took all 25 days of supplemental leave. Some dads took more than 25 days, dependent upon what employers offered.</a:t>
            </a:r>
          </a:p>
          <a:p>
            <a:endParaRPr lang="en-GB" dirty="0"/>
          </a:p>
          <a:p>
            <a:r>
              <a:rPr lang="en-GB" dirty="0"/>
              <a:t>We note that despite our best efforts, the majority of respondents participating in our study have tertiary education (degree with a university of applied sciences degree or university degree). No difference in leave uptake across educational groups. Of the 386 fathers, 75 had a vocational education, and 11 a primary or secondary education.</a:t>
            </a:r>
          </a:p>
          <a:p>
            <a:endParaRPr lang="en-GB" dirty="0"/>
          </a:p>
          <a:p>
            <a:r>
              <a:rPr lang="en-GB" dirty="0"/>
              <a:t>Even with the bias in our sample, we find no differences in leave uptake by educational background. This also doesn’t change if we look at relative income levels. Whether the man or woman earns more or they earn about the same, the average days of supplemental leave is nearly the same.</a:t>
            </a:r>
          </a:p>
          <a:p>
            <a:endParaRPr lang="en-GB" dirty="0"/>
          </a:p>
        </p:txBody>
      </p:sp>
      <p:sp>
        <p:nvSpPr>
          <p:cNvPr id="4" name="Slide Number Placeholder 3"/>
          <p:cNvSpPr>
            <a:spLocks noGrp="1"/>
          </p:cNvSpPr>
          <p:nvPr>
            <p:ph type="sldNum" sz="quarter" idx="5"/>
          </p:nvPr>
        </p:nvSpPr>
        <p:spPr/>
        <p:txBody>
          <a:bodyPr/>
          <a:lstStyle/>
          <a:p>
            <a:fld id="{D208C405-0758-0245-B682-C9E6551A6869}" type="slidenum">
              <a:rPr lang="en-US" smtClean="0"/>
              <a:t>9</a:t>
            </a:fld>
            <a:endParaRPr lang="en-US"/>
          </a:p>
        </p:txBody>
      </p:sp>
    </p:spTree>
    <p:extLst>
      <p:ext uri="{BB962C8B-B14F-4D97-AF65-F5344CB8AC3E}">
        <p14:creationId xmlns:p14="http://schemas.microsoft.com/office/powerpoint/2010/main" val="60312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we expected quite some variation in the uptake of leave, we’ve actually found it quite difficult to model fathers’ uptake of leave for one reason: the majority of fathers in our study have take the maximum amount of supplemental leave available – 25 days (as shown here). 281 of 386 fathers (73%)</a:t>
            </a:r>
          </a:p>
          <a:p>
            <a:endParaRPr lang="en-GB" dirty="0"/>
          </a:p>
          <a:p>
            <a:r>
              <a:rPr lang="en-GB" dirty="0"/>
              <a:t>This also means that we’ve had to rethink our multinomial analyses, with only 21 fathers having taken no leave and a further 84 fathers having taken between 1-25 days.</a:t>
            </a:r>
          </a:p>
        </p:txBody>
      </p:sp>
      <p:sp>
        <p:nvSpPr>
          <p:cNvPr id="4" name="Slide Number Placeholder 3"/>
          <p:cNvSpPr>
            <a:spLocks noGrp="1"/>
          </p:cNvSpPr>
          <p:nvPr>
            <p:ph type="sldNum" sz="quarter" idx="5"/>
          </p:nvPr>
        </p:nvSpPr>
        <p:spPr/>
        <p:txBody>
          <a:bodyPr/>
          <a:lstStyle/>
          <a:p>
            <a:fld id="{D208C405-0758-0245-B682-C9E6551A6869}" type="slidenum">
              <a:rPr lang="en-US" smtClean="0"/>
              <a:t>10</a:t>
            </a:fld>
            <a:endParaRPr lang="en-US"/>
          </a:p>
        </p:txBody>
      </p:sp>
    </p:spTree>
    <p:extLst>
      <p:ext uri="{BB962C8B-B14F-4D97-AF65-F5344CB8AC3E}">
        <p14:creationId xmlns:p14="http://schemas.microsoft.com/office/powerpoint/2010/main" val="112854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2C479E-5441-984E-9E5D-6ED09B977EEE}" type="datetimeFigureOut">
              <a:rPr lang="en-US" smtClean="0"/>
              <a:t>8/27/24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C479E-5441-984E-9E5D-6ED09B977EEE}" type="datetimeFigureOut">
              <a:rPr lang="en-US" smtClean="0"/>
              <a:t>8/27/24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C479E-5441-984E-9E5D-6ED09B977EEE}" type="datetimeFigureOut">
              <a:rPr lang="en-US" smtClean="0"/>
              <a:t>8/27/24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inhoud 2"/>
          <p:cNvSpPr>
            <a:spLocks noGrp="1"/>
          </p:cNvSpPr>
          <p:nvPr>
            <p:ph idx="1"/>
          </p:nvPr>
        </p:nvSpPr>
        <p:spPr/>
        <p:txBody>
          <a:bodyPr/>
          <a:lstStyle>
            <a:lvl1pPr>
              <a:lnSpc>
                <a:spcPct val="110000"/>
              </a:lnSpc>
              <a:defRPr/>
            </a:lvl1pPr>
            <a:lvl2pPr>
              <a:lnSpc>
                <a:spcPct val="110000"/>
              </a:lnSpc>
              <a:defRPr/>
            </a:lvl2pPr>
            <a:lvl3pPr>
              <a:lnSpc>
                <a:spcPct val="110000"/>
              </a:lnSpc>
              <a:spcBef>
                <a:spcPts val="2100"/>
              </a:spcBef>
              <a:defRPr/>
            </a:lvl3pPr>
            <a:lvl4pPr>
              <a:lnSpc>
                <a:spcPct val="110000"/>
              </a:lnSpc>
              <a:spcBef>
                <a:spcPts val="2100"/>
              </a:spcBef>
              <a:defRPr/>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ijdelijke aanduiding voor datum 3"/>
          <p:cNvSpPr>
            <a:spLocks noGrp="1"/>
          </p:cNvSpPr>
          <p:nvPr>
            <p:ph type="dt" sz="half" idx="10"/>
          </p:nvPr>
        </p:nvSpPr>
        <p:spPr/>
        <p:txBody>
          <a:bodyPr/>
          <a:lstStyle/>
          <a:p>
            <a:fld id="{BA80ADFB-6A5C-4BBE-BF99-0260409B417B}" type="datetime4">
              <a:rPr lang="nl-NL" smtClean="0"/>
              <a:pPr/>
              <a:t>27 augustus 2024</a:t>
            </a:fld>
            <a:endParaRPr lang="nl-NL"/>
          </a:p>
        </p:txBody>
      </p:sp>
      <p:sp>
        <p:nvSpPr>
          <p:cNvPr id="5" name="Tijdelijke aanduiding voor voettekst 4"/>
          <p:cNvSpPr>
            <a:spLocks noGrp="1"/>
          </p:cNvSpPr>
          <p:nvPr>
            <p:ph type="ftr" sz="quarter" idx="11"/>
          </p:nvPr>
        </p:nvSpPr>
        <p:spPr/>
        <p:txBody>
          <a:bodyPr/>
          <a:lstStyle/>
          <a:p>
            <a:r>
              <a:rPr lang="nl-NL"/>
              <a:t>Via Invoegen | Koptekst en Voettekst invoegen Subafdeling&lt;2spaties&gt;|&lt;2spaties&gt;Titel van de presentatie</a:t>
            </a:r>
          </a:p>
        </p:txBody>
      </p:sp>
      <p:sp>
        <p:nvSpPr>
          <p:cNvPr id="6" name="Tijdelijke aanduiding voor dianummer 5"/>
          <p:cNvSpPr>
            <a:spLocks noGrp="1"/>
          </p:cNvSpPr>
          <p:nvPr>
            <p:ph type="sldNum" sz="quarter" idx="12"/>
          </p:nvPr>
        </p:nvSpPr>
        <p:spPr/>
        <p:txBody>
          <a:bodyPr/>
          <a:lstStyle/>
          <a:p>
            <a:fld id="{1336C48C-F87C-4E4B-81EF-5027B17D1F61}" type="slidenum">
              <a:rPr lang="nl-NL" smtClean="0"/>
              <a:pPr/>
              <a:t>‹#›</a:t>
            </a:fld>
            <a:endParaRPr lang="nl-NL"/>
          </a:p>
        </p:txBody>
      </p:sp>
      <p:sp>
        <p:nvSpPr>
          <p:cNvPr id="7" name="Tijdelijke aanduiding voor tekst 15"/>
          <p:cNvSpPr>
            <a:spLocks noGrp="1" noChangeAspect="1"/>
          </p:cNvSpPr>
          <p:nvPr>
            <p:ph type="body" sz="quarter" idx="14" hasCustomPrompt="1"/>
          </p:nvPr>
        </p:nvSpPr>
        <p:spPr>
          <a:xfrm>
            <a:off x="6618818" y="162690"/>
            <a:ext cx="4705349" cy="396000"/>
          </a:xfrm>
        </p:spPr>
        <p:txBody>
          <a:bodyPr/>
          <a:lstStyle>
            <a:lvl1pPr algn="r">
              <a:defRPr sz="1050" b="0" baseline="0">
                <a:solidFill>
                  <a:schemeClr val="tx1"/>
                </a:solidFill>
              </a:defRPr>
            </a:lvl1pPr>
          </a:lstStyle>
          <a:p>
            <a:pPr lvl="0"/>
            <a:r>
              <a:rPr lang="nl-NL"/>
              <a:t>Afdeling max. 2 regels</a:t>
            </a:r>
          </a:p>
          <a:p>
            <a:pPr lvl="0"/>
            <a:endParaRPr lang="nl-NL"/>
          </a:p>
        </p:txBody>
      </p:sp>
    </p:spTree>
    <p:extLst>
      <p:ext uri="{BB962C8B-B14F-4D97-AF65-F5344CB8AC3E}">
        <p14:creationId xmlns:p14="http://schemas.microsoft.com/office/powerpoint/2010/main" val="117096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Cover white">
    <p:bg bwMode="gray">
      <p:bgPr>
        <a:solidFill>
          <a:schemeClr val="bg1"/>
        </a:solidFill>
        <a:effectLst/>
      </p:bgPr>
    </p:bg>
    <p:spTree>
      <p:nvGrpSpPr>
        <p:cNvPr id="1" name=""/>
        <p:cNvGrpSpPr/>
        <p:nvPr/>
      </p:nvGrpSpPr>
      <p:grpSpPr>
        <a:xfrm>
          <a:off x="0" y="0"/>
          <a:ext cx="0" cy="0"/>
          <a:chOff x="0" y="0"/>
          <a:chExt cx="0" cy="0"/>
        </a:xfrm>
      </p:grpSpPr>
      <p:sp>
        <p:nvSpPr>
          <p:cNvPr id="9" name="Tijdelijke aanduiding voor datum 3">
            <a:extLst>
              <a:ext uri="{FF2B5EF4-FFF2-40B4-BE49-F238E27FC236}">
                <a16:creationId xmlns:a16="http://schemas.microsoft.com/office/drawing/2014/main" id="{9F183073-10E5-1148-8165-AEA6349E146A}"/>
              </a:ext>
            </a:extLst>
          </p:cNvPr>
          <p:cNvSpPr>
            <a:spLocks noGrp="1"/>
          </p:cNvSpPr>
          <p:nvPr>
            <p:ph type="dt" sz="half" idx="10"/>
          </p:nvPr>
        </p:nvSpPr>
        <p:spPr>
          <a:xfrm>
            <a:off x="9982776" y="512911"/>
            <a:ext cx="1852952" cy="216025"/>
          </a:xfrm>
          <a:prstGeom prst="rect">
            <a:avLst/>
          </a:prstGeom>
        </p:spPr>
        <p:txBody>
          <a:bodyPr/>
          <a:lstStyle>
            <a:lvl1pPr algn="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DD </a:t>
            </a:r>
            <a:r>
              <a:rPr lang="nl-NL" dirty="0" err="1"/>
              <a:t>Month</a:t>
            </a:r>
            <a:r>
              <a:rPr lang="nl-NL" dirty="0"/>
              <a:t> YYYY</a:t>
            </a:r>
            <a:endParaRPr lang="en-GB" dirty="0"/>
          </a:p>
        </p:txBody>
      </p:sp>
      <p:pic>
        <p:nvPicPr>
          <p:cNvPr id="11" name="Afbeelding 10">
            <a:extLst>
              <a:ext uri="{FF2B5EF4-FFF2-40B4-BE49-F238E27FC236}">
                <a16:creationId xmlns:a16="http://schemas.microsoft.com/office/drawing/2014/main" id="{DA766916-94F7-0248-8885-8F8D13BD2751}"/>
              </a:ext>
            </a:extLst>
          </p:cNvPr>
          <p:cNvPicPr>
            <a:picLocks noChangeAspect="1"/>
          </p:cNvPicPr>
          <p:nvPr/>
        </p:nvPicPr>
        <p:blipFill>
          <a:blip r:embed="rId2"/>
          <a:stretch>
            <a:fillRect/>
          </a:stretch>
        </p:blipFill>
        <p:spPr>
          <a:xfrm>
            <a:off x="-9343" y="0"/>
            <a:ext cx="3226006" cy="1268760"/>
          </a:xfrm>
          <a:prstGeom prst="rect">
            <a:avLst/>
          </a:prstGeom>
          <a:ln>
            <a:noFill/>
          </a:ln>
        </p:spPr>
      </p:pic>
      <p:sp>
        <p:nvSpPr>
          <p:cNvPr id="33" name="Tijdelijke aanduiding voor tekst 32">
            <a:extLst>
              <a:ext uri="{FF2B5EF4-FFF2-40B4-BE49-F238E27FC236}">
                <a16:creationId xmlns:a16="http://schemas.microsoft.com/office/drawing/2014/main" id="{509A3404-C322-574D-996D-93CFC2296001}"/>
              </a:ext>
            </a:extLst>
          </p:cNvPr>
          <p:cNvSpPr>
            <a:spLocks noGrp="1"/>
          </p:cNvSpPr>
          <p:nvPr>
            <p:ph type="body" sz="quarter" idx="15" hasCustomPrompt="1"/>
          </p:nvPr>
        </p:nvSpPr>
        <p:spPr>
          <a:xfrm>
            <a:off x="3577283" y="5800329"/>
            <a:ext cx="5037435" cy="199729"/>
          </a:xfrm>
          <a:prstGeom prst="rect">
            <a:avLst/>
          </a:prstGeom>
        </p:spPr>
        <p:txBody>
          <a:bodyPr/>
          <a:lstStyle>
            <a:lvl1pPr algn="ctr">
              <a:defRPr sz="1200" b="1" i="0">
                <a:latin typeface="Open Sans" panose="020B0606030504020204" pitchFamily="34" charset="0"/>
                <a:ea typeface="Open Sans" panose="020B0606030504020204" pitchFamily="34" charset="0"/>
                <a:cs typeface="Open Sans" panose="020B0606030504020204" pitchFamily="34" charset="0"/>
              </a:defRPr>
            </a:lvl1pPr>
          </a:lstStyle>
          <a:p>
            <a:r>
              <a:rPr lang="nl-NL" dirty="0"/>
              <a:t>Name </a:t>
            </a:r>
            <a:r>
              <a:rPr lang="nl-NL" dirty="0" err="1"/>
              <a:t>Lastname</a:t>
            </a:r>
            <a:endParaRPr lang="nl-NL" dirty="0"/>
          </a:p>
        </p:txBody>
      </p:sp>
      <p:sp>
        <p:nvSpPr>
          <p:cNvPr id="35" name="Tijdelijke aanduiding voor tekst 34">
            <a:extLst>
              <a:ext uri="{FF2B5EF4-FFF2-40B4-BE49-F238E27FC236}">
                <a16:creationId xmlns:a16="http://schemas.microsoft.com/office/drawing/2014/main" id="{D6F025CA-08AA-BB4D-A7AA-3CD26CC85FA1}"/>
              </a:ext>
            </a:extLst>
          </p:cNvPr>
          <p:cNvSpPr>
            <a:spLocks noGrp="1"/>
          </p:cNvSpPr>
          <p:nvPr>
            <p:ph type="body" sz="quarter" idx="16" hasCustomPrompt="1"/>
          </p:nvPr>
        </p:nvSpPr>
        <p:spPr>
          <a:xfrm>
            <a:off x="3577294" y="6017497"/>
            <a:ext cx="5037413" cy="270592"/>
          </a:xfrm>
          <a:prstGeom prst="rect">
            <a:avLst/>
          </a:prstGeom>
        </p:spPr>
        <p:txBody>
          <a:bodyPr/>
          <a:lstStyle>
            <a:lvl1pPr algn="ctr">
              <a:defRPr sz="1200"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Job </a:t>
            </a:r>
            <a:r>
              <a:rPr lang="nl-NL" dirty="0" err="1"/>
              <a:t>title</a:t>
            </a:r>
            <a:endParaRPr lang="nl-NL" dirty="0"/>
          </a:p>
        </p:txBody>
      </p:sp>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393189" y="1196750"/>
            <a:ext cx="11371678" cy="4603578"/>
          </a:xfrm>
          <a:prstGeom prst="rect">
            <a:avLst/>
          </a:prstGeom>
        </p:spPr>
        <p:txBody>
          <a:bodyPr anchor="ctr" anchorCtr="0"/>
          <a:lstStyle>
            <a:lvl1pPr algn="ctr">
              <a:defRPr sz="4099" b="0" i="1">
                <a:latin typeface="Merriweather" panose="02060503050406030704" pitchFamily="18" charset="77"/>
              </a:defRPr>
            </a:lvl1pPr>
          </a:lstStyle>
          <a:p>
            <a:r>
              <a:rPr lang="en-GB" dirty="0"/>
              <a:t>Place your attention-grabbing</a:t>
            </a:r>
            <a:br>
              <a:rPr lang="en-GB" dirty="0"/>
            </a:br>
            <a:r>
              <a:rPr lang="en-GB" dirty="0"/>
              <a:t>headline here</a:t>
            </a:r>
          </a:p>
        </p:txBody>
      </p:sp>
      <p:sp>
        <p:nvSpPr>
          <p:cNvPr id="16" name="Tijdelijke aanduiding voor tekst 30">
            <a:extLst>
              <a:ext uri="{FF2B5EF4-FFF2-40B4-BE49-F238E27FC236}">
                <a16:creationId xmlns:a16="http://schemas.microsoft.com/office/drawing/2014/main" id="{18DC5878-969C-0849-B41E-F7CAD75B0E14}"/>
              </a:ext>
            </a:extLst>
          </p:cNvPr>
          <p:cNvSpPr>
            <a:spLocks noGrp="1"/>
          </p:cNvSpPr>
          <p:nvPr>
            <p:ph type="body" sz="quarter" idx="14" hasCustomPrompt="1"/>
          </p:nvPr>
        </p:nvSpPr>
        <p:spPr>
          <a:xfrm>
            <a:off x="2575189" y="501835"/>
            <a:ext cx="7006707" cy="227101"/>
          </a:xfrm>
          <a:prstGeom prst="rect">
            <a:avLst/>
          </a:prstGeom>
        </p:spPr>
        <p:txBody>
          <a:bodyPr/>
          <a:lstStyle>
            <a:lvl1pPr algn="ctr">
              <a:defRPr sz="1200" b="0" i="0" u="none" cap="all" spc="5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a:t>Name sub-</a:t>
            </a:r>
            <a:r>
              <a:rPr lang="nl-NL" dirty="0" err="1"/>
              <a:t>sender</a:t>
            </a:r>
            <a:endParaRPr lang="nl-NL" dirty="0"/>
          </a:p>
        </p:txBody>
      </p:sp>
    </p:spTree>
    <p:extLst>
      <p:ext uri="{BB962C8B-B14F-4D97-AF65-F5344CB8AC3E}">
        <p14:creationId xmlns:p14="http://schemas.microsoft.com/office/powerpoint/2010/main" val="1727212967"/>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11">
          <p15:clr>
            <a:srgbClr val="FBAE40"/>
          </p15:clr>
        </p15:guide>
        <p15:guide id="7" pos="6200">
          <p15:clr>
            <a:srgbClr val="FBAE40"/>
          </p15:clr>
        </p15:guide>
        <p15:guide id="8" pos="6290">
          <p15:clr>
            <a:srgbClr val="FBAE40"/>
          </p15:clr>
        </p15:guide>
        <p15:guide id="9" pos="4998">
          <p15:clr>
            <a:srgbClr val="FBAE40"/>
          </p15:clr>
        </p15:guide>
        <p15:guide id="10" pos="3864">
          <p15:clr>
            <a:srgbClr val="FBAE40"/>
          </p15:clr>
        </p15:guide>
        <p15:guide id="11" pos="3773">
          <p15:clr>
            <a:srgbClr val="FBAE40"/>
          </p15:clr>
        </p15:guide>
        <p15:guide id="12" pos="2662">
          <p15:clr>
            <a:srgbClr val="FBAE40"/>
          </p15:clr>
        </p15:guide>
        <p15:guide id="13" pos="2571">
          <p15:clr>
            <a:srgbClr val="FBAE40"/>
          </p15:clr>
        </p15:guide>
        <p15:guide id="14" pos="1460">
          <p15:clr>
            <a:srgbClr val="FBAE40"/>
          </p15:clr>
        </p15:guide>
        <p15:guide id="15" pos="1346">
          <p15:clr>
            <a:srgbClr val="FBAE40"/>
          </p15:clr>
        </p15:guide>
        <p15:guide id="16" orient="horz" pos="754">
          <p15:clr>
            <a:srgbClr val="FBAE40"/>
          </p15:clr>
        </p15:guide>
        <p15:guide id="17" orient="horz" pos="21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ext only">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2317147" y="1196975"/>
            <a:ext cx="7557707" cy="1253617"/>
          </a:xfrm>
          <a:prstGeom prst="rect">
            <a:avLst/>
          </a:prstGeom>
        </p:spPr>
        <p:txBody>
          <a:bodyPr anchor="t" anchorCtr="0"/>
          <a:lstStyle>
            <a:lvl1pPr marL="0" marR="0" indent="0" algn="l" defTabSz="914126" rtl="0" eaLnBrk="1" fontAlgn="auto" latinLnBrk="0" hangingPunct="1">
              <a:lnSpc>
                <a:spcPct val="100000"/>
              </a:lnSpc>
              <a:spcBef>
                <a:spcPct val="0"/>
              </a:spcBef>
              <a:spcAft>
                <a:spcPts val="0"/>
              </a:spcAft>
              <a:buClrTx/>
              <a:buSzTx/>
              <a:buFontTx/>
              <a:buNone/>
              <a:tabLst/>
              <a:defRPr lang="nl-NL" sz="2299" b="1" i="0" smtClean="0">
                <a:effectLst/>
                <a:latin typeface="Open Sans" panose="020B0606030504020204" pitchFamily="34" charset="0"/>
                <a:ea typeface="Open Sans" panose="020B0606030504020204" pitchFamily="34" charset="0"/>
                <a:cs typeface="Open Sans" panose="020B0606030504020204" pitchFamily="34" charset="0"/>
              </a:defRPr>
            </a:lvl1pPr>
          </a:lstStyle>
          <a:p>
            <a:r>
              <a:rPr lang="en-GB" dirty="0"/>
              <a:t>Title</a:t>
            </a:r>
          </a:p>
        </p:txBody>
      </p:sp>
      <p:sp>
        <p:nvSpPr>
          <p:cNvPr id="10" name="Tijdelijke aanduiding voor tekst 2">
            <a:extLst>
              <a:ext uri="{FF2B5EF4-FFF2-40B4-BE49-F238E27FC236}">
                <a16:creationId xmlns:a16="http://schemas.microsoft.com/office/drawing/2014/main" id="{5E1B5542-E518-FB47-95E8-2B71A026A2A9}"/>
              </a:ext>
            </a:extLst>
          </p:cNvPr>
          <p:cNvSpPr>
            <a:spLocks noGrp="1"/>
          </p:cNvSpPr>
          <p:nvPr>
            <p:ph type="body" sz="quarter" idx="10" hasCustomPrompt="1"/>
          </p:nvPr>
        </p:nvSpPr>
        <p:spPr>
          <a:xfrm>
            <a:off x="2317147" y="2450593"/>
            <a:ext cx="7557707" cy="3443316"/>
          </a:xfrm>
          <a:prstGeom prst="rect">
            <a:avLst/>
          </a:prstGeom>
        </p:spPr>
        <p:txBody>
          <a:bodyPr/>
          <a:lstStyle>
            <a:lvl1pPr marL="0" marR="0" indent="0" algn="l" defTabSz="914126" rtl="0" eaLnBrk="1" fontAlgn="auto" latinLnBrk="0" hangingPunct="1">
              <a:lnSpc>
                <a:spcPct val="110000"/>
              </a:lnSpc>
              <a:spcBef>
                <a:spcPts val="0"/>
              </a:spcBef>
              <a:spcAft>
                <a:spcPts val="0"/>
              </a:spcAft>
              <a:buClrTx/>
              <a:buSzTx/>
              <a:buFont typeface="Arial" pitchFamily="34" charset="0"/>
              <a:buNone/>
              <a:tabLst/>
              <a:defRPr lang="nl-NL" sz="2199" b="0" i="0" kern="1200" baseline="0" dirty="0" err="1">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nl-NL" dirty="0" err="1"/>
              <a:t>Molorepudit</a:t>
            </a:r>
            <a:r>
              <a:rPr lang="nl-NL" dirty="0"/>
              <a:t> </a:t>
            </a:r>
            <a:r>
              <a:rPr lang="nl-NL" dirty="0" err="1"/>
              <a:t>ressimus</a:t>
            </a:r>
            <a:r>
              <a:rPr lang="nl-NL" dirty="0"/>
              <a:t> </a:t>
            </a:r>
            <a:r>
              <a:rPr lang="nl-NL" dirty="0" err="1"/>
              <a:t>exeri</a:t>
            </a:r>
            <a:r>
              <a:rPr lang="nl-NL" dirty="0"/>
              <a:t> </a:t>
            </a:r>
            <a:r>
              <a:rPr lang="nl-NL" dirty="0" err="1"/>
              <a:t>nus</a:t>
            </a:r>
            <a:r>
              <a:rPr lang="nl-NL" dirty="0"/>
              <a:t> et </a:t>
            </a:r>
            <a:r>
              <a:rPr lang="nl-NL" dirty="0" err="1"/>
              <a:t>ipienda</a:t>
            </a:r>
            <a:r>
              <a:rPr lang="nl-NL" dirty="0"/>
              <a:t> et </a:t>
            </a:r>
            <a:r>
              <a:rPr lang="nl-NL" dirty="0" err="1"/>
              <a:t>adiantot</a:t>
            </a:r>
            <a:r>
              <a:rPr lang="nl-NL" dirty="0"/>
              <a:t> </a:t>
            </a:r>
            <a:r>
              <a:rPr lang="nl-NL" dirty="0" err="1"/>
              <a:t>Ique</a:t>
            </a:r>
            <a:r>
              <a:rPr lang="nl-NL" dirty="0"/>
              <a:t> </a:t>
            </a:r>
            <a:r>
              <a:rPr lang="nl-NL" dirty="0" err="1"/>
              <a:t>niminti</a:t>
            </a:r>
            <a:r>
              <a:rPr lang="nl-NL" dirty="0"/>
              <a:t> </a:t>
            </a:r>
            <a:r>
              <a:rPr lang="nl-NL" dirty="0" err="1"/>
              <a:t>nonsendaecae</a:t>
            </a:r>
            <a:r>
              <a:rPr lang="nl-NL" dirty="0"/>
              <a:t> </a:t>
            </a:r>
            <a:r>
              <a:rPr lang="nl-NL" dirty="0" err="1"/>
              <a:t>volor</a:t>
            </a:r>
            <a:r>
              <a:rPr lang="nl-NL" dirty="0"/>
              <a:t> a ad et ut </a:t>
            </a:r>
            <a:r>
              <a:rPr lang="nl-NL" dirty="0" err="1"/>
              <a:t>eum</a:t>
            </a:r>
            <a:r>
              <a:rPr lang="nl-NL" dirty="0"/>
              <a:t> se pos mos </a:t>
            </a:r>
            <a:r>
              <a:rPr lang="nl-NL" dirty="0" err="1"/>
              <a:t>sed</a:t>
            </a:r>
            <a:r>
              <a:rPr lang="nl-NL" dirty="0"/>
              <a:t> </a:t>
            </a:r>
            <a:r>
              <a:rPr lang="nl-NL" dirty="0" err="1"/>
              <a:t>ulpa</a:t>
            </a:r>
            <a:r>
              <a:rPr lang="nl-NL" dirty="0"/>
              <a:t> </a:t>
            </a:r>
            <a:r>
              <a:rPr lang="nl-NL" dirty="0" err="1"/>
              <a:t>vitas</a:t>
            </a:r>
            <a:r>
              <a:rPr lang="nl-NL" dirty="0"/>
              <a:t> </a:t>
            </a:r>
            <a:r>
              <a:rPr lang="nl-NL" dirty="0" err="1"/>
              <a:t>aut</a:t>
            </a:r>
            <a:r>
              <a:rPr lang="nl-NL" dirty="0"/>
              <a:t> </a:t>
            </a:r>
            <a:r>
              <a:rPr lang="nl-NL" dirty="0" err="1"/>
              <a:t>quia</a:t>
            </a:r>
            <a:r>
              <a:rPr lang="nl-NL" dirty="0"/>
              <a:t> </a:t>
            </a:r>
            <a:r>
              <a:rPr lang="nl-NL" dirty="0" err="1"/>
              <a:t>doluptio</a:t>
            </a:r>
            <a:r>
              <a:rPr lang="nl-NL" dirty="0"/>
              <a:t> </a:t>
            </a:r>
            <a:r>
              <a:rPr lang="nl-NL" dirty="0" err="1"/>
              <a:t>iduciis</a:t>
            </a:r>
            <a:r>
              <a:rPr lang="nl-NL" dirty="0"/>
              <a:t> </a:t>
            </a:r>
            <a:r>
              <a:rPr lang="nl-NL" dirty="0" err="1"/>
              <a:t>sedis</a:t>
            </a:r>
            <a:r>
              <a:rPr lang="nl-NL" dirty="0"/>
              <a:t> </a:t>
            </a:r>
            <a:r>
              <a:rPr lang="nl-NL" dirty="0" err="1"/>
              <a:t>sitat</a:t>
            </a:r>
            <a:r>
              <a:rPr lang="nl-NL" dirty="0"/>
              <a:t> es </a:t>
            </a:r>
            <a:r>
              <a:rPr lang="nl-NL" dirty="0" err="1"/>
              <a:t>nihition</a:t>
            </a:r>
            <a:r>
              <a:rPr lang="nl-NL" dirty="0"/>
              <a:t> </a:t>
            </a:r>
            <a:r>
              <a:rPr lang="nl-NL" dirty="0" err="1"/>
              <a:t>nonsecturi</a:t>
            </a:r>
            <a:r>
              <a:rPr lang="nl-NL" dirty="0"/>
              <a:t> </a:t>
            </a:r>
            <a:r>
              <a:rPr lang="nl-NL" dirty="0" err="1"/>
              <a:t>officidis</a:t>
            </a:r>
            <a:r>
              <a:rPr lang="nl-NL" dirty="0"/>
              <a:t> ex et que </a:t>
            </a:r>
            <a:r>
              <a:rPr lang="nl-NL" dirty="0" err="1"/>
              <a:t>esecto</a:t>
            </a:r>
            <a:r>
              <a:rPr lang="nl-NL" dirty="0"/>
              <a:t> </a:t>
            </a:r>
            <a:r>
              <a:rPr lang="nl-NL" dirty="0" err="1"/>
              <a:t>dolorumenis</a:t>
            </a:r>
            <a:r>
              <a:rPr lang="nl-NL" dirty="0"/>
              <a:t> </a:t>
            </a:r>
            <a:r>
              <a:rPr lang="nl-NL" dirty="0" err="1"/>
              <a:t>aritat</a:t>
            </a:r>
            <a:r>
              <a:rPr lang="nl-NL" dirty="0"/>
              <a:t> et des </a:t>
            </a:r>
            <a:r>
              <a:rPr lang="nl-NL" dirty="0" err="1"/>
              <a:t>earcit</a:t>
            </a:r>
            <a:r>
              <a:rPr lang="nl-NL" dirty="0"/>
              <a:t>, </a:t>
            </a:r>
            <a:r>
              <a:rPr lang="nl-NL" dirty="0" err="1"/>
              <a:t>ium</a:t>
            </a:r>
            <a:r>
              <a:rPr lang="nl-NL" dirty="0"/>
              <a:t> ad </a:t>
            </a:r>
            <a:r>
              <a:rPr lang="nl-NL" dirty="0" err="1"/>
              <a:t>quam</a:t>
            </a:r>
            <a:r>
              <a:rPr lang="nl-NL" dirty="0"/>
              <a:t> </a:t>
            </a:r>
            <a:r>
              <a:rPr lang="nl-NL" dirty="0" err="1"/>
              <a:t>faccupt</a:t>
            </a:r>
            <a:r>
              <a:rPr lang="nl-NL" dirty="0"/>
              <a:t> </a:t>
            </a:r>
            <a:r>
              <a:rPr lang="nl-NL" dirty="0" err="1"/>
              <a:t>atiature</a:t>
            </a:r>
            <a:r>
              <a:rPr lang="nl-NL" dirty="0"/>
              <a:t>, </a:t>
            </a:r>
            <a:r>
              <a:rPr lang="nl-NL" dirty="0" err="1"/>
              <a:t>qui</a:t>
            </a:r>
            <a:r>
              <a:rPr lang="nl-NL" dirty="0"/>
              <a:t> </a:t>
            </a:r>
            <a:r>
              <a:rPr lang="nl-NL" dirty="0" err="1"/>
              <a:t>officipis</a:t>
            </a:r>
            <a:r>
              <a:rPr lang="nl-NL" dirty="0"/>
              <a:t> </a:t>
            </a:r>
            <a:r>
              <a:rPr lang="nl-NL" dirty="0" err="1"/>
              <a:t>dolupta</a:t>
            </a:r>
            <a:r>
              <a:rPr lang="nl-NL" dirty="0"/>
              <a:t> </a:t>
            </a:r>
            <a:r>
              <a:rPr lang="nl-NL" dirty="0" err="1"/>
              <a:t>spereium</a:t>
            </a:r>
            <a:r>
              <a:rPr lang="nl-NL" dirty="0"/>
              <a:t> </a:t>
            </a:r>
            <a:r>
              <a:rPr lang="nl-NL" dirty="0" err="1"/>
              <a:t>quias</a:t>
            </a:r>
            <a:r>
              <a:rPr lang="nl-NL" dirty="0"/>
              <a:t> </a:t>
            </a:r>
            <a:r>
              <a:rPr lang="nl-NL" dirty="0" err="1"/>
              <a:t>sum</a:t>
            </a:r>
            <a:r>
              <a:rPr lang="nl-NL" dirty="0"/>
              <a:t> </a:t>
            </a:r>
            <a:r>
              <a:rPr lang="nl-NL" dirty="0" err="1"/>
              <a:t>aut</a:t>
            </a:r>
            <a:r>
              <a:rPr lang="nl-NL" dirty="0"/>
              <a:t> min </a:t>
            </a:r>
            <a:r>
              <a:rPr lang="nl-NL" dirty="0" err="1"/>
              <a:t>prae</a:t>
            </a:r>
            <a:r>
              <a:rPr lang="nl-NL" dirty="0"/>
              <a:t> nam </a:t>
            </a:r>
            <a:r>
              <a:rPr lang="nl-NL" dirty="0" err="1"/>
              <a:t>aut</a:t>
            </a:r>
            <a:r>
              <a:rPr lang="nl-NL" dirty="0"/>
              <a:t> que </a:t>
            </a:r>
            <a:r>
              <a:rPr lang="nl-NL" dirty="0" err="1"/>
              <a:t>nobitatur</a:t>
            </a:r>
            <a:r>
              <a:rPr lang="nl-NL" dirty="0"/>
              <a:t>, </a:t>
            </a:r>
            <a:r>
              <a:rPr lang="nl-NL" dirty="0" err="1"/>
              <a:t>cus</a:t>
            </a:r>
            <a:r>
              <a:rPr lang="nl-NL" dirty="0"/>
              <a:t> </a:t>
            </a:r>
            <a:r>
              <a:rPr lang="nl-NL" dirty="0" err="1"/>
              <a:t>eario</a:t>
            </a:r>
            <a:r>
              <a:rPr lang="nl-NL" dirty="0"/>
              <a:t> </a:t>
            </a:r>
            <a:r>
              <a:rPr lang="nl-NL" dirty="0" err="1"/>
              <a:t>omnihic</a:t>
            </a:r>
            <a:r>
              <a:rPr lang="nl-NL" dirty="0"/>
              <a:t> </a:t>
            </a:r>
            <a:r>
              <a:rPr lang="nl-NL" dirty="0" err="1"/>
              <a:t>aeruptur</a:t>
            </a:r>
            <a:r>
              <a:rPr lang="nl-NL" dirty="0"/>
              <a:t>, </a:t>
            </a:r>
            <a:r>
              <a:rPr lang="nl-NL" dirty="0" err="1"/>
              <a:t>sunt</a:t>
            </a:r>
            <a:r>
              <a:rPr lang="nl-NL" dirty="0"/>
              <a:t> </a:t>
            </a:r>
            <a:r>
              <a:rPr lang="nl-NL" dirty="0" err="1"/>
              <a:t>eruptat</a:t>
            </a:r>
            <a:r>
              <a:rPr lang="nl-NL" dirty="0"/>
              <a:t> </a:t>
            </a:r>
            <a:r>
              <a:rPr lang="nl-NL" dirty="0" err="1"/>
              <a:t>volorep</a:t>
            </a:r>
            <a:r>
              <a:rPr lang="nl-NL" dirty="0"/>
              <a:t>. &lt;Max. 70 </a:t>
            </a:r>
            <a:r>
              <a:rPr lang="nl-NL" dirty="0" err="1"/>
              <a:t>words</a:t>
            </a:r>
            <a:r>
              <a:rPr lang="nl-NL" dirty="0"/>
              <a:t>&gt; </a:t>
            </a:r>
          </a:p>
        </p:txBody>
      </p:sp>
    </p:spTree>
    <p:extLst>
      <p:ext uri="{BB962C8B-B14F-4D97-AF65-F5344CB8AC3E}">
        <p14:creationId xmlns:p14="http://schemas.microsoft.com/office/powerpoint/2010/main" val="279620731"/>
      </p:ext>
    </p:extLst>
  </p:cSld>
  <p:clrMapOvr>
    <a:masterClrMapping/>
  </p:clrMapOvr>
  <p:extLst>
    <p:ext uri="{DCECCB84-F9BA-43D5-87BE-67443E8EF086}">
      <p15:sldGuideLst xmlns:p15="http://schemas.microsoft.com/office/powerpoint/2012/main">
        <p15:guide id="1" orient="horz" pos="232">
          <p15:clr>
            <a:srgbClr val="FBAE40"/>
          </p15:clr>
        </p15:guide>
        <p15:guide id="2" pos="212">
          <p15:clr>
            <a:srgbClr val="FBAE40"/>
          </p15:clr>
        </p15:guide>
        <p15:guide id="3" pos="7470">
          <p15:clr>
            <a:srgbClr val="FBAE40"/>
          </p15:clr>
        </p15:guide>
        <p15:guide id="4" orient="horz" pos="436">
          <p15:clr>
            <a:srgbClr val="FBAE40"/>
          </p15:clr>
        </p15:guide>
        <p15:guide id="5" orient="horz" pos="4088">
          <p15:clr>
            <a:srgbClr val="FBAE40"/>
          </p15:clr>
        </p15:guide>
        <p15:guide id="6" pos="5179">
          <p15:clr>
            <a:srgbClr val="FBAE40"/>
          </p15:clr>
        </p15:guide>
        <p15:guide id="7" pos="6222">
          <p15:clr>
            <a:srgbClr val="FBAE40"/>
          </p15:clr>
        </p15:guide>
        <p15:guide id="8" pos="6426">
          <p15:clr>
            <a:srgbClr val="FBAE40"/>
          </p15:clr>
        </p15:guide>
        <p15:guide id="9" pos="4975">
          <p15:clr>
            <a:srgbClr val="FBAE40"/>
          </p15:clr>
        </p15:guide>
        <p15:guide id="10" pos="3954">
          <p15:clr>
            <a:srgbClr val="FBAE40"/>
          </p15:clr>
        </p15:guide>
        <p15:guide id="11" pos="3728">
          <p15:clr>
            <a:srgbClr val="FBAE40"/>
          </p15:clr>
        </p15:guide>
        <p15:guide id="12" pos="2707">
          <p15:clr>
            <a:srgbClr val="FBAE40"/>
          </p15:clr>
        </p15:guide>
        <p15:guide id="13" pos="2503">
          <p15:clr>
            <a:srgbClr val="FBAE40"/>
          </p15:clr>
        </p15:guide>
        <p15:guide id="14" pos="1460">
          <p15:clr>
            <a:srgbClr val="FBAE40"/>
          </p15:clr>
        </p15:guide>
        <p15:guide id="15" pos="1256">
          <p15:clr>
            <a:srgbClr val="FBAE40"/>
          </p15:clr>
        </p15:guide>
        <p15:guide id="17" orient="horz" pos="2115">
          <p15:clr>
            <a:srgbClr val="FBAE40"/>
          </p15:clr>
        </p15:guide>
        <p15:guide id="18" orient="horz" pos="75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2C479E-5441-984E-9E5D-6ED09B977EEE}" type="datetimeFigureOut">
              <a:rPr lang="en-US" smtClean="0"/>
              <a:t>8/27/24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2C479E-5441-984E-9E5D-6ED09B977EEE}" type="datetimeFigureOut">
              <a:rPr lang="en-US" smtClean="0"/>
              <a:t>8/27/24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2C479E-5441-984E-9E5D-6ED09B977EEE}" type="datetimeFigureOut">
              <a:rPr lang="en-US" smtClean="0"/>
              <a:t>8/27/24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2C479E-5441-984E-9E5D-6ED09B977EEE}" type="datetimeFigureOut">
              <a:rPr lang="en-US" smtClean="0"/>
              <a:t>8/27/24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2C479E-5441-984E-9E5D-6ED09B977EEE}" type="datetimeFigureOut">
              <a:rPr lang="en-US" smtClean="0"/>
              <a:t>8/27/24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2C479E-5441-984E-9E5D-6ED09B977EEE}" type="datetimeFigureOut">
              <a:rPr lang="en-US" smtClean="0"/>
              <a:t>8/27/24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C479E-5441-984E-9E5D-6ED09B977EEE}" type="datetimeFigureOut">
              <a:rPr lang="en-US" smtClean="0"/>
              <a:t>8/27/24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2C479E-5441-984E-9E5D-6ED09B977EEE}" type="datetimeFigureOut">
              <a:rPr lang="en-US" smtClean="0"/>
              <a:t>8/27/24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70501D-AAD9-6D4F-944E-5D235B00ABA8}"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C479E-5441-984E-9E5D-6ED09B977EEE}" type="datetimeFigureOut">
              <a:rPr lang="en-US" smtClean="0"/>
              <a:t>8/27/24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70501D-AAD9-6D4F-944E-5D235B00ABA8}"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215_9794F3CA.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3" name="Straight Connector 12">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E399E175-320A-8D4D-9F65-C3EEC996CA8A}"/>
              </a:ext>
            </a:extLst>
          </p:cNvPr>
          <p:cNvSpPr>
            <a:spLocks noGrp="1"/>
          </p:cNvSpPr>
          <p:nvPr>
            <p:ph type="ctrTitle"/>
          </p:nvPr>
        </p:nvSpPr>
        <p:spPr>
          <a:xfrm>
            <a:off x="727788" y="3670433"/>
            <a:ext cx="10400828" cy="1812960"/>
          </a:xfrm>
        </p:spPr>
        <p:txBody>
          <a:bodyPr vert="horz" lIns="91440" tIns="45720" rIns="91440" bIns="45720" rtlCol="0" anchor="b">
            <a:normAutofit/>
          </a:bodyPr>
          <a:lstStyle/>
          <a:p>
            <a:r>
              <a:rPr lang="en-US" sz="1800" dirty="0">
                <a:latin typeface="Montserrat" pitchFamily="2" charset="77"/>
              </a:rPr>
              <a:t>Onur </a:t>
            </a:r>
            <a:r>
              <a:rPr lang="en-US" sz="1800" dirty="0" err="1">
                <a:latin typeface="Montserrat" pitchFamily="2" charset="77"/>
              </a:rPr>
              <a:t>Şahin</a:t>
            </a:r>
            <a:r>
              <a:rPr lang="en-US" sz="1800" dirty="0">
                <a:latin typeface="Montserrat" pitchFamily="2" charset="77"/>
              </a:rPr>
              <a:t>, Mara Yerkes, Lianne </a:t>
            </a:r>
            <a:r>
              <a:rPr lang="en-US" sz="1800" dirty="0" err="1">
                <a:latin typeface="Montserrat" pitchFamily="2" charset="77"/>
              </a:rPr>
              <a:t>Aarntzen</a:t>
            </a:r>
            <a:r>
              <a:rPr lang="en-US" sz="1800" dirty="0">
                <a:latin typeface="Montserrat" pitchFamily="2" charset="77"/>
              </a:rPr>
              <a:t>, Esther Kluwer, Chantal </a:t>
            </a:r>
            <a:r>
              <a:rPr lang="en-US" sz="1800" dirty="0" err="1">
                <a:latin typeface="Montserrat" pitchFamily="2" charset="77"/>
              </a:rPr>
              <a:t>Remery</a:t>
            </a:r>
            <a:r>
              <a:rPr lang="en-US" sz="1800" dirty="0">
                <a:latin typeface="Montserrat" pitchFamily="2" charset="77"/>
              </a:rPr>
              <a:t>, Belle Derks</a:t>
            </a:r>
            <a:br>
              <a:rPr lang="en-US" sz="1800" dirty="0">
                <a:latin typeface="Montserrat" pitchFamily="2" charset="77"/>
              </a:rPr>
            </a:br>
            <a:br>
              <a:rPr lang="en-US" sz="1800" dirty="0">
                <a:latin typeface="Montserrat" pitchFamily="2" charset="77"/>
              </a:rPr>
            </a:br>
            <a:r>
              <a:rPr lang="en-US" sz="1800" dirty="0">
                <a:latin typeface="Montserrat" pitchFamily="2" charset="77"/>
              </a:rPr>
              <a:t>Utrecht University</a:t>
            </a:r>
          </a:p>
        </p:txBody>
      </p:sp>
      <p:pic>
        <p:nvPicPr>
          <p:cNvPr id="2" name="Picture 1">
            <a:extLst>
              <a:ext uri="{FF2B5EF4-FFF2-40B4-BE49-F238E27FC236}">
                <a16:creationId xmlns:a16="http://schemas.microsoft.com/office/drawing/2014/main" id="{DF5288D2-4E30-7534-7685-D6C0B14326D1}"/>
              </a:ext>
            </a:extLst>
          </p:cNvPr>
          <p:cNvPicPr>
            <a:picLocks noChangeAspect="1"/>
          </p:cNvPicPr>
          <p:nvPr/>
        </p:nvPicPr>
        <p:blipFill>
          <a:blip r:embed="rId3"/>
          <a:stretch/>
        </p:blipFill>
        <p:spPr>
          <a:xfrm>
            <a:off x="897717" y="1283639"/>
            <a:ext cx="5069590" cy="1774356"/>
          </a:xfrm>
          <a:prstGeom prst="rect">
            <a:avLst/>
          </a:prstGeom>
        </p:spPr>
      </p:pic>
      <p:pic>
        <p:nvPicPr>
          <p:cNvPr id="4" name="Picture 3" descr="A person holding a baby&#10;&#10;Description automatically generated">
            <a:extLst>
              <a:ext uri="{FF2B5EF4-FFF2-40B4-BE49-F238E27FC236}">
                <a16:creationId xmlns:a16="http://schemas.microsoft.com/office/drawing/2014/main" id="{FC180522-A36A-97CC-7CC7-82ABC51D5BB0}"/>
              </a:ext>
            </a:extLst>
          </p:cNvPr>
          <p:cNvPicPr>
            <a:picLocks noChangeAspect="1"/>
          </p:cNvPicPr>
          <p:nvPr/>
        </p:nvPicPr>
        <p:blipFill>
          <a:blip r:embed="rId4"/>
          <a:stretch>
            <a:fillRect/>
          </a:stretch>
        </p:blipFill>
        <p:spPr>
          <a:xfrm>
            <a:off x="7261779" y="671201"/>
            <a:ext cx="2999232" cy="2999232"/>
          </a:xfrm>
          <a:prstGeom prst="rect">
            <a:avLst/>
          </a:prstGeom>
        </p:spPr>
      </p:pic>
      <p:sp>
        <p:nvSpPr>
          <p:cNvPr id="3" name="TextBox 2">
            <a:extLst>
              <a:ext uri="{FF2B5EF4-FFF2-40B4-BE49-F238E27FC236}">
                <a16:creationId xmlns:a16="http://schemas.microsoft.com/office/drawing/2014/main" id="{F6109D5C-1516-192E-7E69-96D92CCA66B2}"/>
              </a:ext>
            </a:extLst>
          </p:cNvPr>
          <p:cNvSpPr txBox="1"/>
          <p:nvPr/>
        </p:nvSpPr>
        <p:spPr>
          <a:xfrm>
            <a:off x="0" y="3510642"/>
            <a:ext cx="12192000" cy="1938992"/>
          </a:xfrm>
          <a:prstGeom prst="rect">
            <a:avLst/>
          </a:prstGeom>
          <a:noFill/>
        </p:spPr>
        <p:txBody>
          <a:bodyPr wrap="square" rtlCol="0">
            <a:spAutoFit/>
          </a:bodyPr>
          <a:lstStyle/>
          <a:p>
            <a:pPr algn="ctr"/>
            <a:r>
              <a:rPr lang="en-US" sz="3000" b="0" i="1" u="none" strike="noStrike" dirty="0">
                <a:effectLst/>
                <a:latin typeface="Montserrat" pitchFamily="2" charset="77"/>
              </a:rPr>
              <a:t>Fathers’ Intentions &amp; Use of Paternity Leave in the Netherlands</a:t>
            </a:r>
            <a:br>
              <a:rPr lang="en-US" sz="3000" dirty="0">
                <a:latin typeface="Montserrat" pitchFamily="2" charset="77"/>
              </a:rPr>
            </a:br>
            <a:br>
              <a:rPr lang="en-US" sz="3000" dirty="0">
                <a:latin typeface="Montserrat" pitchFamily="2" charset="77"/>
              </a:rPr>
            </a:br>
            <a:endParaRPr lang="en-GB" sz="3000" dirty="0">
              <a:latin typeface="Montserrat" pitchFamily="2" charset="77"/>
            </a:endParaRPr>
          </a:p>
        </p:txBody>
      </p:sp>
      <p:sp>
        <p:nvSpPr>
          <p:cNvPr id="6" name="TextBox 5">
            <a:extLst>
              <a:ext uri="{FF2B5EF4-FFF2-40B4-BE49-F238E27FC236}">
                <a16:creationId xmlns:a16="http://schemas.microsoft.com/office/drawing/2014/main" id="{4CC7608F-A9F1-1C2F-DDD4-98151F36FD48}"/>
              </a:ext>
            </a:extLst>
          </p:cNvPr>
          <p:cNvSpPr txBox="1"/>
          <p:nvPr/>
        </p:nvSpPr>
        <p:spPr>
          <a:xfrm>
            <a:off x="3004457" y="6046237"/>
            <a:ext cx="6139543" cy="369332"/>
          </a:xfrm>
          <a:prstGeom prst="rect">
            <a:avLst/>
          </a:prstGeom>
          <a:noFill/>
        </p:spPr>
        <p:txBody>
          <a:bodyPr wrap="square" rtlCol="0">
            <a:spAutoFit/>
          </a:bodyPr>
          <a:lstStyle/>
          <a:p>
            <a:pPr algn="ctr"/>
            <a:r>
              <a:rPr lang="en-GB" dirty="0">
                <a:latin typeface="Montserrat" pitchFamily="2" charset="77"/>
              </a:rPr>
              <a:t>LP&amp;R Annual Seminar 2024</a:t>
            </a:r>
          </a:p>
        </p:txBody>
      </p:sp>
    </p:spTree>
    <p:extLst>
      <p:ext uri="{BB962C8B-B14F-4D97-AF65-F5344CB8AC3E}">
        <p14:creationId xmlns:p14="http://schemas.microsoft.com/office/powerpoint/2010/main" val="38849131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E47E3E5-60AD-1045-8B98-A72B9EEE281D}"/>
              </a:ext>
            </a:extLst>
          </p:cNvPr>
          <p:cNvSpPr txBox="1">
            <a:spLocks/>
          </p:cNvSpPr>
          <p:nvPr/>
        </p:nvSpPr>
        <p:spPr>
          <a:xfrm>
            <a:off x="660041" y="2767106"/>
            <a:ext cx="2880828" cy="3071906"/>
          </a:xfrm>
          <a:prstGeom prst="rect">
            <a:avLst/>
          </a:prstGeom>
        </p:spPr>
        <p:txBody>
          <a:bodyPr vert="horz" lIns="91440" tIns="45720" rIns="91440" bIns="45720" rtlCol="0" anchor="t" anchorCtr="0">
            <a:normAutofit/>
          </a:bodyPr>
          <a:lstStyle>
            <a:lvl1pPr marL="0" marR="0" indent="0" algn="l" defTabSz="914126" rtl="0" eaLnBrk="1" fontAlgn="auto" latinLnBrk="0" hangingPunct="1">
              <a:lnSpc>
                <a:spcPct val="100000"/>
              </a:lnSpc>
              <a:spcBef>
                <a:spcPct val="0"/>
              </a:spcBef>
              <a:spcAft>
                <a:spcPts val="0"/>
              </a:spcAft>
              <a:buClrTx/>
              <a:buSzTx/>
              <a:buFontTx/>
              <a:buNone/>
              <a:tabLst/>
              <a:defRPr lang="nl-NL" sz="2299" b="1" i="0" kern="120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pPr defTabSz="914400">
              <a:lnSpc>
                <a:spcPct val="90000"/>
              </a:lnSpc>
              <a:spcAft>
                <a:spcPts val="600"/>
              </a:spcAft>
            </a:pPr>
            <a:r>
              <a:rPr lang="en-US" sz="4000" kern="1200">
                <a:solidFill>
                  <a:srgbClr val="FFFFFF"/>
                </a:solidFill>
                <a:latin typeface="+mj-lt"/>
                <a:ea typeface="+mj-ea"/>
                <a:cs typeface="+mj-cs"/>
              </a:rPr>
              <a:t>Leave uptake</a:t>
            </a:r>
          </a:p>
          <a:p>
            <a:pPr defTabSz="914400">
              <a:lnSpc>
                <a:spcPct val="90000"/>
              </a:lnSpc>
              <a:spcAft>
                <a:spcPts val="600"/>
              </a:spcAft>
            </a:pPr>
            <a:endParaRPr lang="en-US" sz="4000" kern="1200">
              <a:solidFill>
                <a:srgbClr val="FFFFFF"/>
              </a:solidFill>
              <a:latin typeface="+mj-lt"/>
              <a:ea typeface="+mj-ea"/>
              <a:cs typeface="+mj-cs"/>
            </a:endParaRPr>
          </a:p>
        </p:txBody>
      </p:sp>
      <p:pic>
        <p:nvPicPr>
          <p:cNvPr id="5" name="Picture 4" descr="A graph of number and number&#10;&#10;Description automatically generated">
            <a:extLst>
              <a:ext uri="{FF2B5EF4-FFF2-40B4-BE49-F238E27FC236}">
                <a16:creationId xmlns:a16="http://schemas.microsoft.com/office/drawing/2014/main" id="{EB9ABFDA-58BA-93FA-136F-B3FA600E89C7}"/>
              </a:ext>
            </a:extLst>
          </p:cNvPr>
          <p:cNvPicPr>
            <a:picLocks noChangeAspect="1"/>
          </p:cNvPicPr>
          <p:nvPr/>
        </p:nvPicPr>
        <p:blipFill rotWithShape="1">
          <a:blip r:embed="rId3"/>
          <a:srcRect t="4056"/>
          <a:stretch/>
        </p:blipFill>
        <p:spPr>
          <a:xfrm>
            <a:off x="4759866" y="467208"/>
            <a:ext cx="6710871" cy="5923584"/>
          </a:xfrm>
          <a:prstGeom prst="rect">
            <a:avLst/>
          </a:prstGeom>
        </p:spPr>
      </p:pic>
    </p:spTree>
    <p:extLst>
      <p:ext uri="{BB962C8B-B14F-4D97-AF65-F5344CB8AC3E}">
        <p14:creationId xmlns:p14="http://schemas.microsoft.com/office/powerpoint/2010/main" val="197890797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E3E5-60AD-1045-8B98-A72B9EEE281D}"/>
              </a:ext>
            </a:extLst>
          </p:cNvPr>
          <p:cNvSpPr txBox="1">
            <a:spLocks/>
          </p:cNvSpPr>
          <p:nvPr/>
        </p:nvSpPr>
        <p:spPr>
          <a:xfrm>
            <a:off x="224590" y="114409"/>
            <a:ext cx="4844716" cy="4778433"/>
          </a:xfrm>
          <a:prstGeom prst="rect">
            <a:avLst/>
          </a:prstGeom>
        </p:spPr>
        <p:txBody>
          <a:bodyPr vert="horz" lIns="91440" tIns="45720" rIns="91440" bIns="45720" rtlCol="0" anchor="t" anchorCtr="0">
            <a:normAutofit/>
          </a:bodyPr>
          <a:lstStyle>
            <a:lvl1pPr marL="0" marR="0" indent="0" algn="l" defTabSz="914126" rtl="0" eaLnBrk="1" fontAlgn="auto" latinLnBrk="0" hangingPunct="1">
              <a:lnSpc>
                <a:spcPct val="100000"/>
              </a:lnSpc>
              <a:spcBef>
                <a:spcPct val="0"/>
              </a:spcBef>
              <a:spcAft>
                <a:spcPts val="0"/>
              </a:spcAft>
              <a:buClrTx/>
              <a:buSzTx/>
              <a:buFontTx/>
              <a:buNone/>
              <a:tabLst/>
              <a:defRPr lang="nl-NL" sz="2299" b="1" i="0" kern="120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pPr algn="ctr"/>
            <a:r>
              <a:rPr lang="en-NL" sz="4000" dirty="0">
                <a:latin typeface="Merriweather" pitchFamily="2" charset="77"/>
              </a:rPr>
              <a:t>Importance of organizational context</a:t>
            </a:r>
          </a:p>
        </p:txBody>
      </p:sp>
      <p:pic>
        <p:nvPicPr>
          <p:cNvPr id="4" name="Picture 3" descr="A graph with black lines and white text&#10;&#10;Description automatically generated">
            <a:extLst>
              <a:ext uri="{FF2B5EF4-FFF2-40B4-BE49-F238E27FC236}">
                <a16:creationId xmlns:a16="http://schemas.microsoft.com/office/drawing/2014/main" id="{3CBE7EDE-4B01-3E3C-AA65-EA09D2CADB0D}"/>
              </a:ext>
            </a:extLst>
          </p:cNvPr>
          <p:cNvPicPr>
            <a:picLocks noChangeAspect="1"/>
          </p:cNvPicPr>
          <p:nvPr/>
        </p:nvPicPr>
        <p:blipFill>
          <a:blip r:embed="rId3"/>
          <a:stretch>
            <a:fillRect/>
          </a:stretch>
        </p:blipFill>
        <p:spPr>
          <a:xfrm>
            <a:off x="4778992" y="488731"/>
            <a:ext cx="6803347" cy="6254860"/>
          </a:xfrm>
          <a:prstGeom prst="rect">
            <a:avLst/>
          </a:prstGeom>
        </p:spPr>
      </p:pic>
    </p:spTree>
    <p:extLst>
      <p:ext uri="{BB962C8B-B14F-4D97-AF65-F5344CB8AC3E}">
        <p14:creationId xmlns:p14="http://schemas.microsoft.com/office/powerpoint/2010/main" val="92402313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E3E5-60AD-1045-8B98-A72B9EEE281D}"/>
              </a:ext>
            </a:extLst>
          </p:cNvPr>
          <p:cNvSpPr txBox="1">
            <a:spLocks/>
          </p:cNvSpPr>
          <p:nvPr/>
        </p:nvSpPr>
        <p:spPr>
          <a:xfrm>
            <a:off x="2162908" y="140502"/>
            <a:ext cx="7913077" cy="1253617"/>
          </a:xfrm>
          <a:prstGeom prst="rect">
            <a:avLst/>
          </a:prstGeom>
        </p:spPr>
        <p:txBody>
          <a:bodyPr vert="horz" lIns="91440" tIns="45720" rIns="91440" bIns="45720" rtlCol="0" anchor="t" anchorCtr="0">
            <a:normAutofit/>
          </a:bodyPr>
          <a:lstStyle>
            <a:lvl1pPr marL="0" marR="0" indent="0" algn="l" defTabSz="914126" rtl="0" eaLnBrk="1" fontAlgn="auto" latinLnBrk="0" hangingPunct="1">
              <a:lnSpc>
                <a:spcPct val="100000"/>
              </a:lnSpc>
              <a:spcBef>
                <a:spcPct val="0"/>
              </a:spcBef>
              <a:spcAft>
                <a:spcPts val="0"/>
              </a:spcAft>
              <a:buClrTx/>
              <a:buSzTx/>
              <a:buFontTx/>
              <a:buNone/>
              <a:tabLst/>
              <a:defRPr lang="nl-NL" sz="2299" b="1" i="0" kern="120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pPr algn="ctr"/>
            <a:r>
              <a:rPr lang="en-NL" sz="4000" dirty="0">
                <a:latin typeface="Merriweather" pitchFamily="2" charset="77"/>
              </a:rPr>
              <a:t>For the linear minded…</a:t>
            </a:r>
          </a:p>
        </p:txBody>
      </p:sp>
      <p:pic>
        <p:nvPicPr>
          <p:cNvPr id="5" name="Picture 4" descr="A graph with a line drawn on it&#10;&#10;Description automatically generated">
            <a:extLst>
              <a:ext uri="{FF2B5EF4-FFF2-40B4-BE49-F238E27FC236}">
                <a16:creationId xmlns:a16="http://schemas.microsoft.com/office/drawing/2014/main" id="{E503CE8A-6652-85AC-67CD-E72A350BE288}"/>
              </a:ext>
            </a:extLst>
          </p:cNvPr>
          <p:cNvPicPr>
            <a:picLocks noChangeAspect="1"/>
          </p:cNvPicPr>
          <p:nvPr/>
        </p:nvPicPr>
        <p:blipFill>
          <a:blip r:embed="rId3"/>
          <a:stretch>
            <a:fillRect/>
          </a:stretch>
        </p:blipFill>
        <p:spPr>
          <a:xfrm>
            <a:off x="2991750" y="1009529"/>
            <a:ext cx="6208499" cy="5707969"/>
          </a:xfrm>
          <a:prstGeom prst="rect">
            <a:avLst/>
          </a:prstGeom>
        </p:spPr>
      </p:pic>
    </p:spTree>
    <p:extLst>
      <p:ext uri="{BB962C8B-B14F-4D97-AF65-F5344CB8AC3E}">
        <p14:creationId xmlns:p14="http://schemas.microsoft.com/office/powerpoint/2010/main" val="132938221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E3E5-60AD-1045-8B98-A72B9EEE281D}"/>
              </a:ext>
            </a:extLst>
          </p:cNvPr>
          <p:cNvSpPr txBox="1">
            <a:spLocks/>
          </p:cNvSpPr>
          <p:nvPr/>
        </p:nvSpPr>
        <p:spPr>
          <a:xfrm>
            <a:off x="527538" y="140502"/>
            <a:ext cx="11201400" cy="1253617"/>
          </a:xfrm>
          <a:prstGeom prst="rect">
            <a:avLst/>
          </a:prstGeom>
        </p:spPr>
        <p:txBody>
          <a:bodyPr vert="horz" lIns="91440" tIns="45720" rIns="91440" bIns="45720" rtlCol="0" anchor="t" anchorCtr="0">
            <a:normAutofit/>
          </a:bodyPr>
          <a:lstStyle>
            <a:lvl1pPr marL="0" marR="0" indent="0" algn="l" defTabSz="914126" rtl="0" eaLnBrk="1" fontAlgn="auto" latinLnBrk="0" hangingPunct="1">
              <a:lnSpc>
                <a:spcPct val="100000"/>
              </a:lnSpc>
              <a:spcBef>
                <a:spcPct val="0"/>
              </a:spcBef>
              <a:spcAft>
                <a:spcPts val="0"/>
              </a:spcAft>
              <a:buClrTx/>
              <a:buSzTx/>
              <a:buFontTx/>
              <a:buNone/>
              <a:tabLst/>
              <a:defRPr lang="nl-NL" sz="2299" b="1" i="0" kern="120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pPr algn="ctr"/>
            <a:r>
              <a:rPr lang="en-NL" sz="4000" dirty="0">
                <a:latin typeface="Merriweather" pitchFamily="2" charset="77"/>
              </a:rPr>
              <a:t>Essentialist beliefs? No</a:t>
            </a:r>
          </a:p>
        </p:txBody>
      </p:sp>
      <p:pic>
        <p:nvPicPr>
          <p:cNvPr id="4" name="Picture 3" descr="A graph with a line drawn on it&#10;&#10;Description automatically generated">
            <a:extLst>
              <a:ext uri="{FF2B5EF4-FFF2-40B4-BE49-F238E27FC236}">
                <a16:creationId xmlns:a16="http://schemas.microsoft.com/office/drawing/2014/main" id="{DAE2CAF9-02A2-1F36-ACAA-283F011C274F}"/>
              </a:ext>
            </a:extLst>
          </p:cNvPr>
          <p:cNvPicPr>
            <a:picLocks noChangeAspect="1"/>
          </p:cNvPicPr>
          <p:nvPr/>
        </p:nvPicPr>
        <p:blipFill>
          <a:blip r:embed="rId3"/>
          <a:stretch>
            <a:fillRect/>
          </a:stretch>
        </p:blipFill>
        <p:spPr>
          <a:xfrm>
            <a:off x="2991750" y="1009528"/>
            <a:ext cx="6208500" cy="5707970"/>
          </a:xfrm>
          <a:prstGeom prst="rect">
            <a:avLst/>
          </a:prstGeom>
        </p:spPr>
      </p:pic>
    </p:spTree>
    <p:extLst>
      <p:ext uri="{BB962C8B-B14F-4D97-AF65-F5344CB8AC3E}">
        <p14:creationId xmlns:p14="http://schemas.microsoft.com/office/powerpoint/2010/main" val="318932397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E3E5-60AD-1045-8B98-A72B9EEE281D}"/>
              </a:ext>
            </a:extLst>
          </p:cNvPr>
          <p:cNvSpPr txBox="1">
            <a:spLocks/>
          </p:cNvSpPr>
          <p:nvPr/>
        </p:nvSpPr>
        <p:spPr>
          <a:xfrm>
            <a:off x="1301262" y="140502"/>
            <a:ext cx="9407769" cy="1253617"/>
          </a:xfrm>
          <a:prstGeom prst="rect">
            <a:avLst/>
          </a:prstGeom>
        </p:spPr>
        <p:txBody>
          <a:bodyPr vert="horz" lIns="91440" tIns="45720" rIns="91440" bIns="45720" rtlCol="0" anchor="t" anchorCtr="0">
            <a:normAutofit/>
          </a:bodyPr>
          <a:lstStyle>
            <a:lvl1pPr marL="0" marR="0" indent="0" algn="l" defTabSz="914126" rtl="0" eaLnBrk="1" fontAlgn="auto" latinLnBrk="0" hangingPunct="1">
              <a:lnSpc>
                <a:spcPct val="100000"/>
              </a:lnSpc>
              <a:spcBef>
                <a:spcPct val="0"/>
              </a:spcBef>
              <a:spcAft>
                <a:spcPts val="0"/>
              </a:spcAft>
              <a:buClrTx/>
              <a:buSzTx/>
              <a:buFontTx/>
              <a:buNone/>
              <a:tabLst/>
              <a:defRPr lang="nl-NL" sz="2299" b="1" i="0" kern="120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pPr algn="ctr"/>
            <a:r>
              <a:rPr lang="en-NL" sz="4000" dirty="0">
                <a:latin typeface="Merriweather" pitchFamily="2" charset="77"/>
              </a:rPr>
              <a:t>Mothers’ essentialist beliefs? No.</a:t>
            </a:r>
          </a:p>
        </p:txBody>
      </p:sp>
      <p:pic>
        <p:nvPicPr>
          <p:cNvPr id="6" name="Picture 5" descr="A graph with a line drawn on it&#10;&#10;Description automatically generated">
            <a:extLst>
              <a:ext uri="{FF2B5EF4-FFF2-40B4-BE49-F238E27FC236}">
                <a16:creationId xmlns:a16="http://schemas.microsoft.com/office/drawing/2014/main" id="{BCB64838-F5F6-3666-69D9-ED1B15A09327}"/>
              </a:ext>
            </a:extLst>
          </p:cNvPr>
          <p:cNvPicPr>
            <a:picLocks noChangeAspect="1"/>
          </p:cNvPicPr>
          <p:nvPr/>
        </p:nvPicPr>
        <p:blipFill>
          <a:blip r:embed="rId3"/>
          <a:stretch>
            <a:fillRect/>
          </a:stretch>
        </p:blipFill>
        <p:spPr>
          <a:xfrm>
            <a:off x="3247697" y="1169569"/>
            <a:ext cx="6187248" cy="5688431"/>
          </a:xfrm>
          <a:prstGeom prst="rect">
            <a:avLst/>
          </a:prstGeom>
        </p:spPr>
      </p:pic>
    </p:spTree>
    <p:extLst>
      <p:ext uri="{BB962C8B-B14F-4D97-AF65-F5344CB8AC3E}">
        <p14:creationId xmlns:p14="http://schemas.microsoft.com/office/powerpoint/2010/main" val="345499064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7E3E5-60AD-1045-8B98-A72B9EEE281D}"/>
              </a:ext>
            </a:extLst>
          </p:cNvPr>
          <p:cNvSpPr txBox="1">
            <a:spLocks/>
          </p:cNvSpPr>
          <p:nvPr/>
        </p:nvSpPr>
        <p:spPr>
          <a:xfrm>
            <a:off x="0" y="2971800"/>
            <a:ext cx="4494778" cy="1253617"/>
          </a:xfrm>
          <a:prstGeom prst="rect">
            <a:avLst/>
          </a:prstGeom>
        </p:spPr>
        <p:txBody>
          <a:bodyPr vert="horz" lIns="91440" tIns="45720" rIns="91440" bIns="45720" rtlCol="0" anchor="t" anchorCtr="0">
            <a:normAutofit/>
          </a:bodyPr>
          <a:lstStyle>
            <a:lvl1pPr marL="0" marR="0" indent="0" algn="l" defTabSz="914126" rtl="0" eaLnBrk="1" fontAlgn="auto" latinLnBrk="0" hangingPunct="1">
              <a:lnSpc>
                <a:spcPct val="100000"/>
              </a:lnSpc>
              <a:spcBef>
                <a:spcPct val="0"/>
              </a:spcBef>
              <a:spcAft>
                <a:spcPts val="0"/>
              </a:spcAft>
              <a:buClrTx/>
              <a:buSzTx/>
              <a:buFontTx/>
              <a:buNone/>
              <a:tabLst/>
              <a:defRPr lang="nl-NL" sz="2299" b="1" i="0" kern="120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pPr algn="ctr"/>
            <a:r>
              <a:rPr lang="en-NL" sz="4000" dirty="0">
                <a:latin typeface="Montserrat" pitchFamily="2" charset="77"/>
              </a:rPr>
              <a:t>Mind the gap?</a:t>
            </a:r>
          </a:p>
        </p:txBody>
      </p:sp>
      <p:pic>
        <p:nvPicPr>
          <p:cNvPr id="5" name="Picture 4" descr="A graph with numbers and a bar&#10;&#10;Description automatically generated">
            <a:extLst>
              <a:ext uri="{FF2B5EF4-FFF2-40B4-BE49-F238E27FC236}">
                <a16:creationId xmlns:a16="http://schemas.microsoft.com/office/drawing/2014/main" id="{D49A6CBD-38DC-935D-A6BF-22B1DFE936EB}"/>
              </a:ext>
            </a:extLst>
          </p:cNvPr>
          <p:cNvPicPr>
            <a:picLocks noChangeAspect="1"/>
          </p:cNvPicPr>
          <p:nvPr/>
        </p:nvPicPr>
        <p:blipFill>
          <a:blip r:embed="rId3"/>
          <a:stretch>
            <a:fillRect/>
          </a:stretch>
        </p:blipFill>
        <p:spPr>
          <a:xfrm>
            <a:off x="4290646" y="122919"/>
            <a:ext cx="7444685" cy="6612161"/>
          </a:xfrm>
          <a:prstGeom prst="rect">
            <a:avLst/>
          </a:prstGeom>
        </p:spPr>
      </p:pic>
    </p:spTree>
    <p:extLst>
      <p:ext uri="{BB962C8B-B14F-4D97-AF65-F5344CB8AC3E}">
        <p14:creationId xmlns:p14="http://schemas.microsoft.com/office/powerpoint/2010/main" val="232829994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463C5E-F704-E2C8-64E3-2F02A386D5CA}"/>
              </a:ext>
            </a:extLst>
          </p:cNvPr>
          <p:cNvSpPr>
            <a:spLocks noGrp="1"/>
          </p:cNvSpPr>
          <p:nvPr>
            <p:ph type="title"/>
          </p:nvPr>
        </p:nvSpPr>
        <p:spPr>
          <a:xfrm>
            <a:off x="808638" y="386930"/>
            <a:ext cx="9236700" cy="1188950"/>
          </a:xfrm>
        </p:spPr>
        <p:txBody>
          <a:bodyPr anchor="b">
            <a:normAutofit/>
          </a:bodyPr>
          <a:lstStyle/>
          <a:p>
            <a:r>
              <a:rPr lang="en-GB" sz="5400" dirty="0">
                <a:latin typeface="Montserrat" pitchFamily="2" charset="77"/>
              </a:rPr>
              <a:t>Summarizing…</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D61DF13-8CA4-9406-1605-DE794201A771}"/>
              </a:ext>
            </a:extLst>
          </p:cNvPr>
          <p:cNvSpPr>
            <a:spLocks noGrp="1"/>
          </p:cNvSpPr>
          <p:nvPr>
            <p:ph idx="1"/>
          </p:nvPr>
        </p:nvSpPr>
        <p:spPr>
          <a:xfrm>
            <a:off x="793660" y="2599509"/>
            <a:ext cx="10143668" cy="3435531"/>
          </a:xfrm>
        </p:spPr>
        <p:txBody>
          <a:bodyPr anchor="ctr">
            <a:normAutofit/>
          </a:bodyPr>
          <a:lstStyle/>
          <a:p>
            <a:r>
              <a:rPr lang="en-GB" sz="2400">
                <a:latin typeface="Montserrat" pitchFamily="2" charset="77"/>
              </a:rPr>
              <a:t>Fathers in our sample maximizing (supplemental) birth leave</a:t>
            </a:r>
          </a:p>
          <a:p>
            <a:r>
              <a:rPr lang="en-GB" sz="2400">
                <a:latin typeface="Montserrat" pitchFamily="2" charset="77"/>
              </a:rPr>
              <a:t>Organisational context matters for taking leave (yes/no)</a:t>
            </a:r>
          </a:p>
          <a:p>
            <a:pPr lvl="1"/>
            <a:r>
              <a:rPr lang="en-GB" dirty="0">
                <a:latin typeface="Montserrat" pitchFamily="2" charset="77"/>
              </a:rPr>
              <a:t>But not a driver of supplemental leave duration</a:t>
            </a:r>
          </a:p>
          <a:p>
            <a:r>
              <a:rPr lang="en-GB" sz="2400">
                <a:latin typeface="Montserrat" pitchFamily="2" charset="77"/>
              </a:rPr>
              <a:t>Gender essentialist beliefs not a driver of leave uptake</a:t>
            </a:r>
          </a:p>
          <a:p>
            <a:pPr lvl="1"/>
            <a:r>
              <a:rPr lang="en-GB" dirty="0">
                <a:latin typeface="Montserrat" pitchFamily="2" charset="77"/>
              </a:rPr>
              <a:t>But gendered norms remain evident in planning and performance of household work, care and paid work</a:t>
            </a:r>
          </a:p>
          <a:p>
            <a:pPr lvl="1"/>
            <a:endParaRPr lang="en-GB" dirty="0">
              <a:latin typeface="Montserrat" pitchFamily="2" charset="77"/>
            </a:endParaRPr>
          </a:p>
          <a:p>
            <a:endParaRPr lang="en-GB" sz="2400">
              <a:latin typeface="Montserrat" pitchFamily="2" charset="77"/>
            </a:endParaRPr>
          </a:p>
        </p:txBody>
      </p:sp>
    </p:spTree>
    <p:extLst>
      <p:ext uri="{BB962C8B-B14F-4D97-AF65-F5344CB8AC3E}">
        <p14:creationId xmlns:p14="http://schemas.microsoft.com/office/powerpoint/2010/main" val="387381906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4AE8764-6964-6F45-C408-D91FB0692B24}"/>
              </a:ext>
            </a:extLst>
          </p:cNvPr>
          <p:cNvSpPr>
            <a:spLocks noGrp="1"/>
          </p:cNvSpPr>
          <p:nvPr>
            <p:ph type="title"/>
          </p:nvPr>
        </p:nvSpPr>
        <p:spPr>
          <a:xfrm>
            <a:off x="761803" y="350196"/>
            <a:ext cx="4646904" cy="1624520"/>
          </a:xfrm>
        </p:spPr>
        <p:txBody>
          <a:bodyPr anchor="ctr">
            <a:normAutofit/>
          </a:bodyPr>
          <a:lstStyle/>
          <a:p>
            <a:r>
              <a:rPr lang="en-GB" sz="4000">
                <a:latin typeface="Montserrat" pitchFamily="2" charset="77"/>
              </a:rPr>
              <a:t>Next steps and discussion</a:t>
            </a:r>
          </a:p>
        </p:txBody>
      </p:sp>
      <p:sp>
        <p:nvSpPr>
          <p:cNvPr id="5" name="Content Placeholder 4">
            <a:extLst>
              <a:ext uri="{FF2B5EF4-FFF2-40B4-BE49-F238E27FC236}">
                <a16:creationId xmlns:a16="http://schemas.microsoft.com/office/drawing/2014/main" id="{20FD1E45-531C-AB5D-119C-78FAD7C0A7FD}"/>
              </a:ext>
            </a:extLst>
          </p:cNvPr>
          <p:cNvSpPr>
            <a:spLocks noGrp="1"/>
          </p:cNvSpPr>
          <p:nvPr>
            <p:ph idx="1"/>
          </p:nvPr>
        </p:nvSpPr>
        <p:spPr>
          <a:xfrm>
            <a:off x="761802" y="2743200"/>
            <a:ext cx="4646905" cy="3613149"/>
          </a:xfrm>
        </p:spPr>
        <p:txBody>
          <a:bodyPr anchor="ctr">
            <a:normAutofit/>
          </a:bodyPr>
          <a:lstStyle/>
          <a:p>
            <a:r>
              <a:rPr lang="en-GB" sz="2000">
                <a:latin typeface="Montserrat" pitchFamily="2" charset="77"/>
              </a:rPr>
              <a:t>Potential T4 measurement to account for full period of potential leave-taking</a:t>
            </a:r>
          </a:p>
          <a:p>
            <a:r>
              <a:rPr lang="en-GB" sz="2000">
                <a:latin typeface="Montserrat" pitchFamily="2" charset="77"/>
              </a:rPr>
              <a:t>Consideration of other drivers of leave-taking</a:t>
            </a:r>
          </a:p>
          <a:p>
            <a:r>
              <a:rPr lang="en-GB" sz="2000">
                <a:latin typeface="Montserrat" pitchFamily="2" charset="77"/>
              </a:rPr>
              <a:t>Thoughts on leave uptake (Y/N) versus duration?</a:t>
            </a:r>
          </a:p>
          <a:p>
            <a:endParaRPr lang="en-GB" sz="2000">
              <a:latin typeface="Montserrat" pitchFamily="2" charset="77"/>
            </a:endParaRPr>
          </a:p>
        </p:txBody>
      </p:sp>
      <p:pic>
        <p:nvPicPr>
          <p:cNvPr id="7" name="Picture 6" descr="Yellow paper aeroplane flying the opposite way as many grey paper aeroplanes">
            <a:extLst>
              <a:ext uri="{FF2B5EF4-FFF2-40B4-BE49-F238E27FC236}">
                <a16:creationId xmlns:a16="http://schemas.microsoft.com/office/drawing/2014/main" id="{ABF7AB47-44A7-4B80-53BF-0E16CDB5006F}"/>
              </a:ext>
            </a:extLst>
          </p:cNvPr>
          <p:cNvPicPr>
            <a:picLocks noChangeAspect="1"/>
          </p:cNvPicPr>
          <p:nvPr/>
        </p:nvPicPr>
        <p:blipFill rotWithShape="1">
          <a:blip r:embed="rId4"/>
          <a:srcRect l="9341" r="31258" b="-2"/>
          <a:stretch/>
        </p:blipFill>
        <p:spPr>
          <a:xfrm>
            <a:off x="6096000" y="1"/>
            <a:ext cx="6102825" cy="6858000"/>
          </a:xfrm>
          <a:prstGeom prst="rect">
            <a:avLst/>
          </a:prstGeom>
        </p:spPr>
      </p:pic>
    </p:spTree>
    <p:extLst>
      <p:ext uri="{BB962C8B-B14F-4D97-AF65-F5344CB8AC3E}">
        <p14:creationId xmlns:p14="http://schemas.microsoft.com/office/powerpoint/2010/main" val="2543121354"/>
      </p:ext>
    </p:extLst>
  </p:cSld>
  <p:clrMapOvr>
    <a:masterClrMapping/>
  </p:clrMapOvr>
  <p:transition spd="slow">
    <p:push dir="u"/>
  </p:transition>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17000" b="-17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020959-6853-8802-B2BA-4215A46FDE56}"/>
              </a:ext>
            </a:extLst>
          </p:cNvPr>
          <p:cNvSpPr>
            <a:spLocks noGrp="1"/>
          </p:cNvSpPr>
          <p:nvPr>
            <p:ph type="title"/>
          </p:nvPr>
        </p:nvSpPr>
        <p:spPr>
          <a:xfrm>
            <a:off x="838200" y="3429000"/>
            <a:ext cx="10515600" cy="2852737"/>
          </a:xfrm>
        </p:spPr>
        <p:txBody>
          <a:bodyPr/>
          <a:lstStyle/>
          <a:p>
            <a:pPr algn="ctr"/>
            <a:r>
              <a:rPr lang="en-GB" dirty="0">
                <a:latin typeface="Montserrat" pitchFamily="2" charset="77"/>
              </a:rPr>
              <a:t>Thanks for listening!</a:t>
            </a:r>
          </a:p>
        </p:txBody>
      </p:sp>
    </p:spTree>
    <p:extLst>
      <p:ext uri="{BB962C8B-B14F-4D97-AF65-F5344CB8AC3E}">
        <p14:creationId xmlns:p14="http://schemas.microsoft.com/office/powerpoint/2010/main" val="362071238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olorful circles on a black background&#10;&#10;Description automatically generated">
            <a:extLst>
              <a:ext uri="{FF2B5EF4-FFF2-40B4-BE49-F238E27FC236}">
                <a16:creationId xmlns:a16="http://schemas.microsoft.com/office/drawing/2014/main" id="{635FFA1A-02A2-8A8F-C408-6D915FD268F8}"/>
              </a:ext>
            </a:extLst>
          </p:cNvPr>
          <p:cNvPicPr>
            <a:picLocks noChangeAspect="1"/>
          </p:cNvPicPr>
          <p:nvPr/>
        </p:nvPicPr>
        <p:blipFill>
          <a:blip r:embed="rId3"/>
          <a:stretch>
            <a:fillRect/>
          </a:stretch>
        </p:blipFill>
        <p:spPr>
          <a:xfrm>
            <a:off x="3346845" y="717934"/>
            <a:ext cx="3786049" cy="2091486"/>
          </a:xfrm>
          <a:prstGeom prst="rect">
            <a:avLst/>
          </a:prstGeom>
        </p:spPr>
      </p:pic>
      <p:pic>
        <p:nvPicPr>
          <p:cNvPr id="6" name="Picture 5" descr="A purple logo with a shark&#10;&#10;Description automatically generated">
            <a:extLst>
              <a:ext uri="{FF2B5EF4-FFF2-40B4-BE49-F238E27FC236}">
                <a16:creationId xmlns:a16="http://schemas.microsoft.com/office/drawing/2014/main" id="{544D42DC-AFA5-60FA-F1B2-AF43DEDC7CE5}"/>
              </a:ext>
            </a:extLst>
          </p:cNvPr>
          <p:cNvPicPr>
            <a:picLocks noChangeAspect="1"/>
          </p:cNvPicPr>
          <p:nvPr/>
        </p:nvPicPr>
        <p:blipFill>
          <a:blip r:embed="rId4"/>
          <a:stretch>
            <a:fillRect/>
          </a:stretch>
        </p:blipFill>
        <p:spPr>
          <a:xfrm>
            <a:off x="643467" y="2809420"/>
            <a:ext cx="2171927" cy="2171927"/>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D514B6A6-83E7-B5AB-6F46-148D81E8835F}"/>
              </a:ext>
            </a:extLst>
          </p:cNvPr>
          <p:cNvPicPr>
            <a:picLocks noChangeAspect="1"/>
          </p:cNvPicPr>
          <p:nvPr/>
        </p:nvPicPr>
        <p:blipFill>
          <a:blip r:embed="rId5"/>
          <a:stretch>
            <a:fillRect/>
          </a:stretch>
        </p:blipFill>
        <p:spPr>
          <a:xfrm>
            <a:off x="8246171" y="1415089"/>
            <a:ext cx="3302362" cy="1394331"/>
          </a:xfrm>
          <a:prstGeom prst="rect">
            <a:avLst/>
          </a:prstGeom>
        </p:spPr>
      </p:pic>
      <p:pic>
        <p:nvPicPr>
          <p:cNvPr id="10" name="Picture 9" descr="A blue and orange text on a black background&#10;&#10;Description automatically generated">
            <a:extLst>
              <a:ext uri="{FF2B5EF4-FFF2-40B4-BE49-F238E27FC236}">
                <a16:creationId xmlns:a16="http://schemas.microsoft.com/office/drawing/2014/main" id="{07A04A0D-591D-3B20-91B1-B09F4EC9BFC0}"/>
              </a:ext>
            </a:extLst>
          </p:cNvPr>
          <p:cNvPicPr>
            <a:picLocks noChangeAspect="1"/>
          </p:cNvPicPr>
          <p:nvPr/>
        </p:nvPicPr>
        <p:blipFill>
          <a:blip r:embed="rId6"/>
          <a:stretch>
            <a:fillRect/>
          </a:stretch>
        </p:blipFill>
        <p:spPr>
          <a:xfrm>
            <a:off x="3566111" y="5159514"/>
            <a:ext cx="5430746" cy="980551"/>
          </a:xfrm>
          <a:prstGeom prst="rect">
            <a:avLst/>
          </a:prstGeom>
        </p:spPr>
      </p:pic>
      <p:pic>
        <p:nvPicPr>
          <p:cNvPr id="12" name="Picture 11" descr="A black and gold text&#10;&#10;Description automatically generated">
            <a:extLst>
              <a:ext uri="{FF2B5EF4-FFF2-40B4-BE49-F238E27FC236}">
                <a16:creationId xmlns:a16="http://schemas.microsoft.com/office/drawing/2014/main" id="{70E79061-B63D-EA38-772E-6C02CBADA99E}"/>
              </a:ext>
            </a:extLst>
          </p:cNvPr>
          <p:cNvPicPr>
            <a:picLocks noChangeAspect="1"/>
          </p:cNvPicPr>
          <p:nvPr/>
        </p:nvPicPr>
        <p:blipFill>
          <a:blip r:embed="rId7"/>
          <a:stretch>
            <a:fillRect/>
          </a:stretch>
        </p:blipFill>
        <p:spPr>
          <a:xfrm>
            <a:off x="3346845" y="3460385"/>
            <a:ext cx="5650012" cy="1240787"/>
          </a:xfrm>
          <a:prstGeom prst="rect">
            <a:avLst/>
          </a:prstGeom>
        </p:spPr>
      </p:pic>
    </p:spTree>
    <p:extLst>
      <p:ext uri="{BB962C8B-B14F-4D97-AF65-F5344CB8AC3E}">
        <p14:creationId xmlns:p14="http://schemas.microsoft.com/office/powerpoint/2010/main" val="415169524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E2143B-5BDA-0718-1464-5B081C4EBB0A}"/>
              </a:ext>
            </a:extLst>
          </p:cNvPr>
          <p:cNvSpPr txBox="1">
            <a:spLocks/>
          </p:cNvSpPr>
          <p:nvPr/>
        </p:nvSpPr>
        <p:spPr>
          <a:xfrm>
            <a:off x="836679" y="723898"/>
            <a:ext cx="6002110" cy="1495425"/>
          </a:xfrm>
          <a:prstGeom prst="rect">
            <a:avLst/>
          </a:prstGeom>
        </p:spPr>
        <p:txBody>
          <a:bodyPr vert="horz" lIns="91440" tIns="45720" rIns="91440" bIns="45720" rtlCol="0" anchor="ctr" anchorCtr="0">
            <a:normAutofit/>
          </a:bodyPr>
          <a:lstStyle>
            <a:lvl1pPr marL="0" marR="0" indent="0" algn="l" defTabSz="914126" rtl="0" eaLnBrk="1" fontAlgn="auto" latinLnBrk="0" hangingPunct="1">
              <a:lnSpc>
                <a:spcPct val="100000"/>
              </a:lnSpc>
              <a:spcBef>
                <a:spcPct val="0"/>
              </a:spcBef>
              <a:spcAft>
                <a:spcPts val="0"/>
              </a:spcAft>
              <a:buClrTx/>
              <a:buSzTx/>
              <a:buFontTx/>
              <a:buNone/>
              <a:tabLst/>
              <a:defRPr lang="nl-NL" sz="2299" b="1" i="0" kern="120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pPr defTabSz="914400">
              <a:lnSpc>
                <a:spcPct val="90000"/>
              </a:lnSpc>
              <a:spcAft>
                <a:spcPts val="600"/>
              </a:spcAft>
            </a:pPr>
            <a:r>
              <a:rPr lang="en-US" sz="4000" dirty="0">
                <a:latin typeface="Montserrat" pitchFamily="2" charset="77"/>
                <a:ea typeface="+mj-ea"/>
                <a:cs typeface="+mj-cs"/>
              </a:rPr>
              <a:t>Paternity leave in the Netherlands</a:t>
            </a:r>
          </a:p>
        </p:txBody>
      </p:sp>
      <p:sp>
        <p:nvSpPr>
          <p:cNvPr id="5" name="Text Placeholder 2">
            <a:extLst>
              <a:ext uri="{FF2B5EF4-FFF2-40B4-BE49-F238E27FC236}">
                <a16:creationId xmlns:a16="http://schemas.microsoft.com/office/drawing/2014/main" id="{372BF12F-E84C-D3A2-5682-5715E811D57D}"/>
              </a:ext>
            </a:extLst>
          </p:cNvPr>
          <p:cNvSpPr>
            <a:spLocks noGrp="1"/>
          </p:cNvSpPr>
          <p:nvPr>
            <p:ph type="body" sz="quarter" idx="10"/>
          </p:nvPr>
        </p:nvSpPr>
        <p:spPr>
          <a:xfrm>
            <a:off x="836680" y="2405067"/>
            <a:ext cx="6002110" cy="3729034"/>
          </a:xfrm>
        </p:spPr>
        <p:txBody>
          <a:bodyPr vert="horz" lIns="91440" tIns="45720" rIns="91440" bIns="45720" rtlCol="0">
            <a:normAutofit/>
          </a:bodyPr>
          <a:lstStyle/>
          <a:p>
            <a:pPr marL="342900" indent="-228600" defTabSz="914400">
              <a:lnSpc>
                <a:spcPct val="90000"/>
              </a:lnSpc>
              <a:spcAft>
                <a:spcPts val="600"/>
              </a:spcAft>
              <a:buFont typeface="Arial" panose="020B0604020202020204" pitchFamily="34" charset="0"/>
              <a:buChar char="•"/>
            </a:pPr>
            <a:r>
              <a:rPr lang="en-US" sz="2000" dirty="0">
                <a:latin typeface="Montserrat" pitchFamily="2" charset="77"/>
                <a:ea typeface="+mn-ea"/>
                <a:cs typeface="+mn-cs"/>
              </a:rPr>
              <a:t>Historically low paternity leave in NL:      two days, unpaid</a:t>
            </a:r>
          </a:p>
          <a:p>
            <a:pPr indent="-228600" defTabSz="914400">
              <a:lnSpc>
                <a:spcPct val="90000"/>
              </a:lnSpc>
              <a:spcAft>
                <a:spcPts val="600"/>
              </a:spcAft>
              <a:buFont typeface="Arial" panose="020B0604020202020204" pitchFamily="34" charset="0"/>
              <a:buChar char="•"/>
            </a:pPr>
            <a:endParaRPr lang="en-US" sz="2000" dirty="0">
              <a:latin typeface="Montserrat" pitchFamily="2" charset="77"/>
              <a:ea typeface="+mn-ea"/>
              <a:cs typeface="+mn-cs"/>
            </a:endParaRPr>
          </a:p>
          <a:p>
            <a:pPr marL="342900" indent="-228600" defTabSz="914400">
              <a:lnSpc>
                <a:spcPct val="90000"/>
              </a:lnSpc>
              <a:spcAft>
                <a:spcPts val="600"/>
              </a:spcAft>
              <a:buFont typeface="Arial" panose="020B0604020202020204" pitchFamily="34" charset="0"/>
              <a:buChar char="•"/>
            </a:pPr>
            <a:r>
              <a:rPr lang="en-US" sz="2000" dirty="0">
                <a:latin typeface="Montserrat" pitchFamily="2" charset="77"/>
                <a:ea typeface="+mn-ea"/>
                <a:cs typeface="+mn-cs"/>
              </a:rPr>
              <a:t>‘Birth leave’ (</a:t>
            </a:r>
            <a:r>
              <a:rPr lang="en-US" sz="2000" i="1" dirty="0" err="1">
                <a:latin typeface="Montserrat" pitchFamily="2" charset="77"/>
                <a:ea typeface="+mn-ea"/>
                <a:cs typeface="+mn-cs"/>
              </a:rPr>
              <a:t>Geboorteverlof</a:t>
            </a:r>
            <a:r>
              <a:rPr lang="en-US" sz="2000" dirty="0">
                <a:latin typeface="Montserrat" pitchFamily="2" charset="77"/>
                <a:ea typeface="+mn-ea"/>
                <a:cs typeface="+mn-cs"/>
              </a:rPr>
              <a:t>) introduced in 2019: partners of mothers = five days fully paid leave; paid by employer</a:t>
            </a:r>
          </a:p>
          <a:p>
            <a:pPr marL="342900" indent="-228600" defTabSz="914400">
              <a:lnSpc>
                <a:spcPct val="90000"/>
              </a:lnSpc>
              <a:spcAft>
                <a:spcPts val="600"/>
              </a:spcAft>
              <a:buFont typeface="Arial" panose="020B0604020202020204" pitchFamily="34" charset="0"/>
              <a:buChar char="•"/>
            </a:pPr>
            <a:endParaRPr lang="en-US" sz="2000" dirty="0">
              <a:latin typeface="Montserrat" pitchFamily="2" charset="77"/>
              <a:ea typeface="+mn-ea"/>
              <a:cs typeface="+mn-cs"/>
            </a:endParaRPr>
          </a:p>
          <a:p>
            <a:pPr marL="342900" indent="-228600" defTabSz="914400">
              <a:lnSpc>
                <a:spcPct val="90000"/>
              </a:lnSpc>
              <a:spcAft>
                <a:spcPts val="600"/>
              </a:spcAft>
              <a:buFont typeface="Arial" panose="020B0604020202020204" pitchFamily="34" charset="0"/>
              <a:buChar char="•"/>
            </a:pPr>
            <a:r>
              <a:rPr lang="en-US" sz="2000" dirty="0">
                <a:latin typeface="Montserrat" pitchFamily="2" charset="77"/>
                <a:ea typeface="+mn-ea"/>
                <a:cs typeface="+mn-cs"/>
              </a:rPr>
              <a:t>Supplemental birth leave: 1 July 2020; five weeks paid at 70% (government payment)</a:t>
            </a:r>
          </a:p>
          <a:p>
            <a:pPr marL="114300" defTabSz="914400">
              <a:lnSpc>
                <a:spcPct val="90000"/>
              </a:lnSpc>
              <a:spcAft>
                <a:spcPts val="600"/>
              </a:spcAft>
            </a:pPr>
            <a:endParaRPr lang="en-US" sz="2000" dirty="0">
              <a:latin typeface="Montserrat" pitchFamily="2" charset="77"/>
              <a:ea typeface="+mn-ea"/>
              <a:cs typeface="+mn-cs"/>
            </a:endParaRPr>
          </a:p>
          <a:p>
            <a:pPr marL="342900" indent="-228600" defTabSz="914400">
              <a:lnSpc>
                <a:spcPct val="90000"/>
              </a:lnSpc>
              <a:spcAft>
                <a:spcPts val="600"/>
              </a:spcAft>
              <a:buFont typeface="Arial" panose="020B0604020202020204" pitchFamily="34" charset="0"/>
              <a:buChar char="•"/>
            </a:pPr>
            <a:endParaRPr lang="en-US" sz="2000" dirty="0">
              <a:latin typeface="Montserrat" pitchFamily="2" charset="77"/>
              <a:ea typeface="+mn-ea"/>
              <a:cs typeface="+mn-cs"/>
            </a:endParaRPr>
          </a:p>
        </p:txBody>
      </p:sp>
      <p:pic>
        <p:nvPicPr>
          <p:cNvPr id="7" name="Picture 6" descr="Father carrying son">
            <a:extLst>
              <a:ext uri="{FF2B5EF4-FFF2-40B4-BE49-F238E27FC236}">
                <a16:creationId xmlns:a16="http://schemas.microsoft.com/office/drawing/2014/main" id="{2BC5BA5C-6865-3297-2C32-7426DD9BF231}"/>
              </a:ext>
            </a:extLst>
          </p:cNvPr>
          <p:cNvPicPr>
            <a:picLocks noChangeAspect="1"/>
          </p:cNvPicPr>
          <p:nvPr/>
        </p:nvPicPr>
        <p:blipFill rotWithShape="1">
          <a:blip r:embed="rId3"/>
          <a:srcRect l="23454" r="27952" b="-1"/>
          <a:stretch/>
        </p:blipFill>
        <p:spPr>
          <a:xfrm>
            <a:off x="7199440" y="10"/>
            <a:ext cx="4992560" cy="6857990"/>
          </a:xfrm>
          <a:prstGeom prst="rect">
            <a:avLst/>
          </a:prstGeom>
          <a:effectLst/>
        </p:spPr>
      </p:pic>
    </p:spTree>
    <p:extLst>
      <p:ext uri="{BB962C8B-B14F-4D97-AF65-F5344CB8AC3E}">
        <p14:creationId xmlns:p14="http://schemas.microsoft.com/office/powerpoint/2010/main" val="40676984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143B-5BDA-0718-1464-5B081C4EBB0A}"/>
              </a:ext>
            </a:extLst>
          </p:cNvPr>
          <p:cNvSpPr txBox="1">
            <a:spLocks/>
          </p:cNvSpPr>
          <p:nvPr/>
        </p:nvSpPr>
        <p:spPr>
          <a:xfrm>
            <a:off x="836680" y="354621"/>
            <a:ext cx="6002110" cy="1495425"/>
          </a:xfrm>
          <a:prstGeom prst="rect">
            <a:avLst/>
          </a:prstGeom>
        </p:spPr>
        <p:txBody>
          <a:bodyPr vert="horz" lIns="91440" tIns="45720" rIns="91440" bIns="45720" rtlCol="0" anchor="ctr" anchorCtr="0">
            <a:normAutofit/>
          </a:bodyPr>
          <a:lstStyle>
            <a:lvl1pPr marL="0" marR="0" indent="0" algn="l" defTabSz="914126" rtl="0" eaLnBrk="1" fontAlgn="auto" latinLnBrk="0" hangingPunct="1">
              <a:lnSpc>
                <a:spcPct val="100000"/>
              </a:lnSpc>
              <a:spcBef>
                <a:spcPct val="0"/>
              </a:spcBef>
              <a:spcAft>
                <a:spcPts val="0"/>
              </a:spcAft>
              <a:buClrTx/>
              <a:buSzTx/>
              <a:buFontTx/>
              <a:buNone/>
              <a:tabLst/>
              <a:defRPr lang="nl-NL" sz="2299" b="1" i="0" kern="120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pPr defTabSz="914400">
              <a:lnSpc>
                <a:spcPct val="90000"/>
              </a:lnSpc>
              <a:spcAft>
                <a:spcPts val="600"/>
              </a:spcAft>
            </a:pPr>
            <a:r>
              <a:rPr lang="en-US" sz="4000" dirty="0">
                <a:latin typeface="Montserrat" pitchFamily="2" charset="77"/>
                <a:ea typeface="+mj-ea"/>
                <a:cs typeface="+mj-cs"/>
              </a:rPr>
              <a:t>Paternity leave in the Netherlands: uptake</a:t>
            </a:r>
          </a:p>
        </p:txBody>
      </p:sp>
      <p:sp>
        <p:nvSpPr>
          <p:cNvPr id="5" name="Text Placeholder 2">
            <a:extLst>
              <a:ext uri="{FF2B5EF4-FFF2-40B4-BE49-F238E27FC236}">
                <a16:creationId xmlns:a16="http://schemas.microsoft.com/office/drawing/2014/main" id="{372BF12F-E84C-D3A2-5682-5715E811D57D}"/>
              </a:ext>
            </a:extLst>
          </p:cNvPr>
          <p:cNvSpPr>
            <a:spLocks noGrp="1"/>
          </p:cNvSpPr>
          <p:nvPr>
            <p:ph type="body" sz="quarter" idx="10"/>
          </p:nvPr>
        </p:nvSpPr>
        <p:spPr>
          <a:xfrm>
            <a:off x="836680" y="1850046"/>
            <a:ext cx="6002110" cy="4867277"/>
          </a:xfrm>
        </p:spPr>
        <p:txBody>
          <a:bodyPr vert="horz" lIns="91440" tIns="45720" rIns="91440" bIns="45720" rtlCol="0">
            <a:normAutofit fontScale="92500" lnSpcReduction="20000"/>
          </a:bodyPr>
          <a:lstStyle/>
          <a:p>
            <a:pPr marL="114300" defTabSz="914400">
              <a:lnSpc>
                <a:spcPct val="90000"/>
              </a:lnSpc>
              <a:spcAft>
                <a:spcPts val="600"/>
              </a:spcAft>
            </a:pPr>
            <a:endParaRPr lang="en-US" sz="2000" dirty="0">
              <a:latin typeface="Montserrat" pitchFamily="2" charset="77"/>
              <a:ea typeface="+mn-ea"/>
              <a:cs typeface="+mn-cs"/>
            </a:endParaRPr>
          </a:p>
          <a:p>
            <a:pPr marL="342900" indent="-228600" defTabSz="914400">
              <a:lnSpc>
                <a:spcPct val="90000"/>
              </a:lnSpc>
              <a:spcAft>
                <a:spcPts val="600"/>
              </a:spcAft>
              <a:buFont typeface="Arial" panose="020B0604020202020204" pitchFamily="34" charset="0"/>
              <a:buChar char="•"/>
            </a:pPr>
            <a:r>
              <a:rPr lang="en-US" sz="2000" dirty="0">
                <a:latin typeface="Montserrat" pitchFamily="2" charset="77"/>
                <a:ea typeface="+mn-ea"/>
                <a:cs typeface="+mn-cs"/>
              </a:rPr>
              <a:t>In 2021: </a:t>
            </a:r>
          </a:p>
          <a:p>
            <a:pPr marL="1028700" lvl="1">
              <a:spcAft>
                <a:spcPts val="600"/>
              </a:spcAft>
              <a:buFont typeface="Arial" panose="020B0604020202020204" pitchFamily="34" charset="0"/>
              <a:buChar char="•"/>
            </a:pPr>
            <a:r>
              <a:rPr lang="en-US" sz="2201" dirty="0">
                <a:latin typeface="Montserrat" pitchFamily="2" charset="77"/>
                <a:ea typeface="+mn-ea"/>
                <a:cs typeface="+mn-cs"/>
              </a:rPr>
              <a:t>90% of eligible fathers took birth leave</a:t>
            </a:r>
          </a:p>
          <a:p>
            <a:pPr marL="1028700" lvl="1">
              <a:spcAft>
                <a:spcPts val="600"/>
              </a:spcAft>
              <a:buFont typeface="Arial" panose="020B0604020202020204" pitchFamily="34" charset="0"/>
              <a:buChar char="•"/>
            </a:pPr>
            <a:r>
              <a:rPr lang="en-US" sz="2201" dirty="0">
                <a:latin typeface="Montserrat" pitchFamily="2" charset="77"/>
                <a:ea typeface="+mn-ea"/>
                <a:cs typeface="+mn-cs"/>
              </a:rPr>
              <a:t>one-third of fathers took 5+ weeks</a:t>
            </a:r>
          </a:p>
          <a:p>
            <a:pPr marL="1028700" lvl="1">
              <a:spcAft>
                <a:spcPts val="600"/>
              </a:spcAft>
              <a:buFont typeface="Arial" panose="020B0604020202020204" pitchFamily="34" charset="0"/>
              <a:buChar char="•"/>
            </a:pPr>
            <a:r>
              <a:rPr lang="en-US" sz="2201" dirty="0">
                <a:latin typeface="Montserrat" pitchFamily="2" charset="77"/>
              </a:rPr>
              <a:t>Leave </a:t>
            </a:r>
            <a:r>
              <a:rPr lang="en-US" sz="2201" dirty="0">
                <a:latin typeface="Montserrat" pitchFamily="2" charset="77"/>
                <a:ea typeface="+mn-ea"/>
                <a:cs typeface="+mn-cs"/>
              </a:rPr>
              <a:t>mostly concurrent with the mother (Statistics Netherlands, 2022; </a:t>
            </a:r>
            <a:r>
              <a:rPr lang="en-US" sz="2201" dirty="0" err="1">
                <a:latin typeface="Montserrat" pitchFamily="2" charset="77"/>
                <a:ea typeface="+mn-ea"/>
                <a:cs typeface="+mn-cs"/>
              </a:rPr>
              <a:t>Rossing</a:t>
            </a:r>
            <a:r>
              <a:rPr lang="en-US" sz="2201" dirty="0">
                <a:latin typeface="Montserrat" pitchFamily="2" charset="77"/>
                <a:ea typeface="+mn-ea"/>
                <a:cs typeface="+mn-cs"/>
              </a:rPr>
              <a:t> and </a:t>
            </a:r>
            <a:r>
              <a:rPr lang="en-US" sz="2201" dirty="0" err="1">
                <a:latin typeface="Montserrat" pitchFamily="2" charset="77"/>
                <a:ea typeface="+mn-ea"/>
                <a:cs typeface="+mn-cs"/>
              </a:rPr>
              <a:t>Vissee</a:t>
            </a:r>
            <a:r>
              <a:rPr lang="en-US" sz="2201" dirty="0">
                <a:latin typeface="Montserrat" pitchFamily="2" charset="77"/>
                <a:ea typeface="+mn-ea"/>
                <a:cs typeface="+mn-cs"/>
              </a:rPr>
              <a:t>, 2022)</a:t>
            </a:r>
          </a:p>
          <a:p>
            <a:pPr marL="342900" indent="-228600" defTabSz="914400">
              <a:lnSpc>
                <a:spcPct val="90000"/>
              </a:lnSpc>
              <a:spcAft>
                <a:spcPts val="600"/>
              </a:spcAft>
              <a:buFont typeface="Arial" panose="020B0604020202020204" pitchFamily="34" charset="0"/>
              <a:buChar char="•"/>
            </a:pPr>
            <a:r>
              <a:rPr lang="en-US" sz="2000" dirty="0">
                <a:latin typeface="Montserrat" pitchFamily="2" charset="77"/>
                <a:ea typeface="+mn-ea"/>
                <a:cs typeface="+mn-cs"/>
              </a:rPr>
              <a:t>In 2023: </a:t>
            </a:r>
          </a:p>
          <a:p>
            <a:pPr marL="1028700" lvl="1">
              <a:spcAft>
                <a:spcPts val="600"/>
              </a:spcAft>
              <a:buFont typeface="Arial" panose="020B0604020202020204" pitchFamily="34" charset="0"/>
              <a:buChar char="•"/>
            </a:pPr>
            <a:r>
              <a:rPr lang="en-US" sz="2201" dirty="0">
                <a:latin typeface="Montserrat" pitchFamily="2" charset="77"/>
                <a:ea typeface="+mn-ea"/>
                <a:cs typeface="+mn-cs"/>
              </a:rPr>
              <a:t>nearly 90% of eligible fathers took birth leave; </a:t>
            </a:r>
          </a:p>
          <a:p>
            <a:pPr marL="1028700" lvl="1">
              <a:spcAft>
                <a:spcPts val="600"/>
              </a:spcAft>
              <a:buFont typeface="Arial" panose="020B0604020202020204" pitchFamily="34" charset="0"/>
              <a:buChar char="•"/>
            </a:pPr>
            <a:r>
              <a:rPr lang="en-US" sz="2201" dirty="0">
                <a:latin typeface="Montserrat" pitchFamily="2" charset="77"/>
                <a:ea typeface="+mn-ea"/>
                <a:cs typeface="+mn-cs"/>
              </a:rPr>
              <a:t>53% of fathers took the full six weeks of leave</a:t>
            </a:r>
          </a:p>
          <a:p>
            <a:pPr marL="1028700" lvl="1">
              <a:spcAft>
                <a:spcPts val="600"/>
              </a:spcAft>
              <a:buFont typeface="Arial" panose="020B0604020202020204" pitchFamily="34" charset="0"/>
              <a:buChar char="•"/>
            </a:pPr>
            <a:r>
              <a:rPr lang="en-US" sz="2201" dirty="0">
                <a:latin typeface="Montserrat" pitchFamily="2" charset="77"/>
              </a:rPr>
              <a:t>81% of fathers took leave concurrent with the mother (Statistics Netherlands, 2024)</a:t>
            </a:r>
            <a:endParaRPr lang="en-US" sz="2201" dirty="0">
              <a:latin typeface="Montserrat" pitchFamily="2" charset="77"/>
              <a:ea typeface="+mn-ea"/>
              <a:cs typeface="+mn-cs"/>
            </a:endParaRPr>
          </a:p>
          <a:p>
            <a:pPr marL="342900" indent="-228600" defTabSz="914400">
              <a:lnSpc>
                <a:spcPct val="90000"/>
              </a:lnSpc>
              <a:spcAft>
                <a:spcPts val="600"/>
              </a:spcAft>
              <a:buFont typeface="Arial" panose="020B0604020202020204" pitchFamily="34" charset="0"/>
              <a:buChar char="•"/>
            </a:pPr>
            <a:endParaRPr lang="en-US" sz="2000" dirty="0">
              <a:latin typeface="Montserrat" pitchFamily="2" charset="77"/>
              <a:ea typeface="+mn-ea"/>
              <a:cs typeface="+mn-cs"/>
            </a:endParaRPr>
          </a:p>
        </p:txBody>
      </p:sp>
      <p:pic>
        <p:nvPicPr>
          <p:cNvPr id="7" name="Picture 6" descr="Father carrying son">
            <a:extLst>
              <a:ext uri="{FF2B5EF4-FFF2-40B4-BE49-F238E27FC236}">
                <a16:creationId xmlns:a16="http://schemas.microsoft.com/office/drawing/2014/main" id="{2BC5BA5C-6865-3297-2C32-7426DD9BF231}"/>
              </a:ext>
            </a:extLst>
          </p:cNvPr>
          <p:cNvPicPr>
            <a:picLocks noChangeAspect="1"/>
          </p:cNvPicPr>
          <p:nvPr/>
        </p:nvPicPr>
        <p:blipFill rotWithShape="1">
          <a:blip r:embed="rId3"/>
          <a:srcRect l="23454" r="27952" b="-1"/>
          <a:stretch/>
        </p:blipFill>
        <p:spPr>
          <a:xfrm>
            <a:off x="7199440" y="10"/>
            <a:ext cx="4992560" cy="6857990"/>
          </a:xfrm>
          <a:prstGeom prst="rect">
            <a:avLst/>
          </a:prstGeom>
          <a:effectLst/>
        </p:spPr>
      </p:pic>
    </p:spTree>
    <p:extLst>
      <p:ext uri="{BB962C8B-B14F-4D97-AF65-F5344CB8AC3E}">
        <p14:creationId xmlns:p14="http://schemas.microsoft.com/office/powerpoint/2010/main" val="210934419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wo people holding each other's hands">
            <a:extLst>
              <a:ext uri="{FF2B5EF4-FFF2-40B4-BE49-F238E27FC236}">
                <a16:creationId xmlns:a16="http://schemas.microsoft.com/office/drawing/2014/main" id="{97A9E3BB-875A-E0C6-15AF-0D54F357793B}"/>
              </a:ext>
            </a:extLst>
          </p:cNvPr>
          <p:cNvPicPr>
            <a:picLocks noChangeAspect="1"/>
          </p:cNvPicPr>
          <p:nvPr/>
        </p:nvPicPr>
        <p:blipFill rotWithShape="1">
          <a:blip r:embed="rId3"/>
          <a:srcRect r="5882" b="-1"/>
          <a:stretch/>
        </p:blipFill>
        <p:spPr>
          <a:xfrm>
            <a:off x="2522356" y="10"/>
            <a:ext cx="9669642" cy="6857990"/>
          </a:xfrm>
          <a:prstGeom prst="rect">
            <a:avLst/>
          </a:prstGeom>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E2143B-5BDA-0718-1464-5B081C4EBB0A}"/>
              </a:ext>
            </a:extLst>
          </p:cNvPr>
          <p:cNvSpPr txBox="1">
            <a:spLocks/>
          </p:cNvSpPr>
          <p:nvPr/>
        </p:nvSpPr>
        <p:spPr>
          <a:xfrm>
            <a:off x="838200" y="365125"/>
            <a:ext cx="3822189" cy="1899912"/>
          </a:xfrm>
          <a:prstGeom prst="rect">
            <a:avLst/>
          </a:prstGeom>
        </p:spPr>
        <p:txBody>
          <a:bodyPr vert="horz" lIns="91440" tIns="45720" rIns="91440" bIns="45720" rtlCol="0" anchor="ctr" anchorCtr="0">
            <a:normAutofit/>
          </a:bodyPr>
          <a:lstStyle>
            <a:lvl1pPr marL="0" marR="0" indent="0" algn="l" defTabSz="914126" rtl="0" eaLnBrk="1" fontAlgn="auto" latinLnBrk="0" hangingPunct="1">
              <a:lnSpc>
                <a:spcPct val="100000"/>
              </a:lnSpc>
              <a:spcBef>
                <a:spcPct val="0"/>
              </a:spcBef>
              <a:spcAft>
                <a:spcPts val="0"/>
              </a:spcAft>
              <a:buClrTx/>
              <a:buSzTx/>
              <a:buFontTx/>
              <a:buNone/>
              <a:tabLst/>
              <a:defRPr lang="nl-NL" sz="2299" b="1" i="0" kern="120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pPr defTabSz="914400">
              <a:lnSpc>
                <a:spcPct val="90000"/>
              </a:lnSpc>
              <a:spcAft>
                <a:spcPts val="600"/>
              </a:spcAft>
            </a:pPr>
            <a:r>
              <a:rPr lang="en-US" sz="4000" dirty="0">
                <a:latin typeface="Montserrat" pitchFamily="2" charset="77"/>
                <a:ea typeface="+mj-ea"/>
                <a:cs typeface="+mj-cs"/>
              </a:rPr>
              <a:t>Our paper</a:t>
            </a:r>
          </a:p>
        </p:txBody>
      </p:sp>
      <p:sp>
        <p:nvSpPr>
          <p:cNvPr id="5" name="Text Placeholder 2">
            <a:extLst>
              <a:ext uri="{FF2B5EF4-FFF2-40B4-BE49-F238E27FC236}">
                <a16:creationId xmlns:a16="http://schemas.microsoft.com/office/drawing/2014/main" id="{372BF12F-E84C-D3A2-5682-5715E811D57D}"/>
              </a:ext>
            </a:extLst>
          </p:cNvPr>
          <p:cNvSpPr>
            <a:spLocks noGrp="1"/>
          </p:cNvSpPr>
          <p:nvPr>
            <p:ph type="body" sz="quarter" idx="10"/>
          </p:nvPr>
        </p:nvSpPr>
        <p:spPr>
          <a:xfrm>
            <a:off x="311021" y="1866123"/>
            <a:ext cx="5784979" cy="4991867"/>
          </a:xfrm>
        </p:spPr>
        <p:txBody>
          <a:bodyPr vert="horz" lIns="91440" tIns="45720" rIns="91440" bIns="45720" rtlCol="0">
            <a:normAutofit lnSpcReduction="10000"/>
          </a:bodyPr>
          <a:lstStyle/>
          <a:p>
            <a:pPr marL="342900" indent="-228600" defTabSz="914400">
              <a:lnSpc>
                <a:spcPct val="90000"/>
              </a:lnSpc>
              <a:buFont typeface="Arial" panose="020B0604020202020204" pitchFamily="34" charset="0"/>
              <a:buChar char="•"/>
            </a:pPr>
            <a:r>
              <a:rPr lang="en-US" sz="1800" dirty="0">
                <a:latin typeface="Montserrat" pitchFamily="2" charset="77"/>
                <a:ea typeface="+mn-ea"/>
                <a:cs typeface="+mn-cs"/>
              </a:rPr>
              <a:t>Fathers’ </a:t>
            </a:r>
            <a:r>
              <a:rPr lang="en-US" sz="1800" b="1" dirty="0">
                <a:latin typeface="Montserrat" pitchFamily="2" charset="77"/>
                <a:ea typeface="+mn-ea"/>
                <a:cs typeface="+mn-cs"/>
              </a:rPr>
              <a:t>resources</a:t>
            </a:r>
            <a:r>
              <a:rPr lang="en-US" sz="1800" dirty="0">
                <a:latin typeface="Montserrat" pitchFamily="2" charset="77"/>
                <a:ea typeface="+mn-ea"/>
                <a:cs typeface="+mn-cs"/>
              </a:rPr>
              <a:t> in terms of leave possibilities have increased</a:t>
            </a:r>
          </a:p>
          <a:p>
            <a:pPr marL="114300" defTabSz="914400">
              <a:lnSpc>
                <a:spcPct val="90000"/>
              </a:lnSpc>
            </a:pPr>
            <a:endParaRPr lang="en-US" sz="1800" dirty="0">
              <a:latin typeface="Montserrat" pitchFamily="2" charset="77"/>
              <a:ea typeface="+mn-ea"/>
              <a:cs typeface="+mn-cs"/>
            </a:endParaRPr>
          </a:p>
          <a:p>
            <a:pPr marL="342900" indent="-228600" defTabSz="914400">
              <a:lnSpc>
                <a:spcPct val="90000"/>
              </a:lnSpc>
              <a:buFont typeface="Arial" panose="020B0604020202020204" pitchFamily="34" charset="0"/>
              <a:buChar char="•"/>
            </a:pPr>
            <a:r>
              <a:rPr lang="en-US" sz="1800" b="1" dirty="0">
                <a:latin typeface="Montserrat" pitchFamily="2" charset="77"/>
                <a:ea typeface="+mn-ea"/>
                <a:cs typeface="+mn-cs"/>
              </a:rPr>
              <a:t>Capabilities</a:t>
            </a:r>
            <a:r>
              <a:rPr lang="en-US" sz="1800" dirty="0">
                <a:latin typeface="Montserrat" pitchFamily="2" charset="77"/>
                <a:ea typeface="+mn-ea"/>
                <a:cs typeface="+mn-cs"/>
              </a:rPr>
              <a:t> to use </a:t>
            </a:r>
            <a:r>
              <a:rPr lang="en-US" sz="1800" b="1" dirty="0">
                <a:latin typeface="Montserrat" pitchFamily="2" charset="77"/>
                <a:ea typeface="+mn-ea"/>
                <a:cs typeface="+mn-cs"/>
              </a:rPr>
              <a:t>resources</a:t>
            </a:r>
            <a:r>
              <a:rPr lang="en-US" sz="1800" dirty="0">
                <a:latin typeface="Montserrat" pitchFamily="2" charset="77"/>
                <a:ea typeface="+mn-ea"/>
                <a:cs typeface="+mn-cs"/>
              </a:rPr>
              <a:t> can differ</a:t>
            </a:r>
          </a:p>
          <a:p>
            <a:pPr marL="342900" indent="-228600" defTabSz="914400">
              <a:lnSpc>
                <a:spcPct val="90000"/>
              </a:lnSpc>
              <a:buFont typeface="Arial" panose="020B0604020202020204" pitchFamily="34" charset="0"/>
              <a:buChar char="•"/>
            </a:pPr>
            <a:endParaRPr lang="en-US" sz="1800" dirty="0">
              <a:latin typeface="Montserrat" pitchFamily="2" charset="77"/>
              <a:ea typeface="+mn-ea"/>
              <a:cs typeface="+mn-cs"/>
            </a:endParaRPr>
          </a:p>
          <a:p>
            <a:pPr marL="342900" indent="-228600" defTabSz="914400">
              <a:lnSpc>
                <a:spcPct val="90000"/>
              </a:lnSpc>
              <a:buFont typeface="Arial" panose="020B0604020202020204" pitchFamily="34" charset="0"/>
              <a:buChar char="•"/>
            </a:pPr>
            <a:r>
              <a:rPr lang="en-US" sz="1800" dirty="0">
                <a:latin typeface="Montserrat" pitchFamily="2" charset="77"/>
                <a:ea typeface="+mn-ea"/>
                <a:cs typeface="+mn-cs"/>
              </a:rPr>
              <a:t>Focus on two relational aspects shaping uptake of supplemental leave:</a:t>
            </a:r>
          </a:p>
          <a:p>
            <a:pPr marL="342900" indent="-228600" defTabSz="914400">
              <a:lnSpc>
                <a:spcPct val="90000"/>
              </a:lnSpc>
              <a:buFont typeface="Arial" panose="020B0604020202020204" pitchFamily="34" charset="0"/>
              <a:buChar char="•"/>
            </a:pPr>
            <a:endParaRPr lang="en-US" sz="1300" b="1" dirty="0">
              <a:latin typeface="Montserrat" pitchFamily="2" charset="77"/>
              <a:ea typeface="+mn-ea"/>
              <a:cs typeface="+mn-cs"/>
            </a:endParaRPr>
          </a:p>
          <a:p>
            <a:pPr marL="1028700" lvl="1">
              <a:buFont typeface="Arial" panose="020B0604020202020204" pitchFamily="34" charset="0"/>
              <a:buChar char="•"/>
            </a:pPr>
            <a:r>
              <a:rPr lang="en-US" sz="1600" b="1" dirty="0">
                <a:latin typeface="Montserrat" pitchFamily="2" charset="77"/>
              </a:rPr>
              <a:t>Family-supportive line managers [supervisors]</a:t>
            </a:r>
          </a:p>
          <a:p>
            <a:pPr marL="1485900" lvl="2">
              <a:buFont typeface="Arial" panose="020B0604020202020204" pitchFamily="34" charset="0"/>
              <a:buChar char="•"/>
            </a:pPr>
            <a:r>
              <a:rPr lang="en-US" sz="1600" dirty="0">
                <a:latin typeface="Montserrat" pitchFamily="2" charset="77"/>
              </a:rPr>
              <a:t>Importance of supportive line managers (e.g., Den </a:t>
            </a:r>
            <a:r>
              <a:rPr lang="en-US" sz="1600" dirty="0" err="1">
                <a:latin typeface="Montserrat" pitchFamily="2" charset="77"/>
              </a:rPr>
              <a:t>Dulk</a:t>
            </a:r>
            <a:r>
              <a:rPr lang="en-US" sz="1600" dirty="0">
                <a:latin typeface="Montserrat" pitchFamily="2" charset="77"/>
              </a:rPr>
              <a:t> et al., 2018)</a:t>
            </a:r>
          </a:p>
          <a:p>
            <a:pPr marL="1485900" lvl="2">
              <a:buFont typeface="Arial" panose="020B0604020202020204" pitchFamily="34" charset="0"/>
              <a:buChar char="•"/>
            </a:pPr>
            <a:r>
              <a:rPr lang="en-US" sz="1600" dirty="0">
                <a:latin typeface="Montserrat" pitchFamily="2" charset="77"/>
              </a:rPr>
              <a:t>Fear of professional repercussions inhibit leave-taking behavior (e.g., </a:t>
            </a:r>
            <a:r>
              <a:rPr lang="en-US" sz="1600" dirty="0" err="1">
                <a:latin typeface="Montserrat" pitchFamily="2" charset="77"/>
              </a:rPr>
              <a:t>Samtleben</a:t>
            </a:r>
            <a:r>
              <a:rPr lang="en-US" sz="1600" dirty="0">
                <a:latin typeface="Montserrat" pitchFamily="2" charset="77"/>
              </a:rPr>
              <a:t> et al., 2019)</a:t>
            </a:r>
          </a:p>
          <a:p>
            <a:pPr marL="1257300" lvl="2" indent="0">
              <a:buNone/>
            </a:pPr>
            <a:endParaRPr lang="en-US" sz="1600" dirty="0">
              <a:latin typeface="Montserrat" pitchFamily="2" charset="77"/>
            </a:endParaRPr>
          </a:p>
          <a:p>
            <a:pPr marL="1028700" lvl="1">
              <a:buFont typeface="Arial" panose="020B0604020202020204" pitchFamily="34" charset="0"/>
              <a:buChar char="•"/>
            </a:pPr>
            <a:r>
              <a:rPr lang="en-US" sz="1600" b="1" dirty="0">
                <a:latin typeface="Montserrat" pitchFamily="2" charset="77"/>
              </a:rPr>
              <a:t>Gender essentialist beliefs of fathers and mothers</a:t>
            </a:r>
          </a:p>
          <a:p>
            <a:pPr marL="1485900" lvl="2">
              <a:buFont typeface="Arial" panose="020B0604020202020204" pitchFamily="34" charset="0"/>
              <a:buChar char="•"/>
            </a:pPr>
            <a:r>
              <a:rPr lang="en-US" sz="1600" dirty="0">
                <a:latin typeface="Montserrat" pitchFamily="2" charset="77"/>
              </a:rPr>
              <a:t>Gender ideology often overlooked as predictor of leave-taking behavior (e.g., Pizarro &amp; </a:t>
            </a:r>
            <a:r>
              <a:rPr lang="en-US" sz="1600" dirty="0" err="1">
                <a:latin typeface="Montserrat" pitchFamily="2" charset="77"/>
              </a:rPr>
              <a:t>Gartzia</a:t>
            </a:r>
            <a:r>
              <a:rPr lang="en-US" sz="1600" dirty="0">
                <a:latin typeface="Montserrat" pitchFamily="2" charset="77"/>
              </a:rPr>
              <a:t>., 2024)</a:t>
            </a:r>
          </a:p>
          <a:p>
            <a:pPr marL="1485900" lvl="2">
              <a:buFont typeface="Arial" panose="020B0604020202020204" pitchFamily="34" charset="0"/>
              <a:buChar char="•"/>
            </a:pPr>
            <a:endParaRPr lang="en-US" sz="1300" dirty="0">
              <a:latin typeface="Montserrat" pitchFamily="2" charset="77"/>
            </a:endParaRPr>
          </a:p>
          <a:p>
            <a:pPr marL="342900" indent="-228600" defTabSz="914400">
              <a:lnSpc>
                <a:spcPct val="90000"/>
              </a:lnSpc>
              <a:buFont typeface="Arial" panose="020B0604020202020204" pitchFamily="34" charset="0"/>
              <a:buChar char="•"/>
            </a:pPr>
            <a:endParaRPr lang="en-US" sz="1300" dirty="0">
              <a:latin typeface="Montserrat" pitchFamily="2" charset="77"/>
              <a:ea typeface="+mn-ea"/>
              <a:cs typeface="+mn-cs"/>
            </a:endParaRPr>
          </a:p>
        </p:txBody>
      </p:sp>
    </p:spTree>
    <p:extLst>
      <p:ext uri="{BB962C8B-B14F-4D97-AF65-F5344CB8AC3E}">
        <p14:creationId xmlns:p14="http://schemas.microsoft.com/office/powerpoint/2010/main" val="116238578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92EDE-65C5-CE70-F349-6EF80A53711D}"/>
              </a:ext>
            </a:extLst>
          </p:cNvPr>
          <p:cNvSpPr>
            <a:spLocks noGrp="1"/>
          </p:cNvSpPr>
          <p:nvPr>
            <p:ph type="title"/>
          </p:nvPr>
        </p:nvSpPr>
        <p:spPr>
          <a:xfrm>
            <a:off x="836679" y="723898"/>
            <a:ext cx="6002110" cy="1495425"/>
          </a:xfrm>
        </p:spPr>
        <p:txBody>
          <a:bodyPr>
            <a:normAutofit/>
          </a:bodyPr>
          <a:lstStyle/>
          <a:p>
            <a:r>
              <a:rPr lang="en-GB" sz="4000" dirty="0">
                <a:latin typeface="Montserrat" pitchFamily="2" charset="77"/>
              </a:rPr>
              <a:t>Our study: </a:t>
            </a:r>
            <a:br>
              <a:rPr lang="en-GB" sz="4000" dirty="0">
                <a:latin typeface="Montserrat" pitchFamily="2" charset="77"/>
              </a:rPr>
            </a:br>
            <a:r>
              <a:rPr lang="en-GB" sz="4000" dirty="0">
                <a:latin typeface="Montserrat" pitchFamily="2" charset="77"/>
              </a:rPr>
              <a:t>‘Resilient together’</a:t>
            </a:r>
          </a:p>
        </p:txBody>
      </p:sp>
      <p:pic>
        <p:nvPicPr>
          <p:cNvPr id="6" name="Picture 5">
            <a:extLst>
              <a:ext uri="{FF2B5EF4-FFF2-40B4-BE49-F238E27FC236}">
                <a16:creationId xmlns:a16="http://schemas.microsoft.com/office/drawing/2014/main" id="{D92CE1E4-A247-D465-FC9A-F5A8BF509ADC}"/>
              </a:ext>
            </a:extLst>
          </p:cNvPr>
          <p:cNvPicPr>
            <a:picLocks noChangeAspect="1"/>
          </p:cNvPicPr>
          <p:nvPr/>
        </p:nvPicPr>
        <p:blipFill rotWithShape="1">
          <a:blip r:embed="rId3"/>
          <a:srcRect l="18912" r="32494" b="-1"/>
          <a:stretch/>
        </p:blipFill>
        <p:spPr>
          <a:xfrm>
            <a:off x="7199440" y="10"/>
            <a:ext cx="4992560" cy="6857990"/>
          </a:xfrm>
          <a:prstGeom prst="rect">
            <a:avLst/>
          </a:prstGeom>
          <a:effectLst/>
        </p:spPr>
      </p:pic>
      <p:graphicFrame>
        <p:nvGraphicFramePr>
          <p:cNvPr id="5" name="Content Placeholder 2">
            <a:extLst>
              <a:ext uri="{FF2B5EF4-FFF2-40B4-BE49-F238E27FC236}">
                <a16:creationId xmlns:a16="http://schemas.microsoft.com/office/drawing/2014/main" id="{3233EA35-0867-D6DE-F82A-B62DBA638597}"/>
              </a:ext>
            </a:extLst>
          </p:cNvPr>
          <p:cNvGraphicFramePr>
            <a:graphicFrameLocks noGrp="1"/>
          </p:cNvGraphicFramePr>
          <p:nvPr>
            <p:ph idx="1"/>
            <p:extLst>
              <p:ext uri="{D42A27DB-BD31-4B8C-83A1-F6EECF244321}">
                <p14:modId xmlns:p14="http://schemas.microsoft.com/office/powerpoint/2010/main" val="1592851707"/>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472179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E2143B-5BDA-0718-1464-5B081C4EBB0A}"/>
              </a:ext>
            </a:extLst>
          </p:cNvPr>
          <p:cNvSpPr txBox="1">
            <a:spLocks/>
          </p:cNvSpPr>
          <p:nvPr/>
        </p:nvSpPr>
        <p:spPr>
          <a:xfrm>
            <a:off x="1616053" y="-202560"/>
            <a:ext cx="8959893" cy="888360"/>
          </a:xfrm>
          <a:prstGeom prst="rect">
            <a:avLst/>
          </a:prstGeom>
        </p:spPr>
        <p:txBody>
          <a:bodyPr vert="horz" lIns="91440" tIns="45720" rIns="91440" bIns="45720" rtlCol="0" anchor="b" anchorCtr="0">
            <a:normAutofit/>
          </a:bodyPr>
          <a:lstStyle>
            <a:lvl1pPr marL="0" marR="0" indent="0" algn="l" defTabSz="914126" rtl="0" eaLnBrk="1" fontAlgn="auto" latinLnBrk="0" hangingPunct="1">
              <a:lnSpc>
                <a:spcPct val="100000"/>
              </a:lnSpc>
              <a:spcBef>
                <a:spcPct val="0"/>
              </a:spcBef>
              <a:spcAft>
                <a:spcPts val="0"/>
              </a:spcAft>
              <a:buClrTx/>
              <a:buSzTx/>
              <a:buFontTx/>
              <a:buNone/>
              <a:tabLst/>
              <a:defRPr lang="nl-NL" sz="2299" b="1" i="0" kern="120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defRPr>
            </a:lvl1pPr>
          </a:lstStyle>
          <a:p>
            <a:pPr algn="ctr" defTabSz="914400">
              <a:lnSpc>
                <a:spcPct val="90000"/>
              </a:lnSpc>
              <a:spcAft>
                <a:spcPts val="600"/>
              </a:spcAft>
            </a:pPr>
            <a:r>
              <a:rPr lang="en-US" sz="3200" kern="1200" dirty="0">
                <a:solidFill>
                  <a:schemeClr val="tx1">
                    <a:lumMod val="65000"/>
                    <a:lumOff val="35000"/>
                  </a:schemeClr>
                </a:solidFill>
                <a:latin typeface="Montserrat" pitchFamily="2" charset="77"/>
                <a:ea typeface="+mj-ea"/>
                <a:cs typeface="+mj-cs"/>
              </a:rPr>
              <a:t>Theoretical grounding</a:t>
            </a:r>
          </a:p>
        </p:txBody>
      </p:sp>
      <p:graphicFrame>
        <p:nvGraphicFramePr>
          <p:cNvPr id="24" name="Text Placeholder 2">
            <a:extLst>
              <a:ext uri="{FF2B5EF4-FFF2-40B4-BE49-F238E27FC236}">
                <a16:creationId xmlns:a16="http://schemas.microsoft.com/office/drawing/2014/main" id="{F0974902-1CEB-FA9E-5225-9291F1CEAE29}"/>
              </a:ext>
            </a:extLst>
          </p:cNvPr>
          <p:cNvGraphicFramePr/>
          <p:nvPr>
            <p:extLst>
              <p:ext uri="{D42A27DB-BD31-4B8C-83A1-F6EECF244321}">
                <p14:modId xmlns:p14="http://schemas.microsoft.com/office/powerpoint/2010/main" val="2434135338"/>
              </p:ext>
            </p:extLst>
          </p:nvPr>
        </p:nvGraphicFramePr>
        <p:xfrm>
          <a:off x="1019908" y="888360"/>
          <a:ext cx="10251830" cy="5705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175149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Round stone on desert">
            <a:extLst>
              <a:ext uri="{FF2B5EF4-FFF2-40B4-BE49-F238E27FC236}">
                <a16:creationId xmlns:a16="http://schemas.microsoft.com/office/drawing/2014/main" id="{5005B55B-FCBE-9027-6912-E4FD8AB72062}"/>
              </a:ext>
            </a:extLst>
          </p:cNvPr>
          <p:cNvPicPr>
            <a:picLocks noChangeAspect="1"/>
          </p:cNvPicPr>
          <p:nvPr/>
        </p:nvPicPr>
        <p:blipFill rotWithShape="1">
          <a:blip r:embed="rId2"/>
          <a:srcRect b="15414"/>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7F94F9-1804-B7CD-4BE5-C2EAF41588A5}"/>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Preliminary findings</a:t>
            </a:r>
          </a:p>
        </p:txBody>
      </p:sp>
    </p:spTree>
    <p:extLst>
      <p:ext uri="{BB962C8B-B14F-4D97-AF65-F5344CB8AC3E}">
        <p14:creationId xmlns:p14="http://schemas.microsoft.com/office/powerpoint/2010/main" val="3715875644"/>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Glass roof of shopping gallery Milan">
            <a:extLst>
              <a:ext uri="{FF2B5EF4-FFF2-40B4-BE49-F238E27FC236}">
                <a16:creationId xmlns:a16="http://schemas.microsoft.com/office/drawing/2014/main" id="{0D99902F-B417-FEAE-D386-51A2E9C79EB1}"/>
              </a:ext>
            </a:extLst>
          </p:cNvPr>
          <p:cNvPicPr>
            <a:picLocks noGrp="1" noChangeAspect="1"/>
          </p:cNvPicPr>
          <p:nvPr>
            <p:ph idx="1"/>
          </p:nvPr>
        </p:nvPicPr>
        <p:blipFill rotWithShape="1">
          <a:blip r:embed="rId3"/>
          <a:srcRect t="2219" b="1351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7A658E-4D46-689F-2C7A-A7EA1C7F175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Ceiling effect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531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3616</TotalTime>
  <Words>1665</Words>
  <Application>Microsoft Macintosh PowerPoint</Application>
  <PresentationFormat>Widescreen</PresentationFormat>
  <Paragraphs>130</Paragraphs>
  <Slides>18</Slides>
  <Notes>17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Arial</vt:lpstr>
      <vt:lpstr>Calibri</vt:lpstr>
      <vt:lpstr>Calibri Light</vt:lpstr>
      <vt:lpstr>CG Times</vt:lpstr>
      <vt:lpstr>Merriweather</vt:lpstr>
      <vt:lpstr>Montserrat</vt:lpstr>
      <vt:lpstr>Open Sans</vt:lpstr>
      <vt:lpstr>Open Sans Light</vt:lpstr>
      <vt:lpstr>Symbol</vt:lpstr>
      <vt:lpstr>Times New Roman</vt:lpstr>
      <vt:lpstr>Verdana</vt:lpstr>
      <vt:lpstr>Office Theme</vt:lpstr>
      <vt:lpstr>Onur Şahin, Mara Yerkes, Lianne Aarntzen, Esther Kluwer, Chantal Remery, Belle Derks  Utrecht University</vt:lpstr>
      <vt:lpstr>PowerPoint Presentation</vt:lpstr>
      <vt:lpstr>PowerPoint Presentation</vt:lpstr>
      <vt:lpstr>PowerPoint Presentation</vt:lpstr>
      <vt:lpstr>PowerPoint Presentation</vt:lpstr>
      <vt:lpstr>Our study:  ‘Resilient together’</vt:lpstr>
      <vt:lpstr>PowerPoint Presentation</vt:lpstr>
      <vt:lpstr>Preliminary findings</vt:lpstr>
      <vt:lpstr>Ceiling effect</vt:lpstr>
      <vt:lpstr>PowerPoint Presentation</vt:lpstr>
      <vt:lpstr>PowerPoint Presentation</vt:lpstr>
      <vt:lpstr>PowerPoint Presentation</vt:lpstr>
      <vt:lpstr>PowerPoint Presentation</vt:lpstr>
      <vt:lpstr>PowerPoint Presentation</vt:lpstr>
      <vt:lpstr>PowerPoint Presentation</vt:lpstr>
      <vt:lpstr>Summarizing…</vt:lpstr>
      <vt:lpstr>Next steps and discussion</vt:lpstr>
      <vt:lpstr>Thanks for listening!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Werkexploratie 1 Overbruggen Stagediscriminatie</dc:title>
  <dc:creator>Jojanneke van der Toorn</dc:creator>
  <cp:lastModifiedBy>Yerkes, M.A. (Mara)</cp:lastModifiedBy>
  <cp:revision>337</cp:revision>
  <dcterms:created xsi:type="dcterms:W3CDTF">2016-11-02T08:46:12Z</dcterms:created>
  <dcterms:modified xsi:type="dcterms:W3CDTF">2024-08-27T05:52:03Z</dcterms:modified>
</cp:coreProperties>
</file>