
<file path=[Content_Types].xml><?xml version="1.0" encoding="utf-8"?>
<Types xmlns="http://schemas.openxmlformats.org/package/2006/content-types">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5.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1.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9" roundtripDataSignature="AMtx7mg+enUWb/Dhzy7u+vBT2hpvYVae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CA28C6E-2A0F-421E-959F-E1996C0DABC7}">
  <a:tblStyle styleId="{9CA28C6E-2A0F-421E-959F-E1996C0DABC7}" styleName="Table_0">
    <a:wholeTbl>
      <a:tcTxStyle b="off" i="off">
        <a:font>
          <a:latin typeface="Arial"/>
          <a:ea typeface="Arial"/>
          <a:cs typeface="Arial"/>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accent5"/>
              </a:solidFill>
              <a:prstDash val="solid"/>
              <a:round/>
              <a:headEnd len="sm" w="sm" type="none"/>
              <a:tailEnd len="sm" w="sm" type="none"/>
            </a:ln>
          </a:top>
          <a:bottom>
            <a:ln cap="flat" cmpd="sng" w="12700">
              <a:solidFill>
                <a:schemeClr val="accent5"/>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fill>
          <a:solidFill>
            <a:schemeClr val="accent5">
              <a:alpha val="20000"/>
            </a:schemeClr>
          </a:solidFill>
        </a:fill>
      </a:tcStyle>
    </a:band1H>
    <a:band2H>
      <a:tcTxStyle/>
    </a:band2H>
    <a:band1V>
      <a:tcTxStyle/>
      <a:tcStyle>
        <a:fill>
          <a:solidFill>
            <a:schemeClr val="accent5">
              <a:alpha val="20000"/>
            </a:schemeClr>
          </a:solidFill>
        </a:fill>
      </a:tcStyle>
    </a:band1V>
    <a:band2V>
      <a:tcTxStyle/>
    </a:band2V>
    <a:lastCol>
      <a:tcTxStyle b="on" i="off"/>
    </a:lastCol>
    <a:firstCol>
      <a:tcTxStyle b="on" i="off"/>
    </a:firstCol>
    <a:lastRow>
      <a:tcTxStyle b="on" i="off"/>
      <a:tcStyle>
        <a:tcBdr>
          <a:top>
            <a:ln cap="flat" cmpd="sng" w="12700">
              <a:solidFill>
                <a:schemeClr val="accent5"/>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12700">
              <a:solidFill>
                <a:schemeClr val="accent5"/>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 Leave </c:v>
                </c:pt>
              </c:strCache>
            </c:strRef>
          </c:tx>
          <c:spPr>
            <a:solidFill>
              <a:schemeClr val="accent5"/>
            </a:solidFill>
            <a:ln>
              <a:noFill/>
            </a:ln>
            <a:effectLst/>
          </c:spPr>
          <c:invertIfNegative val="0"/>
          <c:errBars>
            <c:errBarType val="both"/>
            <c:errValType val="fixedVal"/>
            <c:noEndCap val="0"/>
            <c:val val="6.0000000000000019E-3"/>
            <c:spPr>
              <a:noFill/>
              <a:ln w="9525" cap="flat" cmpd="sng" algn="ctr">
                <a:solidFill>
                  <a:schemeClr val="tx1">
                    <a:lumMod val="65000"/>
                    <a:lumOff val="35000"/>
                  </a:schemeClr>
                </a:solidFill>
                <a:round/>
              </a:ln>
              <a:effectLst/>
            </c:spPr>
          </c:errBars>
          <c:cat>
            <c:strRef>
              <c:f>Sheet1!$A$2:$A$3</c:f>
              <c:strCache>
                <c:ptCount val="2"/>
                <c:pt idx="0">
                  <c:v>No Leave </c:v>
                </c:pt>
                <c:pt idx="1">
                  <c:v>Took Leave</c:v>
                </c:pt>
              </c:strCache>
            </c:strRef>
          </c:cat>
          <c:val>
            <c:numRef>
              <c:f>Sheet1!$B$2:$B$3</c:f>
              <c:numCache>
                <c:formatCode>General</c:formatCode>
                <c:ptCount val="2"/>
                <c:pt idx="0">
                  <c:v>0.33</c:v>
                </c:pt>
                <c:pt idx="1">
                  <c:v>0.36749999999999999</c:v>
                </c:pt>
              </c:numCache>
            </c:numRef>
          </c:val>
          <c:extLst>
            <c:ext xmlns:c16="http://schemas.microsoft.com/office/drawing/2014/chart" uri="{C3380CC4-5D6E-409C-BE32-E72D297353CC}">
              <c16:uniqueId val="{00000000-ED74-4BF0-B99D-475BCA3FA2B1}"/>
            </c:ext>
          </c:extLst>
        </c:ser>
        <c:dLbls>
          <c:showLegendKey val="0"/>
          <c:showVal val="0"/>
          <c:showCatName val="0"/>
          <c:showSerName val="0"/>
          <c:showPercent val="0"/>
          <c:showBubbleSize val="0"/>
        </c:dLbls>
        <c:gapWidth val="219"/>
        <c:overlap val="-27"/>
        <c:axId val="596816911"/>
        <c:axId val="596805263"/>
      </c:barChart>
      <c:catAx>
        <c:axId val="596816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96805263"/>
        <c:crosses val="autoZero"/>
        <c:auto val="1"/>
        <c:lblAlgn val="ctr"/>
        <c:lblOffset val="100"/>
        <c:noMultiLvlLbl val="0"/>
      </c:catAx>
      <c:valAx>
        <c:axId val="596805263"/>
        <c:scaling>
          <c:orientation val="minMax"/>
          <c:max val="0.42000000000000004"/>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96816911"/>
        <c:crosses val="autoZero"/>
        <c:crossBetween val="between"/>
        <c:majorUnit val="2.0000000000000004E-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64109082064302E-2"/>
          <c:y val="2.1486664601517276E-2"/>
          <c:w val="0.87461705384949229"/>
          <c:h val="0.83113379738454907"/>
        </c:manualLayout>
      </c:layout>
      <c:barChart>
        <c:barDir val="col"/>
        <c:grouping val="clustered"/>
        <c:varyColors val="0"/>
        <c:ser>
          <c:idx val="0"/>
          <c:order val="0"/>
          <c:tx>
            <c:strRef>
              <c:f>Sheet1!$B$1</c:f>
              <c:strCache>
                <c:ptCount val="1"/>
                <c:pt idx="0">
                  <c:v>No leave</c:v>
                </c:pt>
              </c:strCache>
            </c:strRef>
          </c:tx>
          <c:spPr>
            <a:solidFill>
              <a:schemeClr val="accent5"/>
            </a:solidFill>
            <a:ln>
              <a:noFill/>
            </a:ln>
            <a:effectLst/>
          </c:spPr>
          <c:invertIfNegative val="0"/>
          <c:errBars>
            <c:errBarType val="both"/>
            <c:errValType val="fixedVal"/>
            <c:noEndCap val="0"/>
            <c:val val="6.0000000000000019E-3"/>
            <c:spPr>
              <a:noFill/>
              <a:ln w="9525" cap="flat" cmpd="sng" algn="ctr">
                <a:solidFill>
                  <a:schemeClr val="tx1">
                    <a:lumMod val="65000"/>
                    <a:lumOff val="35000"/>
                  </a:schemeClr>
                </a:solidFill>
                <a:round/>
              </a:ln>
              <a:effectLst/>
            </c:spPr>
          </c:errBars>
          <c:cat>
            <c:strRef>
              <c:f>Sheet1!$A$2:$A$7</c:f>
              <c:strCache>
                <c:ptCount val="6"/>
                <c:pt idx="0">
                  <c:v>No leave</c:v>
                </c:pt>
                <c:pt idx="1">
                  <c:v>Less than one week</c:v>
                </c:pt>
                <c:pt idx="2">
                  <c:v>One week</c:v>
                </c:pt>
                <c:pt idx="3">
                  <c:v>Two weeks</c:v>
                </c:pt>
                <c:pt idx="4">
                  <c:v>3-4 weeks</c:v>
                </c:pt>
                <c:pt idx="5">
                  <c:v>More than a month</c:v>
                </c:pt>
              </c:strCache>
            </c:strRef>
          </c:cat>
          <c:val>
            <c:numRef>
              <c:f>Sheet1!$B$2:$B$7</c:f>
              <c:numCache>
                <c:formatCode>General</c:formatCode>
                <c:ptCount val="6"/>
                <c:pt idx="0">
                  <c:v>0.33</c:v>
                </c:pt>
                <c:pt idx="1">
                  <c:v>0.32750000000000001</c:v>
                </c:pt>
                <c:pt idx="2">
                  <c:v>0.35249999999999998</c:v>
                </c:pt>
                <c:pt idx="3">
                  <c:v>0.38</c:v>
                </c:pt>
                <c:pt idx="4">
                  <c:v>0.3725</c:v>
                </c:pt>
                <c:pt idx="5">
                  <c:v>0.39500000000000002</c:v>
                </c:pt>
              </c:numCache>
            </c:numRef>
          </c:val>
          <c:extLst>
            <c:ext xmlns:c16="http://schemas.microsoft.com/office/drawing/2014/chart" uri="{C3380CC4-5D6E-409C-BE32-E72D297353CC}">
              <c16:uniqueId val="{00000000-B0DA-45BA-8F75-9EA63FE72ED1}"/>
            </c:ext>
          </c:extLst>
        </c:ser>
        <c:dLbls>
          <c:showLegendKey val="0"/>
          <c:showVal val="0"/>
          <c:showCatName val="0"/>
          <c:showSerName val="0"/>
          <c:showPercent val="0"/>
          <c:showBubbleSize val="0"/>
        </c:dLbls>
        <c:gapWidth val="79"/>
        <c:overlap val="-27"/>
        <c:axId val="977338767"/>
        <c:axId val="977326287"/>
      </c:barChart>
      <c:catAx>
        <c:axId val="97733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77326287"/>
        <c:crosses val="autoZero"/>
        <c:auto val="1"/>
        <c:lblAlgn val="ctr"/>
        <c:lblOffset val="100"/>
        <c:noMultiLvlLbl val="0"/>
      </c:catAx>
      <c:valAx>
        <c:axId val="977326287"/>
        <c:scaling>
          <c:orientation val="minMax"/>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77338767"/>
        <c:crosses val="autoZero"/>
        <c:crossBetween val="between"/>
        <c:majorUnit val="2.0000000000000004E-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 Leave </c:v>
                </c:pt>
              </c:strCache>
            </c:strRef>
          </c:tx>
          <c:spPr>
            <a:solidFill>
              <a:schemeClr val="accent5"/>
            </a:solidFill>
            <a:ln>
              <a:noFill/>
            </a:ln>
            <a:effectLst/>
          </c:spPr>
          <c:invertIfNegative val="0"/>
          <c:errBars>
            <c:errBarType val="both"/>
            <c:errValType val="fixedVal"/>
            <c:noEndCap val="0"/>
            <c:val val="0.71000000000000008"/>
            <c:spPr>
              <a:noFill/>
              <a:ln w="9525" cap="flat" cmpd="sng" algn="ctr">
                <a:solidFill>
                  <a:schemeClr val="tx1">
                    <a:lumMod val="65000"/>
                    <a:lumOff val="35000"/>
                  </a:schemeClr>
                </a:solidFill>
                <a:round/>
              </a:ln>
              <a:effectLst/>
            </c:spPr>
          </c:errBars>
          <c:cat>
            <c:strRef>
              <c:f>Sheet1!$A$2:$A$3</c:f>
              <c:strCache>
                <c:ptCount val="2"/>
                <c:pt idx="0">
                  <c:v>No leave</c:v>
                </c:pt>
                <c:pt idx="1">
                  <c:v>Took Leave</c:v>
                </c:pt>
              </c:strCache>
            </c:strRef>
          </c:cat>
          <c:val>
            <c:numRef>
              <c:f>Sheet1!$B$2:$B$3</c:f>
              <c:numCache>
                <c:formatCode>General</c:formatCode>
                <c:ptCount val="2"/>
                <c:pt idx="0">
                  <c:v>8.32</c:v>
                </c:pt>
                <c:pt idx="1">
                  <c:v>9.56</c:v>
                </c:pt>
              </c:numCache>
            </c:numRef>
          </c:val>
          <c:extLst>
            <c:ext xmlns:c16="http://schemas.microsoft.com/office/drawing/2014/chart" uri="{C3380CC4-5D6E-409C-BE32-E72D297353CC}">
              <c16:uniqueId val="{00000000-ED74-4BF0-B99D-475BCA3FA2B1}"/>
            </c:ext>
          </c:extLst>
        </c:ser>
        <c:dLbls>
          <c:showLegendKey val="0"/>
          <c:showVal val="0"/>
          <c:showCatName val="0"/>
          <c:showSerName val="0"/>
          <c:showPercent val="0"/>
          <c:showBubbleSize val="0"/>
        </c:dLbls>
        <c:gapWidth val="219"/>
        <c:overlap val="-27"/>
        <c:axId val="596816911"/>
        <c:axId val="596805263"/>
      </c:barChart>
      <c:catAx>
        <c:axId val="596816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96805263"/>
        <c:crosses val="autoZero"/>
        <c:auto val="1"/>
        <c:lblAlgn val="ctr"/>
        <c:lblOffset val="100"/>
        <c:noMultiLvlLbl val="0"/>
      </c:catAx>
      <c:valAx>
        <c:axId val="596805263"/>
        <c:scaling>
          <c:orientation val="minMax"/>
          <c:max val="11"/>
          <c:min val="7.5"/>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96816911"/>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5"/>
            </a:solidFill>
            <a:ln>
              <a:noFill/>
            </a:ln>
            <a:effectLst/>
          </c:spPr>
          <c:invertIfNegative val="0"/>
          <c:errBars>
            <c:errBarType val="both"/>
            <c:errValType val="fixedVal"/>
            <c:noEndCap val="0"/>
            <c:val val="0.71000000000000008"/>
            <c:spPr>
              <a:noFill/>
              <a:ln w="9525" cap="flat" cmpd="sng" algn="ctr">
                <a:solidFill>
                  <a:schemeClr val="tx1">
                    <a:lumMod val="65000"/>
                    <a:lumOff val="35000"/>
                  </a:schemeClr>
                </a:solidFill>
                <a:round/>
              </a:ln>
              <a:effectLst/>
            </c:spPr>
          </c:errBars>
          <c:cat>
            <c:strRef>
              <c:f>Sheet1!$A$2:$A$7</c:f>
              <c:strCache>
                <c:ptCount val="6"/>
                <c:pt idx="0">
                  <c:v>No leave</c:v>
                </c:pt>
                <c:pt idx="1">
                  <c:v>Less than one week</c:v>
                </c:pt>
                <c:pt idx="2">
                  <c:v>One week</c:v>
                </c:pt>
                <c:pt idx="3">
                  <c:v>Two weeks</c:v>
                </c:pt>
                <c:pt idx="4">
                  <c:v>3-4 weeks</c:v>
                </c:pt>
                <c:pt idx="5">
                  <c:v>More than a month</c:v>
                </c:pt>
              </c:strCache>
            </c:strRef>
          </c:cat>
          <c:val>
            <c:numRef>
              <c:f>Sheet1!$B$2:$B$7</c:f>
              <c:numCache>
                <c:formatCode>General</c:formatCode>
                <c:ptCount val="6"/>
                <c:pt idx="0">
                  <c:v>8.31</c:v>
                </c:pt>
                <c:pt idx="1">
                  <c:v>9.01</c:v>
                </c:pt>
                <c:pt idx="2">
                  <c:v>9.64</c:v>
                </c:pt>
                <c:pt idx="3">
                  <c:v>9.8800000000000008</c:v>
                </c:pt>
                <c:pt idx="4">
                  <c:v>9.2100000000000009</c:v>
                </c:pt>
                <c:pt idx="5">
                  <c:v>9.8699999999999992</c:v>
                </c:pt>
              </c:numCache>
            </c:numRef>
          </c:val>
          <c:extLst>
            <c:ext xmlns:c16="http://schemas.microsoft.com/office/drawing/2014/chart" uri="{C3380CC4-5D6E-409C-BE32-E72D297353CC}">
              <c16:uniqueId val="{00000000-B0DA-45BA-8F75-9EA63FE72ED1}"/>
            </c:ext>
          </c:extLst>
        </c:ser>
        <c:dLbls>
          <c:showLegendKey val="0"/>
          <c:showVal val="0"/>
          <c:showCatName val="0"/>
          <c:showSerName val="0"/>
          <c:showPercent val="0"/>
          <c:showBubbleSize val="0"/>
        </c:dLbls>
        <c:gapWidth val="79"/>
        <c:overlap val="-27"/>
        <c:axId val="977338767"/>
        <c:axId val="977326287"/>
      </c:barChart>
      <c:catAx>
        <c:axId val="97733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77326287"/>
        <c:crosses val="autoZero"/>
        <c:auto val="1"/>
        <c:lblAlgn val="ctr"/>
        <c:lblOffset val="100"/>
        <c:noMultiLvlLbl val="0"/>
      </c:catAx>
      <c:valAx>
        <c:axId val="977326287"/>
        <c:scaling>
          <c:orientation val="minMax"/>
          <c:max val="11"/>
          <c:min val="7.5"/>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7733876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66447944007005E-2"/>
          <c:y val="1.7408956692913386E-2"/>
          <c:w val="0.94010207057451156"/>
          <c:h val="0.80361199967191599"/>
        </c:manualLayout>
      </c:layout>
      <c:barChart>
        <c:barDir val="col"/>
        <c:grouping val="clustered"/>
        <c:varyColors val="0"/>
        <c:ser>
          <c:idx val="0"/>
          <c:order val="0"/>
          <c:tx>
            <c:strRef>
              <c:f>Sheet1!$B$1</c:f>
              <c:strCache>
                <c:ptCount val="1"/>
                <c:pt idx="0">
                  <c:v>No leave</c:v>
                </c:pt>
              </c:strCache>
            </c:strRef>
          </c:tx>
          <c:spPr>
            <a:solidFill>
              <a:schemeClr val="accent6"/>
            </a:solidFill>
            <a:ln>
              <a:noFill/>
            </a:ln>
            <a:effectLst/>
          </c:spPr>
          <c:invertIfNegative val="0"/>
          <c:errBars>
            <c:errBarType val="both"/>
            <c:errValType val="cust"/>
            <c:noEndCap val="0"/>
            <c:plus>
              <c:numRef>
                <c:f>Sheet1!$K$2:$K$6</c:f>
                <c:numCache>
                  <c:formatCode>General</c:formatCode>
                  <c:ptCount val="5"/>
                  <c:pt idx="0">
                    <c:v>7.999999999999962E-3</c:v>
                  </c:pt>
                  <c:pt idx="1">
                    <c:v>1.0000000000000009E-2</c:v>
                  </c:pt>
                  <c:pt idx="2">
                    <c:v>1.0000000000000009E-2</c:v>
                  </c:pt>
                  <c:pt idx="3">
                    <c:v>1.0000000000000009E-2</c:v>
                  </c:pt>
                  <c:pt idx="4">
                    <c:v>1.1000000000000032E-2</c:v>
                  </c:pt>
                </c:numCache>
              </c:numRef>
            </c:plus>
            <c:minus>
              <c:numRef>
                <c:f>Sheet1!$I$2:$I$6</c:f>
                <c:numCache>
                  <c:formatCode>General</c:formatCode>
                  <c:ptCount val="5"/>
                  <c:pt idx="0">
                    <c:v>9.0000000000000305E-3</c:v>
                  </c:pt>
                  <c:pt idx="1">
                    <c:v>1.0000000000000009E-2</c:v>
                  </c:pt>
                  <c:pt idx="2">
                    <c:v>8.9999999999999854E-3</c:v>
                  </c:pt>
                  <c:pt idx="3">
                    <c:v>8.9999999999999854E-3</c:v>
                  </c:pt>
                  <c:pt idx="4">
                    <c:v>1.0999999999999987E-2</c:v>
                  </c:pt>
                </c:numCache>
              </c:numRef>
            </c:minus>
            <c:spPr>
              <a:noFill/>
              <a:ln w="9525" cap="flat" cmpd="sng" algn="ctr">
                <a:solidFill>
                  <a:schemeClr val="tx1">
                    <a:lumMod val="65000"/>
                    <a:lumOff val="35000"/>
                  </a:schemeClr>
                </a:solidFill>
                <a:round/>
              </a:ln>
              <a:effectLst/>
            </c:spPr>
          </c:errBars>
          <c:cat>
            <c:strRef>
              <c:f>Sheet1!$A$2:$A$6</c:f>
              <c:strCache>
                <c:ptCount val="5"/>
                <c:pt idx="0">
                  <c:v>Cleaning</c:v>
                </c:pt>
                <c:pt idx="1">
                  <c:v>Cooking</c:v>
                </c:pt>
                <c:pt idx="2">
                  <c:v>Dishes</c:v>
                </c:pt>
                <c:pt idx="3">
                  <c:v>Laundry</c:v>
                </c:pt>
                <c:pt idx="4">
                  <c:v>Shopping</c:v>
                </c:pt>
              </c:strCache>
            </c:strRef>
          </c:cat>
          <c:val>
            <c:numRef>
              <c:f>Sheet1!$B$2:$B$6</c:f>
              <c:numCache>
                <c:formatCode>General</c:formatCode>
                <c:ptCount val="5"/>
                <c:pt idx="0">
                  <c:v>0.30499999999999999</c:v>
                </c:pt>
                <c:pt idx="1">
                  <c:v>0.3175</c:v>
                </c:pt>
                <c:pt idx="2">
                  <c:v>0.36499999999999999</c:v>
                </c:pt>
                <c:pt idx="3">
                  <c:v>0.27250000000000002</c:v>
                </c:pt>
                <c:pt idx="4">
                  <c:v>0.39250000000000002</c:v>
                </c:pt>
              </c:numCache>
            </c:numRef>
          </c:val>
          <c:extLst>
            <c:ext xmlns:c16="http://schemas.microsoft.com/office/drawing/2014/chart" uri="{C3380CC4-5D6E-409C-BE32-E72D297353CC}">
              <c16:uniqueId val="{00000000-8DF1-41EC-8762-6639DF759B15}"/>
            </c:ext>
          </c:extLst>
        </c:ser>
        <c:ser>
          <c:idx val="1"/>
          <c:order val="1"/>
          <c:tx>
            <c:strRef>
              <c:f>Sheet1!$C$1</c:f>
              <c:strCache>
                <c:ptCount val="1"/>
                <c:pt idx="0">
                  <c:v>Took leave</c:v>
                </c:pt>
              </c:strCache>
            </c:strRef>
          </c:tx>
          <c:spPr>
            <a:solidFill>
              <a:schemeClr val="accent5"/>
            </a:solidFill>
            <a:ln>
              <a:noFill/>
            </a:ln>
            <a:effectLst/>
          </c:spPr>
          <c:invertIfNegative val="0"/>
          <c:errBars>
            <c:errBarType val="both"/>
            <c:errValType val="cust"/>
            <c:noEndCap val="0"/>
            <c:plus>
              <c:numRef>
                <c:f>Sheet1!$K$10:$K$14</c:f>
                <c:numCache>
                  <c:formatCode>General</c:formatCode>
                  <c:ptCount val="5"/>
                  <c:pt idx="0">
                    <c:v>4.0000000000000036E-3</c:v>
                  </c:pt>
                  <c:pt idx="1">
                    <c:v>4.9999999999999819E-3</c:v>
                  </c:pt>
                  <c:pt idx="2">
                    <c:v>6.0000000000000053E-3</c:v>
                  </c:pt>
                  <c:pt idx="3">
                    <c:v>6.0000000000000053E-3</c:v>
                  </c:pt>
                  <c:pt idx="4">
                    <c:v>6.0000000000000053E-3</c:v>
                  </c:pt>
                </c:numCache>
              </c:numRef>
            </c:plus>
            <c:minus>
              <c:numRef>
                <c:f>Sheet1!$I$10:$I$14</c:f>
                <c:numCache>
                  <c:formatCode>General</c:formatCode>
                  <c:ptCount val="5"/>
                  <c:pt idx="0">
                    <c:v>5.000000000000027E-3</c:v>
                  </c:pt>
                  <c:pt idx="1">
                    <c:v>6.0000000000000053E-3</c:v>
                  </c:pt>
                  <c:pt idx="2">
                    <c:v>4.9999999999999819E-3</c:v>
                  </c:pt>
                  <c:pt idx="3">
                    <c:v>4.9999999999999819E-3</c:v>
                  </c:pt>
                  <c:pt idx="4">
                    <c:v>7.0000000000000288E-3</c:v>
                  </c:pt>
                </c:numCache>
              </c:numRef>
            </c:minus>
            <c:spPr>
              <a:noFill/>
              <a:ln w="9525" cap="flat" cmpd="sng" algn="ctr">
                <a:solidFill>
                  <a:schemeClr val="tx1">
                    <a:lumMod val="65000"/>
                    <a:lumOff val="35000"/>
                  </a:schemeClr>
                </a:solidFill>
                <a:round/>
              </a:ln>
              <a:effectLst/>
            </c:spPr>
          </c:errBars>
          <c:cat>
            <c:strRef>
              <c:f>Sheet1!$A$2:$A$6</c:f>
              <c:strCache>
                <c:ptCount val="5"/>
                <c:pt idx="0">
                  <c:v>Cleaning</c:v>
                </c:pt>
                <c:pt idx="1">
                  <c:v>Cooking</c:v>
                </c:pt>
                <c:pt idx="2">
                  <c:v>Dishes</c:v>
                </c:pt>
                <c:pt idx="3">
                  <c:v>Laundry</c:v>
                </c:pt>
                <c:pt idx="4">
                  <c:v>Shopping</c:v>
                </c:pt>
              </c:strCache>
            </c:strRef>
          </c:cat>
          <c:val>
            <c:numRef>
              <c:f>Sheet1!$C$2:$C$6</c:f>
              <c:numCache>
                <c:formatCode>General</c:formatCode>
                <c:ptCount val="5"/>
                <c:pt idx="0">
                  <c:v>0.34749999999999998</c:v>
                </c:pt>
                <c:pt idx="1">
                  <c:v>0.35249999999999998</c:v>
                </c:pt>
                <c:pt idx="2">
                  <c:v>0.42249999999999999</c:v>
                </c:pt>
                <c:pt idx="3">
                  <c:v>0.315</c:v>
                </c:pt>
                <c:pt idx="4">
                  <c:v>0.40500000000000003</c:v>
                </c:pt>
              </c:numCache>
            </c:numRef>
          </c:val>
          <c:extLst>
            <c:ext xmlns:c16="http://schemas.microsoft.com/office/drawing/2014/chart" uri="{C3380CC4-5D6E-409C-BE32-E72D297353CC}">
              <c16:uniqueId val="{00000001-8DF1-41EC-8762-6639DF759B15}"/>
            </c:ext>
          </c:extLst>
        </c:ser>
        <c:dLbls>
          <c:showLegendKey val="0"/>
          <c:showVal val="0"/>
          <c:showCatName val="0"/>
          <c:showSerName val="0"/>
          <c:showPercent val="0"/>
          <c:showBubbleSize val="0"/>
        </c:dLbls>
        <c:gapWidth val="219"/>
        <c:overlap val="-27"/>
        <c:axId val="979818623"/>
        <c:axId val="979835679"/>
      </c:barChart>
      <c:catAx>
        <c:axId val="9798186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979835679"/>
        <c:crosses val="autoZero"/>
        <c:auto val="1"/>
        <c:lblAlgn val="ctr"/>
        <c:lblOffset val="100"/>
        <c:noMultiLvlLbl val="0"/>
      </c:catAx>
      <c:valAx>
        <c:axId val="979835679"/>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79818623"/>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None/>
            </a:pPr>
            <a:r>
              <a:rPr i="1" lang="en-US"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indent="0" lvl="0" marL="0" marR="0" rtl="0" algn="l">
              <a:lnSpc>
                <a:spcPct val="200000"/>
              </a:lnSpc>
              <a:spcBef>
                <a:spcPts val="0"/>
              </a:spcBef>
              <a:spcAft>
                <a:spcPts val="0"/>
              </a:spcAft>
              <a:buNone/>
            </a:pPr>
            <a:r>
              <a:rPr lang="en-US" sz="1800">
                <a:latin typeface="Times New Roman"/>
                <a:ea typeface="Times New Roman"/>
                <a:cs typeface="Times New Roman"/>
                <a:sym typeface="Times New Roman"/>
              </a:rPr>
              <a:t> </a:t>
            </a:r>
            <a:endParaRPr/>
          </a:p>
          <a:p>
            <a:pPr indent="0" lvl="0" marL="0" marR="0" rtl="0" algn="l">
              <a:lnSpc>
                <a:spcPct val="200000"/>
              </a:lnSpc>
              <a:spcBef>
                <a:spcPts val="0"/>
              </a:spcBef>
              <a:spcAft>
                <a:spcPts val="0"/>
              </a:spcAft>
              <a:buNone/>
            </a:pPr>
            <a:r>
              <a:rPr lang="en-US" sz="1800">
                <a:latin typeface="Times New Roman"/>
                <a:ea typeface="Times New Roman"/>
                <a:cs typeface="Times New Roman"/>
                <a:sym typeface="Times New Roman"/>
              </a:rPr>
              <a:t> </a:t>
            </a:r>
            <a:endParaRPr sz="1800">
              <a:latin typeface="Calibri"/>
              <a:ea typeface="Calibri"/>
              <a:cs typeface="Calibri"/>
              <a:sym typeface="Calibri"/>
            </a:endParaRPr>
          </a:p>
          <a:p>
            <a:pPr indent="0" lvl="0" marL="0" rtl="0" algn="l">
              <a:spcBef>
                <a:spcPts val="0"/>
              </a:spcBef>
              <a:spcAft>
                <a:spcPts val="0"/>
              </a:spcAft>
              <a:buNone/>
            </a:pPr>
            <a:r>
              <a:t/>
            </a:r>
            <a:endParaRPr/>
          </a:p>
        </p:txBody>
      </p:sp>
      <p:sp>
        <p:nvSpPr>
          <p:cNvPr id="180" name="Google Shape;180;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None/>
            </a:pPr>
            <a:r>
              <a:t/>
            </a:r>
            <a:endParaRPr sz="1800">
              <a:latin typeface="Times New Roman"/>
              <a:ea typeface="Times New Roman"/>
              <a:cs typeface="Times New Roman"/>
              <a:sym typeface="Times New Roman"/>
            </a:endParaRPr>
          </a:p>
          <a:p>
            <a:pPr indent="0" lvl="0" marL="0" marR="0" rtl="0" algn="l">
              <a:lnSpc>
                <a:spcPct val="200000"/>
              </a:lnSpc>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t/>
            </a:r>
            <a:endParaRPr/>
          </a:p>
        </p:txBody>
      </p:sp>
      <p:sp>
        <p:nvSpPr>
          <p:cNvPr id="101" name="Google Shape;10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None/>
            </a:pPr>
            <a:r>
              <a:rPr lang="en-US" sz="1800">
                <a:latin typeface="Times New Roman"/>
                <a:ea typeface="Times New Roman"/>
                <a:cs typeface="Times New Roman"/>
                <a:sym typeface="Times New Roman"/>
              </a:rPr>
              <a:t> </a:t>
            </a:r>
            <a:endParaRPr sz="1800">
              <a:latin typeface="Calibri"/>
              <a:ea typeface="Calibri"/>
              <a:cs typeface="Calibri"/>
              <a:sym typeface="Calibri"/>
            </a:endParaRPr>
          </a:p>
          <a:p>
            <a:pPr indent="0" lvl="0" marL="0" rtl="0" algn="l">
              <a:spcBef>
                <a:spcPts val="0"/>
              </a:spcBef>
              <a:spcAft>
                <a:spcPts val="0"/>
              </a:spcAft>
              <a:buNone/>
            </a:pPr>
            <a:r>
              <a:t/>
            </a:r>
            <a:endParaRPr/>
          </a:p>
        </p:txBody>
      </p:sp>
      <p:sp>
        <p:nvSpPr>
          <p:cNvPr id="108" name="Google Shape;10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None/>
            </a:pPr>
            <a:r>
              <a:t/>
            </a:r>
            <a:endParaRPr sz="1800">
              <a:latin typeface="Calibri"/>
              <a:ea typeface="Calibri"/>
              <a:cs typeface="Calibri"/>
              <a:sym typeface="Calibri"/>
            </a:endParaRPr>
          </a:p>
        </p:txBody>
      </p:sp>
      <p:sp>
        <p:nvSpPr>
          <p:cNvPr id="122" name="Google Shape;12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14"/>
          <p:cNvSpPr txBox="1"/>
          <p:nvPr>
            <p:ph type="ctrTitle"/>
          </p:nvPr>
        </p:nvSpPr>
        <p:spPr>
          <a:xfrm>
            <a:off x="914400" y="1371601"/>
            <a:ext cx="10464800" cy="19272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5400"/>
              <a:buFont typeface="Arial"/>
              <a:buNone/>
              <a:defRPr sz="5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4"/>
          <p:cNvSpPr txBox="1"/>
          <p:nvPr>
            <p:ph idx="1" type="subTitle"/>
          </p:nvPr>
        </p:nvSpPr>
        <p:spPr>
          <a:xfrm>
            <a:off x="914400" y="3505200"/>
            <a:ext cx="8534400" cy="1752600"/>
          </a:xfrm>
          <a:prstGeom prst="rect">
            <a:avLst/>
          </a:prstGeom>
          <a:noFill/>
          <a:ln>
            <a:noFill/>
          </a:ln>
        </p:spPr>
        <p:txBody>
          <a:bodyPr anchorCtr="0" anchor="t" bIns="45700" lIns="91425" spcFirstLastPara="1" rIns="91425" wrap="square" tIns="45700">
            <a:normAutofit/>
          </a:bodyPr>
          <a:lstStyle>
            <a:lvl1pPr lvl="0" algn="l">
              <a:spcBef>
                <a:spcPts val="480"/>
              </a:spcBef>
              <a:spcAft>
                <a:spcPts val="0"/>
              </a:spcAft>
              <a:buSzPts val="2040"/>
              <a:buNone/>
              <a:defRPr>
                <a:solidFill>
                  <a:srgbClr val="3F3F3F"/>
                </a:solidFill>
              </a:defRPr>
            </a:lvl1pPr>
            <a:lvl2pPr lvl="1" algn="ctr">
              <a:spcBef>
                <a:spcPts val="400"/>
              </a:spcBef>
              <a:spcAft>
                <a:spcPts val="0"/>
              </a:spcAft>
              <a:buSzPts val="1700"/>
              <a:buNone/>
              <a:defRPr>
                <a:solidFill>
                  <a:srgbClr val="888888"/>
                </a:solidFill>
              </a:defRPr>
            </a:lvl2pPr>
            <a:lvl3pPr lvl="2" algn="ctr">
              <a:spcBef>
                <a:spcPts val="360"/>
              </a:spcBef>
              <a:spcAft>
                <a:spcPts val="0"/>
              </a:spcAft>
              <a:buSzPts val="1620"/>
              <a:buNone/>
              <a:defRPr>
                <a:solidFill>
                  <a:srgbClr val="888888"/>
                </a:solidFill>
              </a:defRPr>
            </a:lvl3pPr>
            <a:lvl4pPr lvl="3" algn="ctr">
              <a:spcBef>
                <a:spcPts val="320"/>
              </a:spcBef>
              <a:spcAft>
                <a:spcPts val="0"/>
              </a:spcAft>
              <a:buSzPts val="1600"/>
              <a:buNone/>
              <a:defRPr>
                <a:solidFill>
                  <a:srgbClr val="888888"/>
                </a:solidFill>
              </a:defRPr>
            </a:lvl4pPr>
            <a:lvl5pPr lvl="4" algn="ctr">
              <a:spcBef>
                <a:spcPts val="280"/>
              </a:spcBef>
              <a:spcAft>
                <a:spcPts val="0"/>
              </a:spcAft>
              <a:buSzPts val="1400"/>
              <a:buNone/>
              <a:defRPr>
                <a:solidFill>
                  <a:srgbClr val="888888"/>
                </a:solidFill>
              </a:defRPr>
            </a:lvl5pPr>
            <a:lvl6pPr lvl="5" algn="ctr">
              <a:spcBef>
                <a:spcPts val="260"/>
              </a:spcBef>
              <a:spcAft>
                <a:spcPts val="0"/>
              </a:spcAft>
              <a:buSzPts val="1300"/>
              <a:buNone/>
              <a:defRPr>
                <a:solidFill>
                  <a:srgbClr val="888888"/>
                </a:solidFill>
              </a:defRPr>
            </a:lvl6pPr>
            <a:lvl7pPr lvl="6" algn="ctr">
              <a:spcBef>
                <a:spcPts val="260"/>
              </a:spcBef>
              <a:spcAft>
                <a:spcPts val="0"/>
              </a:spcAft>
              <a:buSzPts val="1300"/>
              <a:buNone/>
              <a:defRPr>
                <a:solidFill>
                  <a:srgbClr val="888888"/>
                </a:solidFill>
              </a:defRPr>
            </a:lvl7pPr>
            <a:lvl8pPr lvl="7" algn="ctr">
              <a:spcBef>
                <a:spcPts val="260"/>
              </a:spcBef>
              <a:spcAft>
                <a:spcPts val="0"/>
              </a:spcAft>
              <a:buSzPts val="1300"/>
              <a:buNone/>
              <a:defRPr>
                <a:solidFill>
                  <a:srgbClr val="888888"/>
                </a:solidFill>
              </a:defRPr>
            </a:lvl8pPr>
            <a:lvl9pPr lvl="8" algn="ctr">
              <a:spcBef>
                <a:spcPts val="260"/>
              </a:spcBef>
              <a:spcAft>
                <a:spcPts val="0"/>
              </a:spcAft>
              <a:buSzPts val="1300"/>
              <a:buNone/>
              <a:defRPr>
                <a:solidFill>
                  <a:srgbClr val="888888"/>
                </a:solidFill>
              </a:defRPr>
            </a:lvl9pPr>
          </a:lstStyle>
          <a:p/>
        </p:txBody>
      </p:sp>
      <p:sp>
        <p:nvSpPr>
          <p:cNvPr id="20" name="Google Shape;20;p14"/>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4"/>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4"/>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23" name="Google Shape;23;p14"/>
          <p:cNvCxnSpPr/>
          <p:nvPr/>
        </p:nvCxnSpPr>
        <p:spPr>
          <a:xfrm>
            <a:off x="914400" y="3398520"/>
            <a:ext cx="10464800" cy="1588"/>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8" name="Shape 78"/>
        <p:cNvGrpSpPr/>
        <p:nvPr/>
      </p:nvGrpSpPr>
      <p:grpSpPr>
        <a:xfrm>
          <a:off x="0" y="0"/>
          <a:ext cx="0" cy="0"/>
          <a:chOff x="0" y="0"/>
          <a:chExt cx="0" cy="0"/>
        </a:xfrm>
      </p:grpSpPr>
      <p:sp>
        <p:nvSpPr>
          <p:cNvPr id="79" name="Google Shape;79;p23"/>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3657600" y="-1447800"/>
            <a:ext cx="4876800" cy="10972800"/>
          </a:xfrm>
          <a:prstGeom prst="rect">
            <a:avLst/>
          </a:prstGeom>
          <a:noFill/>
          <a:ln>
            <a:noFill/>
          </a:ln>
        </p:spPr>
        <p:txBody>
          <a:bodyPr anchorCtr="0" anchor="t" bIns="45700" lIns="91425" spcFirstLastPara="1" rIns="91425" wrap="square" tIns="45700">
            <a:normAutofit/>
          </a:bodyPr>
          <a:lstStyle>
            <a:lvl1pPr indent="-325755" lvl="0" marL="457200" algn="l">
              <a:spcBef>
                <a:spcPts val="360"/>
              </a:spcBef>
              <a:spcAft>
                <a:spcPts val="0"/>
              </a:spcAft>
              <a:buSzPts val="1530"/>
              <a:buChar char="•"/>
              <a:defRPr/>
            </a:lvl1pPr>
            <a:lvl2pPr indent="-325755" lvl="1" marL="914400" algn="l">
              <a:spcBef>
                <a:spcPts val="360"/>
              </a:spcBef>
              <a:spcAft>
                <a:spcPts val="0"/>
              </a:spcAft>
              <a:buSzPts val="153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1" name="Google Shape;81;p23"/>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4" name="Shape 84"/>
        <p:cNvGrpSpPr/>
        <p:nvPr/>
      </p:nvGrpSpPr>
      <p:grpSpPr>
        <a:xfrm>
          <a:off x="0" y="0"/>
          <a:ext cx="0" cy="0"/>
          <a:chOff x="0" y="0"/>
          <a:chExt cx="0" cy="0"/>
        </a:xfrm>
      </p:grpSpPr>
      <p:sp>
        <p:nvSpPr>
          <p:cNvPr id="85" name="Google Shape;85;p24"/>
          <p:cNvSpPr txBox="1"/>
          <p:nvPr>
            <p:ph type="title"/>
          </p:nvPr>
        </p:nvSpPr>
        <p:spPr>
          <a:xfrm rot="5400000">
            <a:off x="7277100" y="2171700"/>
            <a:ext cx="5867400" cy="2743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4"/>
          <p:cNvSpPr txBox="1"/>
          <p:nvPr>
            <p:ph idx="1" type="body"/>
          </p:nvPr>
        </p:nvSpPr>
        <p:spPr>
          <a:xfrm rot="5400000">
            <a:off x="1689100" y="-469900"/>
            <a:ext cx="5867400" cy="8026400"/>
          </a:xfrm>
          <a:prstGeom prst="rect">
            <a:avLst/>
          </a:prstGeom>
          <a:noFill/>
          <a:ln>
            <a:noFill/>
          </a:ln>
        </p:spPr>
        <p:txBody>
          <a:bodyPr anchorCtr="0" anchor="t" bIns="45700" lIns="91425" spcFirstLastPara="1" rIns="91425" wrap="square" tIns="45700">
            <a:normAutofit/>
          </a:bodyPr>
          <a:lstStyle>
            <a:lvl1pPr indent="-325755" lvl="0" marL="457200" algn="l">
              <a:spcBef>
                <a:spcPts val="360"/>
              </a:spcBef>
              <a:spcAft>
                <a:spcPts val="0"/>
              </a:spcAft>
              <a:buSzPts val="1530"/>
              <a:buChar char="•"/>
              <a:defRPr/>
            </a:lvl1pPr>
            <a:lvl2pPr indent="-325755" lvl="1" marL="914400" algn="l">
              <a:spcBef>
                <a:spcPts val="360"/>
              </a:spcBef>
              <a:spcAft>
                <a:spcPts val="0"/>
              </a:spcAft>
              <a:buSzPts val="153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7" name="Google Shape;87;p24"/>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4"/>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4"/>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15"/>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5"/>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lvl1pPr indent="-325755" lvl="0" marL="457200" algn="l">
              <a:spcBef>
                <a:spcPts val="360"/>
              </a:spcBef>
              <a:spcAft>
                <a:spcPts val="0"/>
              </a:spcAft>
              <a:buSzPts val="1530"/>
              <a:buChar char="•"/>
              <a:defRPr/>
            </a:lvl1pPr>
            <a:lvl2pPr indent="-325755" lvl="1" marL="914400" algn="l">
              <a:spcBef>
                <a:spcPts val="360"/>
              </a:spcBef>
              <a:spcAft>
                <a:spcPts val="0"/>
              </a:spcAft>
              <a:buSzPts val="153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7" name="Google Shape;27;p15"/>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5"/>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5"/>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0" name="Shape 30"/>
        <p:cNvGrpSpPr/>
        <p:nvPr/>
      </p:nvGrpSpPr>
      <p:grpSpPr>
        <a:xfrm>
          <a:off x="0" y="0"/>
          <a:ext cx="0" cy="0"/>
          <a:chOff x="0" y="0"/>
          <a:chExt cx="0" cy="0"/>
        </a:xfrm>
      </p:grpSpPr>
      <p:sp>
        <p:nvSpPr>
          <p:cNvPr id="31" name="Google Shape;31;p16"/>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16"/>
          <p:cNvSpPr txBox="1"/>
          <p:nvPr>
            <p:ph idx="1" type="body"/>
          </p:nvPr>
        </p:nvSpPr>
        <p:spPr>
          <a:xfrm>
            <a:off x="609600" y="1676400"/>
            <a:ext cx="5242560"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1700"/>
              <a:buNone/>
              <a:defRPr b="0" sz="2000">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33" name="Google Shape;33;p16"/>
          <p:cNvSpPr txBox="1"/>
          <p:nvPr>
            <p:ph idx="2" type="body"/>
          </p:nvPr>
        </p:nvSpPr>
        <p:spPr>
          <a:xfrm>
            <a:off x="609600" y="2438400"/>
            <a:ext cx="5242560" cy="3951288"/>
          </a:xfrm>
          <a:prstGeom prst="rect">
            <a:avLst/>
          </a:prstGeom>
          <a:noFill/>
          <a:ln>
            <a:noFill/>
          </a:ln>
        </p:spPr>
        <p:txBody>
          <a:bodyPr anchorCtr="0" anchor="t" bIns="45700" lIns="91425" spcFirstLastPara="1" rIns="91425" wrap="square" tIns="45700">
            <a:normAutofit/>
          </a:bodyPr>
          <a:lstStyle>
            <a:lvl1pPr indent="-358140" lvl="0" marL="457200" algn="l">
              <a:spcBef>
                <a:spcPts val="480"/>
              </a:spcBef>
              <a:spcAft>
                <a:spcPts val="0"/>
              </a:spcAft>
              <a:buSzPts val="2040"/>
              <a:buChar char="•"/>
              <a:defRPr sz="2400"/>
            </a:lvl1pPr>
            <a:lvl2pPr indent="-336550" lvl="1" marL="914400" algn="l">
              <a:spcBef>
                <a:spcPts val="400"/>
              </a:spcBef>
              <a:spcAft>
                <a:spcPts val="0"/>
              </a:spcAft>
              <a:buSzPts val="1700"/>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34" name="Google Shape;34;p16"/>
          <p:cNvSpPr txBox="1"/>
          <p:nvPr>
            <p:ph idx="3" type="body"/>
          </p:nvPr>
        </p:nvSpPr>
        <p:spPr>
          <a:xfrm>
            <a:off x="6339840" y="1676400"/>
            <a:ext cx="5242560"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1700"/>
              <a:buNone/>
              <a:defRPr b="0" sz="2000">
                <a:solidFill>
                  <a:schemeClr val="dk2"/>
                </a:solidFill>
                <a:latin typeface="Arial"/>
                <a:ea typeface="Arial"/>
                <a:cs typeface="Arial"/>
                <a:sym typeface="Aria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35" name="Google Shape;35;p16"/>
          <p:cNvSpPr txBox="1"/>
          <p:nvPr>
            <p:ph idx="4" type="body"/>
          </p:nvPr>
        </p:nvSpPr>
        <p:spPr>
          <a:xfrm>
            <a:off x="6339840" y="2438400"/>
            <a:ext cx="5242560" cy="3951288"/>
          </a:xfrm>
          <a:prstGeom prst="rect">
            <a:avLst/>
          </a:prstGeom>
          <a:noFill/>
          <a:ln>
            <a:noFill/>
          </a:ln>
        </p:spPr>
        <p:txBody>
          <a:bodyPr anchorCtr="0" anchor="t" bIns="45700" lIns="91425" spcFirstLastPara="1" rIns="91425" wrap="square" tIns="45700">
            <a:normAutofit/>
          </a:bodyPr>
          <a:lstStyle>
            <a:lvl1pPr indent="-358140" lvl="0" marL="457200" algn="l">
              <a:spcBef>
                <a:spcPts val="480"/>
              </a:spcBef>
              <a:spcAft>
                <a:spcPts val="0"/>
              </a:spcAft>
              <a:buSzPts val="2040"/>
              <a:buChar char="•"/>
              <a:defRPr sz="2400"/>
            </a:lvl1pPr>
            <a:lvl2pPr indent="-336550" lvl="1" marL="914400" algn="l">
              <a:spcBef>
                <a:spcPts val="400"/>
              </a:spcBef>
              <a:spcAft>
                <a:spcPts val="0"/>
              </a:spcAft>
              <a:buSzPts val="1700"/>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36" name="Google Shape;36;p16"/>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6"/>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39" name="Google Shape;39;p16"/>
          <p:cNvCxnSpPr/>
          <p:nvPr/>
        </p:nvCxnSpPr>
        <p:spPr>
          <a:xfrm rot="5400000">
            <a:off x="3741949" y="4045691"/>
            <a:ext cx="4709160" cy="1059"/>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2"/>
        </a:solidFill>
      </p:bgPr>
    </p:bg>
    <p:spTree>
      <p:nvGrpSpPr>
        <p:cNvPr id="40" name="Shape 40"/>
        <p:cNvGrpSpPr/>
        <p:nvPr/>
      </p:nvGrpSpPr>
      <p:grpSpPr>
        <a:xfrm>
          <a:off x="0" y="0"/>
          <a:ext cx="0" cy="0"/>
          <a:chOff x="0" y="0"/>
          <a:chExt cx="0" cy="0"/>
        </a:xfrm>
      </p:grpSpPr>
      <p:sp>
        <p:nvSpPr>
          <p:cNvPr id="41" name="Google Shape;41;p17"/>
          <p:cNvSpPr txBox="1"/>
          <p:nvPr>
            <p:ph type="title"/>
          </p:nvPr>
        </p:nvSpPr>
        <p:spPr>
          <a:xfrm>
            <a:off x="963084" y="2362201"/>
            <a:ext cx="10363200" cy="220027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4800"/>
              <a:buFont typeface="Arial"/>
              <a:buNone/>
              <a:defRPr b="0" sz="48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963084" y="4626865"/>
            <a:ext cx="10363200" cy="1500187"/>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SzPts val="2040"/>
              <a:buNone/>
              <a:defRPr sz="2400">
                <a:solidFill>
                  <a:schemeClr val="lt2"/>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44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1400"/>
              <a:buNone/>
              <a:defRPr sz="1400">
                <a:solidFill>
                  <a:schemeClr val="lt1"/>
                </a:solidFill>
              </a:defRPr>
            </a:lvl5pPr>
            <a:lvl6pPr indent="-228600" lvl="5" marL="2743200" algn="l">
              <a:spcBef>
                <a:spcPts val="280"/>
              </a:spcBef>
              <a:spcAft>
                <a:spcPts val="0"/>
              </a:spcAft>
              <a:buSzPts val="1400"/>
              <a:buNone/>
              <a:defRPr sz="1400">
                <a:solidFill>
                  <a:schemeClr val="lt1"/>
                </a:solidFill>
              </a:defRPr>
            </a:lvl6pPr>
            <a:lvl7pPr indent="-228600" lvl="6" marL="3200400" algn="l">
              <a:spcBef>
                <a:spcPts val="280"/>
              </a:spcBef>
              <a:spcAft>
                <a:spcPts val="0"/>
              </a:spcAft>
              <a:buSzPts val="1400"/>
              <a:buNone/>
              <a:defRPr sz="1400">
                <a:solidFill>
                  <a:schemeClr val="lt1"/>
                </a:solidFill>
              </a:defRPr>
            </a:lvl7pPr>
            <a:lvl8pPr indent="-228600" lvl="7" marL="3657600" algn="l">
              <a:spcBef>
                <a:spcPts val="280"/>
              </a:spcBef>
              <a:spcAft>
                <a:spcPts val="0"/>
              </a:spcAft>
              <a:buSzPts val="1400"/>
              <a:buNone/>
              <a:defRPr sz="1400">
                <a:solidFill>
                  <a:schemeClr val="lt1"/>
                </a:solidFill>
              </a:defRPr>
            </a:lvl8pPr>
            <a:lvl9pPr indent="-228600" lvl="8" marL="4114800" algn="l">
              <a:spcBef>
                <a:spcPts val="280"/>
              </a:spcBef>
              <a:spcAft>
                <a:spcPts val="0"/>
              </a:spcAft>
              <a:buSzPts val="1400"/>
              <a:buNone/>
              <a:defRPr sz="1400">
                <a:solidFill>
                  <a:schemeClr val="lt1"/>
                </a:solidFill>
              </a:defRPr>
            </a:lvl9pPr>
          </a:lstStyle>
          <a:p/>
        </p:txBody>
      </p:sp>
      <p:sp>
        <p:nvSpPr>
          <p:cNvPr id="43" name="Google Shape;43;p17"/>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7"/>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7"/>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46" name="Google Shape;46;p17"/>
          <p:cNvCxnSpPr/>
          <p:nvPr/>
        </p:nvCxnSpPr>
        <p:spPr>
          <a:xfrm>
            <a:off x="975360" y="4599432"/>
            <a:ext cx="10464800" cy="1588"/>
          </a:xfrm>
          <a:prstGeom prst="straightConnector1">
            <a:avLst/>
          </a:prstGeom>
          <a:noFill/>
          <a:ln cap="flat" cmpd="sng" w="19050">
            <a:solidFill>
              <a:schemeClr val="lt2"/>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7" name="Shape 47"/>
        <p:cNvGrpSpPr/>
        <p:nvPr/>
      </p:nvGrpSpPr>
      <p:grpSpPr>
        <a:xfrm>
          <a:off x="0" y="0"/>
          <a:ext cx="0" cy="0"/>
          <a:chOff x="0" y="0"/>
          <a:chExt cx="0" cy="0"/>
        </a:xfrm>
      </p:grpSpPr>
      <p:sp>
        <p:nvSpPr>
          <p:cNvPr id="48" name="Google Shape;48;p18"/>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18"/>
          <p:cNvSpPr txBox="1"/>
          <p:nvPr>
            <p:ph idx="1" type="body"/>
          </p:nvPr>
        </p:nvSpPr>
        <p:spPr>
          <a:xfrm>
            <a:off x="609600" y="1673352"/>
            <a:ext cx="5384800" cy="4718304"/>
          </a:xfrm>
          <a:prstGeom prst="rect">
            <a:avLst/>
          </a:prstGeom>
          <a:noFill/>
          <a:ln>
            <a:noFill/>
          </a:ln>
        </p:spPr>
        <p:txBody>
          <a:bodyPr anchorCtr="0" anchor="t" bIns="45700" lIns="91425" spcFirstLastPara="1" rIns="91425" wrap="square" tIns="45700">
            <a:normAutofit/>
          </a:bodyPr>
          <a:lstStyle>
            <a:lvl1pPr indent="-379730" lvl="0" marL="457200" algn="l">
              <a:spcBef>
                <a:spcPts val="560"/>
              </a:spcBef>
              <a:spcAft>
                <a:spcPts val="0"/>
              </a:spcAft>
              <a:buSzPts val="2380"/>
              <a:buChar char="•"/>
              <a:defRPr sz="2800"/>
            </a:lvl1pPr>
            <a:lvl2pPr indent="-358140" lvl="1" marL="914400" algn="l">
              <a:spcBef>
                <a:spcPts val="480"/>
              </a:spcBef>
              <a:spcAft>
                <a:spcPts val="0"/>
              </a:spcAft>
              <a:buSzPts val="2040"/>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50" name="Google Shape;50;p18"/>
          <p:cNvSpPr txBox="1"/>
          <p:nvPr>
            <p:ph idx="2" type="body"/>
          </p:nvPr>
        </p:nvSpPr>
        <p:spPr>
          <a:xfrm>
            <a:off x="6197600" y="1673352"/>
            <a:ext cx="5384800" cy="4718304"/>
          </a:xfrm>
          <a:prstGeom prst="rect">
            <a:avLst/>
          </a:prstGeom>
          <a:noFill/>
          <a:ln>
            <a:noFill/>
          </a:ln>
        </p:spPr>
        <p:txBody>
          <a:bodyPr anchorCtr="0" anchor="t" bIns="45700" lIns="91425" spcFirstLastPara="1" rIns="91425" wrap="square" tIns="45700">
            <a:normAutofit/>
          </a:bodyPr>
          <a:lstStyle>
            <a:lvl1pPr indent="-379730" lvl="0" marL="457200" algn="l">
              <a:spcBef>
                <a:spcPts val="560"/>
              </a:spcBef>
              <a:spcAft>
                <a:spcPts val="0"/>
              </a:spcAft>
              <a:buSzPts val="2380"/>
              <a:buChar char="•"/>
              <a:defRPr sz="2800"/>
            </a:lvl1pPr>
            <a:lvl2pPr indent="-358140" lvl="1" marL="914400" algn="l">
              <a:spcBef>
                <a:spcPts val="480"/>
              </a:spcBef>
              <a:spcAft>
                <a:spcPts val="0"/>
              </a:spcAft>
              <a:buSzPts val="2040"/>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51" name="Google Shape;51;p18"/>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19"/>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9"/>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20"/>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0"/>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0"/>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21"/>
          <p:cNvSpPr txBox="1"/>
          <p:nvPr>
            <p:ph type="title"/>
          </p:nvPr>
        </p:nvSpPr>
        <p:spPr>
          <a:xfrm>
            <a:off x="609600" y="792080"/>
            <a:ext cx="2852928" cy="126187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2400"/>
              <a:buFont typeface="Arial"/>
              <a:buNone/>
              <a:defRPr b="0"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21"/>
          <p:cNvSpPr txBox="1"/>
          <p:nvPr>
            <p:ph idx="1" type="body"/>
          </p:nvPr>
        </p:nvSpPr>
        <p:spPr>
          <a:xfrm>
            <a:off x="3962400" y="792080"/>
            <a:ext cx="7620000" cy="5577840"/>
          </a:xfrm>
          <a:prstGeom prst="rect">
            <a:avLst/>
          </a:prstGeom>
          <a:noFill/>
          <a:ln>
            <a:noFill/>
          </a:ln>
        </p:spPr>
        <p:txBody>
          <a:bodyPr anchorCtr="0" anchor="t" bIns="45700" lIns="91425" spcFirstLastPara="1" rIns="91425" wrap="square" tIns="45700">
            <a:normAutofit/>
          </a:bodyPr>
          <a:lstStyle>
            <a:lvl1pPr indent="-401320" lvl="0" marL="457200" algn="l">
              <a:spcBef>
                <a:spcPts val="640"/>
              </a:spcBef>
              <a:spcAft>
                <a:spcPts val="0"/>
              </a:spcAft>
              <a:buSzPts val="2720"/>
              <a:buChar char="•"/>
              <a:defRPr sz="3200"/>
            </a:lvl1pPr>
            <a:lvl2pPr indent="-379730" lvl="1" marL="914400" algn="l">
              <a:spcBef>
                <a:spcPts val="560"/>
              </a:spcBef>
              <a:spcAft>
                <a:spcPts val="0"/>
              </a:spcAft>
              <a:buSzPts val="2380"/>
              <a:buChar char="•"/>
              <a:defRPr sz="2800"/>
            </a:lvl2pPr>
            <a:lvl3pPr indent="-365760" lvl="2" marL="1371600" algn="l">
              <a:spcBef>
                <a:spcPts val="480"/>
              </a:spcBef>
              <a:spcAft>
                <a:spcPts val="0"/>
              </a:spcAft>
              <a:buSzPts val="216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21"/>
          <p:cNvSpPr txBox="1"/>
          <p:nvPr>
            <p:ph idx="2" type="body"/>
          </p:nvPr>
        </p:nvSpPr>
        <p:spPr>
          <a:xfrm>
            <a:off x="609601" y="2130553"/>
            <a:ext cx="2852928" cy="4243615"/>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19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21"/>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1"/>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1"/>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cxnSp>
        <p:nvCxnSpPr>
          <p:cNvPr id="70" name="Google Shape;70;p21"/>
          <p:cNvCxnSpPr/>
          <p:nvPr/>
        </p:nvCxnSpPr>
        <p:spPr>
          <a:xfrm rot="5400000">
            <a:off x="912152" y="3579942"/>
            <a:ext cx="5577840" cy="2117"/>
          </a:xfrm>
          <a:prstGeom prst="straightConnector1">
            <a:avLst/>
          </a:prstGeom>
          <a:noFill/>
          <a:ln cap="flat" cmpd="sng" w="19050">
            <a:solidFill>
              <a:schemeClr val="dk2"/>
            </a:solidFill>
            <a:prstDash val="solid"/>
            <a:round/>
            <a:headEnd len="sm" w="sm" type="none"/>
            <a:tailEnd len="sm" w="sm" type="none"/>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1" name="Shape 71"/>
        <p:cNvGrpSpPr/>
        <p:nvPr/>
      </p:nvGrpSpPr>
      <p:grpSpPr>
        <a:xfrm>
          <a:off x="0" y="0"/>
          <a:ext cx="0" cy="0"/>
          <a:chOff x="0" y="0"/>
          <a:chExt cx="0" cy="0"/>
        </a:xfrm>
      </p:grpSpPr>
      <p:sp>
        <p:nvSpPr>
          <p:cNvPr id="72" name="Google Shape;72;p22"/>
          <p:cNvSpPr txBox="1"/>
          <p:nvPr>
            <p:ph type="title"/>
          </p:nvPr>
        </p:nvSpPr>
        <p:spPr>
          <a:xfrm>
            <a:off x="609600" y="792480"/>
            <a:ext cx="2856907" cy="126492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2"/>
              </a:buClr>
              <a:buSzPts val="2400"/>
              <a:buFont typeface="Arial"/>
              <a:buNone/>
              <a:defRPr b="0"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2"/>
          <p:cNvSpPr/>
          <p:nvPr>
            <p:ph idx="2" type="pic"/>
          </p:nvPr>
        </p:nvSpPr>
        <p:spPr>
          <a:xfrm>
            <a:off x="3811480" y="838201"/>
            <a:ext cx="7872520" cy="5500456"/>
          </a:xfrm>
          <a:prstGeom prst="rect">
            <a:avLst/>
          </a:prstGeom>
          <a:solidFill>
            <a:schemeClr val="lt2"/>
          </a:solidFill>
          <a:ln cap="flat" cmpd="sng" w="76200">
            <a:solidFill>
              <a:srgbClr val="FFFFFF"/>
            </a:solidFill>
            <a:prstDash val="solid"/>
            <a:miter lim="800000"/>
            <a:headEnd len="sm" w="sm" type="none"/>
            <a:tailEnd len="sm" w="sm" type="none"/>
          </a:ln>
          <a:effectLst>
            <a:outerShdw blurRad="50800" rotWithShape="0" algn="t" dir="5400000" dist="12700">
              <a:srgbClr val="000000">
                <a:alpha val="58823"/>
              </a:srgbClr>
            </a:outerShdw>
          </a:effectLst>
        </p:spPr>
      </p:sp>
      <p:sp>
        <p:nvSpPr>
          <p:cNvPr id="74" name="Google Shape;74;p22"/>
          <p:cNvSpPr txBox="1"/>
          <p:nvPr>
            <p:ph idx="1" type="body"/>
          </p:nvPr>
        </p:nvSpPr>
        <p:spPr>
          <a:xfrm>
            <a:off x="609600" y="2133600"/>
            <a:ext cx="2852928" cy="4242816"/>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19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22"/>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p:nvPr/>
        </p:nvSpPr>
        <p:spPr>
          <a:xfrm>
            <a:off x="0" y="220786"/>
            <a:ext cx="12192000" cy="2286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 name="Google Shape;11;p13"/>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3"/>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lvl1pPr indent="-358140" lvl="0" marL="457200" marR="0" rtl="0" algn="l">
              <a:spcBef>
                <a:spcPts val="480"/>
              </a:spcBef>
              <a:spcAft>
                <a:spcPts val="0"/>
              </a:spcAft>
              <a:buClr>
                <a:schemeClr val="accent1"/>
              </a:buClr>
              <a:buSzPts val="2040"/>
              <a:buFont typeface="Arial"/>
              <a:buChar char="•"/>
              <a:defRPr b="0" i="0" sz="2400" u="none" cap="none" strike="noStrike">
                <a:solidFill>
                  <a:schemeClr val="dk1"/>
                </a:solidFill>
                <a:latin typeface="Arial"/>
                <a:ea typeface="Arial"/>
                <a:cs typeface="Arial"/>
                <a:sym typeface="Arial"/>
              </a:defRPr>
            </a:lvl1pPr>
            <a:lvl2pPr indent="-336550" lvl="1" marL="914400" marR="0" rtl="0" algn="l">
              <a:spcBef>
                <a:spcPts val="400"/>
              </a:spcBef>
              <a:spcAft>
                <a:spcPts val="0"/>
              </a:spcAft>
              <a:buClr>
                <a:schemeClr val="accent1"/>
              </a:buClr>
              <a:buSzPts val="1700"/>
              <a:buFont typeface="Arial"/>
              <a:buChar char="•"/>
              <a:defRPr b="0" i="0" sz="2000" u="none" cap="none" strike="noStrike">
                <a:solidFill>
                  <a:schemeClr val="dk1"/>
                </a:solidFill>
                <a:latin typeface="Arial"/>
                <a:ea typeface="Arial"/>
                <a:cs typeface="Arial"/>
                <a:sym typeface="Arial"/>
              </a:defRPr>
            </a:lvl2pPr>
            <a:lvl3pPr indent="-331469" lvl="2" marL="1371600" marR="0" rtl="0" algn="l">
              <a:spcBef>
                <a:spcPts val="360"/>
              </a:spcBef>
              <a:spcAft>
                <a:spcPts val="0"/>
              </a:spcAft>
              <a:buClr>
                <a:schemeClr val="accent1"/>
              </a:buClr>
              <a:buSzPts val="162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accent1"/>
              </a:buClr>
              <a:buSzPts val="1600"/>
              <a:buFont typeface="Arial"/>
              <a:buChar char="•"/>
              <a:defRPr b="0" i="0" sz="16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accent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13" name="Google Shape;13;p13"/>
          <p:cNvSpPr/>
          <p:nvPr/>
        </p:nvSpPr>
        <p:spPr>
          <a:xfrm>
            <a:off x="0" y="0"/>
            <a:ext cx="12192000" cy="3657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idx="10" type="dt"/>
          </p:nvPr>
        </p:nvSpPr>
        <p:spPr>
          <a:xfrm>
            <a:off x="609600" y="18288"/>
            <a:ext cx="3860800" cy="32918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FFFFFF"/>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3"/>
          <p:cNvSpPr txBox="1"/>
          <p:nvPr>
            <p:ph idx="11" type="ftr"/>
          </p:nvPr>
        </p:nvSpPr>
        <p:spPr>
          <a:xfrm>
            <a:off x="4572000" y="18288"/>
            <a:ext cx="5486400" cy="32918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FFFFFF"/>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13"/>
          <p:cNvSpPr txBox="1"/>
          <p:nvPr>
            <p:ph idx="12" type="sldNum"/>
          </p:nvPr>
        </p:nvSpPr>
        <p:spPr>
          <a:xfrm>
            <a:off x="10160000" y="18288"/>
            <a:ext cx="1422400" cy="329184"/>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1400" u="none" cap="none" strike="noStrike">
                <a:solidFill>
                  <a:srgbClr val="FFFFFF"/>
                </a:solidFill>
                <a:latin typeface="Arial"/>
                <a:ea typeface="Arial"/>
                <a:cs typeface="Arial"/>
                <a:sym typeface="Arial"/>
              </a:defRPr>
            </a:lvl1pPr>
            <a:lvl2pPr indent="0" lvl="1" marL="0" marR="0" rtl="0" algn="l">
              <a:spcBef>
                <a:spcPts val="0"/>
              </a:spcBef>
              <a:buNone/>
              <a:defRPr b="1" i="0" sz="1400" u="none" cap="none" strike="noStrike">
                <a:solidFill>
                  <a:srgbClr val="FFFFFF"/>
                </a:solidFill>
                <a:latin typeface="Arial"/>
                <a:ea typeface="Arial"/>
                <a:cs typeface="Arial"/>
                <a:sym typeface="Arial"/>
              </a:defRPr>
            </a:lvl2pPr>
            <a:lvl3pPr indent="0" lvl="2" marL="0" marR="0" rtl="0" algn="l">
              <a:spcBef>
                <a:spcPts val="0"/>
              </a:spcBef>
              <a:buNone/>
              <a:defRPr b="1" i="0" sz="1400" u="none" cap="none" strike="noStrike">
                <a:solidFill>
                  <a:srgbClr val="FFFFFF"/>
                </a:solidFill>
                <a:latin typeface="Arial"/>
                <a:ea typeface="Arial"/>
                <a:cs typeface="Arial"/>
                <a:sym typeface="Arial"/>
              </a:defRPr>
            </a:lvl3pPr>
            <a:lvl4pPr indent="0" lvl="3" marL="0" marR="0" rtl="0" algn="l">
              <a:spcBef>
                <a:spcPts val="0"/>
              </a:spcBef>
              <a:buNone/>
              <a:defRPr b="1" i="0" sz="1400" u="none" cap="none" strike="noStrike">
                <a:solidFill>
                  <a:srgbClr val="FFFFFF"/>
                </a:solidFill>
                <a:latin typeface="Arial"/>
                <a:ea typeface="Arial"/>
                <a:cs typeface="Arial"/>
                <a:sym typeface="Arial"/>
              </a:defRPr>
            </a:lvl4pPr>
            <a:lvl5pPr indent="0" lvl="4" marL="0" marR="0" rtl="0" algn="l">
              <a:spcBef>
                <a:spcPts val="0"/>
              </a:spcBef>
              <a:buNone/>
              <a:defRPr b="1" i="0" sz="1400" u="none" cap="none" strike="noStrike">
                <a:solidFill>
                  <a:srgbClr val="FFFFFF"/>
                </a:solidFill>
                <a:latin typeface="Arial"/>
                <a:ea typeface="Arial"/>
                <a:cs typeface="Arial"/>
                <a:sym typeface="Arial"/>
              </a:defRPr>
            </a:lvl5pPr>
            <a:lvl6pPr indent="0" lvl="5" marL="0" marR="0" rtl="0" algn="l">
              <a:spcBef>
                <a:spcPts val="0"/>
              </a:spcBef>
              <a:buNone/>
              <a:defRPr b="1" i="0" sz="1400" u="none" cap="none" strike="noStrike">
                <a:solidFill>
                  <a:srgbClr val="FFFFFF"/>
                </a:solidFill>
                <a:latin typeface="Arial"/>
                <a:ea typeface="Arial"/>
                <a:cs typeface="Arial"/>
                <a:sym typeface="Arial"/>
              </a:defRPr>
            </a:lvl6pPr>
            <a:lvl7pPr indent="0" lvl="6" marL="0" marR="0" rtl="0" algn="l">
              <a:spcBef>
                <a:spcPts val="0"/>
              </a:spcBef>
              <a:buNone/>
              <a:defRPr b="1" i="0" sz="1400" u="none" cap="none" strike="noStrike">
                <a:solidFill>
                  <a:srgbClr val="FFFFFF"/>
                </a:solidFill>
                <a:latin typeface="Arial"/>
                <a:ea typeface="Arial"/>
                <a:cs typeface="Arial"/>
                <a:sym typeface="Arial"/>
              </a:defRPr>
            </a:lvl7pPr>
            <a:lvl8pPr indent="0" lvl="7" marL="0" marR="0" rtl="0" algn="l">
              <a:spcBef>
                <a:spcPts val="0"/>
              </a:spcBef>
              <a:buNone/>
              <a:defRPr b="1" i="0" sz="1400" u="none" cap="none" strike="noStrike">
                <a:solidFill>
                  <a:srgbClr val="FFFFFF"/>
                </a:solidFill>
                <a:latin typeface="Arial"/>
                <a:ea typeface="Arial"/>
                <a:cs typeface="Arial"/>
                <a:sym typeface="Arial"/>
              </a:defRPr>
            </a:lvl8pPr>
            <a:lvl9pPr indent="0" lvl="8" marL="0" marR="0" rtl="0" algn="l">
              <a:spcBef>
                <a:spcPts val="0"/>
              </a:spcBef>
              <a:buNone/>
              <a:defRPr b="1" i="0" sz="1400" u="none" cap="none" strike="noStrike">
                <a:solidFill>
                  <a:srgbClr val="FFFFFF"/>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chart" Target="../charts/chart3.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chart" Target="../charts/char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
          <p:cNvSpPr txBox="1"/>
          <p:nvPr>
            <p:ph type="ctrTitle"/>
          </p:nvPr>
        </p:nvSpPr>
        <p:spPr>
          <a:xfrm>
            <a:off x="914400" y="1371601"/>
            <a:ext cx="10464800" cy="192722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4400"/>
              <a:buFont typeface="Arial"/>
              <a:buNone/>
            </a:pPr>
            <a:r>
              <a:rPr lang="en-US" sz="4400"/>
              <a:t>PATERNITY LEAVE-TAKING AND U.S. FATHERS’ PARTICIPATION IN HOUSEWORK</a:t>
            </a:r>
            <a:endParaRPr/>
          </a:p>
        </p:txBody>
      </p:sp>
      <p:sp>
        <p:nvSpPr>
          <p:cNvPr id="96" name="Google Shape;96;p1"/>
          <p:cNvSpPr txBox="1"/>
          <p:nvPr>
            <p:ph idx="1" type="subTitle"/>
          </p:nvPr>
        </p:nvSpPr>
        <p:spPr>
          <a:xfrm>
            <a:off x="914400" y="3505200"/>
            <a:ext cx="10464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2040"/>
              <a:buNone/>
            </a:pPr>
            <a:r>
              <a:rPr lang="en-US"/>
              <a:t>Richard J. Petts, Ball State University</a:t>
            </a:r>
            <a:endParaRPr/>
          </a:p>
          <a:p>
            <a:pPr indent="0" lvl="0" marL="0" rtl="0" algn="ctr">
              <a:spcBef>
                <a:spcPts val="480"/>
              </a:spcBef>
              <a:spcAft>
                <a:spcPts val="0"/>
              </a:spcAft>
              <a:buSzPts val="2040"/>
              <a:buNone/>
            </a:pPr>
            <a:r>
              <a:rPr lang="en-US"/>
              <a:t>Daniel L. Carlson, University of Utah</a:t>
            </a:r>
            <a:endParaRPr/>
          </a:p>
          <a:p>
            <a:pPr indent="0" lvl="0" marL="0" rtl="0" algn="ctr">
              <a:spcBef>
                <a:spcPts val="480"/>
              </a:spcBef>
              <a:spcAft>
                <a:spcPts val="0"/>
              </a:spcAft>
              <a:buSzPts val="2040"/>
              <a:buNone/>
            </a:pPr>
            <a:r>
              <a:rPr lang="en-US"/>
              <a:t>Chris Knoester, The Ohio State University</a:t>
            </a:r>
            <a:endParaRPr/>
          </a:p>
        </p:txBody>
      </p:sp>
      <p:sp>
        <p:nvSpPr>
          <p:cNvPr id="97" name="Google Shape;97;p1"/>
          <p:cNvSpPr txBox="1"/>
          <p:nvPr/>
        </p:nvSpPr>
        <p:spPr>
          <a:xfrm>
            <a:off x="914400" y="5845914"/>
            <a:ext cx="10786369"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dk1"/>
                </a:solidFill>
                <a:latin typeface="Arial"/>
                <a:ea typeface="Arial"/>
                <a:cs typeface="Arial"/>
                <a:sym typeface="Arial"/>
              </a:rPr>
              <a:t>This study was generously supported by the American Sociological Association Fund for the Advancement of the Discipline (2020) and the National Science Foundation under Grant Nos. 2148610 and 2148501. Any opinions, findings, and conclusions or recommendations expressed in this material are those of the authors and do not necessarily reflect the views of the National Science Foundation.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txBox="1"/>
          <p:nvPr>
            <p:ph type="title"/>
          </p:nvPr>
        </p:nvSpPr>
        <p:spPr>
          <a:xfrm>
            <a:off x="609599" y="533400"/>
            <a:ext cx="11268173"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Arial"/>
              <a:buNone/>
            </a:pPr>
            <a:r>
              <a:rPr lang="en-US"/>
              <a:t>Fathers’ Housework Time, by Paternity Leave-Taking</a:t>
            </a:r>
            <a:endParaRPr/>
          </a:p>
        </p:txBody>
      </p:sp>
      <p:sp>
        <p:nvSpPr>
          <p:cNvPr id="166" name="Google Shape;166;p10"/>
          <p:cNvSpPr txBox="1"/>
          <p:nvPr>
            <p:ph idx="1" type="body"/>
          </p:nvPr>
        </p:nvSpPr>
        <p:spPr>
          <a:xfrm>
            <a:off x="609600" y="1676400"/>
            <a:ext cx="5242560" cy="6397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1700"/>
              <a:buNone/>
            </a:pPr>
            <a:r>
              <a:rPr lang="en-US"/>
              <a:t>Leave-Taking</a:t>
            </a:r>
            <a:endParaRPr/>
          </a:p>
        </p:txBody>
      </p:sp>
      <p:graphicFrame>
        <p:nvGraphicFramePr>
          <p:cNvPr id="167" name="Google Shape;167;p10"/>
          <p:cNvGraphicFramePr/>
          <p:nvPr/>
        </p:nvGraphicFramePr>
        <p:xfrm>
          <a:off x="609600" y="2438400"/>
          <a:ext cx="5241925" cy="3951288"/>
        </p:xfrm>
        <a:graphic>
          <a:graphicData uri="http://schemas.openxmlformats.org/drawingml/2006/chart">
            <c:chart r:id="rId3"/>
          </a:graphicData>
        </a:graphic>
      </p:graphicFrame>
      <p:sp>
        <p:nvSpPr>
          <p:cNvPr id="168" name="Google Shape;168;p10"/>
          <p:cNvSpPr txBox="1"/>
          <p:nvPr>
            <p:ph idx="3" type="body"/>
          </p:nvPr>
        </p:nvSpPr>
        <p:spPr>
          <a:xfrm>
            <a:off x="6339840" y="1676400"/>
            <a:ext cx="5242560" cy="6397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1700"/>
              <a:buNone/>
            </a:pPr>
            <a:r>
              <a:rPr lang="en-US"/>
              <a:t>Length of Leave</a:t>
            </a:r>
            <a:endParaRPr/>
          </a:p>
        </p:txBody>
      </p:sp>
      <p:graphicFrame>
        <p:nvGraphicFramePr>
          <p:cNvPr id="169" name="Google Shape;169;p10"/>
          <p:cNvGraphicFramePr/>
          <p:nvPr/>
        </p:nvGraphicFramePr>
        <p:xfrm>
          <a:off x="6340475" y="2438400"/>
          <a:ext cx="5241925" cy="3951288"/>
        </p:xfrm>
        <a:graphic>
          <a:graphicData uri="http://schemas.openxmlformats.org/drawingml/2006/chart">
            <c:chart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1"/>
          <p:cNvSpPr txBox="1"/>
          <p:nvPr>
            <p:ph type="title"/>
          </p:nvPr>
        </p:nvSpPr>
        <p:spPr>
          <a:xfrm>
            <a:off x="609600" y="533400"/>
            <a:ext cx="11087100"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Arial"/>
              <a:buNone/>
            </a:pPr>
            <a:r>
              <a:rPr lang="en-US"/>
              <a:t>Fathers’ Shares of Housework by Task and Leave-Taking</a:t>
            </a:r>
            <a:endParaRPr/>
          </a:p>
        </p:txBody>
      </p:sp>
      <p:graphicFrame>
        <p:nvGraphicFramePr>
          <p:cNvPr id="176" name="Google Shape;176;p11"/>
          <p:cNvGraphicFramePr/>
          <p:nvPr/>
        </p:nvGraphicFramePr>
        <p:xfrm>
          <a:off x="609600" y="1600200"/>
          <a:ext cx="10972800" cy="4876800"/>
        </p:xfrm>
        <a:graphic>
          <a:graphicData uri="http://schemas.openxmlformats.org/drawingml/2006/chart">
            <c:chart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2"/>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000"/>
              <a:buFont typeface="Arial"/>
              <a:buNone/>
            </a:pPr>
            <a:r>
              <a:rPr lang="en-US"/>
              <a:t>Conclusions</a:t>
            </a:r>
            <a:endParaRPr/>
          </a:p>
        </p:txBody>
      </p:sp>
      <p:sp>
        <p:nvSpPr>
          <p:cNvPr id="183" name="Google Shape;183;p12"/>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lnSpcReduction="10000"/>
          </a:bodyPr>
          <a:lstStyle/>
          <a:p>
            <a:pPr indent="-182880" lvl="0" marL="182880" rtl="0" algn="l">
              <a:spcBef>
                <a:spcPts val="0"/>
              </a:spcBef>
              <a:spcAft>
                <a:spcPts val="0"/>
              </a:spcAft>
              <a:buSzPts val="2040"/>
              <a:buChar char="•"/>
            </a:pPr>
            <a:r>
              <a:rPr lang="en-US"/>
              <a:t>Paternity leave-taking is positively associated with U.S. fathers’ shares of, and time spent in, housework</a:t>
            </a:r>
            <a:endParaRPr/>
          </a:p>
          <a:p>
            <a:pPr indent="-53339" lvl="0" marL="182880" rtl="0" algn="l">
              <a:spcBef>
                <a:spcPts val="480"/>
              </a:spcBef>
              <a:spcAft>
                <a:spcPts val="0"/>
              </a:spcAft>
              <a:buSzPts val="2040"/>
              <a:buNone/>
            </a:pPr>
            <a:r>
              <a:t/>
            </a:r>
            <a:endParaRPr/>
          </a:p>
          <a:p>
            <a:pPr indent="-182880" lvl="0" marL="182880" rtl="0" algn="l">
              <a:spcBef>
                <a:spcPts val="480"/>
              </a:spcBef>
              <a:spcAft>
                <a:spcPts val="0"/>
              </a:spcAft>
              <a:buSzPts val="2040"/>
              <a:buChar char="•"/>
            </a:pPr>
            <a:r>
              <a:rPr lang="en-US"/>
              <a:t>Positive association between paternity leave-taking and fathers’ housework is similar for most tasks (cooking, cleaning, dishes, laundry)</a:t>
            </a:r>
            <a:endParaRPr/>
          </a:p>
          <a:p>
            <a:pPr indent="-182880" lvl="1" marL="457200" rtl="0" algn="l">
              <a:spcBef>
                <a:spcPts val="400"/>
              </a:spcBef>
              <a:spcAft>
                <a:spcPts val="0"/>
              </a:spcAft>
              <a:buSzPts val="1700"/>
              <a:buChar char="•"/>
            </a:pPr>
            <a:r>
              <a:rPr lang="en-US"/>
              <a:t>No association between paternity leave-taking and grocery shopping</a:t>
            </a:r>
            <a:endParaRPr/>
          </a:p>
          <a:p>
            <a:pPr indent="-182880" lvl="1" marL="457200" rtl="0" algn="l">
              <a:spcBef>
                <a:spcPts val="400"/>
              </a:spcBef>
              <a:spcAft>
                <a:spcPts val="0"/>
              </a:spcAft>
              <a:buSzPts val="1700"/>
              <a:buChar char="•"/>
            </a:pPr>
            <a:r>
              <a:rPr lang="en-US"/>
              <a:t>May be due to this task being perceived as more masculine during the pandemic</a:t>
            </a:r>
            <a:endParaRPr/>
          </a:p>
          <a:p>
            <a:pPr indent="-74929" lvl="1" marL="457200" rtl="0" algn="l">
              <a:spcBef>
                <a:spcPts val="400"/>
              </a:spcBef>
              <a:spcAft>
                <a:spcPts val="0"/>
              </a:spcAft>
              <a:buSzPts val="1700"/>
              <a:buNone/>
            </a:pPr>
            <a:r>
              <a:t/>
            </a:r>
            <a:endParaRPr/>
          </a:p>
          <a:p>
            <a:pPr indent="-182880" lvl="0" marL="182880" rtl="0" algn="l">
              <a:spcBef>
                <a:spcPts val="480"/>
              </a:spcBef>
              <a:spcAft>
                <a:spcPts val="0"/>
              </a:spcAft>
              <a:buSzPts val="2040"/>
              <a:buChar char="•"/>
            </a:pPr>
            <a:r>
              <a:rPr lang="en-US"/>
              <a:t>Longer leaves are positively associated with fathers’ shares of housework, but largely unrelated to fathers’ time spent in housework</a:t>
            </a:r>
            <a:endParaRPr/>
          </a:p>
          <a:p>
            <a:pPr indent="-182880" lvl="1" marL="457200" rtl="0" algn="l">
              <a:spcBef>
                <a:spcPts val="400"/>
              </a:spcBef>
              <a:spcAft>
                <a:spcPts val="0"/>
              </a:spcAft>
              <a:buSzPts val="1700"/>
              <a:buChar char="•"/>
            </a:pPr>
            <a:r>
              <a:rPr lang="en-US"/>
              <a:t>Time may become more constrained after returning to work post-leave</a:t>
            </a:r>
            <a:endParaRPr/>
          </a:p>
          <a:p>
            <a:pPr indent="-182880" lvl="1" marL="457200" rtl="0" algn="l">
              <a:spcBef>
                <a:spcPts val="400"/>
              </a:spcBef>
              <a:spcAft>
                <a:spcPts val="0"/>
              </a:spcAft>
              <a:buSzPts val="1700"/>
              <a:buChar char="•"/>
            </a:pPr>
            <a:r>
              <a:rPr lang="en-US"/>
              <a:t>But exposure to housework during leave (regardless of how much time on leave) may have lasting effects on parents’ divisions of housework over the long-term</a:t>
            </a:r>
            <a:endParaRPr/>
          </a:p>
          <a:p>
            <a:pPr indent="-53339" lvl="0" marL="182880" rtl="0" algn="l">
              <a:spcBef>
                <a:spcPts val="480"/>
              </a:spcBef>
              <a:spcAft>
                <a:spcPts val="0"/>
              </a:spcAft>
              <a:buSzPts val="204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000"/>
              <a:buFont typeface="Arial"/>
              <a:buNone/>
            </a:pPr>
            <a:r>
              <a:rPr lang="en-US"/>
              <a:t>Benefits of Paternity Leave</a:t>
            </a:r>
            <a:endParaRPr/>
          </a:p>
        </p:txBody>
      </p:sp>
      <p:sp>
        <p:nvSpPr>
          <p:cNvPr id="104" name="Google Shape;104;p2"/>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fontScale="92500"/>
          </a:bodyPr>
          <a:lstStyle/>
          <a:p>
            <a:pPr indent="-182880" lvl="0" marL="182880" rtl="0" algn="l">
              <a:spcBef>
                <a:spcPts val="0"/>
              </a:spcBef>
              <a:spcAft>
                <a:spcPts val="0"/>
              </a:spcAft>
              <a:buSzPct val="85000"/>
              <a:buChar char="•"/>
            </a:pPr>
            <a:r>
              <a:rPr lang="en-US" sz="2400"/>
              <a:t>Numerous studies </a:t>
            </a:r>
            <a:r>
              <a:rPr lang="en-US"/>
              <a:t>suggest that paternity leave-taking provides benefits to families and society including:</a:t>
            </a:r>
            <a:endParaRPr/>
          </a:p>
          <a:p>
            <a:pPr indent="-182879" lvl="1" marL="457200" rtl="0" algn="l">
              <a:spcBef>
                <a:spcPts val="370"/>
              </a:spcBef>
              <a:spcAft>
                <a:spcPts val="0"/>
              </a:spcAft>
              <a:buSzPct val="85000"/>
              <a:buChar char="•"/>
            </a:pPr>
            <a:r>
              <a:rPr lang="en-US"/>
              <a:t>Increased father involvement in parenting tasks </a:t>
            </a:r>
            <a:endParaRPr/>
          </a:p>
          <a:p>
            <a:pPr indent="-182879" lvl="1" marL="457200" rtl="0" algn="l">
              <a:spcBef>
                <a:spcPts val="370"/>
              </a:spcBef>
              <a:spcAft>
                <a:spcPts val="0"/>
              </a:spcAft>
              <a:buSzPct val="85000"/>
              <a:buChar char="•"/>
            </a:pPr>
            <a:r>
              <a:rPr lang="en-US"/>
              <a:t>Greater coparenting support from fathers and more stable and satisfying parental relationships</a:t>
            </a:r>
            <a:endParaRPr/>
          </a:p>
          <a:p>
            <a:pPr indent="-182879" lvl="1" marL="457200" rtl="0" algn="l">
              <a:spcBef>
                <a:spcPts val="370"/>
              </a:spcBef>
              <a:spcAft>
                <a:spcPts val="0"/>
              </a:spcAft>
              <a:buSzPct val="85000"/>
              <a:buChar char="•"/>
            </a:pPr>
            <a:r>
              <a:rPr lang="en-US"/>
              <a:t>Stronger father-child relationships</a:t>
            </a:r>
            <a:endParaRPr/>
          </a:p>
          <a:p>
            <a:pPr indent="-182879" lvl="1" marL="457200" rtl="0" algn="l">
              <a:spcBef>
                <a:spcPts val="370"/>
              </a:spcBef>
              <a:spcAft>
                <a:spcPts val="0"/>
              </a:spcAft>
              <a:buSzPct val="85000"/>
              <a:buChar char="•"/>
            </a:pPr>
            <a:r>
              <a:rPr lang="en-US"/>
              <a:t>Greater gender equality by promoting more equitable divisions of paid and unpaid labor</a:t>
            </a:r>
            <a:endParaRPr/>
          </a:p>
          <a:p>
            <a:pPr indent="-63055" lvl="0" marL="182880" rtl="0" algn="l">
              <a:spcBef>
                <a:spcPts val="444"/>
              </a:spcBef>
              <a:spcAft>
                <a:spcPts val="0"/>
              </a:spcAft>
              <a:buSzPct val="85000"/>
              <a:buNone/>
            </a:pPr>
            <a:r>
              <a:t/>
            </a:r>
            <a:endParaRPr/>
          </a:p>
          <a:p>
            <a:pPr indent="-182880" lvl="0" marL="182880" rtl="0" algn="l">
              <a:spcBef>
                <a:spcPts val="444"/>
              </a:spcBef>
              <a:spcAft>
                <a:spcPts val="0"/>
              </a:spcAft>
              <a:buSzPct val="85000"/>
              <a:buChar char="•"/>
            </a:pPr>
            <a:r>
              <a:rPr lang="en-US"/>
              <a:t>Less is known about how paternity leave-taking may influence father involvement in housework</a:t>
            </a:r>
            <a:endParaRPr/>
          </a:p>
          <a:p>
            <a:pPr indent="-182879" lvl="1" marL="457200" rtl="0" algn="l">
              <a:spcBef>
                <a:spcPts val="370"/>
              </a:spcBef>
              <a:spcAft>
                <a:spcPts val="0"/>
              </a:spcAft>
              <a:buSzPct val="85000"/>
              <a:buChar char="•"/>
            </a:pPr>
            <a:r>
              <a:rPr lang="en-US"/>
              <a:t>Extent research largely mixed, suggests weaker influence relative to childcare</a:t>
            </a:r>
            <a:endParaRPr/>
          </a:p>
          <a:p>
            <a:pPr indent="-63055" lvl="0" marL="182880" rtl="0" algn="l">
              <a:spcBef>
                <a:spcPts val="444"/>
              </a:spcBef>
              <a:spcAft>
                <a:spcPts val="0"/>
              </a:spcAft>
              <a:buSzPct val="85000"/>
              <a:buNone/>
            </a:pPr>
            <a:r>
              <a:t/>
            </a:r>
            <a:endParaRPr/>
          </a:p>
          <a:p>
            <a:pPr indent="-182880" lvl="0" marL="182880" rtl="0" algn="l">
              <a:spcBef>
                <a:spcPts val="444"/>
              </a:spcBef>
              <a:spcAft>
                <a:spcPts val="0"/>
              </a:spcAft>
              <a:buSzPct val="85000"/>
              <a:buChar char="•"/>
            </a:pPr>
            <a:r>
              <a:rPr b="1" lang="en-US">
                <a:solidFill>
                  <a:schemeClr val="dk2"/>
                </a:solidFill>
              </a:rPr>
              <a:t>Research Question: Is paternity leave-taking associated with U.S. fathers’ shares of, and time spent in, housework?</a:t>
            </a:r>
            <a:endParaRPr/>
          </a:p>
          <a:p>
            <a:pPr indent="-63055" lvl="0" marL="182880" rtl="0" algn="l">
              <a:spcBef>
                <a:spcPts val="444"/>
              </a:spcBef>
              <a:spcAft>
                <a:spcPts val="0"/>
              </a:spcAft>
              <a:buSzPct val="85000"/>
              <a:buNone/>
            </a:pPr>
            <a:r>
              <a:t/>
            </a:r>
            <a:endParaRPr/>
          </a:p>
          <a:p>
            <a:pPr indent="-63055" lvl="0" marL="182880" rtl="0" algn="l">
              <a:spcBef>
                <a:spcPts val="444"/>
              </a:spcBef>
              <a:spcAft>
                <a:spcPts val="0"/>
              </a:spcAft>
              <a:buSzPct val="85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Arial"/>
              <a:buNone/>
            </a:pPr>
            <a:r>
              <a:rPr lang="en-US"/>
              <a:t>Why might paternity leave-taking increase fathers’ housework?</a:t>
            </a:r>
            <a:endParaRPr/>
          </a:p>
        </p:txBody>
      </p:sp>
      <p:sp>
        <p:nvSpPr>
          <p:cNvPr id="111" name="Google Shape;111;p3"/>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p>
            <a:pPr indent="-53339" lvl="0" marL="182880" rtl="0" algn="l">
              <a:spcBef>
                <a:spcPts val="0"/>
              </a:spcBef>
              <a:spcAft>
                <a:spcPts val="0"/>
              </a:spcAft>
              <a:buSzPts val="2040"/>
              <a:buNone/>
            </a:pPr>
            <a:r>
              <a:t/>
            </a:r>
            <a:endParaRPr/>
          </a:p>
          <a:p>
            <a:pPr indent="-182880" lvl="0" marL="182880" rtl="0" algn="l">
              <a:spcBef>
                <a:spcPts val="480"/>
              </a:spcBef>
              <a:spcAft>
                <a:spcPts val="0"/>
              </a:spcAft>
              <a:buSzPts val="2040"/>
              <a:buChar char="•"/>
            </a:pPr>
            <a:r>
              <a:rPr lang="en-US"/>
              <a:t>Time Availability Theory</a:t>
            </a:r>
            <a:endParaRPr/>
          </a:p>
          <a:p>
            <a:pPr indent="-182880" lvl="1" marL="457200" rtl="0" algn="l">
              <a:spcBef>
                <a:spcPts val="400"/>
              </a:spcBef>
              <a:spcAft>
                <a:spcPts val="0"/>
              </a:spcAft>
              <a:buSzPts val="1700"/>
              <a:buChar char="•"/>
            </a:pPr>
            <a:r>
              <a:rPr lang="en-US"/>
              <a:t>Leave provides more (dedicated) time at home, facilitating more equitable divisions of domestic labor</a:t>
            </a:r>
            <a:endParaRPr/>
          </a:p>
          <a:p>
            <a:pPr indent="-74929" lvl="1" marL="457200" rtl="0" algn="l">
              <a:spcBef>
                <a:spcPts val="400"/>
              </a:spcBef>
              <a:spcAft>
                <a:spcPts val="0"/>
              </a:spcAft>
              <a:buSzPts val="1700"/>
              <a:buNone/>
            </a:pPr>
            <a:r>
              <a:t/>
            </a:r>
            <a:endParaRPr/>
          </a:p>
          <a:p>
            <a:pPr indent="-182880" lvl="0" marL="182880" rtl="0" algn="l">
              <a:spcBef>
                <a:spcPts val="480"/>
              </a:spcBef>
              <a:spcAft>
                <a:spcPts val="0"/>
              </a:spcAft>
              <a:buSzPts val="2040"/>
              <a:buChar char="•"/>
            </a:pPr>
            <a:r>
              <a:rPr lang="en-US"/>
              <a:t>Socialization/exposure to domestic labor routines</a:t>
            </a:r>
            <a:endParaRPr/>
          </a:p>
          <a:p>
            <a:pPr indent="-182880" lvl="1" marL="457200" rtl="0" algn="l">
              <a:spcBef>
                <a:spcPts val="400"/>
              </a:spcBef>
              <a:spcAft>
                <a:spcPts val="0"/>
              </a:spcAft>
              <a:buSzPts val="1700"/>
              <a:buChar char="•"/>
            </a:pPr>
            <a:r>
              <a:rPr lang="en-US"/>
              <a:t>Fathers may gain greater awareness of domestic needs</a:t>
            </a:r>
            <a:endParaRPr/>
          </a:p>
          <a:p>
            <a:pPr indent="-182880" lvl="1" marL="457200" rtl="0" algn="l">
              <a:spcBef>
                <a:spcPts val="400"/>
              </a:spcBef>
              <a:spcAft>
                <a:spcPts val="0"/>
              </a:spcAft>
              <a:buSzPts val="1700"/>
              <a:buChar char="•"/>
            </a:pPr>
            <a:r>
              <a:rPr lang="en-US"/>
              <a:t>Fathers may gain greater confidence in, and experience with, performing housework</a:t>
            </a:r>
            <a:endParaRPr/>
          </a:p>
          <a:p>
            <a:pPr indent="-182879" lvl="2" marL="731520" rtl="0" algn="l">
              <a:spcBef>
                <a:spcPts val="360"/>
              </a:spcBef>
              <a:spcAft>
                <a:spcPts val="0"/>
              </a:spcAft>
              <a:buSzPts val="1620"/>
              <a:buChar char="•"/>
            </a:pPr>
            <a:r>
              <a:rPr lang="en-US"/>
              <a:t>Could lead to long-term engagement in housework</a:t>
            </a:r>
            <a:endParaRPr/>
          </a:p>
          <a:p>
            <a:pPr indent="-53339" lvl="0" marL="182880" rtl="0" algn="l">
              <a:spcBef>
                <a:spcPts val="480"/>
              </a:spcBef>
              <a:spcAft>
                <a:spcPts val="0"/>
              </a:spcAft>
              <a:buSzPts val="2040"/>
              <a:buNone/>
            </a:pPr>
            <a:r>
              <a:t/>
            </a:r>
            <a:endParaRPr/>
          </a:p>
          <a:p>
            <a:pPr indent="-74929" lvl="1" marL="457200" rtl="0" algn="l">
              <a:spcBef>
                <a:spcPts val="400"/>
              </a:spcBef>
              <a:spcAft>
                <a:spcPts val="0"/>
              </a:spcAft>
              <a:buSzPts val="1700"/>
              <a:buNone/>
            </a:pPr>
            <a:r>
              <a:t/>
            </a:r>
            <a:endParaRPr/>
          </a:p>
          <a:p>
            <a:pPr indent="-53339" lvl="0" marL="182880" rtl="0" algn="l">
              <a:spcBef>
                <a:spcPts val="480"/>
              </a:spcBef>
              <a:spcAft>
                <a:spcPts val="0"/>
              </a:spcAft>
              <a:buSzPts val="2040"/>
              <a:buNone/>
            </a:pPr>
            <a:r>
              <a:t/>
            </a:r>
            <a:endParaRPr/>
          </a:p>
          <a:p>
            <a:pPr indent="-74929" lvl="1" marL="457200" rtl="0" algn="l">
              <a:spcBef>
                <a:spcPts val="400"/>
              </a:spcBef>
              <a:spcAft>
                <a:spcPts val="0"/>
              </a:spcAft>
              <a:buSzPts val="17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txBox="1"/>
          <p:nvPr>
            <p:ph type="title"/>
          </p:nvPr>
        </p:nvSpPr>
        <p:spPr>
          <a:xfrm>
            <a:off x="609600" y="533400"/>
            <a:ext cx="10972800" cy="738809"/>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Arial"/>
              <a:buNone/>
            </a:pPr>
            <a:r>
              <a:rPr lang="en-US"/>
              <a:t>Evidence on Paternity Leave-Taking and Housework</a:t>
            </a:r>
            <a:endParaRPr/>
          </a:p>
        </p:txBody>
      </p:sp>
      <p:sp>
        <p:nvSpPr>
          <p:cNvPr id="118" name="Google Shape;118;p4"/>
          <p:cNvSpPr txBox="1"/>
          <p:nvPr>
            <p:ph idx="1" type="body"/>
          </p:nvPr>
        </p:nvSpPr>
        <p:spPr>
          <a:xfrm>
            <a:off x="450574" y="1272209"/>
            <a:ext cx="11410122" cy="5433391"/>
          </a:xfrm>
          <a:prstGeom prst="rect">
            <a:avLst/>
          </a:prstGeom>
          <a:noFill/>
          <a:ln>
            <a:noFill/>
          </a:ln>
        </p:spPr>
        <p:txBody>
          <a:bodyPr anchorCtr="0" anchor="t" bIns="45700" lIns="91425" spcFirstLastPara="1" rIns="91425" wrap="square" tIns="45700">
            <a:normAutofit lnSpcReduction="10000"/>
          </a:bodyPr>
          <a:lstStyle/>
          <a:p>
            <a:pPr indent="-182880" lvl="0" marL="182880" rtl="0" algn="l">
              <a:spcBef>
                <a:spcPts val="0"/>
              </a:spcBef>
              <a:spcAft>
                <a:spcPts val="0"/>
              </a:spcAft>
              <a:buSzPts val="2040"/>
              <a:buChar char="•"/>
            </a:pPr>
            <a:r>
              <a:rPr lang="en-US"/>
              <a:t>Paternity leave-taking may promote father engagement in housework</a:t>
            </a:r>
            <a:endParaRPr/>
          </a:p>
          <a:p>
            <a:pPr indent="-182880" lvl="1" marL="457200" rtl="0" algn="l">
              <a:spcBef>
                <a:spcPts val="400"/>
              </a:spcBef>
              <a:spcAft>
                <a:spcPts val="0"/>
              </a:spcAft>
              <a:buSzPts val="1700"/>
              <a:buChar char="•"/>
            </a:pPr>
            <a:r>
              <a:rPr lang="en-US"/>
              <a:t>Consistent with theories and research on leave-taking and father involvement in childcare</a:t>
            </a:r>
            <a:endParaRPr/>
          </a:p>
          <a:p>
            <a:pPr indent="-182880" lvl="1" marL="457200" rtl="0" algn="l">
              <a:spcBef>
                <a:spcPts val="400"/>
              </a:spcBef>
              <a:spcAft>
                <a:spcPts val="0"/>
              </a:spcAft>
              <a:buSzPts val="1700"/>
              <a:buChar char="•"/>
            </a:pPr>
            <a:r>
              <a:rPr lang="en-US"/>
              <a:t>Housework may be a way for fathers to promote equity in the household as mothers breastfeed and focus more on childcare</a:t>
            </a:r>
            <a:endParaRPr/>
          </a:p>
          <a:p>
            <a:pPr indent="-182880" lvl="1" marL="457200" rtl="0" algn="l">
              <a:spcBef>
                <a:spcPts val="400"/>
              </a:spcBef>
              <a:spcAft>
                <a:spcPts val="0"/>
              </a:spcAft>
              <a:buSzPts val="1700"/>
              <a:buChar char="•"/>
            </a:pPr>
            <a:r>
              <a:rPr lang="en-US"/>
              <a:t>Some support from the literature (e.g., Datta et al., 2012; Meil, 2013; Meil et al., 2023; Patnaik, 2019) </a:t>
            </a:r>
            <a:endParaRPr/>
          </a:p>
          <a:p>
            <a:pPr indent="-53339" lvl="0" marL="182880" rtl="0" algn="l">
              <a:spcBef>
                <a:spcPts val="480"/>
              </a:spcBef>
              <a:spcAft>
                <a:spcPts val="0"/>
              </a:spcAft>
              <a:buSzPts val="2040"/>
              <a:buNone/>
            </a:pPr>
            <a:r>
              <a:t/>
            </a:r>
            <a:endParaRPr/>
          </a:p>
          <a:p>
            <a:pPr indent="-182880" lvl="0" marL="182880" rtl="0" algn="l">
              <a:spcBef>
                <a:spcPts val="480"/>
              </a:spcBef>
              <a:spcAft>
                <a:spcPts val="0"/>
              </a:spcAft>
              <a:buSzPts val="2040"/>
              <a:buChar char="•"/>
            </a:pPr>
            <a:r>
              <a:rPr lang="en-US"/>
              <a:t>Impact of paternity leave-taking on housework may be limited</a:t>
            </a:r>
            <a:endParaRPr/>
          </a:p>
          <a:p>
            <a:pPr indent="-182880" lvl="1" marL="457200" rtl="0" algn="l">
              <a:spcBef>
                <a:spcPts val="400"/>
              </a:spcBef>
              <a:spcAft>
                <a:spcPts val="0"/>
              </a:spcAft>
              <a:buSzPts val="1700"/>
              <a:buChar char="•"/>
            </a:pPr>
            <a:r>
              <a:rPr lang="en-US"/>
              <a:t>Expectations for father engagement in housework is less than for childcare</a:t>
            </a:r>
            <a:endParaRPr/>
          </a:p>
          <a:p>
            <a:pPr indent="-182880" lvl="1" marL="457200" rtl="0" algn="l">
              <a:spcBef>
                <a:spcPts val="400"/>
              </a:spcBef>
              <a:spcAft>
                <a:spcPts val="0"/>
              </a:spcAft>
              <a:buSzPts val="1700"/>
              <a:buChar char="•"/>
            </a:pPr>
            <a:r>
              <a:rPr lang="en-US"/>
              <a:t>Gender gaps in housework larger than childcare (8 vs. 6 hours/week); housework may be viewed as unmasculine </a:t>
            </a:r>
            <a:endParaRPr/>
          </a:p>
          <a:p>
            <a:pPr indent="-182880" lvl="1" marL="457200" rtl="0" algn="l">
              <a:spcBef>
                <a:spcPts val="400"/>
              </a:spcBef>
              <a:spcAft>
                <a:spcPts val="0"/>
              </a:spcAft>
              <a:buSzPts val="1700"/>
              <a:buChar char="•"/>
            </a:pPr>
            <a:r>
              <a:rPr lang="en-US"/>
              <a:t>Evidence from literature mixed</a:t>
            </a:r>
            <a:endParaRPr/>
          </a:p>
          <a:p>
            <a:pPr indent="-182879" lvl="2" marL="731520" rtl="0" algn="l">
              <a:spcBef>
                <a:spcPts val="360"/>
              </a:spcBef>
              <a:spcAft>
                <a:spcPts val="0"/>
              </a:spcAft>
              <a:buSzPts val="1620"/>
              <a:buChar char="•"/>
            </a:pPr>
            <a:r>
              <a:rPr lang="en-US"/>
              <a:t>Some find no association (e.g., Schober, 2014)</a:t>
            </a:r>
            <a:endParaRPr/>
          </a:p>
          <a:p>
            <a:pPr indent="-182879" lvl="2" marL="731520" rtl="0" algn="l">
              <a:spcBef>
                <a:spcPts val="360"/>
              </a:spcBef>
              <a:spcAft>
                <a:spcPts val="0"/>
              </a:spcAft>
              <a:buSzPts val="1620"/>
              <a:buChar char="•"/>
            </a:pPr>
            <a:r>
              <a:rPr lang="en-US"/>
              <a:t>Some find association due to selection effects (e.g., Doucet &amp; McKay, 2020; Lee, 2023)</a:t>
            </a:r>
            <a:endParaRPr/>
          </a:p>
          <a:p>
            <a:pPr indent="-182879" lvl="2" marL="731520" rtl="0" algn="l">
              <a:spcBef>
                <a:spcPts val="360"/>
              </a:spcBef>
              <a:spcAft>
                <a:spcPts val="0"/>
              </a:spcAft>
              <a:buSzPts val="1620"/>
              <a:buChar char="•"/>
            </a:pPr>
            <a:r>
              <a:rPr lang="en-US"/>
              <a:t>Conflicting evidence regarding length of leave (Almqvist &amp; Duvander, 2014; Bünning, 2015; Meil, 2013) and housework tasks (Kotsadam &amp; Finseraas, 2011; Meil, 2013)</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516467" y="266587"/>
            <a:ext cx="10515600" cy="132556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3600"/>
              <a:buFont typeface="Arial"/>
              <a:buNone/>
            </a:pPr>
            <a:r>
              <a:rPr lang="en-US" sz="3600"/>
              <a:t>Study on Parents’ Divisions of Labor During COVID-19 (SPDLC)</a:t>
            </a:r>
            <a:endParaRPr/>
          </a:p>
        </p:txBody>
      </p:sp>
      <p:sp>
        <p:nvSpPr>
          <p:cNvPr id="125" name="Google Shape;125;p5"/>
          <p:cNvSpPr txBox="1"/>
          <p:nvPr>
            <p:ph idx="1" type="body"/>
          </p:nvPr>
        </p:nvSpPr>
        <p:spPr>
          <a:xfrm>
            <a:off x="362182" y="3685880"/>
            <a:ext cx="6533686" cy="3019720"/>
          </a:xfrm>
          <a:prstGeom prst="rect">
            <a:avLst/>
          </a:prstGeom>
          <a:noFill/>
          <a:ln>
            <a:noFill/>
          </a:ln>
        </p:spPr>
        <p:txBody>
          <a:bodyPr anchorCtr="0" anchor="t" bIns="45700" lIns="91425" spcFirstLastPara="1" rIns="91425" wrap="square" tIns="45700">
            <a:normAutofit/>
          </a:bodyPr>
          <a:lstStyle/>
          <a:p>
            <a:pPr indent="-182880" lvl="0" marL="182880" rtl="0" algn="l">
              <a:spcBef>
                <a:spcPts val="0"/>
              </a:spcBef>
              <a:spcAft>
                <a:spcPts val="0"/>
              </a:spcAft>
              <a:buClr>
                <a:schemeClr val="dk2"/>
              </a:buClr>
              <a:buSzPts val="1530"/>
              <a:buChar char="•"/>
            </a:pPr>
            <a:r>
              <a:rPr lang="en-US" sz="1800">
                <a:solidFill>
                  <a:schemeClr val="dk2"/>
                </a:solidFill>
              </a:rPr>
              <a:t>Sample:</a:t>
            </a:r>
            <a:endParaRPr/>
          </a:p>
          <a:p>
            <a:pPr indent="-182880" lvl="1" marL="457200" rtl="0" algn="l">
              <a:spcBef>
                <a:spcPts val="360"/>
              </a:spcBef>
              <a:spcAft>
                <a:spcPts val="0"/>
              </a:spcAft>
              <a:buClr>
                <a:schemeClr val="dk2"/>
              </a:buClr>
              <a:buSzPts val="1530"/>
              <a:buChar char="•"/>
            </a:pPr>
            <a:r>
              <a:rPr lang="en-US" sz="1800"/>
              <a:t>Pooled cross-sectional data from Wave 1 – Wave 4 (</a:t>
            </a:r>
            <a:r>
              <a:rPr i="1" lang="en-US" sz="1800"/>
              <a:t>N = 4,551 unique parents</a:t>
            </a:r>
            <a:r>
              <a:rPr lang="en-US" sz="1800"/>
              <a:t>)</a:t>
            </a:r>
            <a:endParaRPr/>
          </a:p>
          <a:p>
            <a:pPr indent="-182880" lvl="1" marL="457200" rtl="0" algn="l">
              <a:spcBef>
                <a:spcPts val="360"/>
              </a:spcBef>
              <a:spcAft>
                <a:spcPts val="0"/>
              </a:spcAft>
              <a:buClr>
                <a:schemeClr val="dk2"/>
              </a:buClr>
              <a:buSzPts val="1530"/>
              <a:buChar char="•"/>
            </a:pPr>
            <a:r>
              <a:rPr lang="en-US" sz="1800"/>
              <a:t>Focus on:</a:t>
            </a:r>
            <a:endParaRPr/>
          </a:p>
          <a:p>
            <a:pPr indent="-182879" lvl="2" marL="731520" rtl="0" algn="l">
              <a:spcBef>
                <a:spcPts val="360"/>
              </a:spcBef>
              <a:spcAft>
                <a:spcPts val="0"/>
              </a:spcAft>
              <a:buClr>
                <a:schemeClr val="dk2"/>
              </a:buClr>
              <a:buSzPts val="1620"/>
              <a:buChar char="•"/>
            </a:pPr>
            <a:r>
              <a:rPr lang="en-US"/>
              <a:t>Different-gender partnerships</a:t>
            </a:r>
            <a:endParaRPr/>
          </a:p>
          <a:p>
            <a:pPr indent="-182879" lvl="2" marL="731520" rtl="0" algn="l">
              <a:spcBef>
                <a:spcPts val="360"/>
              </a:spcBef>
              <a:spcAft>
                <a:spcPts val="0"/>
              </a:spcAft>
              <a:buClr>
                <a:schemeClr val="dk2"/>
              </a:buClr>
              <a:buSzPts val="1620"/>
              <a:buChar char="•"/>
            </a:pPr>
            <a:r>
              <a:rPr lang="en-US"/>
              <a:t>Fathers were working when youngest child was born</a:t>
            </a:r>
            <a:endParaRPr/>
          </a:p>
          <a:p>
            <a:pPr indent="-182879" lvl="2" marL="731520" rtl="0" algn="l">
              <a:spcBef>
                <a:spcPts val="360"/>
              </a:spcBef>
              <a:spcAft>
                <a:spcPts val="0"/>
              </a:spcAft>
              <a:buClr>
                <a:schemeClr val="dk2"/>
              </a:buClr>
              <a:buSzPts val="1620"/>
              <a:buChar char="•"/>
            </a:pPr>
            <a:r>
              <a:rPr lang="en-US"/>
              <a:t>Youngest child is 3 years old or younger</a:t>
            </a:r>
            <a:endParaRPr/>
          </a:p>
          <a:p>
            <a:pPr indent="-182879" lvl="2" marL="731520" rtl="0" algn="l">
              <a:spcBef>
                <a:spcPts val="360"/>
              </a:spcBef>
              <a:spcAft>
                <a:spcPts val="0"/>
              </a:spcAft>
              <a:buClr>
                <a:schemeClr val="dk2"/>
              </a:buClr>
              <a:buSzPts val="1620"/>
              <a:buChar char="•"/>
            </a:pPr>
            <a:r>
              <a:rPr lang="en-US"/>
              <a:t>No missing data on key variables</a:t>
            </a:r>
            <a:endParaRPr/>
          </a:p>
          <a:p>
            <a:pPr indent="-182879" lvl="2" marL="731520" rtl="0" algn="l">
              <a:spcBef>
                <a:spcPts val="360"/>
              </a:spcBef>
              <a:spcAft>
                <a:spcPts val="0"/>
              </a:spcAft>
              <a:buClr>
                <a:schemeClr val="dk2"/>
              </a:buClr>
              <a:buSzPts val="1620"/>
              <a:buChar char="•"/>
            </a:pPr>
            <a:r>
              <a:rPr b="1" lang="en-US">
                <a:solidFill>
                  <a:schemeClr val="dk2"/>
                </a:solidFill>
              </a:rPr>
              <a:t>N = 1,654</a:t>
            </a:r>
            <a:endParaRPr/>
          </a:p>
        </p:txBody>
      </p:sp>
      <p:sp>
        <p:nvSpPr>
          <p:cNvPr id="126" name="Google Shape;126;p5"/>
          <p:cNvSpPr txBox="1"/>
          <p:nvPr/>
        </p:nvSpPr>
        <p:spPr>
          <a:xfrm>
            <a:off x="362182" y="1791729"/>
            <a:ext cx="11537375" cy="1985159"/>
          </a:xfrm>
          <a:prstGeom prst="rect">
            <a:avLst/>
          </a:prstGeom>
          <a:noFill/>
          <a:ln>
            <a:noFill/>
          </a:ln>
        </p:spPr>
        <p:txBody>
          <a:bodyPr anchorCtr="0" anchor="t" bIns="45700" lIns="91425" spcFirstLastPara="1" rIns="91425" wrap="square" tIns="45700">
            <a:spAutoFit/>
          </a:bodyPr>
          <a:lstStyle/>
          <a:p>
            <a:pPr indent="-182880" lvl="0" marL="182880" marR="0" rtl="0" algn="l">
              <a:spcBef>
                <a:spcPts val="0"/>
              </a:spcBef>
              <a:spcAft>
                <a:spcPts val="0"/>
              </a:spcAft>
              <a:buClr>
                <a:schemeClr val="dk2"/>
              </a:buClr>
              <a:buSzPts val="1800"/>
              <a:buFont typeface="Arial"/>
              <a:buChar char="•"/>
            </a:pPr>
            <a:r>
              <a:rPr b="0" i="0" lang="en-US" sz="1800" u="none" cap="none" strike="noStrike">
                <a:solidFill>
                  <a:schemeClr val="dk2"/>
                </a:solidFill>
                <a:latin typeface="Arial"/>
                <a:ea typeface="Arial"/>
                <a:cs typeface="Arial"/>
                <a:sym typeface="Arial"/>
              </a:rPr>
              <a:t>Study objective: </a:t>
            </a:r>
            <a:r>
              <a:rPr b="0" i="0" lang="en-US" sz="1800" u="none" cap="none" strike="noStrike">
                <a:solidFill>
                  <a:schemeClr val="dk1"/>
                </a:solidFill>
                <a:latin typeface="Arial"/>
                <a:ea typeface="Arial"/>
                <a:cs typeface="Arial"/>
                <a:sym typeface="Arial"/>
              </a:rPr>
              <a:t>Assess changes in parents’ divisions of labor throughout and after the COVID-19 pandemic, identify factors that drive these changes, and consider the consequences of these changes for gender inequalities and parents’ well-being. </a:t>
            </a:r>
            <a:endParaRPr/>
          </a:p>
          <a:p>
            <a:pPr indent="-182880" lvl="0" marL="182880" marR="0" rtl="0" algn="l">
              <a:spcBef>
                <a:spcPts val="600"/>
              </a:spcBef>
              <a:spcAft>
                <a:spcPts val="0"/>
              </a:spcAft>
              <a:buClr>
                <a:schemeClr val="dk2"/>
              </a:buClr>
              <a:buSzPts val="1800"/>
              <a:buFont typeface="Arial"/>
              <a:buChar char="•"/>
            </a:pPr>
            <a:r>
              <a:rPr b="0" i="0" lang="en-US" sz="1800" u="none" cap="none" strike="noStrike">
                <a:solidFill>
                  <a:schemeClr val="dk2"/>
                </a:solidFill>
                <a:latin typeface="Arial"/>
                <a:ea typeface="Arial"/>
                <a:cs typeface="Arial"/>
                <a:sym typeface="Arial"/>
              </a:rPr>
              <a:t>Population: </a:t>
            </a:r>
            <a:r>
              <a:rPr b="0" i="0" lang="en-US" sz="1800" u="none" cap="none" strike="noStrike">
                <a:solidFill>
                  <a:schemeClr val="dk1"/>
                </a:solidFill>
                <a:latin typeface="Arial"/>
                <a:ea typeface="Arial"/>
                <a:cs typeface="Arial"/>
                <a:sym typeface="Arial"/>
              </a:rPr>
              <a:t>Partnered US parents with at least one biological child in home</a:t>
            </a:r>
            <a:endParaRPr/>
          </a:p>
          <a:p>
            <a:pPr indent="-182880" lvl="0" marL="182880" marR="0" rtl="0" algn="l">
              <a:spcBef>
                <a:spcPts val="600"/>
              </a:spcBef>
              <a:spcAft>
                <a:spcPts val="0"/>
              </a:spcAft>
              <a:buClr>
                <a:schemeClr val="dk2"/>
              </a:buClr>
              <a:buSzPts val="1800"/>
              <a:buFont typeface="Arial"/>
              <a:buChar char="•"/>
            </a:pPr>
            <a:r>
              <a:rPr b="0" i="0" lang="en-US" sz="1800" u="none" cap="none" strike="noStrike">
                <a:solidFill>
                  <a:schemeClr val="dk2"/>
                </a:solidFill>
                <a:latin typeface="Arial"/>
                <a:ea typeface="Arial"/>
                <a:cs typeface="Arial"/>
                <a:sym typeface="Arial"/>
              </a:rPr>
              <a:t>Data Collection: </a:t>
            </a:r>
            <a:r>
              <a:rPr b="0" i="0" lang="en-US" sz="1800" u="none" cap="none" strike="noStrike">
                <a:solidFill>
                  <a:schemeClr val="dk1"/>
                </a:solidFill>
                <a:latin typeface="Arial"/>
                <a:ea typeface="Arial"/>
                <a:cs typeface="Arial"/>
                <a:sym typeface="Arial"/>
              </a:rPr>
              <a:t>Online survey administered via Prolific</a:t>
            </a:r>
            <a:endParaRPr/>
          </a:p>
          <a:p>
            <a:pPr indent="-182880" lvl="0" marL="182880" marR="0" rtl="0" algn="l">
              <a:spcBef>
                <a:spcPts val="600"/>
              </a:spcBef>
              <a:spcAft>
                <a:spcPts val="0"/>
              </a:spcAft>
              <a:buClr>
                <a:schemeClr val="dk2"/>
              </a:buClr>
              <a:buSzPts val="1800"/>
              <a:buFont typeface="Arial"/>
              <a:buChar char="•"/>
            </a:pPr>
            <a:r>
              <a:rPr b="0" i="0" lang="en-US" sz="1800" u="none" cap="none" strike="noStrike">
                <a:solidFill>
                  <a:schemeClr val="dk2"/>
                </a:solidFill>
                <a:latin typeface="Arial"/>
                <a:ea typeface="Arial"/>
                <a:cs typeface="Arial"/>
                <a:sym typeface="Arial"/>
              </a:rPr>
              <a:t>Study Design: </a:t>
            </a:r>
            <a:r>
              <a:rPr b="0" i="0" lang="en-US" sz="1800" u="none" cap="none" strike="noStrike">
                <a:solidFill>
                  <a:schemeClr val="dk1"/>
                </a:solidFill>
                <a:latin typeface="Arial"/>
                <a:ea typeface="Arial"/>
                <a:cs typeface="Arial"/>
                <a:sym typeface="Arial"/>
              </a:rPr>
              <a:t>Longitudinal Panel with Repeated Cross-Sections</a:t>
            </a:r>
            <a:endParaRPr/>
          </a:p>
        </p:txBody>
      </p:sp>
      <p:pic>
        <p:nvPicPr>
          <p:cNvPr id="127" name="Google Shape;127;p5"/>
          <p:cNvPicPr preferRelativeResize="0"/>
          <p:nvPr/>
        </p:nvPicPr>
        <p:blipFill rotWithShape="1">
          <a:blip r:embed="rId3">
            <a:alphaModFix/>
          </a:blip>
          <a:srcRect b="0" l="0" r="0" t="0"/>
          <a:stretch/>
        </p:blipFill>
        <p:spPr>
          <a:xfrm>
            <a:off x="6895868" y="3840967"/>
            <a:ext cx="4951769" cy="243837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6"/>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000"/>
              <a:buFont typeface="Arial"/>
              <a:buNone/>
            </a:pPr>
            <a:r>
              <a:rPr lang="en-US"/>
              <a:t>Key Variables: Paternity Leave-Taking</a:t>
            </a:r>
            <a:endParaRPr/>
          </a:p>
        </p:txBody>
      </p:sp>
      <p:sp>
        <p:nvSpPr>
          <p:cNvPr id="134" name="Google Shape;134;p6"/>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040"/>
              <a:buNone/>
            </a:pPr>
            <a:r>
              <a:rPr lang="en-US"/>
              <a:t>Paternity Leave-Taking</a:t>
            </a:r>
            <a:endParaRPr/>
          </a:p>
          <a:p>
            <a:pPr indent="-182880" lvl="1" marL="457200" rtl="0" algn="l">
              <a:spcBef>
                <a:spcPts val="440"/>
              </a:spcBef>
              <a:spcAft>
                <a:spcPts val="0"/>
              </a:spcAft>
              <a:buSzPts val="1870"/>
              <a:buChar char="•"/>
            </a:pPr>
            <a:r>
              <a:rPr lang="en-US" sz="2200"/>
              <a:t>Defined as taking time off work for the birth of their youngest child, regardless of how leave was taken </a:t>
            </a:r>
            <a:endParaRPr/>
          </a:p>
          <a:p>
            <a:pPr indent="-42544" lvl="0" marL="182880" rtl="0" algn="l">
              <a:spcBef>
                <a:spcPts val="520"/>
              </a:spcBef>
              <a:spcAft>
                <a:spcPts val="0"/>
              </a:spcAft>
              <a:buSzPts val="2210"/>
              <a:buNone/>
            </a:pPr>
            <a:r>
              <a:t/>
            </a:r>
            <a:endParaRPr sz="2600"/>
          </a:p>
          <a:p>
            <a:pPr indent="0" lvl="0" marL="0" rtl="0" algn="l">
              <a:spcBef>
                <a:spcPts val="480"/>
              </a:spcBef>
              <a:spcAft>
                <a:spcPts val="0"/>
              </a:spcAft>
              <a:buSzPts val="2040"/>
              <a:buNone/>
            </a:pPr>
            <a:r>
              <a:rPr lang="en-US"/>
              <a:t>Length of Paternity Leave </a:t>
            </a:r>
            <a:endParaRPr/>
          </a:p>
          <a:p>
            <a:pPr indent="0" lvl="0" marL="0" rtl="0" algn="l">
              <a:spcBef>
                <a:spcPts val="480"/>
              </a:spcBef>
              <a:spcAft>
                <a:spcPts val="0"/>
              </a:spcAft>
              <a:buSzPts val="2040"/>
              <a:buNone/>
            </a:pPr>
            <a:r>
              <a:t/>
            </a:r>
            <a:endParaRPr/>
          </a:p>
          <a:p>
            <a:pPr indent="0" lvl="0" marL="0" rtl="0" algn="l">
              <a:spcBef>
                <a:spcPts val="480"/>
              </a:spcBef>
              <a:spcAft>
                <a:spcPts val="0"/>
              </a:spcAft>
              <a:buSzPts val="2040"/>
              <a:buNone/>
            </a:pPr>
            <a:r>
              <a:t/>
            </a:r>
            <a:endParaRPr b="1" u="sng"/>
          </a:p>
          <a:p>
            <a:pPr indent="0" lvl="1" marL="201168" rtl="0" algn="l">
              <a:spcBef>
                <a:spcPts val="400"/>
              </a:spcBef>
              <a:spcAft>
                <a:spcPts val="0"/>
              </a:spcAft>
              <a:buSzPts val="1700"/>
              <a:buNone/>
            </a:pPr>
            <a:r>
              <a:t/>
            </a:r>
            <a:endParaRPr>
              <a:highlight>
                <a:srgbClr val="FFFF00"/>
              </a:highlight>
            </a:endParaRPr>
          </a:p>
        </p:txBody>
      </p:sp>
      <p:graphicFrame>
        <p:nvGraphicFramePr>
          <p:cNvPr id="135" name="Google Shape;135;p6"/>
          <p:cNvGraphicFramePr/>
          <p:nvPr/>
        </p:nvGraphicFramePr>
        <p:xfrm>
          <a:off x="1805756" y="3771926"/>
          <a:ext cx="3000000" cy="3000000"/>
        </p:xfrm>
        <a:graphic>
          <a:graphicData uri="http://schemas.openxmlformats.org/drawingml/2006/table">
            <a:tbl>
              <a:tblPr bandRow="1" firstRow="1">
                <a:noFill/>
                <a:tableStyleId>{9CA28C6E-2A0F-421E-959F-E1996C0DABC7}</a:tableStyleId>
              </a:tblPr>
              <a:tblGrid>
                <a:gridCol w="3388425"/>
                <a:gridCol w="1084075"/>
              </a:tblGrid>
              <a:tr h="370850">
                <a:tc>
                  <a:txBody>
                    <a:bodyPr/>
                    <a:lstStyle/>
                    <a:p>
                      <a:pPr indent="0" lvl="0" marL="0" marR="0" rtl="0" algn="l">
                        <a:spcBef>
                          <a:spcPts val="0"/>
                        </a:spcBef>
                        <a:spcAft>
                          <a:spcPts val="0"/>
                        </a:spcAft>
                        <a:buNone/>
                      </a:pPr>
                      <a:r>
                        <a:rPr lang="en-US" sz="1800" u="none" cap="none" strike="noStrike"/>
                        <a:t>Length of Paternity Leave</a:t>
                      </a:r>
                      <a:endParaRPr/>
                    </a:p>
                  </a:txBody>
                  <a:tcPr marT="45725" marB="45725" marR="91450" marL="91450">
                    <a:lnL cap="flat" cmpd="sng" w="12700">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tcPr>
                </a:tc>
                <a:tc>
                  <a:txBody>
                    <a:bodyPr/>
                    <a:lstStyle/>
                    <a:p>
                      <a:pPr indent="0" lvl="0" marL="0" marR="0" rtl="0" algn="l">
                        <a:spcBef>
                          <a:spcPts val="0"/>
                        </a:spcBef>
                        <a:spcAft>
                          <a:spcPts val="0"/>
                        </a:spcAft>
                        <a:buNone/>
                      </a:pPr>
                      <a:r>
                        <a:rPr b="1" lang="en-US" sz="1800"/>
                        <a:t>%</a:t>
                      </a:r>
                      <a:endParaRPr/>
                    </a:p>
                  </a:txBody>
                  <a:tcPr marT="45725" marB="45725" marR="91450" marL="91450">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tcPr>
                </a:tc>
              </a:tr>
              <a:tr h="370850">
                <a:tc>
                  <a:txBody>
                    <a:bodyPr/>
                    <a:lstStyle/>
                    <a:p>
                      <a:pPr indent="0" lvl="0" marL="0" marR="0" rtl="0" algn="l">
                        <a:spcBef>
                          <a:spcPts val="0"/>
                        </a:spcBef>
                        <a:spcAft>
                          <a:spcPts val="0"/>
                        </a:spcAft>
                        <a:buNone/>
                      </a:pPr>
                      <a:r>
                        <a:rPr lang="en-US" sz="1800"/>
                        <a:t>None</a:t>
                      </a:r>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US" sz="1800"/>
                        <a:t>25%</a:t>
                      </a:r>
                      <a:endParaRPr/>
                    </a:p>
                  </a:txBody>
                  <a:tcPr marT="45725" marB="45725" marR="91450" marL="91450">
                    <a:lnR cap="flat" cmpd="sng" w="12700">
                      <a:solidFill>
                        <a:schemeClr val="dk1"/>
                      </a:solidFill>
                      <a:prstDash val="solid"/>
                      <a:round/>
                      <a:headEnd len="sm" w="sm" type="none"/>
                      <a:tailEnd len="sm" w="sm" type="none"/>
                    </a:lnR>
                  </a:tcPr>
                </a:tc>
              </a:tr>
              <a:tr h="370850">
                <a:tc>
                  <a:txBody>
                    <a:bodyPr/>
                    <a:lstStyle/>
                    <a:p>
                      <a:pPr indent="0" lvl="0" marL="0" marR="0" rtl="0" algn="l">
                        <a:spcBef>
                          <a:spcPts val="0"/>
                        </a:spcBef>
                        <a:spcAft>
                          <a:spcPts val="0"/>
                        </a:spcAft>
                        <a:buNone/>
                      </a:pPr>
                      <a:r>
                        <a:rPr lang="en-US" sz="1800"/>
                        <a:t>Less than a week</a:t>
                      </a:r>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US" sz="1800"/>
                        <a:t>7%</a:t>
                      </a:r>
                      <a:endParaRPr/>
                    </a:p>
                  </a:txBody>
                  <a:tcPr marT="45725" marB="45725" marR="91450" marL="91450">
                    <a:lnR cap="flat" cmpd="sng" w="12700">
                      <a:solidFill>
                        <a:schemeClr val="dk1"/>
                      </a:solidFill>
                      <a:prstDash val="solid"/>
                      <a:round/>
                      <a:headEnd len="sm" w="sm" type="none"/>
                      <a:tailEnd len="sm" w="sm" type="none"/>
                    </a:lnR>
                  </a:tcPr>
                </a:tc>
              </a:tr>
              <a:tr h="370850">
                <a:tc>
                  <a:txBody>
                    <a:bodyPr/>
                    <a:lstStyle/>
                    <a:p>
                      <a:pPr indent="0" lvl="0" marL="0" marR="0" rtl="0" algn="l">
                        <a:spcBef>
                          <a:spcPts val="0"/>
                        </a:spcBef>
                        <a:spcAft>
                          <a:spcPts val="0"/>
                        </a:spcAft>
                        <a:buNone/>
                      </a:pPr>
                      <a:r>
                        <a:rPr lang="en-US" sz="1800"/>
                        <a:t>One week</a:t>
                      </a:r>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US" sz="1800"/>
                        <a:t>16%</a:t>
                      </a:r>
                      <a:endParaRPr/>
                    </a:p>
                  </a:txBody>
                  <a:tcPr marT="45725" marB="45725" marR="91450" marL="91450">
                    <a:lnR cap="flat" cmpd="sng" w="12700">
                      <a:solidFill>
                        <a:schemeClr val="dk1"/>
                      </a:solidFill>
                      <a:prstDash val="solid"/>
                      <a:round/>
                      <a:headEnd len="sm" w="sm" type="none"/>
                      <a:tailEnd len="sm" w="sm" type="none"/>
                    </a:lnR>
                  </a:tcPr>
                </a:tc>
              </a:tr>
              <a:tr h="370850">
                <a:tc>
                  <a:txBody>
                    <a:bodyPr/>
                    <a:lstStyle/>
                    <a:p>
                      <a:pPr indent="0" lvl="0" marL="0" marR="0" rtl="0" algn="l">
                        <a:spcBef>
                          <a:spcPts val="0"/>
                        </a:spcBef>
                        <a:spcAft>
                          <a:spcPts val="0"/>
                        </a:spcAft>
                        <a:buNone/>
                      </a:pPr>
                      <a:r>
                        <a:rPr lang="en-US" sz="1800"/>
                        <a:t>Two weeks</a:t>
                      </a:r>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US" sz="1800"/>
                        <a:t>22%</a:t>
                      </a:r>
                      <a:endParaRPr/>
                    </a:p>
                  </a:txBody>
                  <a:tcPr marT="45725" marB="45725" marR="91450" marL="91450">
                    <a:lnR cap="flat" cmpd="sng" w="12700">
                      <a:solidFill>
                        <a:schemeClr val="dk1"/>
                      </a:solidFill>
                      <a:prstDash val="solid"/>
                      <a:round/>
                      <a:headEnd len="sm" w="sm" type="none"/>
                      <a:tailEnd len="sm" w="sm" type="none"/>
                    </a:lnR>
                  </a:tcPr>
                </a:tc>
              </a:tr>
              <a:tr h="370850">
                <a:tc>
                  <a:txBody>
                    <a:bodyPr/>
                    <a:lstStyle/>
                    <a:p>
                      <a:pPr indent="0" lvl="0" marL="0" marR="0" rtl="0" algn="l">
                        <a:spcBef>
                          <a:spcPts val="0"/>
                        </a:spcBef>
                        <a:spcAft>
                          <a:spcPts val="0"/>
                        </a:spcAft>
                        <a:buNone/>
                      </a:pPr>
                      <a:r>
                        <a:rPr lang="en-US" sz="1800"/>
                        <a:t>3-4</a:t>
                      </a:r>
                      <a:r>
                        <a:rPr lang="en-US" sz="1800"/>
                        <a:t> weeks</a:t>
                      </a:r>
                      <a:endParaRPr sz="1800"/>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US" sz="1800"/>
                        <a:t>20%</a:t>
                      </a:r>
                      <a:endParaRPr/>
                    </a:p>
                  </a:txBody>
                  <a:tcPr marT="45725" marB="45725" marR="91450" marL="91450">
                    <a:lnR cap="flat" cmpd="sng" w="12700">
                      <a:solidFill>
                        <a:schemeClr val="dk1"/>
                      </a:solidFill>
                      <a:prstDash val="solid"/>
                      <a:round/>
                      <a:headEnd len="sm" w="sm" type="none"/>
                      <a:tailEnd len="sm" w="sm" type="none"/>
                    </a:lnR>
                  </a:tcPr>
                </a:tc>
              </a:tr>
              <a:tr h="370850">
                <a:tc>
                  <a:txBody>
                    <a:bodyPr/>
                    <a:lstStyle/>
                    <a:p>
                      <a:pPr indent="0" lvl="0" marL="0" marR="0" rtl="0" algn="l">
                        <a:spcBef>
                          <a:spcPts val="0"/>
                        </a:spcBef>
                        <a:spcAft>
                          <a:spcPts val="0"/>
                        </a:spcAft>
                        <a:buNone/>
                      </a:pPr>
                      <a:r>
                        <a:rPr lang="en-US" sz="1800"/>
                        <a:t>More than a month</a:t>
                      </a:r>
                      <a:endParaRPr/>
                    </a:p>
                  </a:txBody>
                  <a:tcPr marT="45725" marB="45725" marR="91450" marL="91450">
                    <a:lnL cap="flat" cmpd="sng" w="12700">
                      <a:solidFill>
                        <a:schemeClr val="dk1"/>
                      </a:solidFill>
                      <a:prstDash val="solid"/>
                      <a:round/>
                      <a:headEnd len="sm" w="sm" type="none"/>
                      <a:tailEnd len="sm" w="sm" type="none"/>
                    </a:lnL>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n-US" sz="1800"/>
                        <a:t>10%</a:t>
                      </a:r>
                      <a:endParaRPr/>
                    </a:p>
                  </a:txBody>
                  <a:tcPr marT="45725" marB="45725" marR="91450" marL="91450">
                    <a:lnR cap="flat" cmpd="sng" w="12700">
                      <a:solidFill>
                        <a:schemeClr val="dk1"/>
                      </a:solidFill>
                      <a:prstDash val="solid"/>
                      <a:round/>
                      <a:headEnd len="sm" w="sm" type="none"/>
                      <a:tailEnd len="sm" w="sm" type="none"/>
                    </a:lnR>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7"/>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000"/>
              <a:buFont typeface="Arial"/>
              <a:buNone/>
            </a:pPr>
            <a:r>
              <a:rPr lang="en-US"/>
              <a:t>Key Variables: Fathers’ Participation in Housework</a:t>
            </a:r>
            <a:endParaRPr/>
          </a:p>
        </p:txBody>
      </p:sp>
      <p:sp>
        <p:nvSpPr>
          <p:cNvPr id="142" name="Google Shape;142;p7"/>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040"/>
              <a:buNone/>
            </a:pPr>
            <a:r>
              <a:rPr lang="en-US"/>
              <a:t>Routine housework tasks included in SPDLC: </a:t>
            </a:r>
            <a:endParaRPr/>
          </a:p>
          <a:p>
            <a:pPr indent="-182880" lvl="1" marL="457200" rtl="0" algn="l">
              <a:spcBef>
                <a:spcPts val="400"/>
              </a:spcBef>
              <a:spcAft>
                <a:spcPts val="0"/>
              </a:spcAft>
              <a:buSzPts val="1700"/>
              <a:buChar char="•"/>
            </a:pPr>
            <a:r>
              <a:rPr lang="en-US">
                <a:solidFill>
                  <a:schemeClr val="dk2"/>
                </a:solidFill>
              </a:rPr>
              <a:t>Preparing and cooking meals; Laundry; Shopping for groceries and other household needs;  Washing dishes; House cleaning</a:t>
            </a:r>
            <a:endParaRPr/>
          </a:p>
          <a:p>
            <a:pPr indent="-53339" lvl="0" marL="182880" rtl="0" algn="l">
              <a:spcBef>
                <a:spcPts val="480"/>
              </a:spcBef>
              <a:spcAft>
                <a:spcPts val="0"/>
              </a:spcAft>
              <a:buSzPts val="2040"/>
              <a:buNone/>
            </a:pPr>
            <a:r>
              <a:t/>
            </a:r>
            <a:endParaRPr/>
          </a:p>
          <a:p>
            <a:pPr indent="0" lvl="0" marL="0" rtl="0" algn="l">
              <a:spcBef>
                <a:spcPts val="480"/>
              </a:spcBef>
              <a:spcAft>
                <a:spcPts val="0"/>
              </a:spcAft>
              <a:buSzPts val="2040"/>
              <a:buNone/>
            </a:pPr>
            <a:r>
              <a:rPr lang="en-US"/>
              <a:t>Fathers’ Shares of Housework</a:t>
            </a:r>
            <a:endParaRPr/>
          </a:p>
          <a:p>
            <a:pPr indent="-182880" lvl="1" marL="457200" rtl="0" algn="l">
              <a:spcBef>
                <a:spcPts val="400"/>
              </a:spcBef>
              <a:spcAft>
                <a:spcPts val="0"/>
              </a:spcAft>
              <a:buSzPts val="1700"/>
              <a:buChar char="•"/>
            </a:pPr>
            <a:r>
              <a:rPr lang="en-US"/>
              <a:t>Mean of total shares of housework (1 = mother does it all; 3 = shared equally; 5 = father does it all)</a:t>
            </a:r>
            <a:endParaRPr/>
          </a:p>
          <a:p>
            <a:pPr indent="-74929" lvl="1" marL="457200" rtl="0" algn="l">
              <a:spcBef>
                <a:spcPts val="400"/>
              </a:spcBef>
              <a:spcAft>
                <a:spcPts val="0"/>
              </a:spcAft>
              <a:buSzPts val="1700"/>
              <a:buNone/>
            </a:pPr>
            <a:r>
              <a:t/>
            </a:r>
            <a:endParaRPr/>
          </a:p>
          <a:p>
            <a:pPr indent="0" lvl="0" marL="0" rtl="0" algn="l">
              <a:spcBef>
                <a:spcPts val="480"/>
              </a:spcBef>
              <a:spcAft>
                <a:spcPts val="0"/>
              </a:spcAft>
              <a:buSzPts val="2040"/>
              <a:buNone/>
            </a:pPr>
            <a:r>
              <a:rPr lang="en-US"/>
              <a:t>Fathers’ Housework Time</a:t>
            </a:r>
            <a:endParaRPr/>
          </a:p>
          <a:p>
            <a:pPr indent="-182880" lvl="1" marL="457200" rtl="0" algn="l">
              <a:spcBef>
                <a:spcPts val="400"/>
              </a:spcBef>
              <a:spcAft>
                <a:spcPts val="0"/>
              </a:spcAft>
              <a:buSzPts val="1700"/>
              <a:buChar char="•"/>
            </a:pPr>
            <a:r>
              <a:rPr lang="en-US"/>
              <a:t>Total hours spent in housework tasks in week prior to survey (top coded at 95</a:t>
            </a:r>
            <a:r>
              <a:rPr baseline="30000" lang="en-US"/>
              <a:t>th</a:t>
            </a:r>
            <a:r>
              <a:rPr lang="en-US"/>
              <a:t> percentile)</a:t>
            </a:r>
            <a:endParaRPr/>
          </a:p>
          <a:p>
            <a:pPr indent="-74929" lvl="1" marL="457200" rtl="0" algn="l">
              <a:spcBef>
                <a:spcPts val="400"/>
              </a:spcBef>
              <a:spcAft>
                <a:spcPts val="0"/>
              </a:spcAft>
              <a:buSzPts val="1700"/>
              <a:buNone/>
            </a:pPr>
            <a:r>
              <a:t/>
            </a:r>
            <a:endParaRPr/>
          </a:p>
          <a:p>
            <a:pPr indent="0" lvl="0" marL="0" rtl="0" algn="l">
              <a:spcBef>
                <a:spcPts val="480"/>
              </a:spcBef>
              <a:spcAft>
                <a:spcPts val="0"/>
              </a:spcAft>
              <a:buSzPts val="2040"/>
              <a:buNone/>
            </a:pPr>
            <a:r>
              <a:t/>
            </a:r>
            <a:endParaRPr b="1" u="sng"/>
          </a:p>
          <a:p>
            <a:pPr indent="0" lvl="1" marL="201168" rtl="0" algn="l">
              <a:spcBef>
                <a:spcPts val="400"/>
              </a:spcBef>
              <a:spcAft>
                <a:spcPts val="0"/>
              </a:spcAft>
              <a:buSzPts val="1700"/>
              <a:buNone/>
            </a:pPr>
            <a:r>
              <a:t/>
            </a:r>
            <a:endParaRPr>
              <a:highlight>
                <a:srgbClr val="FFFF00"/>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8"/>
          <p:cNvSpPr txBox="1"/>
          <p:nvPr>
            <p:ph type="title"/>
          </p:nvPr>
        </p:nvSpPr>
        <p:spPr>
          <a:xfrm>
            <a:off x="609600" y="533400"/>
            <a:ext cx="109728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000"/>
              <a:buFont typeface="Arial"/>
              <a:buNone/>
            </a:pPr>
            <a:r>
              <a:rPr lang="en-US"/>
              <a:t>Other Variables</a:t>
            </a:r>
            <a:endParaRPr/>
          </a:p>
        </p:txBody>
      </p:sp>
      <p:sp>
        <p:nvSpPr>
          <p:cNvPr id="149" name="Google Shape;149;p8"/>
          <p:cNvSpPr txBox="1"/>
          <p:nvPr>
            <p:ph idx="1" type="body"/>
          </p:nvPr>
        </p:nvSpPr>
        <p:spPr>
          <a:xfrm>
            <a:off x="609600" y="1600200"/>
            <a:ext cx="10972800" cy="4876800"/>
          </a:xfrm>
          <a:prstGeom prst="rect">
            <a:avLst/>
          </a:prstGeom>
          <a:noFill/>
          <a:ln>
            <a:noFill/>
          </a:ln>
        </p:spPr>
        <p:txBody>
          <a:bodyPr anchorCtr="0" anchor="t" bIns="45700" lIns="91425" spcFirstLastPara="1" rIns="91425" wrap="square" tIns="45700">
            <a:normAutofit/>
          </a:bodyPr>
          <a:lstStyle/>
          <a:p>
            <a:pPr indent="-182880" lvl="0" marL="182880" rtl="0" algn="l">
              <a:spcBef>
                <a:spcPts val="0"/>
              </a:spcBef>
              <a:spcAft>
                <a:spcPts val="0"/>
              </a:spcAft>
              <a:buSzPts val="1700"/>
              <a:buFont typeface="Arial"/>
              <a:buChar char="•"/>
            </a:pPr>
            <a:r>
              <a:rPr lang="en-US" sz="2000"/>
              <a:t>Respondent gender (mother or father)</a:t>
            </a:r>
            <a:endParaRPr/>
          </a:p>
          <a:p>
            <a:pPr indent="-182880" lvl="0" marL="182880" rtl="0" algn="l">
              <a:spcBef>
                <a:spcPts val="400"/>
              </a:spcBef>
              <a:spcAft>
                <a:spcPts val="0"/>
              </a:spcAft>
              <a:buSzPts val="1700"/>
              <a:buFont typeface="Arial"/>
              <a:buChar char="•"/>
            </a:pPr>
            <a:r>
              <a:rPr lang="en-US" sz="2000"/>
              <a:t>Father age</a:t>
            </a:r>
            <a:endParaRPr/>
          </a:p>
          <a:p>
            <a:pPr indent="-182880" lvl="0" marL="182880" rtl="0" algn="l">
              <a:spcBef>
                <a:spcPts val="400"/>
              </a:spcBef>
              <a:spcAft>
                <a:spcPts val="0"/>
              </a:spcAft>
              <a:buSzPts val="1700"/>
              <a:buFont typeface="Arial"/>
              <a:buChar char="•"/>
            </a:pPr>
            <a:r>
              <a:rPr lang="en-US" sz="2000"/>
              <a:t>Father has college degree</a:t>
            </a:r>
            <a:endParaRPr/>
          </a:p>
          <a:p>
            <a:pPr indent="-182880" lvl="0" marL="182880" rtl="0" algn="l">
              <a:spcBef>
                <a:spcPts val="400"/>
              </a:spcBef>
              <a:spcAft>
                <a:spcPts val="0"/>
              </a:spcAft>
              <a:buSzPts val="1700"/>
              <a:buFont typeface="Arial"/>
              <a:buChar char="•"/>
            </a:pPr>
            <a:r>
              <a:rPr lang="en-US" sz="2000"/>
              <a:t>Father race/ethnicity</a:t>
            </a:r>
            <a:endParaRPr/>
          </a:p>
          <a:p>
            <a:pPr indent="-182880" lvl="0" marL="182880" rtl="0" algn="l">
              <a:spcBef>
                <a:spcPts val="400"/>
              </a:spcBef>
              <a:spcAft>
                <a:spcPts val="0"/>
              </a:spcAft>
              <a:buSzPts val="1700"/>
              <a:buFont typeface="Arial"/>
              <a:buChar char="•"/>
            </a:pPr>
            <a:r>
              <a:rPr lang="en-US" sz="2000"/>
              <a:t>Marital status</a:t>
            </a:r>
            <a:endParaRPr/>
          </a:p>
          <a:p>
            <a:pPr indent="-182880" lvl="0" marL="182880" rtl="0" algn="l">
              <a:spcBef>
                <a:spcPts val="400"/>
              </a:spcBef>
              <a:spcAft>
                <a:spcPts val="0"/>
              </a:spcAft>
              <a:buSzPts val="1700"/>
              <a:buFont typeface="Arial"/>
              <a:buChar char="•"/>
            </a:pPr>
            <a:r>
              <a:rPr lang="en-US" sz="2000"/>
              <a:t>Number of children</a:t>
            </a:r>
            <a:endParaRPr/>
          </a:p>
          <a:p>
            <a:pPr indent="-182880" lvl="0" marL="182880" rtl="0" algn="l">
              <a:spcBef>
                <a:spcPts val="400"/>
              </a:spcBef>
              <a:spcAft>
                <a:spcPts val="0"/>
              </a:spcAft>
              <a:buSzPts val="1700"/>
              <a:buFont typeface="Arial"/>
              <a:buChar char="•"/>
            </a:pPr>
            <a:r>
              <a:rPr lang="en-US" sz="2000"/>
              <a:t>Age of youngest child</a:t>
            </a:r>
            <a:endParaRPr/>
          </a:p>
          <a:p>
            <a:pPr indent="-182880" lvl="0" marL="182880" rtl="0" algn="l">
              <a:spcBef>
                <a:spcPts val="400"/>
              </a:spcBef>
              <a:spcAft>
                <a:spcPts val="0"/>
              </a:spcAft>
              <a:buSzPts val="1700"/>
              <a:buFont typeface="Arial"/>
              <a:buChar char="•"/>
            </a:pPr>
            <a:r>
              <a:rPr lang="en-US" sz="2000"/>
              <a:t>Whether reside with extended family members</a:t>
            </a:r>
            <a:endParaRPr/>
          </a:p>
          <a:p>
            <a:pPr indent="-182880" lvl="0" marL="182880" rtl="0" algn="l">
              <a:spcBef>
                <a:spcPts val="400"/>
              </a:spcBef>
              <a:spcAft>
                <a:spcPts val="0"/>
              </a:spcAft>
              <a:buSzPts val="1700"/>
              <a:buFont typeface="Arial"/>
              <a:buChar char="•"/>
            </a:pPr>
            <a:r>
              <a:rPr lang="en-US" sz="2000"/>
              <a:t>Work status (mother &amp; father)</a:t>
            </a:r>
            <a:endParaRPr/>
          </a:p>
          <a:p>
            <a:pPr indent="-74929" lvl="0" marL="182880" rtl="0" algn="l">
              <a:spcBef>
                <a:spcPts val="400"/>
              </a:spcBef>
              <a:spcAft>
                <a:spcPts val="0"/>
              </a:spcAft>
              <a:buSzPts val="1700"/>
              <a:buFont typeface="Arial"/>
              <a:buNone/>
            </a:pPr>
            <a:r>
              <a:t/>
            </a:r>
            <a:endParaRPr sz="2000"/>
          </a:p>
          <a:p>
            <a:pPr indent="-74929" lvl="0" marL="182880" rtl="0" algn="l">
              <a:spcBef>
                <a:spcPts val="400"/>
              </a:spcBef>
              <a:spcAft>
                <a:spcPts val="0"/>
              </a:spcAft>
              <a:buSzPts val="1700"/>
              <a:buFont typeface="Arial"/>
              <a:buNone/>
            </a:pPr>
            <a:r>
              <a:t/>
            </a:r>
            <a:endParaRPr sz="2000"/>
          </a:p>
          <a:p>
            <a:pPr indent="-74929" lvl="0" marL="182880" rtl="0" algn="l">
              <a:spcBef>
                <a:spcPts val="400"/>
              </a:spcBef>
              <a:spcAft>
                <a:spcPts val="0"/>
              </a:spcAft>
              <a:buSzPts val="1700"/>
              <a:buFont typeface="Arial"/>
              <a:buNone/>
            </a:pPr>
            <a:r>
              <a:t/>
            </a:r>
            <a:endParaRPr sz="2000"/>
          </a:p>
          <a:p>
            <a:pPr indent="-182880" lvl="0" marL="182880" rtl="0" algn="l">
              <a:spcBef>
                <a:spcPts val="400"/>
              </a:spcBef>
              <a:spcAft>
                <a:spcPts val="0"/>
              </a:spcAft>
              <a:buSzPts val="1700"/>
              <a:buFont typeface="Arial"/>
              <a:buChar char="•"/>
            </a:pPr>
            <a:r>
              <a:rPr lang="en-US" sz="2000"/>
              <a:t>Essential work status (mother &amp; father)</a:t>
            </a:r>
            <a:endParaRPr/>
          </a:p>
          <a:p>
            <a:pPr indent="-182880" lvl="0" marL="182880" rtl="0" algn="l">
              <a:spcBef>
                <a:spcPts val="400"/>
              </a:spcBef>
              <a:spcAft>
                <a:spcPts val="0"/>
              </a:spcAft>
              <a:buSzPts val="1700"/>
              <a:buFont typeface="Arial"/>
              <a:buChar char="•"/>
            </a:pPr>
            <a:r>
              <a:rPr lang="en-US" sz="2000"/>
              <a:t>Flexible schedule (mother &amp; father</a:t>
            </a:r>
            <a:endParaRPr/>
          </a:p>
          <a:p>
            <a:pPr indent="-182880" lvl="0" marL="182880" rtl="0" algn="l">
              <a:spcBef>
                <a:spcPts val="400"/>
              </a:spcBef>
              <a:spcAft>
                <a:spcPts val="0"/>
              </a:spcAft>
              <a:buSzPts val="1700"/>
              <a:buFont typeface="Arial"/>
              <a:buChar char="•"/>
            </a:pPr>
            <a:r>
              <a:rPr lang="en-US" sz="2000"/>
              <a:t>Work from home status (mother &amp; father)</a:t>
            </a:r>
            <a:endParaRPr/>
          </a:p>
          <a:p>
            <a:pPr indent="-182880" lvl="0" marL="182880" rtl="0" algn="l">
              <a:spcBef>
                <a:spcPts val="400"/>
              </a:spcBef>
              <a:spcAft>
                <a:spcPts val="0"/>
              </a:spcAft>
              <a:buSzPts val="1700"/>
              <a:buFont typeface="Arial"/>
              <a:buChar char="•"/>
            </a:pPr>
            <a:r>
              <a:rPr lang="en-US" sz="2000"/>
              <a:t>Household income</a:t>
            </a:r>
            <a:endParaRPr/>
          </a:p>
          <a:p>
            <a:pPr indent="-182880" lvl="0" marL="182880" rtl="0" algn="l">
              <a:spcBef>
                <a:spcPts val="400"/>
              </a:spcBef>
              <a:spcAft>
                <a:spcPts val="0"/>
              </a:spcAft>
              <a:buSzPts val="1700"/>
              <a:buFont typeface="Arial"/>
              <a:buChar char="•"/>
            </a:pPr>
            <a:r>
              <a:rPr lang="en-US" sz="2000"/>
              <a:t>Relative earnings</a:t>
            </a:r>
            <a:endParaRPr/>
          </a:p>
          <a:p>
            <a:pPr indent="-182880" lvl="0" marL="182880" rtl="0" algn="l">
              <a:spcBef>
                <a:spcPts val="400"/>
              </a:spcBef>
              <a:spcAft>
                <a:spcPts val="0"/>
              </a:spcAft>
              <a:buSzPts val="1700"/>
              <a:buFont typeface="Arial"/>
              <a:buChar char="•"/>
            </a:pPr>
            <a:r>
              <a:rPr lang="en-US" sz="2000"/>
              <a:t>Fathers’ shares of childcare</a:t>
            </a:r>
            <a:endParaRPr/>
          </a:p>
          <a:p>
            <a:pPr indent="-182880" lvl="0" marL="182880" rtl="0" algn="l">
              <a:spcBef>
                <a:spcPts val="400"/>
              </a:spcBef>
              <a:spcAft>
                <a:spcPts val="0"/>
              </a:spcAft>
              <a:buSzPts val="1700"/>
              <a:buFont typeface="Arial"/>
              <a:buChar char="•"/>
            </a:pPr>
            <a:r>
              <a:rPr lang="en-US" sz="2000"/>
              <a:t>Survey wave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9"/>
          <p:cNvSpPr txBox="1"/>
          <p:nvPr>
            <p:ph type="title"/>
          </p:nvPr>
        </p:nvSpPr>
        <p:spPr>
          <a:xfrm>
            <a:off x="609599" y="533400"/>
            <a:ext cx="11268173"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Arial"/>
              <a:buNone/>
            </a:pPr>
            <a:r>
              <a:rPr lang="en-US"/>
              <a:t>Fathers’ Shares of Housework, by Paternity Leave-Taking</a:t>
            </a:r>
            <a:endParaRPr/>
          </a:p>
        </p:txBody>
      </p:sp>
      <p:sp>
        <p:nvSpPr>
          <p:cNvPr id="156" name="Google Shape;156;p9"/>
          <p:cNvSpPr txBox="1"/>
          <p:nvPr>
            <p:ph idx="1" type="body"/>
          </p:nvPr>
        </p:nvSpPr>
        <p:spPr>
          <a:xfrm>
            <a:off x="609600" y="1676400"/>
            <a:ext cx="5242560" cy="6397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1700"/>
              <a:buNone/>
            </a:pPr>
            <a:r>
              <a:rPr lang="en-US"/>
              <a:t>Leave-Taking</a:t>
            </a:r>
            <a:endParaRPr/>
          </a:p>
        </p:txBody>
      </p:sp>
      <p:graphicFrame>
        <p:nvGraphicFramePr>
          <p:cNvPr id="157" name="Google Shape;157;p9"/>
          <p:cNvGraphicFramePr/>
          <p:nvPr/>
        </p:nvGraphicFramePr>
        <p:xfrm>
          <a:off x="609600" y="2438400"/>
          <a:ext cx="5241925" cy="3951288"/>
        </p:xfrm>
        <a:graphic>
          <a:graphicData uri="http://schemas.openxmlformats.org/drawingml/2006/chart">
            <c:chart r:id="rId3"/>
          </a:graphicData>
        </a:graphic>
      </p:graphicFrame>
      <p:sp>
        <p:nvSpPr>
          <p:cNvPr id="158" name="Google Shape;158;p9"/>
          <p:cNvSpPr txBox="1"/>
          <p:nvPr>
            <p:ph idx="3" type="body"/>
          </p:nvPr>
        </p:nvSpPr>
        <p:spPr>
          <a:xfrm>
            <a:off x="6339840" y="1676400"/>
            <a:ext cx="5242560" cy="6397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1700"/>
              <a:buNone/>
            </a:pPr>
            <a:r>
              <a:rPr lang="en-US"/>
              <a:t>Length of Leave</a:t>
            </a:r>
            <a:endParaRPr/>
          </a:p>
        </p:txBody>
      </p:sp>
      <p:graphicFrame>
        <p:nvGraphicFramePr>
          <p:cNvPr id="159" name="Google Shape;159;p9"/>
          <p:cNvGraphicFramePr/>
          <p:nvPr/>
        </p:nvGraphicFramePr>
        <p:xfrm>
          <a:off x="6340475" y="2438400"/>
          <a:ext cx="5241925" cy="3951288"/>
        </p:xfrm>
        <a:graphic>
          <a:graphicData uri="http://schemas.openxmlformats.org/drawingml/2006/chart">
            <c:chart r:id="rId4"/>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larit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2018-03-19T23:33:38Z</dcterms:created>
  <dc:creator>Petts, Richard J.</dc:creator>
</cp:coreProperties>
</file>