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83" r:id="rId4"/>
    <p:sldId id="278" r:id="rId5"/>
    <p:sldId id="279" r:id="rId6"/>
    <p:sldId id="281" r:id="rId7"/>
    <p:sldId id="284" r:id="rId8"/>
    <p:sldId id="285" r:id="rId9"/>
    <p:sldId id="286" r:id="rId10"/>
    <p:sldId id="280" r:id="rId11"/>
    <p:sldId id="282" r:id="rId12"/>
    <p:sldId id="276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0C961-63CB-CBC6-57A3-7FCE8F40C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1E3515-5287-2A00-CB35-48026DF29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4964D0-DA98-226D-E939-E49826976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DE0F-4B39-4924-A0E0-5817A1D1D699}" type="datetimeFigureOut">
              <a:rPr lang="es-ES" smtClean="0"/>
              <a:t>12/06/2025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B220C8-8664-58C5-4AE6-46BDD343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624B20-5D27-2A4C-88C5-F3EFED537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0859-A981-4E31-B0E9-378CF0AA62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2915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C771CB-4384-C605-F591-EEFDC66E2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7E03F4-0CED-B1FD-02D9-E3C594F02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D7FFEA-9661-0D64-1F9D-308B68698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DE0F-4B39-4924-A0E0-5817A1D1D699}" type="datetimeFigureOut">
              <a:rPr lang="es-ES" smtClean="0"/>
              <a:t>12/06/2025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72CE63-28D8-55A2-7758-807EA8070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486D5E-FC4F-AB37-44C9-77E5A156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0859-A981-4E31-B0E9-378CF0AA62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94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8BD617-28C5-C21F-348F-C0703F5834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1C4C59-862E-0A02-E4AF-0C9EF2B47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0E7720-8B7F-B934-75AF-7D1D65F3D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DE0F-4B39-4924-A0E0-5817A1D1D699}" type="datetimeFigureOut">
              <a:rPr lang="es-ES" smtClean="0"/>
              <a:t>12/06/2025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ED032A-0232-534E-0498-05639EF2A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946634-74A7-424F-F85C-DEA7B4EF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0859-A981-4E31-B0E9-378CF0AA62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560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0E2C42-B7F7-03EE-2CAB-17B7AE8DB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42B6E7-71C5-915D-2FE1-A163F22CD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C8BD41-B806-136F-931C-74B0BAE0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DE0F-4B39-4924-A0E0-5817A1D1D699}" type="datetimeFigureOut">
              <a:rPr lang="es-ES" smtClean="0"/>
              <a:t>12/06/2025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6EB982-4784-0547-083E-F30F63821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271DA8-EC4D-923A-B430-98DDD068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0859-A981-4E31-B0E9-378CF0AA62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2829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9DC86-FE7C-2234-3737-63E683F6D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2DFCE7-F6E5-382F-541E-16277B6E2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174380-67E6-B5C1-142D-B679CA196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DE0F-4B39-4924-A0E0-5817A1D1D699}" type="datetimeFigureOut">
              <a:rPr lang="es-ES" smtClean="0"/>
              <a:t>12/06/2025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F30EE5-4924-8E97-7288-FE2ABE131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7193E0-91C7-0AEC-40E1-A89043DC7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0859-A981-4E31-B0E9-378CF0AA62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67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8EA5AE-22ED-D802-F903-F6AC501D6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ACD7C-B706-026F-8B5B-4AFD2AAD7E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F5B91C-EA16-C0C9-EEBE-52D4F1324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6111A5-557D-8A22-C30E-B1AC5E73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DE0F-4B39-4924-A0E0-5817A1D1D699}" type="datetimeFigureOut">
              <a:rPr lang="es-ES" smtClean="0"/>
              <a:t>12/06/2025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33A2CF-4F20-0C65-31FF-0E5014B70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20E8FF-D514-C7E7-8321-5837060DC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0859-A981-4E31-B0E9-378CF0AA62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336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DB26D5-51B5-58AF-15BF-49001CA5B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0BCCB2-175A-499E-567F-4ADE67BA0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BAEA39-207C-0B6E-C4FC-7A63862A4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BFF5A7F-401C-3EA2-7814-E0F9289892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697C3C0-60E6-2D6E-6FDC-198F2CE5D3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717E8DC-925F-735A-4FD2-DDAFB7521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DE0F-4B39-4924-A0E0-5817A1D1D699}" type="datetimeFigureOut">
              <a:rPr lang="es-ES" smtClean="0"/>
              <a:t>12/06/2025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236B75C-6338-8F9C-4E70-0FB767E77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3195D6-1BD0-64BA-671A-082A5C283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0859-A981-4E31-B0E9-378CF0AA62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40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70787-A7EC-1539-E96A-54D4814C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DEC03A8-9B0D-B03C-90B0-81680EC3E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DE0F-4B39-4924-A0E0-5817A1D1D699}" type="datetimeFigureOut">
              <a:rPr lang="es-ES" smtClean="0"/>
              <a:t>12/06/2025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0D45332-3139-2712-7E32-BC2C8B858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C96EA6C-E680-C4A0-675E-ABF32DB7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0859-A981-4E31-B0E9-378CF0AA62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48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B8FB022-7301-B2F8-C4BE-7C2EECDF3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DE0F-4B39-4924-A0E0-5817A1D1D699}" type="datetimeFigureOut">
              <a:rPr lang="es-ES" smtClean="0"/>
              <a:t>12/06/2025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FA1B94-BABA-9C99-B7C3-3C271A6F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4DF69D-27B5-E94F-9519-B855302E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0859-A981-4E31-B0E9-378CF0AA62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61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4073F-125E-6F57-541D-4D1E8E292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02756A-9C25-FD95-2A06-4395FA140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E78B356-EBED-AC7A-9D2F-7E337348E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F277DE-AC85-B802-2370-A7743BADC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DE0F-4B39-4924-A0E0-5817A1D1D699}" type="datetimeFigureOut">
              <a:rPr lang="es-ES" smtClean="0"/>
              <a:t>12/06/2025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5A4CD7-21FB-D78E-FCEE-64FE836AA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DD6F36-B336-02FF-292C-12FDAF1F2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0859-A981-4E31-B0E9-378CF0AA62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660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ADECA4-D349-D7ED-6A5D-334A3452B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F34CBCD-18AC-C983-0689-647BB3447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1C93C4-1AFD-BEF7-C1DC-12B990E5F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5DBBEA-AB5D-FA57-D526-8FFB494B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DE0F-4B39-4924-A0E0-5817A1D1D699}" type="datetimeFigureOut">
              <a:rPr lang="es-ES" smtClean="0"/>
              <a:t>12/06/2025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C123D0-A668-00BE-44FF-A0B51062E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EC63EA-6247-306B-B448-372DBE2A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0859-A981-4E31-B0E9-378CF0AA62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31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BC57516-4839-3333-F693-B2068FD96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982BD0-8E21-F872-CF50-86D80B6BD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130A3A-AEA4-06E3-EB07-D9A62EA507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BADE0F-4B39-4924-A0E0-5817A1D1D699}" type="datetimeFigureOut">
              <a:rPr lang="es-ES" smtClean="0"/>
              <a:t>12/06/2025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C031C2-DB30-404A-F626-0894A6882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879D77-50B5-F676-5EBE-7BC8E8766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E90859-A981-4E31-B0E9-378CF0AA62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95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5300D43-0EC2-0032-834F-B8E089F2C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669" y="6161123"/>
            <a:ext cx="2656331" cy="69687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6045CDE-B31E-1C53-CE0D-36288F25BBD9}"/>
              </a:ext>
            </a:extLst>
          </p:cNvPr>
          <p:cNvSpPr txBox="1"/>
          <p:nvPr/>
        </p:nvSpPr>
        <p:spPr>
          <a:xfrm>
            <a:off x="1926811" y="4415246"/>
            <a:ext cx="927891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Authors: </a:t>
            </a:r>
          </a:p>
          <a:p>
            <a:r>
              <a:rPr lang="en-GB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Gerardo Meil (Universidad Autónoma de Madrid)</a:t>
            </a:r>
            <a:endParaRPr lang="en-GB" sz="2000" noProof="0" dirty="0"/>
          </a:p>
          <a:p>
            <a:r>
              <a:rPr lang="en-GB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Pedro Romero-Balsas (Universidad Autónoma de Madrid)</a:t>
            </a:r>
          </a:p>
          <a:p>
            <a:r>
              <a:rPr lang="en-GB" sz="2000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Gerlinde </a:t>
            </a:r>
            <a:r>
              <a:rPr lang="en-GB" sz="2000" noProof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Mauerer</a:t>
            </a:r>
            <a:r>
              <a:rPr lang="en-GB" sz="2000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(Universität Wien)</a:t>
            </a:r>
            <a:endParaRPr lang="en-GB" sz="2000" noProof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Nadav Perez- </a:t>
            </a:r>
            <a:r>
              <a:rPr lang="en-GB" sz="2000" noProof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Vaisvidovsky</a:t>
            </a:r>
            <a:r>
              <a:rPr lang="en-GB" sz="2000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(Ashkelon Academic College)</a:t>
            </a:r>
            <a:endParaRPr lang="en-GB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88C1518-E929-F54C-9C94-E7CAF488C9A6}"/>
              </a:ext>
            </a:extLst>
          </p:cNvPr>
          <p:cNvCxnSpPr/>
          <p:nvPr/>
        </p:nvCxnSpPr>
        <p:spPr>
          <a:xfrm>
            <a:off x="742012" y="4362139"/>
            <a:ext cx="108228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ítulo 1">
            <a:extLst>
              <a:ext uri="{FF2B5EF4-FFF2-40B4-BE49-F238E27FC236}">
                <a16:creationId xmlns:a16="http://schemas.microsoft.com/office/drawing/2014/main" id="{115DB466-664D-8D42-436D-7F2957442E8C}"/>
              </a:ext>
            </a:extLst>
          </p:cNvPr>
          <p:cNvSpPr txBox="1">
            <a:spLocks/>
          </p:cNvSpPr>
          <p:nvPr/>
        </p:nvSpPr>
        <p:spPr>
          <a:xfrm>
            <a:off x="742012" y="2603707"/>
            <a:ext cx="10867869" cy="12917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noProof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Varieties in terminology use among academic comparative studies of leave policy</a:t>
            </a:r>
            <a:endParaRPr lang="en-GB" sz="4000" noProof="0" dirty="0"/>
          </a:p>
        </p:txBody>
      </p:sp>
      <p:pic>
        <p:nvPicPr>
          <p:cNvPr id="8" name="Imagen 7" descr="Diagrama&#10;&#10;El contenido generado por IA puede ser incorrecto.">
            <a:extLst>
              <a:ext uri="{FF2B5EF4-FFF2-40B4-BE49-F238E27FC236}">
                <a16:creationId xmlns:a16="http://schemas.microsoft.com/office/drawing/2014/main" id="{7E3C4ABE-F487-7AF7-46EE-4ED8E1113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52750" cy="155257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5FD7213-4D84-D634-1B2B-5711F0B40FDE}"/>
              </a:ext>
            </a:extLst>
          </p:cNvPr>
          <p:cNvSpPr txBox="1"/>
          <p:nvPr/>
        </p:nvSpPr>
        <p:spPr>
          <a:xfrm>
            <a:off x="3297834" y="140100"/>
            <a:ext cx="5846165" cy="197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buNone/>
            </a:pPr>
            <a:r>
              <a:rPr lang="en-GB" sz="1800" b="1" kern="0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Network on Leave Policies &amp; Research</a:t>
            </a:r>
            <a:endParaRPr lang="en-GB" sz="1800" kern="100" noProof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buNone/>
            </a:pPr>
            <a:r>
              <a:rPr lang="en-GB" sz="1800" kern="0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 Seminar </a:t>
            </a:r>
            <a:endParaRPr lang="en-GB" sz="1800" kern="100" noProof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buNone/>
            </a:pPr>
            <a:r>
              <a:rPr lang="en-GB" sz="1800" b="1" kern="0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CHALLENGES OF LEAVE POLICIES AND SOCIAL SUSTAINABILITY</a:t>
            </a:r>
            <a:r>
              <a:rPr lang="en-GB" sz="1800" kern="0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800" kern="100" noProof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buNone/>
            </a:pPr>
            <a:r>
              <a:rPr lang="en-GB" sz="1800" kern="0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12-13 June 2025</a:t>
            </a:r>
            <a:endParaRPr lang="en-GB" sz="1800" kern="100" noProof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GB" sz="1800" kern="0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Vilnius, Lithuania</a:t>
            </a:r>
            <a:endParaRPr lang="en-GB" sz="1800" kern="100" noProof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" descr="Leave Network">
            <a:extLst>
              <a:ext uri="{FF2B5EF4-FFF2-40B4-BE49-F238E27FC236}">
                <a16:creationId xmlns:a16="http://schemas.microsoft.com/office/drawing/2014/main" id="{32B62B7E-2BD0-F663-EF7C-EB2C071987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529" y="0"/>
            <a:ext cx="1726471" cy="172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Texto&#10;&#10;El contenido generado por IA puede ser incorrecto.">
            <a:extLst>
              <a:ext uri="{FF2B5EF4-FFF2-40B4-BE49-F238E27FC236}">
                <a16:creationId xmlns:a16="http://schemas.microsoft.com/office/drawing/2014/main" id="{5F1D24F5-E0F6-75D1-2087-41C536A9A5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" y="6161123"/>
            <a:ext cx="3703613" cy="63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64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2E5F16-9A44-E8F7-A054-877A001C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531" y="541000"/>
            <a:ext cx="5862396" cy="805571"/>
          </a:xfrm>
        </p:spPr>
        <p:txBody>
          <a:bodyPr anchor="b">
            <a:normAutofit/>
          </a:bodyPr>
          <a:lstStyle/>
          <a:p>
            <a:r>
              <a:rPr lang="en-GB" sz="3600" noProof="0" dirty="0"/>
              <a:t>Results (implications)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8E920A-A0FB-9E80-36B8-FA9DC8FF5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203" y="1773120"/>
            <a:ext cx="7195279" cy="4762591"/>
          </a:xfrm>
        </p:spPr>
        <p:txBody>
          <a:bodyPr>
            <a:noAutofit/>
          </a:bodyPr>
          <a:lstStyle/>
          <a:p>
            <a:pPr algn="just"/>
            <a:r>
              <a:rPr lang="en-GB" sz="2400" b="1" noProof="0" dirty="0"/>
              <a:t>Parental leave </a:t>
            </a:r>
            <a:r>
              <a:rPr lang="en-GB" sz="2400" noProof="0" dirty="0"/>
              <a:t>is often considered as a leave that can be taken by parents, although it also includes </a:t>
            </a:r>
            <a:r>
              <a:rPr lang="en-GB" sz="2400" b="1" noProof="0" dirty="0"/>
              <a:t>periods of non-transferable time </a:t>
            </a:r>
            <a:r>
              <a:rPr lang="en-GB" sz="2400" noProof="0" dirty="0"/>
              <a:t>among parents. While </a:t>
            </a:r>
            <a:r>
              <a:rPr lang="en-GB" sz="2400" b="1" i="1" noProof="0" dirty="0"/>
              <a:t>quotas</a:t>
            </a:r>
            <a:r>
              <a:rPr lang="en-GB" sz="2400" noProof="0" dirty="0"/>
              <a:t> and </a:t>
            </a:r>
            <a:r>
              <a:rPr lang="en-GB" sz="2400" b="1" i="1" noProof="0" dirty="0"/>
              <a:t>bonuses</a:t>
            </a:r>
            <a:r>
              <a:rPr lang="en-GB" sz="2400" noProof="0" dirty="0"/>
              <a:t> are considered as parental leave , </a:t>
            </a:r>
            <a:r>
              <a:rPr lang="en-GB" sz="2400" b="1" noProof="0" dirty="0"/>
              <a:t>paternity</a:t>
            </a:r>
            <a:r>
              <a:rPr lang="en-GB" sz="2400" noProof="0" dirty="0"/>
              <a:t> and </a:t>
            </a:r>
            <a:r>
              <a:rPr lang="en-GB" sz="2400" b="1" noProof="0" dirty="0"/>
              <a:t>maternity leave </a:t>
            </a:r>
            <a:r>
              <a:rPr lang="en-GB" sz="2400" noProof="0" dirty="0"/>
              <a:t>are not, even though they function as equivalent.</a:t>
            </a:r>
          </a:p>
          <a:p>
            <a:pPr algn="just"/>
            <a:endParaRPr lang="en-GB" sz="2400" noProof="0" dirty="0"/>
          </a:p>
          <a:p>
            <a:pPr algn="just"/>
            <a:r>
              <a:rPr lang="en-GB" sz="2400" noProof="0" dirty="0"/>
              <a:t>Studies that consider </a:t>
            </a:r>
            <a:r>
              <a:rPr lang="en-GB" sz="2400" b="1" noProof="0" dirty="0"/>
              <a:t>quotas as equivalent to maternity and paternity leave </a:t>
            </a:r>
            <a:r>
              <a:rPr lang="en-GB" sz="2400" noProof="0" dirty="0"/>
              <a:t>(Olsson et al, 2023; Earle et al, 2022; </a:t>
            </a:r>
            <a:r>
              <a:rPr lang="en-GB" sz="2400" noProof="0" dirty="0" err="1"/>
              <a:t>Addatti</a:t>
            </a:r>
            <a:r>
              <a:rPr lang="en-GB" sz="2400" noProof="0" dirty="0"/>
              <a:t> et al, 2022)</a:t>
            </a:r>
          </a:p>
          <a:p>
            <a:pPr algn="just"/>
            <a:r>
              <a:rPr lang="en-GB" sz="2400" noProof="0" dirty="0"/>
              <a:t>But other consider </a:t>
            </a:r>
            <a:r>
              <a:rPr lang="en-GB" sz="2400" b="1" noProof="0" dirty="0"/>
              <a:t>quotas as equivalent to parental leave</a:t>
            </a:r>
            <a:r>
              <a:rPr lang="en-GB" sz="2400" noProof="0" dirty="0"/>
              <a:t> (Blum, 2023; </a:t>
            </a:r>
            <a:r>
              <a:rPr lang="en-GB" sz="2400" noProof="0" dirty="0" err="1"/>
              <a:t>Dobrotic</a:t>
            </a:r>
            <a:r>
              <a:rPr lang="en-GB" sz="2400" noProof="0" dirty="0"/>
              <a:t>, 2022). </a:t>
            </a:r>
          </a:p>
        </p:txBody>
      </p:sp>
      <p:pic>
        <p:nvPicPr>
          <p:cNvPr id="5" name="Imagen 4" descr="Diagrama, Dibujo de ingeniería&#10;&#10;El contenido generado por IA puede ser incorrecto.">
            <a:extLst>
              <a:ext uri="{FF2B5EF4-FFF2-40B4-BE49-F238E27FC236}">
                <a16:creationId xmlns:a16="http://schemas.microsoft.com/office/drawing/2014/main" id="{DAEEDA34-F623-31B7-0592-CECBED8E1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81" y="2270626"/>
            <a:ext cx="3513320" cy="3513320"/>
          </a:xfrm>
          <a:prstGeom prst="rect">
            <a:avLst/>
          </a:prstGeom>
        </p:spPr>
      </p:pic>
      <p:pic>
        <p:nvPicPr>
          <p:cNvPr id="6" name="Imagen 5" descr="Diagrama&#10;&#10;El contenido generado por IA puede ser incorrecto.">
            <a:extLst>
              <a:ext uri="{FF2B5EF4-FFF2-40B4-BE49-F238E27FC236}">
                <a16:creationId xmlns:a16="http://schemas.microsoft.com/office/drawing/2014/main" id="{9F42C8C6-83C1-BFAA-ED67-899BE380D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11847" cy="584616"/>
          </a:xfrm>
          <a:prstGeom prst="rect">
            <a:avLst/>
          </a:prstGeom>
        </p:spPr>
      </p:pic>
      <p:pic>
        <p:nvPicPr>
          <p:cNvPr id="7" name="Picture 1" descr="Leave Network">
            <a:extLst>
              <a:ext uri="{FF2B5EF4-FFF2-40B4-BE49-F238E27FC236}">
                <a16:creationId xmlns:a16="http://schemas.microsoft.com/office/drawing/2014/main" id="{D348A8FE-C9C7-EAA5-9944-F1E94CE8B5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604" y="-325434"/>
            <a:ext cx="1370396" cy="137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C3DFDA6-19CF-684A-34C5-B593931D4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07062"/>
            <a:ext cx="1718870" cy="450938"/>
          </a:xfrm>
          <a:prstGeom prst="rect">
            <a:avLst/>
          </a:prstGeom>
        </p:spPr>
      </p:pic>
      <p:pic>
        <p:nvPicPr>
          <p:cNvPr id="9" name="Imagen 8" descr="Texto&#10;&#10;El contenido generado por IA puede ser incorrecto.">
            <a:extLst>
              <a:ext uri="{FF2B5EF4-FFF2-40B4-BE49-F238E27FC236}">
                <a16:creationId xmlns:a16="http://schemas.microsoft.com/office/drawing/2014/main" id="{A7348DB5-FF7A-A7F4-2504-3A12DA64F1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126" y="6314216"/>
            <a:ext cx="2824874" cy="482326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41CA7EB-F4B3-4E96-AE59-D0C12A0185B8}"/>
              </a:ext>
            </a:extLst>
          </p:cNvPr>
          <p:cNvCxnSpPr>
            <a:cxnSpLocks/>
          </p:cNvCxnSpPr>
          <p:nvPr/>
        </p:nvCxnSpPr>
        <p:spPr>
          <a:xfrm>
            <a:off x="645203" y="1520619"/>
            <a:ext cx="707279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110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151F3819-4351-4730-8E02-40BF286E0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7DAE5130-F148-4C5A-A6CB-48165DC76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91996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D817B7-220D-35B5-2DDD-C6F36EA0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098" y="329896"/>
            <a:ext cx="6564574" cy="1330518"/>
          </a:xfrm>
        </p:spPr>
        <p:txBody>
          <a:bodyPr>
            <a:normAutofit/>
          </a:bodyPr>
          <a:lstStyle/>
          <a:p>
            <a:r>
              <a:rPr lang="en-GB" noProof="0" dirty="0"/>
              <a:t>Conclusions</a:t>
            </a:r>
          </a:p>
        </p:txBody>
      </p:sp>
      <p:pic>
        <p:nvPicPr>
          <p:cNvPr id="5" name="Imagen 4" descr="Paraguas de diferentes colores&#10;&#10;El contenido generado por IA puede ser incorrecto.">
            <a:extLst>
              <a:ext uri="{FF2B5EF4-FFF2-40B4-BE49-F238E27FC236}">
                <a16:creationId xmlns:a16="http://schemas.microsoft.com/office/drawing/2014/main" id="{2347B3ED-471C-100D-C6C7-14B8EF747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" r="5" b="12346"/>
          <a:stretch>
            <a:fillRect/>
          </a:stretch>
        </p:blipFill>
        <p:spPr>
          <a:xfrm>
            <a:off x="-8" y="3429008"/>
            <a:ext cx="4038600" cy="3428999"/>
          </a:xfrm>
          <a:custGeom>
            <a:avLst/>
            <a:gdLst/>
            <a:ahLst/>
            <a:cxnLst/>
            <a:rect l="l" t="t" r="r" b="b"/>
            <a:pathLst>
              <a:path w="4038600" h="3428999">
                <a:moveTo>
                  <a:pt x="0" y="0"/>
                </a:moveTo>
                <a:lnTo>
                  <a:pt x="3832764" y="0"/>
                </a:lnTo>
                <a:lnTo>
                  <a:pt x="3833410" y="4411"/>
                </a:lnTo>
                <a:cubicBezTo>
                  <a:pt x="3834310" y="12542"/>
                  <a:pt x="3834933" y="20617"/>
                  <a:pt x="3835321" y="28434"/>
                </a:cubicBezTo>
                <a:cubicBezTo>
                  <a:pt x="3843020" y="30350"/>
                  <a:pt x="3840588" y="61692"/>
                  <a:pt x="3852266" y="50998"/>
                </a:cubicBezTo>
                <a:cubicBezTo>
                  <a:pt x="3853153" y="61314"/>
                  <a:pt x="3849223" y="70391"/>
                  <a:pt x="3856614" y="62023"/>
                </a:cubicBezTo>
                <a:cubicBezTo>
                  <a:pt x="3857136" y="65272"/>
                  <a:pt x="3858208" y="66796"/>
                  <a:pt x="3859557" y="67517"/>
                </a:cubicBezTo>
                <a:lnTo>
                  <a:pt x="3860141" y="67604"/>
                </a:lnTo>
                <a:lnTo>
                  <a:pt x="3861913" y="90672"/>
                </a:lnTo>
                <a:lnTo>
                  <a:pt x="3863084" y="93141"/>
                </a:lnTo>
                <a:cubicBezTo>
                  <a:pt x="3863070" y="98407"/>
                  <a:pt x="3863057" y="103672"/>
                  <a:pt x="3863043" y="108938"/>
                </a:cubicBezTo>
                <a:lnTo>
                  <a:pt x="3863660" y="116693"/>
                </a:lnTo>
                <a:lnTo>
                  <a:pt x="3862518" y="119721"/>
                </a:lnTo>
                <a:cubicBezTo>
                  <a:pt x="3862017" y="122528"/>
                  <a:pt x="3862239" y="125949"/>
                  <a:pt x="3864097" y="130743"/>
                </a:cubicBezTo>
                <a:lnTo>
                  <a:pt x="3864775" y="131693"/>
                </a:lnTo>
                <a:lnTo>
                  <a:pt x="3864231" y="141960"/>
                </a:lnTo>
                <a:cubicBezTo>
                  <a:pt x="3863734" y="145469"/>
                  <a:pt x="3862886" y="148837"/>
                  <a:pt x="3861543" y="151981"/>
                </a:cubicBezTo>
                <a:cubicBezTo>
                  <a:pt x="3876816" y="176028"/>
                  <a:pt x="3873891" y="209754"/>
                  <a:pt x="3881956" y="241275"/>
                </a:cubicBezTo>
                <a:cubicBezTo>
                  <a:pt x="3880805" y="282291"/>
                  <a:pt x="3871108" y="290637"/>
                  <a:pt x="3883245" y="317540"/>
                </a:cubicBezTo>
                <a:cubicBezTo>
                  <a:pt x="3887431" y="330343"/>
                  <a:pt x="3884915" y="349601"/>
                  <a:pt x="3894824" y="382132"/>
                </a:cubicBezTo>
                <a:cubicBezTo>
                  <a:pt x="3902184" y="412768"/>
                  <a:pt x="3905028" y="440981"/>
                  <a:pt x="3912029" y="468465"/>
                </a:cubicBezTo>
                <a:cubicBezTo>
                  <a:pt x="3918870" y="501219"/>
                  <a:pt x="3919171" y="493504"/>
                  <a:pt x="3923563" y="512872"/>
                </a:cubicBezTo>
                <a:cubicBezTo>
                  <a:pt x="3925161" y="516259"/>
                  <a:pt x="3933257" y="548851"/>
                  <a:pt x="3935302" y="551780"/>
                </a:cubicBezTo>
                <a:cubicBezTo>
                  <a:pt x="3940193" y="569420"/>
                  <a:pt x="3948108" y="591435"/>
                  <a:pt x="3952908" y="618713"/>
                </a:cubicBezTo>
                <a:cubicBezTo>
                  <a:pt x="3949597" y="640336"/>
                  <a:pt x="3968857" y="662091"/>
                  <a:pt x="3964097" y="689135"/>
                </a:cubicBezTo>
                <a:cubicBezTo>
                  <a:pt x="3963409" y="698730"/>
                  <a:pt x="3967777" y="726290"/>
                  <a:pt x="3972561" y="730194"/>
                </a:cubicBezTo>
                <a:cubicBezTo>
                  <a:pt x="3974287" y="735671"/>
                  <a:pt x="3973869" y="742863"/>
                  <a:pt x="3978553" y="744105"/>
                </a:cubicBezTo>
                <a:cubicBezTo>
                  <a:pt x="3984369" y="746793"/>
                  <a:pt x="3979392" y="769550"/>
                  <a:pt x="3985056" y="764665"/>
                </a:cubicBezTo>
                <a:cubicBezTo>
                  <a:pt x="3981721" y="780759"/>
                  <a:pt x="3994221" y="788526"/>
                  <a:pt x="3998681" y="799644"/>
                </a:cubicBezTo>
                <a:cubicBezTo>
                  <a:pt x="3996807" y="806167"/>
                  <a:pt x="3999133" y="812044"/>
                  <a:pt x="4002586" y="819512"/>
                </a:cubicBezTo>
                <a:lnTo>
                  <a:pt x="4007152" y="829775"/>
                </a:lnTo>
                <a:cubicBezTo>
                  <a:pt x="4007290" y="831346"/>
                  <a:pt x="4007429" y="832918"/>
                  <a:pt x="4007568" y="834489"/>
                </a:cubicBezTo>
                <a:cubicBezTo>
                  <a:pt x="4008582" y="842878"/>
                  <a:pt x="4012501" y="870527"/>
                  <a:pt x="4013238" y="880111"/>
                </a:cubicBezTo>
                <a:lnTo>
                  <a:pt x="4011990" y="891990"/>
                </a:lnTo>
                <a:cubicBezTo>
                  <a:pt x="4012878" y="895711"/>
                  <a:pt x="4017741" y="899277"/>
                  <a:pt x="4018561" y="902435"/>
                </a:cubicBezTo>
                <a:lnTo>
                  <a:pt x="4016914" y="910937"/>
                </a:lnTo>
                <a:cubicBezTo>
                  <a:pt x="4021666" y="910045"/>
                  <a:pt x="4017754" y="920062"/>
                  <a:pt x="4017630" y="927631"/>
                </a:cubicBezTo>
                <a:cubicBezTo>
                  <a:pt x="4017765" y="943134"/>
                  <a:pt x="4017899" y="958638"/>
                  <a:pt x="4018033" y="974141"/>
                </a:cubicBezTo>
                <a:lnTo>
                  <a:pt x="4020844" y="1002853"/>
                </a:lnTo>
                <a:lnTo>
                  <a:pt x="4019159" y="1011649"/>
                </a:lnTo>
                <a:cubicBezTo>
                  <a:pt x="4018755" y="1030805"/>
                  <a:pt x="4025427" y="1051984"/>
                  <a:pt x="4019983" y="1065586"/>
                </a:cubicBezTo>
                <a:cubicBezTo>
                  <a:pt x="4019342" y="1071115"/>
                  <a:pt x="4019489" y="1076118"/>
                  <a:pt x="4020124" y="1080768"/>
                </a:cubicBezTo>
                <a:lnTo>
                  <a:pt x="4023046" y="1093182"/>
                </a:lnTo>
                <a:lnTo>
                  <a:pt x="4030993" y="1117768"/>
                </a:lnTo>
                <a:cubicBezTo>
                  <a:pt x="4017255" y="1119010"/>
                  <a:pt x="4036257" y="1175819"/>
                  <a:pt x="4024084" y="1169607"/>
                </a:cubicBezTo>
                <a:cubicBezTo>
                  <a:pt x="4026558" y="1192318"/>
                  <a:pt x="4002019" y="1213340"/>
                  <a:pt x="4015242" y="1235237"/>
                </a:cubicBezTo>
                <a:cubicBezTo>
                  <a:pt x="4014162" y="1269305"/>
                  <a:pt x="4018570" y="1317827"/>
                  <a:pt x="4017602" y="1350990"/>
                </a:cubicBezTo>
                <a:cubicBezTo>
                  <a:pt x="4023169" y="1344874"/>
                  <a:pt x="4021893" y="1374627"/>
                  <a:pt x="4021736" y="1378298"/>
                </a:cubicBezTo>
                <a:cubicBezTo>
                  <a:pt x="4018952" y="1400570"/>
                  <a:pt x="4019832" y="1419813"/>
                  <a:pt x="4016278" y="1458310"/>
                </a:cubicBezTo>
                <a:cubicBezTo>
                  <a:pt x="4018014" y="1492373"/>
                  <a:pt x="4008830" y="1521984"/>
                  <a:pt x="4018868" y="1553366"/>
                </a:cubicBezTo>
                <a:cubicBezTo>
                  <a:pt x="4016990" y="1555494"/>
                  <a:pt x="4015540" y="1558122"/>
                  <a:pt x="4014402" y="1561090"/>
                </a:cubicBezTo>
                <a:lnTo>
                  <a:pt x="4011936" y="1570307"/>
                </a:lnTo>
                <a:lnTo>
                  <a:pt x="4012405" y="1571592"/>
                </a:lnTo>
                <a:cubicBezTo>
                  <a:pt x="4013272" y="1577147"/>
                  <a:pt x="4012836" y="1580457"/>
                  <a:pt x="4011825" y="1582767"/>
                </a:cubicBezTo>
                <a:lnTo>
                  <a:pt x="4010160" y="1584906"/>
                </a:lnTo>
                <a:lnTo>
                  <a:pt x="4009282" y="1592480"/>
                </a:lnTo>
                <a:lnTo>
                  <a:pt x="4004224" y="1632608"/>
                </a:lnTo>
                <a:lnTo>
                  <a:pt x="4004766" y="1633033"/>
                </a:lnTo>
                <a:cubicBezTo>
                  <a:pt x="4005917" y="1634501"/>
                  <a:pt x="4006652" y="1636551"/>
                  <a:pt x="4006536" y="1639879"/>
                </a:cubicBezTo>
                <a:cubicBezTo>
                  <a:pt x="4015184" y="1636475"/>
                  <a:pt x="4009709" y="1642588"/>
                  <a:pt x="4008603" y="1652696"/>
                </a:cubicBezTo>
                <a:cubicBezTo>
                  <a:pt x="4021787" y="1649666"/>
                  <a:pt x="4013526" y="1677353"/>
                  <a:pt x="4020520" y="1683689"/>
                </a:cubicBezTo>
                <a:cubicBezTo>
                  <a:pt x="4019410" y="1691182"/>
                  <a:pt x="4018476" y="1699055"/>
                  <a:pt x="4017793" y="1707144"/>
                </a:cubicBezTo>
                <a:cubicBezTo>
                  <a:pt x="4017716" y="1708742"/>
                  <a:pt x="4017637" y="1710339"/>
                  <a:pt x="4017559" y="1711937"/>
                </a:cubicBezTo>
                <a:lnTo>
                  <a:pt x="4017686" y="1712065"/>
                </a:lnTo>
                <a:cubicBezTo>
                  <a:pt x="4017911" y="1713173"/>
                  <a:pt x="4017938" y="1714774"/>
                  <a:pt x="4017696" y="1717183"/>
                </a:cubicBezTo>
                <a:lnTo>
                  <a:pt x="4017133" y="1720681"/>
                </a:lnTo>
                <a:lnTo>
                  <a:pt x="4016678" y="1729981"/>
                </a:lnTo>
                <a:lnTo>
                  <a:pt x="4017384" y="1733388"/>
                </a:lnTo>
                <a:lnTo>
                  <a:pt x="4018907" y="1735034"/>
                </a:lnTo>
                <a:cubicBezTo>
                  <a:pt x="4018834" y="1735303"/>
                  <a:pt x="4018762" y="1735573"/>
                  <a:pt x="4018689" y="1735842"/>
                </a:cubicBezTo>
                <a:cubicBezTo>
                  <a:pt x="4015637" y="1741502"/>
                  <a:pt x="4011570" y="1742214"/>
                  <a:pt x="4022227" y="1754258"/>
                </a:cubicBezTo>
                <a:cubicBezTo>
                  <a:pt x="4017088" y="1767842"/>
                  <a:pt x="4023675" y="1773031"/>
                  <a:pt x="4025215" y="1794468"/>
                </a:cubicBezTo>
                <a:cubicBezTo>
                  <a:pt x="4020602" y="1801685"/>
                  <a:pt x="4021846" y="1809129"/>
                  <a:pt x="4024929" y="1817026"/>
                </a:cubicBezTo>
                <a:cubicBezTo>
                  <a:pt x="4022135" y="1836468"/>
                  <a:pt x="4026097" y="1856359"/>
                  <a:pt x="4026330" y="1879330"/>
                </a:cubicBezTo>
                <a:lnTo>
                  <a:pt x="4036998" y="1941432"/>
                </a:lnTo>
                <a:lnTo>
                  <a:pt x="4036084" y="2000732"/>
                </a:lnTo>
                <a:cubicBezTo>
                  <a:pt x="4034263" y="2008113"/>
                  <a:pt x="4032229" y="2015157"/>
                  <a:pt x="4030076" y="2021755"/>
                </a:cubicBezTo>
                <a:cubicBezTo>
                  <a:pt x="4035967" y="2031320"/>
                  <a:pt x="4023973" y="2053600"/>
                  <a:pt x="4037221" y="2057342"/>
                </a:cubicBezTo>
                <a:cubicBezTo>
                  <a:pt x="4034697" y="2066435"/>
                  <a:pt x="4028501" y="2069516"/>
                  <a:pt x="4037394" y="2070619"/>
                </a:cubicBezTo>
                <a:cubicBezTo>
                  <a:pt x="4036804" y="2073734"/>
                  <a:pt x="4037226" y="2076065"/>
                  <a:pt x="4038135" y="2078045"/>
                </a:cubicBezTo>
                <a:lnTo>
                  <a:pt x="4038600" y="2078724"/>
                </a:lnTo>
                <a:lnTo>
                  <a:pt x="4032779" y="2098845"/>
                </a:lnTo>
                <a:lnTo>
                  <a:pt x="4032983" y="2102024"/>
                </a:lnTo>
                <a:lnTo>
                  <a:pt x="4027939" y="2114492"/>
                </a:lnTo>
                <a:lnTo>
                  <a:pt x="4018466" y="2141885"/>
                </a:lnTo>
                <a:cubicBezTo>
                  <a:pt x="4016935" y="2144144"/>
                  <a:pt x="4008999" y="2172239"/>
                  <a:pt x="4006867" y="2173326"/>
                </a:cubicBezTo>
                <a:cubicBezTo>
                  <a:pt x="4012131" y="2208338"/>
                  <a:pt x="3995887" y="2179358"/>
                  <a:pt x="3992697" y="2212754"/>
                </a:cubicBezTo>
                <a:cubicBezTo>
                  <a:pt x="4005768" y="2234675"/>
                  <a:pt x="3987982" y="2231911"/>
                  <a:pt x="3984358" y="2281700"/>
                </a:cubicBezTo>
                <a:cubicBezTo>
                  <a:pt x="3976909" y="2307292"/>
                  <a:pt x="3981397" y="2321058"/>
                  <a:pt x="3966554" y="2358247"/>
                </a:cubicBezTo>
                <a:cubicBezTo>
                  <a:pt x="3960999" y="2394590"/>
                  <a:pt x="3953833" y="2470676"/>
                  <a:pt x="3951025" y="2499761"/>
                </a:cubicBezTo>
                <a:cubicBezTo>
                  <a:pt x="3960739" y="2527319"/>
                  <a:pt x="3950548" y="2509832"/>
                  <a:pt x="3949702" y="2532758"/>
                </a:cubicBezTo>
                <a:cubicBezTo>
                  <a:pt x="3938760" y="2520705"/>
                  <a:pt x="3952389" y="2562520"/>
                  <a:pt x="3938861" y="2556795"/>
                </a:cubicBezTo>
                <a:cubicBezTo>
                  <a:pt x="3939134" y="2561148"/>
                  <a:pt x="3939827" y="2565547"/>
                  <a:pt x="3940623" y="2570003"/>
                </a:cubicBezTo>
                <a:cubicBezTo>
                  <a:pt x="3940759" y="2570781"/>
                  <a:pt x="3940897" y="2571558"/>
                  <a:pt x="3941033" y="2572336"/>
                </a:cubicBezTo>
                <a:lnTo>
                  <a:pt x="3940366" y="2580478"/>
                </a:lnTo>
                <a:lnTo>
                  <a:pt x="3943063" y="2584265"/>
                </a:lnTo>
                <a:lnTo>
                  <a:pt x="3944125" y="2597587"/>
                </a:lnTo>
                <a:cubicBezTo>
                  <a:pt x="3944077" y="2602348"/>
                  <a:pt x="3943504" y="2607198"/>
                  <a:pt x="3942089" y="2612155"/>
                </a:cubicBezTo>
                <a:cubicBezTo>
                  <a:pt x="3932438" y="2625816"/>
                  <a:pt x="3941792" y="2663179"/>
                  <a:pt x="3929196" y="2679622"/>
                </a:cubicBezTo>
                <a:cubicBezTo>
                  <a:pt x="3925571" y="2686502"/>
                  <a:pt x="3920517" y="2712894"/>
                  <a:pt x="3923315" y="2720986"/>
                </a:cubicBezTo>
                <a:cubicBezTo>
                  <a:pt x="3923036" y="2727128"/>
                  <a:pt x="3920401" y="2732389"/>
                  <a:pt x="3923961" y="2738269"/>
                </a:cubicBezTo>
                <a:cubicBezTo>
                  <a:pt x="3928018" y="2746479"/>
                  <a:pt x="3916599" y="2759296"/>
                  <a:pt x="3922927" y="2761348"/>
                </a:cubicBezTo>
                <a:cubicBezTo>
                  <a:pt x="3919813" y="2786694"/>
                  <a:pt x="3907933" y="2868089"/>
                  <a:pt x="3905273" y="2890343"/>
                </a:cubicBezTo>
                <a:cubicBezTo>
                  <a:pt x="3905945" y="2891698"/>
                  <a:pt x="3906516" y="2893225"/>
                  <a:pt x="3906968" y="2894872"/>
                </a:cubicBezTo>
                <a:cubicBezTo>
                  <a:pt x="3909594" y="2904456"/>
                  <a:pt x="3907729" y="2916058"/>
                  <a:pt x="3902804" y="2920783"/>
                </a:cubicBezTo>
                <a:cubicBezTo>
                  <a:pt x="3885416" y="2946524"/>
                  <a:pt x="3880691" y="2976695"/>
                  <a:pt x="3873409" y="3003309"/>
                </a:cubicBezTo>
                <a:cubicBezTo>
                  <a:pt x="3866483" y="3034202"/>
                  <a:pt x="3883685" y="3021162"/>
                  <a:pt x="3865677" y="3054172"/>
                </a:cubicBezTo>
                <a:cubicBezTo>
                  <a:pt x="3869656" y="3061216"/>
                  <a:pt x="3869021" y="3066386"/>
                  <a:pt x="3865322" y="3073552"/>
                </a:cubicBezTo>
                <a:cubicBezTo>
                  <a:pt x="3862309" y="3088769"/>
                  <a:pt x="3874353" y="3094511"/>
                  <a:pt x="3864576" y="3105939"/>
                </a:cubicBezTo>
                <a:cubicBezTo>
                  <a:pt x="3871414" y="3106866"/>
                  <a:pt x="3862070" y="3136685"/>
                  <a:pt x="3869897" y="3133416"/>
                </a:cubicBezTo>
                <a:cubicBezTo>
                  <a:pt x="3873987" y="3146871"/>
                  <a:pt x="3863598" y="3146263"/>
                  <a:pt x="3866944" y="3159200"/>
                </a:cubicBezTo>
                <a:cubicBezTo>
                  <a:pt x="3866209" y="3171160"/>
                  <a:pt x="3861238" y="3148758"/>
                  <a:pt x="3858655" y="3160960"/>
                </a:cubicBezTo>
                <a:cubicBezTo>
                  <a:pt x="3856672" y="3176428"/>
                  <a:pt x="3845007" y="3169580"/>
                  <a:pt x="3857964" y="3189916"/>
                </a:cubicBezTo>
                <a:cubicBezTo>
                  <a:pt x="3851730" y="3203678"/>
                  <a:pt x="3857918" y="3210651"/>
                  <a:pt x="3857749" y="3234304"/>
                </a:cubicBezTo>
                <a:lnTo>
                  <a:pt x="3855596" y="3240571"/>
                </a:lnTo>
                <a:lnTo>
                  <a:pt x="3861634" y="3248569"/>
                </a:lnTo>
                <a:cubicBezTo>
                  <a:pt x="3864052" y="3253014"/>
                  <a:pt x="3865516" y="3258342"/>
                  <a:pt x="3864663" y="3265444"/>
                </a:cubicBezTo>
                <a:cubicBezTo>
                  <a:pt x="3848300" y="3307894"/>
                  <a:pt x="3875588" y="3268090"/>
                  <a:pt x="3865146" y="3338829"/>
                </a:cubicBezTo>
                <a:cubicBezTo>
                  <a:pt x="3862730" y="3342195"/>
                  <a:pt x="3864130" y="3351680"/>
                  <a:pt x="3867052" y="3351725"/>
                </a:cubicBezTo>
                <a:cubicBezTo>
                  <a:pt x="3865794" y="3356006"/>
                  <a:pt x="3859439" y="3365106"/>
                  <a:pt x="3863912" y="3367707"/>
                </a:cubicBezTo>
                <a:cubicBezTo>
                  <a:pt x="3863241" y="3379301"/>
                  <a:pt x="3861774" y="3390600"/>
                  <a:pt x="3859561" y="3401335"/>
                </a:cubicBezTo>
                <a:lnTo>
                  <a:pt x="3853212" y="3423129"/>
                </a:lnTo>
                <a:lnTo>
                  <a:pt x="3856572" y="3428759"/>
                </a:lnTo>
                <a:lnTo>
                  <a:pt x="3856601" y="3428999"/>
                </a:lnTo>
                <a:lnTo>
                  <a:pt x="0" y="3428999"/>
                </a:lnTo>
                <a:close/>
              </a:path>
            </a:pathLst>
          </a:custGeom>
        </p:spPr>
      </p:pic>
      <p:pic>
        <p:nvPicPr>
          <p:cNvPr id="4" name="Imagen 3" descr="Calendario&#10;&#10;El contenido generado por IA puede ser incorrecto.">
            <a:extLst>
              <a:ext uri="{FF2B5EF4-FFF2-40B4-BE49-F238E27FC236}">
                <a16:creationId xmlns:a16="http://schemas.microsoft.com/office/drawing/2014/main" id="{E7BD3995-389A-73EC-93F7-40B73F0F3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9757"/>
          <a:stretch>
            <a:fillRect/>
          </a:stretch>
        </p:blipFill>
        <p:spPr>
          <a:xfrm>
            <a:off x="9" y="-7"/>
            <a:ext cx="3832765" cy="3493830"/>
          </a:xfrm>
          <a:custGeom>
            <a:avLst/>
            <a:gdLst/>
            <a:ahLst/>
            <a:cxnLst/>
            <a:rect l="l" t="t" r="r" b="b"/>
            <a:pathLst>
              <a:path w="3832765" h="3429000">
                <a:moveTo>
                  <a:pt x="0" y="0"/>
                </a:moveTo>
                <a:lnTo>
                  <a:pt x="3647227" y="0"/>
                </a:lnTo>
                <a:lnTo>
                  <a:pt x="3639550" y="38855"/>
                </a:lnTo>
                <a:cubicBezTo>
                  <a:pt x="3636650" y="54773"/>
                  <a:pt x="3634345" y="68219"/>
                  <a:pt x="3632595" y="77266"/>
                </a:cubicBezTo>
                <a:cubicBezTo>
                  <a:pt x="3626536" y="79781"/>
                  <a:pt x="3626501" y="84794"/>
                  <a:pt x="3629067" y="94172"/>
                </a:cubicBezTo>
                <a:cubicBezTo>
                  <a:pt x="3627578" y="163765"/>
                  <a:pt x="3557526" y="242917"/>
                  <a:pt x="3584106" y="259179"/>
                </a:cubicBezTo>
                <a:cubicBezTo>
                  <a:pt x="3583700" y="275569"/>
                  <a:pt x="3606846" y="331307"/>
                  <a:pt x="3599938" y="369872"/>
                </a:cubicBezTo>
                <a:cubicBezTo>
                  <a:pt x="3585388" y="383902"/>
                  <a:pt x="3596928" y="466732"/>
                  <a:pt x="3595032" y="485807"/>
                </a:cubicBezTo>
                <a:cubicBezTo>
                  <a:pt x="3585943" y="488250"/>
                  <a:pt x="3592517" y="521115"/>
                  <a:pt x="3579338" y="516547"/>
                </a:cubicBezTo>
                <a:cubicBezTo>
                  <a:pt x="3573622" y="519766"/>
                  <a:pt x="3573367" y="529229"/>
                  <a:pt x="3578241" y="534293"/>
                </a:cubicBezTo>
                <a:cubicBezTo>
                  <a:pt x="3576722" y="545474"/>
                  <a:pt x="3569890" y="551581"/>
                  <a:pt x="3577790" y="563888"/>
                </a:cubicBezTo>
                <a:cubicBezTo>
                  <a:pt x="3576008" y="579306"/>
                  <a:pt x="3555937" y="592508"/>
                  <a:pt x="3568362" y="606614"/>
                </a:cubicBezTo>
                <a:cubicBezTo>
                  <a:pt x="3548060" y="617296"/>
                  <a:pt x="3566748" y="665721"/>
                  <a:pt x="3562360" y="696544"/>
                </a:cubicBezTo>
                <a:cubicBezTo>
                  <a:pt x="3540870" y="749643"/>
                  <a:pt x="3563552" y="814684"/>
                  <a:pt x="3525923" y="839698"/>
                </a:cubicBezTo>
                <a:cubicBezTo>
                  <a:pt x="3535181" y="895191"/>
                  <a:pt x="3521523" y="937628"/>
                  <a:pt x="3518879" y="980382"/>
                </a:cubicBezTo>
                <a:cubicBezTo>
                  <a:pt x="3513995" y="999599"/>
                  <a:pt x="3527321" y="1012505"/>
                  <a:pt x="3515302" y="1028426"/>
                </a:cubicBezTo>
                <a:cubicBezTo>
                  <a:pt x="3518279" y="1066840"/>
                  <a:pt x="3496325" y="1148092"/>
                  <a:pt x="3536738" y="1210870"/>
                </a:cubicBezTo>
                <a:lnTo>
                  <a:pt x="3591526" y="1380154"/>
                </a:lnTo>
                <a:cubicBezTo>
                  <a:pt x="3610626" y="1430030"/>
                  <a:pt x="3618402" y="1446676"/>
                  <a:pt x="3627364" y="1475232"/>
                </a:cubicBezTo>
                <a:cubicBezTo>
                  <a:pt x="3630584" y="1500131"/>
                  <a:pt x="3621205" y="1517302"/>
                  <a:pt x="3629315" y="1551492"/>
                </a:cubicBezTo>
                <a:cubicBezTo>
                  <a:pt x="3627771" y="1569255"/>
                  <a:pt x="3642142" y="1604305"/>
                  <a:pt x="3642065" y="1616703"/>
                </a:cubicBezTo>
                <a:cubicBezTo>
                  <a:pt x="3644190" y="1615867"/>
                  <a:pt x="3646228" y="1622618"/>
                  <a:pt x="3644837" y="1625880"/>
                </a:cubicBezTo>
                <a:cubicBezTo>
                  <a:pt x="3644873" y="1682450"/>
                  <a:pt x="3660396" y="1644242"/>
                  <a:pt x="3653089" y="1681195"/>
                </a:cubicBezTo>
                <a:cubicBezTo>
                  <a:pt x="3653672" y="1703685"/>
                  <a:pt x="3678100" y="1693642"/>
                  <a:pt x="3669268" y="1720463"/>
                </a:cubicBezTo>
                <a:cubicBezTo>
                  <a:pt x="3672709" y="1747068"/>
                  <a:pt x="3683894" y="1760489"/>
                  <a:pt x="3680555" y="1787683"/>
                </a:cubicBezTo>
                <a:cubicBezTo>
                  <a:pt x="3683815" y="1812577"/>
                  <a:pt x="3690283" y="1832624"/>
                  <a:pt x="3690144" y="1854892"/>
                </a:cubicBezTo>
                <a:cubicBezTo>
                  <a:pt x="3694176" y="1862246"/>
                  <a:pt x="3696364" y="1869845"/>
                  <a:pt x="3692847" y="1879545"/>
                </a:cubicBezTo>
                <a:lnTo>
                  <a:pt x="3705899" y="1950159"/>
                </a:lnTo>
                <a:cubicBezTo>
                  <a:pt x="3705811" y="1963349"/>
                  <a:pt x="3696947" y="1944883"/>
                  <a:pt x="3698529" y="1956744"/>
                </a:cubicBezTo>
                <a:cubicBezTo>
                  <a:pt x="3704089" y="1967128"/>
                  <a:pt x="3694319" y="1972691"/>
                  <a:pt x="3700670" y="1983128"/>
                </a:cubicBezTo>
                <a:cubicBezTo>
                  <a:pt x="3707325" y="1975376"/>
                  <a:pt x="3704290" y="2019261"/>
                  <a:pt x="3710819" y="2016104"/>
                </a:cubicBezTo>
                <a:cubicBezTo>
                  <a:pt x="3703899" y="2032806"/>
                  <a:pt x="3716180" y="2041037"/>
                  <a:pt x="3716263" y="2057358"/>
                </a:cubicBezTo>
                <a:cubicBezTo>
                  <a:pt x="3714181" y="2066395"/>
                  <a:pt x="3708419" y="2088153"/>
                  <a:pt x="3713451" y="2092532"/>
                </a:cubicBezTo>
                <a:cubicBezTo>
                  <a:pt x="3702969" y="2134723"/>
                  <a:pt x="3713408" y="2112089"/>
                  <a:pt x="3712825" y="2145702"/>
                </a:cubicBezTo>
                <a:cubicBezTo>
                  <a:pt x="3711099" y="2175441"/>
                  <a:pt x="3721651" y="2170882"/>
                  <a:pt x="3710370" y="2205762"/>
                </a:cubicBezTo>
                <a:cubicBezTo>
                  <a:pt x="3706686" y="2213193"/>
                  <a:pt x="3707151" y="2225380"/>
                  <a:pt x="3711407" y="2232983"/>
                </a:cubicBezTo>
                <a:cubicBezTo>
                  <a:pt x="3712139" y="2234292"/>
                  <a:pt x="3712959" y="2235411"/>
                  <a:pt x="3713840" y="2236309"/>
                </a:cubicBezTo>
                <a:cubicBezTo>
                  <a:pt x="3705311" y="2258197"/>
                  <a:pt x="3712810" y="2264929"/>
                  <a:pt x="3706371" y="2276362"/>
                </a:cubicBezTo>
                <a:cubicBezTo>
                  <a:pt x="3707813" y="2303313"/>
                  <a:pt x="3719116" y="2319717"/>
                  <a:pt x="3713548" y="2330164"/>
                </a:cubicBezTo>
                <a:cubicBezTo>
                  <a:pt x="3716700" y="2349548"/>
                  <a:pt x="3722681" y="2379563"/>
                  <a:pt x="3725281" y="2392669"/>
                </a:cubicBezTo>
                <a:cubicBezTo>
                  <a:pt x="3729704" y="2396182"/>
                  <a:pt x="3728251" y="2402767"/>
                  <a:pt x="3729156" y="2408800"/>
                </a:cubicBezTo>
                <a:cubicBezTo>
                  <a:pt x="3733288" y="2414878"/>
                  <a:pt x="3733591" y="2443086"/>
                  <a:pt x="3731527" y="2451803"/>
                </a:cubicBezTo>
                <a:lnTo>
                  <a:pt x="3736702" y="2478754"/>
                </a:lnTo>
                <a:cubicBezTo>
                  <a:pt x="3728550" y="2525478"/>
                  <a:pt x="3760386" y="2545889"/>
                  <a:pt x="3730701" y="2582746"/>
                </a:cubicBezTo>
                <a:cubicBezTo>
                  <a:pt x="3730821" y="2599785"/>
                  <a:pt x="3740171" y="2587220"/>
                  <a:pt x="3740291" y="2604259"/>
                </a:cubicBezTo>
                <a:cubicBezTo>
                  <a:pt x="3743848" y="2626667"/>
                  <a:pt x="3731064" y="2615985"/>
                  <a:pt x="3745312" y="2636571"/>
                </a:cubicBezTo>
                <a:cubicBezTo>
                  <a:pt x="3741774" y="2677126"/>
                  <a:pt x="3756230" y="2698390"/>
                  <a:pt x="3745913" y="2734956"/>
                </a:cubicBezTo>
                <a:cubicBezTo>
                  <a:pt x="3751211" y="2727858"/>
                  <a:pt x="3750682" y="2814031"/>
                  <a:pt x="3749695" y="2825841"/>
                </a:cubicBezTo>
                <a:cubicBezTo>
                  <a:pt x="3749942" y="2850991"/>
                  <a:pt x="3747920" y="2877551"/>
                  <a:pt x="3747393" y="2915771"/>
                </a:cubicBezTo>
                <a:cubicBezTo>
                  <a:pt x="3750755" y="2949567"/>
                  <a:pt x="3739923" y="2933903"/>
                  <a:pt x="3751447" y="2964244"/>
                </a:cubicBezTo>
                <a:cubicBezTo>
                  <a:pt x="3751616" y="2982921"/>
                  <a:pt x="3749341" y="3024704"/>
                  <a:pt x="3748411" y="3027834"/>
                </a:cubicBezTo>
                <a:lnTo>
                  <a:pt x="3748938" y="3029071"/>
                </a:lnTo>
                <a:cubicBezTo>
                  <a:pt x="3750070" y="3034527"/>
                  <a:pt x="3749794" y="3037871"/>
                  <a:pt x="3748894" y="3040270"/>
                </a:cubicBezTo>
                <a:lnTo>
                  <a:pt x="3747334" y="3042558"/>
                </a:lnTo>
                <a:cubicBezTo>
                  <a:pt x="3747162" y="3045102"/>
                  <a:pt x="3746989" y="3047646"/>
                  <a:pt x="3746817" y="3050190"/>
                </a:cubicBezTo>
                <a:lnTo>
                  <a:pt x="3744491" y="3065086"/>
                </a:lnTo>
                <a:lnTo>
                  <a:pt x="3745283" y="3068003"/>
                </a:lnTo>
                <a:lnTo>
                  <a:pt x="3743686" y="3090671"/>
                </a:lnTo>
                <a:lnTo>
                  <a:pt x="3744246" y="3091046"/>
                </a:lnTo>
                <a:cubicBezTo>
                  <a:pt x="3745467" y="3092400"/>
                  <a:pt x="3746300" y="3094375"/>
                  <a:pt x="3746343" y="3097703"/>
                </a:cubicBezTo>
                <a:cubicBezTo>
                  <a:pt x="3754816" y="3093496"/>
                  <a:pt x="3749641" y="3100105"/>
                  <a:pt x="3749018" y="3110287"/>
                </a:cubicBezTo>
                <a:cubicBezTo>
                  <a:pt x="3762039" y="3106026"/>
                  <a:pt x="3755113" y="3134407"/>
                  <a:pt x="3762400" y="3140063"/>
                </a:cubicBezTo>
                <a:cubicBezTo>
                  <a:pt x="3761648" y="3147641"/>
                  <a:pt x="3761093" y="3155576"/>
                  <a:pt x="3760798" y="3163705"/>
                </a:cubicBezTo>
                <a:cubicBezTo>
                  <a:pt x="3760796" y="3165306"/>
                  <a:pt x="3760795" y="3166906"/>
                  <a:pt x="3760793" y="3168507"/>
                </a:cubicBezTo>
                <a:lnTo>
                  <a:pt x="3760925" y="3168621"/>
                </a:lnTo>
                <a:cubicBezTo>
                  <a:pt x="3761203" y="3169703"/>
                  <a:pt x="3761307" y="3171298"/>
                  <a:pt x="3761180" y="3173722"/>
                </a:cubicBezTo>
                <a:lnTo>
                  <a:pt x="3760784" y="3177263"/>
                </a:lnTo>
                <a:lnTo>
                  <a:pt x="3760776" y="3186578"/>
                </a:lnTo>
                <a:lnTo>
                  <a:pt x="3761644" y="3189908"/>
                </a:lnTo>
                <a:cubicBezTo>
                  <a:pt x="3767239" y="3200999"/>
                  <a:pt x="3784386" y="3192521"/>
                  <a:pt x="3778090" y="3215620"/>
                </a:cubicBezTo>
                <a:cubicBezTo>
                  <a:pt x="3782929" y="3238942"/>
                  <a:pt x="3794645" y="3248487"/>
                  <a:pt x="3792860" y="3273934"/>
                </a:cubicBezTo>
                <a:cubicBezTo>
                  <a:pt x="3797428" y="3295746"/>
                  <a:pt x="3804878" y="3312408"/>
                  <a:pt x="3805965" y="3332638"/>
                </a:cubicBezTo>
                <a:cubicBezTo>
                  <a:pt x="3810325" y="3338359"/>
                  <a:pt x="3812891" y="3344736"/>
                  <a:pt x="3809972" y="3354360"/>
                </a:cubicBezTo>
                <a:cubicBezTo>
                  <a:pt x="3815463" y="3373933"/>
                  <a:pt x="3822569" y="3374995"/>
                  <a:pt x="3820366" y="3391014"/>
                </a:cubicBezTo>
                <a:cubicBezTo>
                  <a:pt x="3832550" y="3396219"/>
                  <a:pt x="3828906" y="3399305"/>
                  <a:pt x="3827143" y="3406519"/>
                </a:cubicBezTo>
                <a:cubicBezTo>
                  <a:pt x="3827126" y="3406819"/>
                  <a:pt x="3827110" y="3407118"/>
                  <a:pt x="3827093" y="3407418"/>
                </a:cubicBezTo>
                <a:lnTo>
                  <a:pt x="3828820" y="3408091"/>
                </a:lnTo>
                <a:lnTo>
                  <a:pt x="3830121" y="3410929"/>
                </a:lnTo>
                <a:lnTo>
                  <a:pt x="3831461" y="3420084"/>
                </a:lnTo>
                <a:cubicBezTo>
                  <a:pt x="3831507" y="3421309"/>
                  <a:pt x="3831554" y="3422534"/>
                  <a:pt x="3831600" y="3423759"/>
                </a:cubicBezTo>
                <a:cubicBezTo>
                  <a:pt x="3831831" y="3426205"/>
                  <a:pt x="3832160" y="3427719"/>
                  <a:pt x="3832580" y="3428642"/>
                </a:cubicBezTo>
                <a:cubicBezTo>
                  <a:pt x="3832626" y="3428658"/>
                  <a:pt x="3832672" y="3428675"/>
                  <a:pt x="3832719" y="3428690"/>
                </a:cubicBezTo>
                <a:lnTo>
                  <a:pt x="3832765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FA12C9-2660-314B-8199-0A0F2DB6F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091" y="1953936"/>
            <a:ext cx="7368224" cy="3908909"/>
          </a:xfrm>
        </p:spPr>
        <p:txBody>
          <a:bodyPr>
            <a:noAutofit/>
          </a:bodyPr>
          <a:lstStyle/>
          <a:p>
            <a:pPr algn="just"/>
            <a:r>
              <a:rPr lang="en-GB" sz="2400" b="1" noProof="0" dirty="0"/>
              <a:t>Lack of a common umbrella</a:t>
            </a:r>
            <a:r>
              <a:rPr lang="en-GB" sz="2400" noProof="0" dirty="0"/>
              <a:t> term for all types of parental leave for childcare in comparative academic studies</a:t>
            </a:r>
          </a:p>
          <a:p>
            <a:pPr algn="just"/>
            <a:r>
              <a:rPr lang="en-GB" sz="2400" noProof="0" dirty="0"/>
              <a:t>Different general terms are used—such as </a:t>
            </a:r>
            <a:r>
              <a:rPr lang="en-GB" sz="2400" b="1" i="1" noProof="0" dirty="0"/>
              <a:t>leave</a:t>
            </a:r>
            <a:r>
              <a:rPr lang="en-GB" sz="2400" b="1" noProof="0" dirty="0"/>
              <a:t>, </a:t>
            </a:r>
            <a:r>
              <a:rPr lang="en-GB" sz="2400" b="1" i="1" noProof="0" dirty="0"/>
              <a:t>parental leave</a:t>
            </a:r>
            <a:r>
              <a:rPr lang="en-GB" sz="2400" b="1" noProof="0" dirty="0"/>
              <a:t>, </a:t>
            </a:r>
            <a:r>
              <a:rPr lang="en-GB" sz="2400" b="1" i="1" noProof="0" dirty="0"/>
              <a:t>parenting leave</a:t>
            </a:r>
            <a:r>
              <a:rPr lang="en-GB" sz="2400" b="1" noProof="0" dirty="0"/>
              <a:t>, or </a:t>
            </a:r>
            <a:r>
              <a:rPr lang="en-GB" sz="2400" b="1" i="1" noProof="0" dirty="0"/>
              <a:t>(paid) leave for infant caregiving</a:t>
            </a:r>
            <a:r>
              <a:rPr lang="en-GB" sz="2400" noProof="0" dirty="0"/>
              <a:t>—but they carry slightly different meanings and vary in their level of conceptual clarity.</a:t>
            </a:r>
          </a:p>
          <a:p>
            <a:pPr algn="just"/>
            <a:r>
              <a:rPr lang="en-GB" sz="2400" noProof="0" dirty="0"/>
              <a:t>This has </a:t>
            </a:r>
            <a:r>
              <a:rPr lang="en-GB" sz="2400" b="1" noProof="0" dirty="0"/>
              <a:t>implications</a:t>
            </a:r>
            <a:r>
              <a:rPr lang="en-GB" sz="2400" noProof="0" dirty="0"/>
              <a:t> for decisions regarding </a:t>
            </a:r>
            <a:r>
              <a:rPr lang="en-GB" sz="2400" b="1" noProof="0" dirty="0"/>
              <a:t>what is compared </a:t>
            </a:r>
            <a:r>
              <a:rPr lang="en-GB" sz="2400" noProof="0" dirty="0"/>
              <a:t>(e.g., length, generosity, actual use) and </a:t>
            </a:r>
            <a:r>
              <a:rPr lang="en-GB" sz="2400" b="1" noProof="0" dirty="0"/>
              <a:t>how it is measured </a:t>
            </a:r>
            <a:r>
              <a:rPr lang="en-GB" sz="2400" noProof="0" dirty="0"/>
              <a:t>(e.g., bonuses, non-transferable portions, maternity, paternity leave, etc.)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76D7824-F10F-8150-03D5-8BF2C1C928FD}"/>
              </a:ext>
            </a:extLst>
          </p:cNvPr>
          <p:cNvCxnSpPr>
            <a:cxnSpLocks/>
          </p:cNvCxnSpPr>
          <p:nvPr/>
        </p:nvCxnSpPr>
        <p:spPr>
          <a:xfrm>
            <a:off x="4730098" y="1325747"/>
            <a:ext cx="532830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Imagen 7" descr="Diagrama&#10;&#10;El contenido generado por IA puede ser incorrecto.">
            <a:extLst>
              <a:ext uri="{FF2B5EF4-FFF2-40B4-BE49-F238E27FC236}">
                <a16:creationId xmlns:a16="http://schemas.microsoft.com/office/drawing/2014/main" id="{E18A154E-0337-F92C-0E9B-C7AFC1FFD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091" y="0"/>
            <a:ext cx="1111847" cy="584616"/>
          </a:xfrm>
          <a:prstGeom prst="rect">
            <a:avLst/>
          </a:prstGeom>
        </p:spPr>
      </p:pic>
      <p:pic>
        <p:nvPicPr>
          <p:cNvPr id="9" name="Picture 1" descr="Leave Network">
            <a:extLst>
              <a:ext uri="{FF2B5EF4-FFF2-40B4-BE49-F238E27FC236}">
                <a16:creationId xmlns:a16="http://schemas.microsoft.com/office/drawing/2014/main" id="{B3942843-20AF-C85E-CC57-48ED3EB058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604" y="-325434"/>
            <a:ext cx="1370396" cy="137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4885438-10F4-40CC-D3AC-36AD9EBFAA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0098" y="6407060"/>
            <a:ext cx="1718870" cy="450938"/>
          </a:xfrm>
          <a:prstGeom prst="rect">
            <a:avLst/>
          </a:prstGeom>
        </p:spPr>
      </p:pic>
      <p:pic>
        <p:nvPicPr>
          <p:cNvPr id="13" name="Imagen 12" descr="Texto&#10;&#10;El contenido generado por IA puede ser incorrecto.">
            <a:extLst>
              <a:ext uri="{FF2B5EF4-FFF2-40B4-BE49-F238E27FC236}">
                <a16:creationId xmlns:a16="http://schemas.microsoft.com/office/drawing/2014/main" id="{E89B2033-A254-10FC-D99B-2B2CCE4C30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126" y="6314216"/>
            <a:ext cx="2824874" cy="48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82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71229-CB59-249E-2720-14C4DB147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9D2B3D8-E035-46F8-E1C0-F2ADE39FD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981" y="3208722"/>
            <a:ext cx="3437744" cy="901877"/>
          </a:xfrm>
          <a:prstGeom prst="rect">
            <a:avLst/>
          </a:prstGeom>
        </p:spPr>
      </p:pic>
      <p:pic>
        <p:nvPicPr>
          <p:cNvPr id="8" name="Imagen 7" descr="Diagrama&#10;&#10;El contenido generado por IA puede ser incorrecto.">
            <a:extLst>
              <a:ext uri="{FF2B5EF4-FFF2-40B4-BE49-F238E27FC236}">
                <a16:creationId xmlns:a16="http://schemas.microsoft.com/office/drawing/2014/main" id="{2A83A753-6FF0-5704-320F-F72199017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596708" cy="136536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74C4467-4379-CA4E-BF0B-410809E93B20}"/>
              </a:ext>
            </a:extLst>
          </p:cNvPr>
          <p:cNvSpPr txBox="1"/>
          <p:nvPr/>
        </p:nvSpPr>
        <p:spPr>
          <a:xfrm>
            <a:off x="3141685" y="4804083"/>
            <a:ext cx="6235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noProof="0" dirty="0">
                <a:solidFill>
                  <a:schemeClr val="accent4">
                    <a:lumMod val="50000"/>
                  </a:schemeClr>
                </a:solidFill>
              </a:rPr>
              <a:t>Thanks for your attention! </a:t>
            </a:r>
          </a:p>
          <a:p>
            <a:pPr algn="ctr"/>
            <a:r>
              <a:rPr lang="en-GB" sz="4000" b="1" noProof="0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GB" sz="4000" b="1" noProof="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E6DAB7A-35DC-523C-FA4A-32BAC5ED835F}"/>
              </a:ext>
            </a:extLst>
          </p:cNvPr>
          <p:cNvSpPr txBox="1"/>
          <p:nvPr/>
        </p:nvSpPr>
        <p:spPr>
          <a:xfrm>
            <a:off x="2803161" y="98114"/>
            <a:ext cx="6940446" cy="1311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buNone/>
            </a:pPr>
            <a:r>
              <a:rPr lang="en-GB" sz="1400" b="1" kern="0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Network on Leave Policies &amp; Research</a:t>
            </a:r>
            <a:endParaRPr lang="en-GB" sz="1400" kern="100" noProof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buNone/>
            </a:pPr>
            <a:r>
              <a:rPr lang="en-GB" sz="1400" kern="0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 Seminar </a:t>
            </a:r>
            <a:endParaRPr lang="en-GB" sz="1400" kern="100" noProof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buNone/>
            </a:pPr>
            <a:r>
              <a:rPr lang="en-GB" sz="1400" b="1" kern="0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CHALLENGES OF LEAVE POLICIES AND SOCIAL SUSTAINABILITY</a:t>
            </a:r>
            <a:r>
              <a:rPr lang="en-GB" sz="1400" kern="0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400" kern="100" noProof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buNone/>
            </a:pPr>
            <a:r>
              <a:rPr lang="en-GB" sz="1400" kern="0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12-13 June 2025</a:t>
            </a:r>
            <a:endParaRPr lang="en-GB" sz="1400" kern="100" noProof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GB" sz="1400" kern="0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Vilnius, Lithuania</a:t>
            </a:r>
            <a:endParaRPr lang="en-GB" sz="1400" kern="100" noProof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8071BC-486B-8E76-C72B-9942BADD9707}"/>
              </a:ext>
            </a:extLst>
          </p:cNvPr>
          <p:cNvSpPr txBox="1"/>
          <p:nvPr/>
        </p:nvSpPr>
        <p:spPr>
          <a:xfrm>
            <a:off x="999345" y="2661169"/>
            <a:ext cx="927891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Authors: </a:t>
            </a:r>
          </a:p>
          <a:p>
            <a:r>
              <a:rPr lang="en-GB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Gerardo Meil (Universidad Autónoma de Madrid)</a:t>
            </a:r>
            <a:endParaRPr lang="en-GB" sz="2000" noProof="0" dirty="0"/>
          </a:p>
          <a:p>
            <a:r>
              <a:rPr lang="en-GB" sz="2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Pedro Romero-Balsas (Universidad Autónoma de Madrid)</a:t>
            </a:r>
          </a:p>
          <a:p>
            <a:r>
              <a:rPr lang="en-GB" sz="2000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Gerlinde </a:t>
            </a:r>
            <a:r>
              <a:rPr lang="en-GB" sz="2000" noProof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Mauerer</a:t>
            </a:r>
            <a:r>
              <a:rPr lang="en-GB" sz="2000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(Universität Wien)</a:t>
            </a:r>
            <a:endParaRPr lang="en-GB" sz="2000" noProof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Nadav Perez- </a:t>
            </a:r>
            <a:r>
              <a:rPr lang="en-GB" sz="2000" noProof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Vaisvidovsky</a:t>
            </a:r>
            <a:r>
              <a:rPr lang="en-GB" sz="2000" noProof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(Ashkelon Academic College)</a:t>
            </a:r>
            <a:endParaRPr lang="en-GB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" descr="Leave Network">
            <a:extLst>
              <a:ext uri="{FF2B5EF4-FFF2-40B4-BE49-F238E27FC236}">
                <a16:creationId xmlns:a16="http://schemas.microsoft.com/office/drawing/2014/main" id="{DDC189A1-ABDE-6452-69F2-812B4D21F9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529" y="0"/>
            <a:ext cx="1726471" cy="172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B6122E2C-F413-A484-1FA7-FE813B4F83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834" y="6127522"/>
            <a:ext cx="3703613" cy="63236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9F38BBA-954C-0A46-1C7B-E5614C09D285}"/>
              </a:ext>
            </a:extLst>
          </p:cNvPr>
          <p:cNvSpPr txBox="1">
            <a:spLocks/>
          </p:cNvSpPr>
          <p:nvPr/>
        </p:nvSpPr>
        <p:spPr>
          <a:xfrm>
            <a:off x="687050" y="1679055"/>
            <a:ext cx="11310078" cy="6323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noProof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Varieties in terminology use among academic comparative studies of leave policy</a:t>
            </a:r>
            <a:endParaRPr lang="en-GB" sz="2400" b="1" noProof="0" dirty="0"/>
          </a:p>
        </p:txBody>
      </p:sp>
    </p:spTree>
    <p:extLst>
      <p:ext uri="{BB962C8B-B14F-4D97-AF65-F5344CB8AC3E}">
        <p14:creationId xmlns:p14="http://schemas.microsoft.com/office/powerpoint/2010/main" val="1166556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0A39F6A-4DC1-3AA8-A7E8-015F98AA2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781" y="2418367"/>
            <a:ext cx="3437744" cy="901877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66C52303-CEF4-CE24-67BC-2E539C07B48A}"/>
              </a:ext>
            </a:extLst>
          </p:cNvPr>
          <p:cNvCxnSpPr/>
          <p:nvPr/>
        </p:nvCxnSpPr>
        <p:spPr>
          <a:xfrm>
            <a:off x="838200" y="1881177"/>
            <a:ext cx="1082289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2A3EC14B-0774-174D-F174-B2603E1EB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5179"/>
            <a:ext cx="4871803" cy="4672235"/>
          </a:xfrm>
          <a:prstGeom prst="rect">
            <a:avLst/>
          </a:prstGeom>
        </p:spPr>
      </p:pic>
      <p:pic>
        <p:nvPicPr>
          <p:cNvPr id="16" name="Imagen 15" descr="Diagrama&#10;&#10;El contenido generado por IA puede ser incorrecto.">
            <a:extLst>
              <a:ext uri="{FF2B5EF4-FFF2-40B4-BE49-F238E27FC236}">
                <a16:creationId xmlns:a16="http://schemas.microsoft.com/office/drawing/2014/main" id="{310AB1CE-EF41-FB1C-1394-6EA9DEF5D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89154" cy="677846"/>
          </a:xfrm>
          <a:prstGeom prst="rect">
            <a:avLst/>
          </a:prstGeom>
        </p:spPr>
      </p:pic>
      <p:pic>
        <p:nvPicPr>
          <p:cNvPr id="4" name="Picture 1" descr="Leave Network">
            <a:extLst>
              <a:ext uri="{FF2B5EF4-FFF2-40B4-BE49-F238E27FC236}">
                <a16:creationId xmlns:a16="http://schemas.microsoft.com/office/drawing/2014/main" id="{8F9E95EC-ADF8-A333-9CCB-DA4CB705E9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442" y="-185732"/>
            <a:ext cx="1049311" cy="1049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1C916BE-902D-588D-79B9-95D07D6BF1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1266" y="3857434"/>
            <a:ext cx="5451423" cy="2238778"/>
          </a:xfrm>
          <a:prstGeom prst="rect">
            <a:avLst/>
          </a:prstGeom>
        </p:spPr>
      </p:pic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5AE7F1B3-1CFD-2CF8-7060-DAEBD01CC4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881" y="6260393"/>
            <a:ext cx="2751738" cy="46983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F3CCB0B-AEB1-B63C-DB4D-03739410F402}"/>
              </a:ext>
            </a:extLst>
          </p:cNvPr>
          <p:cNvSpPr txBox="1"/>
          <p:nvPr/>
        </p:nvSpPr>
        <p:spPr>
          <a:xfrm>
            <a:off x="838200" y="863579"/>
            <a:ext cx="10822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0" dirty="0"/>
              <a:t>Presentation based on a report published in CA21150 </a:t>
            </a:r>
            <a:r>
              <a:rPr lang="en-GB" sz="2800" noProof="0" dirty="0" err="1"/>
              <a:t>Sustainability@Leave</a:t>
            </a:r>
            <a:r>
              <a:rPr lang="en-GB" sz="2800" noProof="0" dirty="0"/>
              <a:t> working group 4 (PPL terminology)</a:t>
            </a:r>
          </a:p>
        </p:txBody>
      </p:sp>
    </p:spTree>
    <p:extLst>
      <p:ext uri="{BB962C8B-B14F-4D97-AF65-F5344CB8AC3E}">
        <p14:creationId xmlns:p14="http://schemas.microsoft.com/office/powerpoint/2010/main" val="744687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8207B083-EAC0-A5BB-C369-C9589EC7F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461A97-340D-66EE-1350-90956C52B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17" y="303979"/>
            <a:ext cx="10872216" cy="1129259"/>
          </a:xfrm>
        </p:spPr>
        <p:txBody>
          <a:bodyPr anchor="b">
            <a:normAutofit fontScale="90000"/>
          </a:bodyPr>
          <a:lstStyle/>
          <a:p>
            <a:r>
              <a:rPr lang="en-GB" noProof="0" dirty="0"/>
              <a:t>Heterogeneity of terminology in leaves for childcare</a:t>
            </a:r>
          </a:p>
        </p:txBody>
      </p:sp>
      <p:pic>
        <p:nvPicPr>
          <p:cNvPr id="5" name="Imagen 4" descr="Diagrama&#10;&#10;El contenido generado por IA puede ser incorrecto.">
            <a:extLst>
              <a:ext uri="{FF2B5EF4-FFF2-40B4-BE49-F238E27FC236}">
                <a16:creationId xmlns:a16="http://schemas.microsoft.com/office/drawing/2014/main" id="{EA4C4F49-E739-E38E-9A36-10FE14E9E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4" y="2852038"/>
            <a:ext cx="4140728" cy="2177221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BF735A-20BD-B6DD-07C5-C0FE4C59D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5395" y="1737216"/>
            <a:ext cx="6863321" cy="4521999"/>
          </a:xfrm>
        </p:spPr>
        <p:txBody>
          <a:bodyPr anchor="t">
            <a:noAutofit/>
          </a:bodyPr>
          <a:lstStyle/>
          <a:p>
            <a:pPr algn="just"/>
            <a:r>
              <a:rPr lang="en-GB" sz="2400" noProof="0" dirty="0"/>
              <a:t>The pluralization of objectives has been institutionalized in very different ways</a:t>
            </a:r>
          </a:p>
          <a:p>
            <a:pPr algn="just"/>
            <a:r>
              <a:rPr lang="en-GB" sz="2400" noProof="0" dirty="0"/>
              <a:t>Even though the EU has approved Directives establishing minimum leave rights, no clear convergence neither in its design, nor in their concrete application in everyday life has been identified </a:t>
            </a:r>
            <a:r>
              <a:rPr lang="en-GB" sz="2400" i="1" noProof="0" dirty="0"/>
              <a:t>(</a:t>
            </a:r>
            <a:r>
              <a:rPr lang="en-GB" sz="2400" noProof="0" dirty="0"/>
              <a:t>Finch 2021; De la Porte et al., 2023; European Commission et al., 2024)</a:t>
            </a:r>
          </a:p>
          <a:p>
            <a:pPr algn="just"/>
            <a:r>
              <a:rPr lang="en-GB" sz="2400" noProof="0" dirty="0"/>
              <a:t>High complexity of leave design makes the analysis of patterns and dynamics of change over time and particularly comparison among countries very difficult and challenging (Moss &amp; Deven, 2020; </a:t>
            </a:r>
            <a:r>
              <a:rPr lang="en-GB" sz="2400" noProof="0" dirty="0" err="1"/>
              <a:t>Dobrotić</a:t>
            </a:r>
            <a:r>
              <a:rPr lang="en-GB" sz="2400" noProof="0" dirty="0"/>
              <a:t>, 2023)</a:t>
            </a:r>
          </a:p>
        </p:txBody>
      </p:sp>
      <p:pic>
        <p:nvPicPr>
          <p:cNvPr id="6" name="Imagen 5" descr="Diagrama&#10;&#10;El contenido generado por IA puede ser incorrecto.">
            <a:extLst>
              <a:ext uri="{FF2B5EF4-FFF2-40B4-BE49-F238E27FC236}">
                <a16:creationId xmlns:a16="http://schemas.microsoft.com/office/drawing/2014/main" id="{773E3BA8-D48D-D1A9-BC45-A93E72365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89154" cy="677846"/>
          </a:xfrm>
          <a:prstGeom prst="rect">
            <a:avLst/>
          </a:prstGeom>
        </p:spPr>
      </p:pic>
      <p:pic>
        <p:nvPicPr>
          <p:cNvPr id="7" name="Picture 1" descr="Leave Network">
            <a:extLst>
              <a:ext uri="{FF2B5EF4-FFF2-40B4-BE49-F238E27FC236}">
                <a16:creationId xmlns:a16="http://schemas.microsoft.com/office/drawing/2014/main" id="{F98B0D1E-E39D-AFC7-9D7F-D1F5467DCF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741" y="-190762"/>
            <a:ext cx="1129259" cy="1129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525F03B-CD2C-6E3B-88ED-AED0FEA37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07062"/>
            <a:ext cx="1718870" cy="450938"/>
          </a:xfrm>
          <a:prstGeom prst="rect">
            <a:avLst/>
          </a:prstGeom>
        </p:spPr>
      </p:pic>
      <p:pic>
        <p:nvPicPr>
          <p:cNvPr id="9" name="Imagen 8" descr="Texto&#10;&#10;El contenido generado por IA puede ser incorrecto.">
            <a:extLst>
              <a:ext uri="{FF2B5EF4-FFF2-40B4-BE49-F238E27FC236}">
                <a16:creationId xmlns:a16="http://schemas.microsoft.com/office/drawing/2014/main" id="{6516A307-9417-78EA-067F-2A8618C7B0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324" y="6338346"/>
            <a:ext cx="2189660" cy="373868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22CC9DE4-1A04-83C7-7E76-61DFDCC1EB02}"/>
              </a:ext>
            </a:extLst>
          </p:cNvPr>
          <p:cNvCxnSpPr>
            <a:cxnSpLocks/>
          </p:cNvCxnSpPr>
          <p:nvPr/>
        </p:nvCxnSpPr>
        <p:spPr>
          <a:xfrm>
            <a:off x="273284" y="1589627"/>
            <a:ext cx="1114896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88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3CB322-0763-E325-BD80-4D5C20969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anchor="b">
            <a:normAutofit fontScale="90000"/>
          </a:bodyPr>
          <a:lstStyle/>
          <a:p>
            <a:r>
              <a:rPr lang="en-GB" noProof="0" dirty="0"/>
              <a:t>Research questions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6EE7A4-60D3-E12E-37D6-D506DF4F2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6" y="2212848"/>
            <a:ext cx="5483353" cy="4096512"/>
          </a:xfrm>
        </p:spPr>
        <p:txBody>
          <a:bodyPr>
            <a:noAutofit/>
          </a:bodyPr>
          <a:lstStyle/>
          <a:p>
            <a:pPr algn="just"/>
            <a:r>
              <a:rPr lang="en-GB" noProof="0" dirty="0"/>
              <a:t>How do comparative studies deal with different leave terminology?</a:t>
            </a:r>
          </a:p>
          <a:p>
            <a:pPr marL="0" indent="0" algn="just">
              <a:buNone/>
            </a:pPr>
            <a:endParaRPr lang="en-GB" noProof="0" dirty="0"/>
          </a:p>
          <a:p>
            <a:pPr algn="just"/>
            <a:r>
              <a:rPr lang="en-GB" noProof="0" dirty="0"/>
              <a:t>How does the use of different types of terminology affect the results of the analysis?</a:t>
            </a:r>
          </a:p>
        </p:txBody>
      </p:sp>
      <p:pic>
        <p:nvPicPr>
          <p:cNvPr id="7" name="Imagen 6" descr="Calendario&#10;&#10;El contenido generado por IA puede ser incorrecto.">
            <a:extLst>
              <a:ext uri="{FF2B5EF4-FFF2-40B4-BE49-F238E27FC236}">
                <a16:creationId xmlns:a16="http://schemas.microsoft.com/office/drawing/2014/main" id="{A0645708-5BD1-A825-276A-1906F3186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 r="5958"/>
          <a:stretch>
            <a:fillRect/>
          </a:stretch>
        </p:blipFill>
        <p:spPr>
          <a:xfrm>
            <a:off x="6370820" y="0"/>
            <a:ext cx="5821180" cy="6858001"/>
          </a:xfrm>
          <a:prstGeom prst="rect">
            <a:avLst/>
          </a:prstGeom>
        </p:spPr>
      </p:pic>
      <p:pic>
        <p:nvPicPr>
          <p:cNvPr id="13" name="Imagen 12" descr="Diagrama&#10;&#10;El contenido generado por IA puede ser incorrecto.">
            <a:extLst>
              <a:ext uri="{FF2B5EF4-FFF2-40B4-BE49-F238E27FC236}">
                <a16:creationId xmlns:a16="http://schemas.microsoft.com/office/drawing/2014/main" id="{1C51C207-CD36-DA6A-C481-2C990B773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" cy="480797"/>
          </a:xfrm>
          <a:prstGeom prst="rect">
            <a:avLst/>
          </a:prstGeom>
        </p:spPr>
      </p:pic>
      <p:pic>
        <p:nvPicPr>
          <p:cNvPr id="15" name="Picture 1" descr="Leave Network">
            <a:extLst>
              <a:ext uri="{FF2B5EF4-FFF2-40B4-BE49-F238E27FC236}">
                <a16:creationId xmlns:a16="http://schemas.microsoft.com/office/drawing/2014/main" id="{F1A56EEB-79C6-589E-26B8-2768928F17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424" y="-321084"/>
            <a:ext cx="1370396" cy="137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EE33E9C-F3E1-5AEF-F4D0-EB8C741BC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07062"/>
            <a:ext cx="1718870" cy="450938"/>
          </a:xfrm>
          <a:prstGeom prst="rect">
            <a:avLst/>
          </a:prstGeom>
        </p:spPr>
      </p:pic>
      <p:pic>
        <p:nvPicPr>
          <p:cNvPr id="19" name="Imagen 18" descr="Texto&#10;&#10;El contenido generado por IA puede ser incorrecto.">
            <a:extLst>
              <a:ext uri="{FF2B5EF4-FFF2-40B4-BE49-F238E27FC236}">
                <a16:creationId xmlns:a16="http://schemas.microsoft.com/office/drawing/2014/main" id="{38DA278E-8053-B3F3-1699-C487D1E3FE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160" y="6391656"/>
            <a:ext cx="2189660" cy="373868"/>
          </a:xfrm>
          <a:prstGeom prst="rect">
            <a:avLst/>
          </a:prstGeom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FE19A432-4E73-22AE-B663-3F321CEA6FA7}"/>
              </a:ext>
            </a:extLst>
          </p:cNvPr>
          <p:cNvCxnSpPr/>
          <p:nvPr/>
        </p:nvCxnSpPr>
        <p:spPr>
          <a:xfrm>
            <a:off x="764498" y="1738859"/>
            <a:ext cx="496174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64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181D92-F6C7-F4BF-321F-F73DAE82F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802" y="603504"/>
            <a:ext cx="5577902" cy="1060704"/>
          </a:xfrm>
        </p:spPr>
        <p:txBody>
          <a:bodyPr anchor="b">
            <a:normAutofit/>
          </a:bodyPr>
          <a:lstStyle/>
          <a:p>
            <a:r>
              <a:rPr lang="en-GB" noProof="0" dirty="0"/>
              <a:t>Data and methodology</a:t>
            </a:r>
          </a:p>
        </p:txBody>
      </p:sp>
      <p:pic>
        <p:nvPicPr>
          <p:cNvPr id="7" name="Imagen 6" descr="Un escritorio con una computadora portátil encendida sobre una mesa&#10;&#10;El contenido generado por IA puede ser incorrecto.">
            <a:extLst>
              <a:ext uri="{FF2B5EF4-FFF2-40B4-BE49-F238E27FC236}">
                <a16:creationId xmlns:a16="http://schemas.microsoft.com/office/drawing/2014/main" id="{BCA9AEC9-57A2-9821-FB21-0679504AA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713452"/>
            <a:ext cx="4681506" cy="545948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9F0CE2-60A7-F16D-F739-DF17E03B6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802" y="2212848"/>
            <a:ext cx="5577902" cy="4096512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2200" noProof="0" dirty="0"/>
              <a:t>Dataset of </a:t>
            </a:r>
            <a:r>
              <a:rPr lang="en-GB" sz="2200" b="1" noProof="0" dirty="0"/>
              <a:t>54 papers </a:t>
            </a:r>
            <a:r>
              <a:rPr lang="en-GB" sz="2200" noProof="0" dirty="0"/>
              <a:t>comparing any type of parenting leave across </a:t>
            </a:r>
            <a:r>
              <a:rPr lang="en-GB" sz="2200" b="1" noProof="0" dirty="0"/>
              <a:t>at least three countries</a:t>
            </a:r>
          </a:p>
          <a:p>
            <a:pPr algn="just"/>
            <a:r>
              <a:rPr lang="en-GB" sz="2200" noProof="0" dirty="0"/>
              <a:t>Publication dates range from </a:t>
            </a:r>
            <a:r>
              <a:rPr lang="en-GB" sz="2200" b="1" noProof="0" dirty="0"/>
              <a:t>2010 to 2025</a:t>
            </a:r>
          </a:p>
          <a:p>
            <a:pPr algn="just"/>
            <a:r>
              <a:rPr lang="en-GB" sz="2200" noProof="0" dirty="0"/>
              <a:t>Based on the literature review made by WG2 and WG3 of the CA2115 and searching tools</a:t>
            </a:r>
          </a:p>
          <a:p>
            <a:pPr algn="just"/>
            <a:r>
              <a:rPr lang="en-GB" sz="2200" noProof="0" dirty="0"/>
              <a:t>Content analysis</a:t>
            </a:r>
          </a:p>
          <a:p>
            <a:pPr algn="just"/>
            <a:r>
              <a:rPr lang="en-GB" sz="2200" noProof="0" dirty="0"/>
              <a:t>Creation of a template with keywords: gender, quotas, bonus, length, income replacement, discrepancies, regulation and consequences</a:t>
            </a:r>
          </a:p>
        </p:txBody>
      </p:sp>
      <p:pic>
        <p:nvPicPr>
          <p:cNvPr id="8" name="Imagen 7" descr="Diagrama&#10;&#10;El contenido generado por IA puede ser incorrecto.">
            <a:extLst>
              <a:ext uri="{FF2B5EF4-FFF2-40B4-BE49-F238E27FC236}">
                <a16:creationId xmlns:a16="http://schemas.microsoft.com/office/drawing/2014/main" id="{B7DA1F31-01C6-E57E-5540-DA1A93208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" cy="480797"/>
          </a:xfrm>
          <a:prstGeom prst="rect">
            <a:avLst/>
          </a:prstGeom>
        </p:spPr>
      </p:pic>
      <p:pic>
        <p:nvPicPr>
          <p:cNvPr id="9" name="Picture 1" descr="Leave Network">
            <a:extLst>
              <a:ext uri="{FF2B5EF4-FFF2-40B4-BE49-F238E27FC236}">
                <a16:creationId xmlns:a16="http://schemas.microsoft.com/office/drawing/2014/main" id="{CB9D872B-9E8B-A247-4EBD-92AE927C74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154" y="-383446"/>
            <a:ext cx="1370396" cy="137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E3CEE09-FC05-49B7-3F64-0E3D2DB38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07062"/>
            <a:ext cx="1718870" cy="450938"/>
          </a:xfrm>
          <a:prstGeom prst="rect">
            <a:avLst/>
          </a:prstGeom>
        </p:spPr>
      </p:pic>
      <p:pic>
        <p:nvPicPr>
          <p:cNvPr id="11" name="Imagen 10" descr="Texto&#10;&#10;El contenido generado por IA puede ser incorrecto.">
            <a:extLst>
              <a:ext uri="{FF2B5EF4-FFF2-40B4-BE49-F238E27FC236}">
                <a16:creationId xmlns:a16="http://schemas.microsoft.com/office/drawing/2014/main" id="{839EAEB7-42A2-4C03-A1A8-7252127910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324" y="6338346"/>
            <a:ext cx="2189660" cy="373868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A6F84315-CFF5-CE59-3B52-2500B2CBA1E8}"/>
              </a:ext>
            </a:extLst>
          </p:cNvPr>
          <p:cNvCxnSpPr/>
          <p:nvPr/>
        </p:nvCxnSpPr>
        <p:spPr>
          <a:xfrm>
            <a:off x="6096000" y="1799119"/>
            <a:ext cx="561131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806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A660B33-06A2-F515-D484-EF0B460F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548640"/>
            <a:ext cx="6035040" cy="974996"/>
          </a:xfrm>
        </p:spPr>
        <p:txBody>
          <a:bodyPr anchor="b">
            <a:normAutofit/>
          </a:bodyPr>
          <a:lstStyle/>
          <a:p>
            <a:r>
              <a:rPr lang="en-GB" sz="3200" noProof="0" dirty="0"/>
              <a:t>Results </a:t>
            </a:r>
            <a:br>
              <a:rPr lang="en-GB" sz="3200" noProof="0" dirty="0"/>
            </a:br>
            <a:r>
              <a:rPr lang="en-GB" sz="3200" noProof="0" dirty="0"/>
              <a:t>(a common umbrella term?)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EAB9A7-AF4C-79F2-32C8-F11D81A36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072276"/>
            <a:ext cx="6300116" cy="4096512"/>
          </a:xfrm>
        </p:spPr>
        <p:txBody>
          <a:bodyPr>
            <a:normAutofit/>
          </a:bodyPr>
          <a:lstStyle/>
          <a:p>
            <a:r>
              <a:rPr lang="en-GB" sz="2200" noProof="0" dirty="0"/>
              <a:t>The most commonly used generic term is </a:t>
            </a:r>
            <a:r>
              <a:rPr lang="en-GB" sz="2200" b="1" noProof="0" dirty="0"/>
              <a:t>leave or leaves</a:t>
            </a:r>
          </a:p>
          <a:p>
            <a:r>
              <a:rPr lang="en-GB" sz="2200" noProof="0" dirty="0"/>
              <a:t>Since it is not a precise term some adjectives are used. For instance, “</a:t>
            </a:r>
            <a:r>
              <a:rPr lang="en-GB" sz="2200" b="1" noProof="0" dirty="0"/>
              <a:t>parenting leave</a:t>
            </a:r>
            <a:r>
              <a:rPr lang="en-GB" sz="2200" noProof="0" dirty="0"/>
              <a:t>” (</a:t>
            </a:r>
            <a:r>
              <a:rPr lang="en-GB" sz="2200" noProof="0" dirty="0" err="1"/>
              <a:t>Dobrotic</a:t>
            </a:r>
            <a:r>
              <a:rPr lang="en-GB" sz="2200" noProof="0" dirty="0"/>
              <a:t>, 2023) or “</a:t>
            </a:r>
            <a:r>
              <a:rPr lang="en-GB" sz="2200" b="1" noProof="0" dirty="0"/>
              <a:t>paid leave for infant caregiving</a:t>
            </a:r>
            <a:r>
              <a:rPr lang="en-GB" sz="2200" noProof="0" dirty="0"/>
              <a:t>” (Earle et al, 2023) </a:t>
            </a:r>
          </a:p>
          <a:p>
            <a:pPr algn="just"/>
            <a:r>
              <a:rPr lang="en-GB" sz="2200" noProof="0" dirty="0"/>
              <a:t>A much more common term used to describe the traditional trilogy of leave types (maternity, parental and paternity leave) is “</a:t>
            </a:r>
            <a:r>
              <a:rPr lang="en-GB" sz="2200" b="1" noProof="0" dirty="0"/>
              <a:t>parental leave” </a:t>
            </a:r>
            <a:r>
              <a:rPr lang="en-GB" sz="2200" noProof="0" dirty="0"/>
              <a:t>(Bueno and Oh, 2022; Dearing, 2015; Dearing, 2016;  </a:t>
            </a:r>
            <a:r>
              <a:rPr lang="en-GB" sz="2200" noProof="0" dirty="0" err="1"/>
              <a:t>Dobrotic</a:t>
            </a:r>
            <a:r>
              <a:rPr lang="en-GB" sz="2200" noProof="0" dirty="0"/>
              <a:t> and Blum, 2020; Kaufman and Grönlund, 2021; Olsson et al, 2023)</a:t>
            </a:r>
          </a:p>
        </p:txBody>
      </p:sp>
      <p:pic>
        <p:nvPicPr>
          <p:cNvPr id="5" name="Imagen 4" descr="Paraguas de diferentes colores&#10;&#10;El contenido generado por IA puede ser incorrecto.">
            <a:extLst>
              <a:ext uri="{FF2B5EF4-FFF2-40B4-BE49-F238E27FC236}">
                <a16:creationId xmlns:a16="http://schemas.microsoft.com/office/drawing/2014/main" id="{C0C03FE8-B2F4-1788-366A-FB2FC7FA8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3" r="12890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B9CF380-0553-C12C-D243-A6AD12E473FE}"/>
              </a:ext>
            </a:extLst>
          </p:cNvPr>
          <p:cNvCxnSpPr/>
          <p:nvPr/>
        </p:nvCxnSpPr>
        <p:spPr>
          <a:xfrm>
            <a:off x="854439" y="1708879"/>
            <a:ext cx="566628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Imagen 7" descr="Diagrama&#10;&#10;El contenido generado por IA puede ser incorrecto.">
            <a:extLst>
              <a:ext uri="{FF2B5EF4-FFF2-40B4-BE49-F238E27FC236}">
                <a16:creationId xmlns:a16="http://schemas.microsoft.com/office/drawing/2014/main" id="{5CC46F4B-B944-E068-ACCB-2971AA212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" cy="480797"/>
          </a:xfrm>
          <a:prstGeom prst="rect">
            <a:avLst/>
          </a:prstGeom>
        </p:spPr>
      </p:pic>
      <p:pic>
        <p:nvPicPr>
          <p:cNvPr id="9" name="Picture 1" descr="Leave Network">
            <a:extLst>
              <a:ext uri="{FF2B5EF4-FFF2-40B4-BE49-F238E27FC236}">
                <a16:creationId xmlns:a16="http://schemas.microsoft.com/office/drawing/2014/main" id="{16E983C3-199C-5B2B-D2D0-73EBB2833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925" y="-318256"/>
            <a:ext cx="1370396" cy="137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8504071-EA93-610D-3256-2CF44110C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07062"/>
            <a:ext cx="1718870" cy="450938"/>
          </a:xfrm>
          <a:prstGeom prst="rect">
            <a:avLst/>
          </a:prstGeom>
        </p:spPr>
      </p:pic>
      <p:pic>
        <p:nvPicPr>
          <p:cNvPr id="12" name="Imagen 11" descr="Texto&#10;&#10;El contenido generado por IA puede ser incorrecto.">
            <a:extLst>
              <a:ext uri="{FF2B5EF4-FFF2-40B4-BE49-F238E27FC236}">
                <a16:creationId xmlns:a16="http://schemas.microsoft.com/office/drawing/2014/main" id="{D0CDB322-AC6F-A5F5-C49E-8FB8A7AC96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020" y="6351112"/>
            <a:ext cx="2189660" cy="37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42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E267A9A-3339-F8E6-CD25-1670F4B86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64A849-AD97-7A54-7992-B34460AB5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6419" y="1043314"/>
            <a:ext cx="5665230" cy="1350226"/>
          </a:xfrm>
        </p:spPr>
        <p:txBody>
          <a:bodyPr anchor="b">
            <a:normAutofit fontScale="90000"/>
          </a:bodyPr>
          <a:lstStyle/>
          <a:p>
            <a:r>
              <a:rPr lang="en-GB" sz="3700" noProof="0" dirty="0"/>
              <a:t>Results </a:t>
            </a:r>
            <a:br>
              <a:rPr lang="en-GB" sz="3700" noProof="0" dirty="0"/>
            </a:br>
            <a:r>
              <a:rPr lang="en-GB" sz="3700" noProof="0" dirty="0"/>
              <a:t>(Level of conceptual definition)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FABF6A-E5F3-E0B1-FA54-82731D86C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" b="-2"/>
          <a:stretch>
            <a:fillRect/>
          </a:stretch>
        </p:blipFill>
        <p:spPr>
          <a:xfrm>
            <a:off x="424723" y="1311062"/>
            <a:ext cx="4376074" cy="440445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282C21-25FF-7CAA-736D-487831F6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520" y="2960079"/>
            <a:ext cx="6535711" cy="3214371"/>
          </a:xfrm>
        </p:spPr>
        <p:txBody>
          <a:bodyPr>
            <a:noAutofit/>
          </a:bodyPr>
          <a:lstStyle/>
          <a:p>
            <a:pPr algn="just"/>
            <a:r>
              <a:rPr lang="en-GB" sz="2400" b="1" noProof="0" dirty="0"/>
              <a:t>When parental leave is not the central</a:t>
            </a:r>
            <a:r>
              <a:rPr lang="en-GB" sz="2400" noProof="0" dirty="0"/>
              <a:t> focus of the empirical quantitative analysis—for example, when it is part of an independent variable—what is included (or not) under the term “parental leave” (Musick et al., 2020; </a:t>
            </a:r>
            <a:r>
              <a:rPr lang="en-GB" sz="2400" noProof="0" dirty="0" err="1"/>
              <a:t>Fuwa</a:t>
            </a:r>
            <a:r>
              <a:rPr lang="en-GB" sz="2400" noProof="0" dirty="0"/>
              <a:t> &amp; Cohen, 2007; Geist &amp; Cohen, 2011; De Rose, 2019) is often </a:t>
            </a:r>
            <a:r>
              <a:rPr lang="en-GB" sz="2400" b="1" noProof="0" dirty="0"/>
              <a:t>insufficiently explained.</a:t>
            </a:r>
          </a:p>
          <a:p>
            <a:pPr algn="just"/>
            <a:endParaRPr lang="en-GB" sz="2400" noProof="0" dirty="0"/>
          </a:p>
          <a:p>
            <a:pPr algn="just"/>
            <a:endParaRPr lang="en-GB" sz="2400" noProof="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0EFA6E8-183A-F7C0-34F6-7EB9019F94BD}"/>
              </a:ext>
            </a:extLst>
          </p:cNvPr>
          <p:cNvCxnSpPr/>
          <p:nvPr/>
        </p:nvCxnSpPr>
        <p:spPr>
          <a:xfrm>
            <a:off x="5591331" y="2513462"/>
            <a:ext cx="566628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Imagen 6" descr="Diagrama&#10;&#10;El contenido generado por IA puede ser incorrecto.">
            <a:extLst>
              <a:ext uri="{FF2B5EF4-FFF2-40B4-BE49-F238E27FC236}">
                <a16:creationId xmlns:a16="http://schemas.microsoft.com/office/drawing/2014/main" id="{55DF6E5B-EB18-E05F-3273-FE14DAD23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11847" cy="584616"/>
          </a:xfrm>
          <a:prstGeom prst="rect">
            <a:avLst/>
          </a:prstGeom>
        </p:spPr>
      </p:pic>
      <p:pic>
        <p:nvPicPr>
          <p:cNvPr id="8" name="Picture 1" descr="Leave Network">
            <a:extLst>
              <a:ext uri="{FF2B5EF4-FFF2-40B4-BE49-F238E27FC236}">
                <a16:creationId xmlns:a16="http://schemas.microsoft.com/office/drawing/2014/main" id="{B6D43D86-B133-A739-2FD4-DC318C92AF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604" y="-325434"/>
            <a:ext cx="1370396" cy="137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1489C50-B419-1E19-CDF3-4DBDA06C78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07062"/>
            <a:ext cx="1718870" cy="450938"/>
          </a:xfrm>
          <a:prstGeom prst="rect">
            <a:avLst/>
          </a:prstGeom>
        </p:spPr>
      </p:pic>
      <p:pic>
        <p:nvPicPr>
          <p:cNvPr id="11" name="Imagen 10" descr="Texto&#10;&#10;El contenido generado por IA puede ser incorrecto.">
            <a:extLst>
              <a:ext uri="{FF2B5EF4-FFF2-40B4-BE49-F238E27FC236}">
                <a16:creationId xmlns:a16="http://schemas.microsoft.com/office/drawing/2014/main" id="{9D6B2AD5-EA89-2138-4FBD-56C918C2D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126" y="6314216"/>
            <a:ext cx="2824874" cy="48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50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5821BD-AA5D-26E9-903A-EB4F0A4BE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32620"/>
            <a:ext cx="5862396" cy="812682"/>
          </a:xfrm>
        </p:spPr>
        <p:txBody>
          <a:bodyPr anchor="b">
            <a:normAutofit/>
          </a:bodyPr>
          <a:lstStyle/>
          <a:p>
            <a:r>
              <a:rPr lang="en-GB" sz="3200" noProof="0" dirty="0"/>
              <a:t>Results (Only one parent’s leave)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C37786-9369-1905-AB2A-7EA2118F8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8" y="1416186"/>
            <a:ext cx="6851131" cy="4096512"/>
          </a:xfrm>
        </p:spPr>
        <p:txBody>
          <a:bodyPr>
            <a:noAutofit/>
          </a:bodyPr>
          <a:lstStyle/>
          <a:p>
            <a:endParaRPr lang="en-GB" sz="2200" noProof="0" dirty="0"/>
          </a:p>
          <a:p>
            <a:pPr marL="514350" indent="-514350">
              <a:buAutoNum type="arabicParenR"/>
            </a:pPr>
            <a:r>
              <a:rPr lang="en-GB" sz="2200" noProof="0" dirty="0"/>
              <a:t>“Father-specific leave” (De la Porte et al., 2023) or “Fathers exclusive leave” (Olsson et al, 2023) , which includes paternity leave and paid earmarked parental leave. </a:t>
            </a:r>
          </a:p>
          <a:p>
            <a:pPr marL="514350" indent="-514350" algn="just">
              <a:buAutoNum type="arabicParenR"/>
            </a:pPr>
            <a:r>
              <a:rPr lang="en-GB" sz="2200" noProof="0" dirty="0"/>
              <a:t>“Fathers’ leave” (Engeman &amp; Burman, 2022), which covers five different provisions for fathers: paternity leave and nontransferable parental leave, mothers transferable leave, transferable parental leave (part of the leave considered as a family right) and bonus leave.</a:t>
            </a:r>
          </a:p>
          <a:p>
            <a:pPr marL="0" indent="0">
              <a:buNone/>
            </a:pPr>
            <a:r>
              <a:rPr lang="en-GB" sz="2200" noProof="0" dirty="0"/>
              <a:t>3)   “Paid leave reserved for fathers” (Earle et al., 2023).</a:t>
            </a:r>
          </a:p>
        </p:txBody>
      </p:sp>
      <p:pic>
        <p:nvPicPr>
          <p:cNvPr id="5" name="Imagen 4" descr="Dibujo animado de un personaje animado&#10;&#10;El contenido generado por IA puede ser incorrecto.">
            <a:extLst>
              <a:ext uri="{FF2B5EF4-FFF2-40B4-BE49-F238E27FC236}">
                <a16:creationId xmlns:a16="http://schemas.microsoft.com/office/drawing/2014/main" id="{C44D9BE9-7F29-C150-44AC-643E2A4B8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41" y="1416186"/>
            <a:ext cx="4367760" cy="4367760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5D9F25C-8C5E-A513-BBCF-5AE8D9E51E09}"/>
              </a:ext>
            </a:extLst>
          </p:cNvPr>
          <p:cNvCxnSpPr>
            <a:cxnSpLocks/>
          </p:cNvCxnSpPr>
          <p:nvPr/>
        </p:nvCxnSpPr>
        <p:spPr>
          <a:xfrm>
            <a:off x="612648" y="1524111"/>
            <a:ext cx="610294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Imagen 7" descr="Diagrama&#10;&#10;El contenido generado por IA puede ser incorrecto.">
            <a:extLst>
              <a:ext uri="{FF2B5EF4-FFF2-40B4-BE49-F238E27FC236}">
                <a16:creationId xmlns:a16="http://schemas.microsoft.com/office/drawing/2014/main" id="{43088EA6-D9F5-55DD-9799-C3775BEBB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11847" cy="584616"/>
          </a:xfrm>
          <a:prstGeom prst="rect">
            <a:avLst/>
          </a:prstGeom>
        </p:spPr>
      </p:pic>
      <p:pic>
        <p:nvPicPr>
          <p:cNvPr id="9" name="Picture 1" descr="Leave Network">
            <a:extLst>
              <a:ext uri="{FF2B5EF4-FFF2-40B4-BE49-F238E27FC236}">
                <a16:creationId xmlns:a16="http://schemas.microsoft.com/office/drawing/2014/main" id="{C68C9AE1-E9A8-E697-341A-00AFA1E8C9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604" y="-325434"/>
            <a:ext cx="1370396" cy="137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5B3C817-9D6A-5E4D-C201-365DC5743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07062"/>
            <a:ext cx="1718870" cy="450938"/>
          </a:xfrm>
          <a:prstGeom prst="rect">
            <a:avLst/>
          </a:prstGeom>
        </p:spPr>
      </p:pic>
      <p:pic>
        <p:nvPicPr>
          <p:cNvPr id="13" name="Imagen 12" descr="Texto&#10;&#10;El contenido generado por IA puede ser incorrecto.">
            <a:extLst>
              <a:ext uri="{FF2B5EF4-FFF2-40B4-BE49-F238E27FC236}">
                <a16:creationId xmlns:a16="http://schemas.microsoft.com/office/drawing/2014/main" id="{9DD1BE91-2064-5187-3BDF-2AD1212EE9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126" y="6314216"/>
            <a:ext cx="2824874" cy="48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06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0">
            <a:extLst>
              <a:ext uri="{FF2B5EF4-FFF2-40B4-BE49-F238E27FC236}">
                <a16:creationId xmlns:a16="http://schemas.microsoft.com/office/drawing/2014/main" id="{7666DE11-17E1-4DC7-B2B7-6DA2E6A9C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9FA457-639C-62B1-115E-4F8AFB56E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16" y="164011"/>
            <a:ext cx="6650303" cy="1071795"/>
          </a:xfrm>
        </p:spPr>
        <p:txBody>
          <a:bodyPr>
            <a:normAutofit/>
          </a:bodyPr>
          <a:lstStyle/>
          <a:p>
            <a:r>
              <a:rPr lang="en-GB" sz="3100" noProof="0" dirty="0"/>
              <a:t>Results </a:t>
            </a:r>
            <a:br>
              <a:rPr lang="en-GB" sz="3100" noProof="0" dirty="0"/>
            </a:br>
            <a:r>
              <a:rPr lang="en-GB" sz="3100" noProof="0" dirty="0"/>
              <a:t>(</a:t>
            </a:r>
            <a:r>
              <a:rPr lang="en-GB" sz="3100" noProof="0" dirty="0" err="1"/>
              <a:t>Lenght</a:t>
            </a:r>
            <a:r>
              <a:rPr lang="en-GB" sz="3100" noProof="0" dirty="0"/>
              <a:t> and/or income replacement?)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5EFA48-D712-B936-DDF4-9E161B9F5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68" y="1399817"/>
            <a:ext cx="7708161" cy="4363829"/>
          </a:xfrm>
        </p:spPr>
        <p:txBody>
          <a:bodyPr>
            <a:noAutofit/>
          </a:bodyPr>
          <a:lstStyle/>
          <a:p>
            <a:pPr algn="just"/>
            <a:r>
              <a:rPr lang="en-GB" sz="2200" noProof="0" dirty="0"/>
              <a:t>Some studies </a:t>
            </a:r>
            <a:r>
              <a:rPr lang="en-GB" sz="2200" b="1" noProof="0" dirty="0"/>
              <a:t>prioritize the length of leave</a:t>
            </a:r>
            <a:r>
              <a:rPr lang="en-GB" sz="2200" noProof="0" dirty="0"/>
              <a:t> in comparative analyses </a:t>
            </a:r>
            <a:r>
              <a:rPr lang="en-GB" sz="2200" b="1" noProof="0" dirty="0"/>
              <a:t>when there is some level of income replacement</a:t>
            </a:r>
            <a:r>
              <a:rPr lang="en-GB" sz="2200" noProof="0" dirty="0"/>
              <a:t>—for example, by measuring the total amount of leave used (of any type) (Lammi-Taskula, 2022), or by assessing whether the available length meets a certain threshold (De la Porta et al., 2023; De la Corte Rodríguez, 2024; </a:t>
            </a:r>
            <a:r>
              <a:rPr lang="en-GB" sz="2200" noProof="0" dirty="0" err="1"/>
              <a:t>Addati</a:t>
            </a:r>
            <a:r>
              <a:rPr lang="en-GB" sz="2200" noProof="0" dirty="0"/>
              <a:t> et al., 2024).</a:t>
            </a:r>
          </a:p>
          <a:p>
            <a:pPr algn="just"/>
            <a:r>
              <a:rPr lang="en-GB" sz="2200" noProof="0" dirty="0"/>
              <a:t>Another approach considers </a:t>
            </a:r>
            <a:r>
              <a:rPr lang="en-GB" sz="2200" b="1" noProof="0" dirty="0"/>
              <a:t>the length of leave, regardless of whether it is paid or unpaid</a:t>
            </a:r>
            <a:r>
              <a:rPr lang="en-GB" sz="2200" noProof="0" dirty="0"/>
              <a:t>, and is more common in quantitative studies (</a:t>
            </a:r>
            <a:r>
              <a:rPr lang="en-GB" sz="2200" noProof="0" dirty="0" err="1"/>
              <a:t>Fuwa</a:t>
            </a:r>
            <a:r>
              <a:rPr lang="en-GB" sz="2200" noProof="0" dirty="0"/>
              <a:t> &amp; Cohen, 2007; Hook, 2010; Geist &amp; Cohen, 2011; Meil, 2013; De Rose et al., 2023).</a:t>
            </a:r>
          </a:p>
          <a:p>
            <a:pPr algn="just"/>
            <a:r>
              <a:rPr lang="en-GB" sz="2200" noProof="0" dirty="0"/>
              <a:t>A more differentiated approach involves distinguishing between </a:t>
            </a:r>
            <a:r>
              <a:rPr lang="en-GB" sz="2200" b="1" noProof="0" dirty="0"/>
              <a:t>well-paid, paid, and total leave used </a:t>
            </a:r>
            <a:r>
              <a:rPr lang="en-GB" sz="2200" noProof="0" dirty="0"/>
              <a:t>(Blum, 2023), or using a similar classification (</a:t>
            </a:r>
            <a:r>
              <a:rPr lang="en-GB" sz="2200" noProof="0" dirty="0" err="1"/>
              <a:t>Dobrotić</a:t>
            </a:r>
            <a:r>
              <a:rPr lang="en-GB" sz="2200" noProof="0" dirty="0"/>
              <a:t>, 2023).</a:t>
            </a:r>
          </a:p>
        </p:txBody>
      </p:sp>
      <p:sp>
        <p:nvSpPr>
          <p:cNvPr id="28" name="Freeform: Shape 22">
            <a:extLst>
              <a:ext uri="{FF2B5EF4-FFF2-40B4-BE49-F238E27FC236}">
                <a16:creationId xmlns:a16="http://schemas.microsoft.com/office/drawing/2014/main" id="{D1008504-D2A4-4E91-8DFB-8E297027A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569892" y="-4"/>
            <a:ext cx="3622108" cy="6859295"/>
          </a:xfrm>
          <a:custGeom>
            <a:avLst/>
            <a:gdLst>
              <a:gd name="connsiteX0" fmla="*/ 0 w 7037119"/>
              <a:gd name="connsiteY0" fmla="*/ 0 h 6857999"/>
              <a:gd name="connsiteX1" fmla="*/ 6964192 w 7037119"/>
              <a:gd name="connsiteY1" fmla="*/ 0 h 6857999"/>
              <a:gd name="connsiteX2" fmla="*/ 6958160 w 7037119"/>
              <a:gd name="connsiteY2" fmla="*/ 70714 h 6857999"/>
              <a:gd name="connsiteX3" fmla="*/ 6922034 w 7037119"/>
              <a:gd name="connsiteY3" fmla="*/ 154825 h 6857999"/>
              <a:gd name="connsiteX4" fmla="*/ 6864029 w 7037119"/>
              <a:gd name="connsiteY4" fmla="*/ 301580 h 6857999"/>
              <a:gd name="connsiteX5" fmla="*/ 6842156 w 7037119"/>
              <a:gd name="connsiteY5" fmla="*/ 642469 h 6857999"/>
              <a:gd name="connsiteX6" fmla="*/ 6802087 w 7037119"/>
              <a:gd name="connsiteY6" fmla="*/ 818449 h 6857999"/>
              <a:gd name="connsiteX7" fmla="*/ 6798684 w 7037119"/>
              <a:gd name="connsiteY7" fmla="*/ 875396 h 6857999"/>
              <a:gd name="connsiteX8" fmla="*/ 6756983 w 7037119"/>
              <a:gd name="connsiteY8" fmla="*/ 952375 h 6857999"/>
              <a:gd name="connsiteX9" fmla="*/ 6758478 w 7037119"/>
              <a:gd name="connsiteY9" fmla="*/ 972424 h 6857999"/>
              <a:gd name="connsiteX10" fmla="*/ 6752651 w 7037119"/>
              <a:gd name="connsiteY10" fmla="*/ 996407 h 6857999"/>
              <a:gd name="connsiteX11" fmla="*/ 6716997 w 7037119"/>
              <a:gd name="connsiteY11" fmla="*/ 1091248 h 6857999"/>
              <a:gd name="connsiteX12" fmla="*/ 6657090 w 7037119"/>
              <a:gd name="connsiteY12" fmla="*/ 1307489 h 6857999"/>
              <a:gd name="connsiteX13" fmla="*/ 6508075 w 7037119"/>
              <a:gd name="connsiteY13" fmla="*/ 1709568 h 6857999"/>
              <a:gd name="connsiteX14" fmla="*/ 6462759 w 7037119"/>
              <a:gd name="connsiteY14" fmla="*/ 1811874 h 6857999"/>
              <a:gd name="connsiteX15" fmla="*/ 6383790 w 7037119"/>
              <a:gd name="connsiteY15" fmla="*/ 2228963 h 6857999"/>
              <a:gd name="connsiteX16" fmla="*/ 6369096 w 7037119"/>
              <a:gd name="connsiteY16" fmla="*/ 2404942 h 6857999"/>
              <a:gd name="connsiteX17" fmla="*/ 6365696 w 7037119"/>
              <a:gd name="connsiteY17" fmla="*/ 2461889 h 6857999"/>
              <a:gd name="connsiteX18" fmla="*/ 6323990 w 7037119"/>
              <a:gd name="connsiteY18" fmla="*/ 2538869 h 6857999"/>
              <a:gd name="connsiteX19" fmla="*/ 6299971 w 7037119"/>
              <a:gd name="connsiteY19" fmla="*/ 2852842 h 6857999"/>
              <a:gd name="connsiteX20" fmla="*/ 6305256 w 7037119"/>
              <a:gd name="connsiteY20" fmla="*/ 2965146 h 6857999"/>
              <a:gd name="connsiteX21" fmla="*/ 6297430 w 7037119"/>
              <a:gd name="connsiteY21" fmla="*/ 3010980 h 6857999"/>
              <a:gd name="connsiteX22" fmla="*/ 6301903 w 7037119"/>
              <a:gd name="connsiteY22" fmla="*/ 3017531 h 6857999"/>
              <a:gd name="connsiteX23" fmla="*/ 6312288 w 7037119"/>
              <a:gd name="connsiteY23" fmla="*/ 3141762 h 6857999"/>
              <a:gd name="connsiteX24" fmla="*/ 6317307 w 7037119"/>
              <a:gd name="connsiteY24" fmla="*/ 3167974 h 6857999"/>
              <a:gd name="connsiteX25" fmla="*/ 6319343 w 7037119"/>
              <a:gd name="connsiteY25" fmla="*/ 3170223 h 6857999"/>
              <a:gd name="connsiteX26" fmla="*/ 6388791 w 7037119"/>
              <a:gd name="connsiteY26" fmla="*/ 3425292 h 6857999"/>
              <a:gd name="connsiteX27" fmla="*/ 6473625 w 7037119"/>
              <a:gd name="connsiteY27" fmla="*/ 3778499 h 6857999"/>
              <a:gd name="connsiteX28" fmla="*/ 6488572 w 7037119"/>
              <a:gd name="connsiteY28" fmla="*/ 4010514 h 6857999"/>
              <a:gd name="connsiteX29" fmla="*/ 6542727 w 7037119"/>
              <a:gd name="connsiteY29" fmla="*/ 4142824 h 6857999"/>
              <a:gd name="connsiteX30" fmla="*/ 6574700 w 7037119"/>
              <a:gd name="connsiteY30" fmla="*/ 4253089 h 6857999"/>
              <a:gd name="connsiteX31" fmla="*/ 6630782 w 7037119"/>
              <a:gd name="connsiteY31" fmla="*/ 4495230 h 6857999"/>
              <a:gd name="connsiteX32" fmla="*/ 6657121 w 7037119"/>
              <a:gd name="connsiteY32" fmla="*/ 4592798 h 6857999"/>
              <a:gd name="connsiteX33" fmla="*/ 6675304 w 7037119"/>
              <a:gd name="connsiteY33" fmla="*/ 4625784 h 6857999"/>
              <a:gd name="connsiteX34" fmla="*/ 6695194 w 7037119"/>
              <a:gd name="connsiteY34" fmla="*/ 4674587 h 6857999"/>
              <a:gd name="connsiteX35" fmla="*/ 6694674 w 7037119"/>
              <a:gd name="connsiteY35" fmla="*/ 4706669 h 6857999"/>
              <a:gd name="connsiteX36" fmla="*/ 6696125 w 7037119"/>
              <a:gd name="connsiteY36" fmla="*/ 4712312 h 6857999"/>
              <a:gd name="connsiteX37" fmla="*/ 6683308 w 7037119"/>
              <a:gd name="connsiteY37" fmla="*/ 4752491 h 6857999"/>
              <a:gd name="connsiteX38" fmla="*/ 6662625 w 7037119"/>
              <a:gd name="connsiteY38" fmla="*/ 4924134 h 6857999"/>
              <a:gd name="connsiteX39" fmla="*/ 6666282 w 7037119"/>
              <a:gd name="connsiteY39" fmla="*/ 5049729 h 6857999"/>
              <a:gd name="connsiteX40" fmla="*/ 6674923 w 7037119"/>
              <a:gd name="connsiteY40" fmla="*/ 5092608 h 6857999"/>
              <a:gd name="connsiteX41" fmla="*/ 6688949 w 7037119"/>
              <a:gd name="connsiteY41" fmla="*/ 5164561 h 6857999"/>
              <a:gd name="connsiteX42" fmla="*/ 6713476 w 7037119"/>
              <a:gd name="connsiteY42" fmla="*/ 5227429 h 6857999"/>
              <a:gd name="connsiteX43" fmla="*/ 6699741 w 7037119"/>
              <a:gd name="connsiteY43" fmla="*/ 5295738 h 6857999"/>
              <a:gd name="connsiteX44" fmla="*/ 6698438 w 7037119"/>
              <a:gd name="connsiteY44" fmla="*/ 5353315 h 6857999"/>
              <a:gd name="connsiteX45" fmla="*/ 6705394 w 7037119"/>
              <a:gd name="connsiteY45" fmla="*/ 5356747 h 6857999"/>
              <a:gd name="connsiteX46" fmla="*/ 6705941 w 7037119"/>
              <a:gd name="connsiteY46" fmla="*/ 5364029 h 6857999"/>
              <a:gd name="connsiteX47" fmla="*/ 6698760 w 7037119"/>
              <a:gd name="connsiteY47" fmla="*/ 5369188 h 6857999"/>
              <a:gd name="connsiteX48" fmla="*/ 6674560 w 7037119"/>
              <a:gd name="connsiteY48" fmla="*/ 5465115 h 6857999"/>
              <a:gd name="connsiteX49" fmla="*/ 6698322 w 7037119"/>
              <a:gd name="connsiteY49" fmla="*/ 5543278 h 6857999"/>
              <a:gd name="connsiteX50" fmla="*/ 6673987 w 7037119"/>
              <a:gd name="connsiteY50" fmla="*/ 5606762 h 6857999"/>
              <a:gd name="connsiteX51" fmla="*/ 6665359 w 7037119"/>
              <a:gd name="connsiteY51" fmla="*/ 5656986 h 6857999"/>
              <a:gd name="connsiteX52" fmla="*/ 6718420 w 7037119"/>
              <a:gd name="connsiteY52" fmla="*/ 5747675 h 6857999"/>
              <a:gd name="connsiteX53" fmla="*/ 6786357 w 7037119"/>
              <a:gd name="connsiteY53" fmla="*/ 5797270 h 6857999"/>
              <a:gd name="connsiteX54" fmla="*/ 6834299 w 7037119"/>
              <a:gd name="connsiteY54" fmla="*/ 5897781 h 6857999"/>
              <a:gd name="connsiteX55" fmla="*/ 6848771 w 7037119"/>
              <a:gd name="connsiteY55" fmla="*/ 5936497 h 6857999"/>
              <a:gd name="connsiteX56" fmla="*/ 6883460 w 7037119"/>
              <a:gd name="connsiteY56" fmla="*/ 6064046 h 6857999"/>
              <a:gd name="connsiteX57" fmla="*/ 6896072 w 7037119"/>
              <a:gd name="connsiteY57" fmla="*/ 6107188 h 6857999"/>
              <a:gd name="connsiteX58" fmla="*/ 6980725 w 7037119"/>
              <a:gd name="connsiteY58" fmla="*/ 6197444 h 6857999"/>
              <a:gd name="connsiteX59" fmla="*/ 6999028 w 7037119"/>
              <a:gd name="connsiteY59" fmla="*/ 6288610 h 6857999"/>
              <a:gd name="connsiteX60" fmla="*/ 7021306 w 7037119"/>
              <a:gd name="connsiteY60" fmla="*/ 6426700 h 6857999"/>
              <a:gd name="connsiteX61" fmla="*/ 7033259 w 7037119"/>
              <a:gd name="connsiteY61" fmla="*/ 6489284 h 6857999"/>
              <a:gd name="connsiteX62" fmla="*/ 7037119 w 7037119"/>
              <a:gd name="connsiteY62" fmla="*/ 6501140 h 6857999"/>
              <a:gd name="connsiteX63" fmla="*/ 7037119 w 7037119"/>
              <a:gd name="connsiteY63" fmla="*/ 6557754 h 6857999"/>
              <a:gd name="connsiteX64" fmla="*/ 7031649 w 7037119"/>
              <a:gd name="connsiteY64" fmla="*/ 6569925 h 6857999"/>
              <a:gd name="connsiteX65" fmla="*/ 7011548 w 7037119"/>
              <a:gd name="connsiteY65" fmla="*/ 6615002 h 6857999"/>
              <a:gd name="connsiteX66" fmla="*/ 7021837 w 7037119"/>
              <a:gd name="connsiteY66" fmla="*/ 6743644 h 6857999"/>
              <a:gd name="connsiteX67" fmla="*/ 7006394 w 7037119"/>
              <a:gd name="connsiteY67" fmla="*/ 6856390 h 6857999"/>
              <a:gd name="connsiteX68" fmla="*/ 7037119 w 7037119"/>
              <a:gd name="connsiteY68" fmla="*/ 6856494 h 6857999"/>
              <a:gd name="connsiteX69" fmla="*/ 7037119 w 7037119"/>
              <a:gd name="connsiteY69" fmla="*/ 6857999 h 6857999"/>
              <a:gd name="connsiteX70" fmla="*/ 0 w 7037119"/>
              <a:gd name="connsiteY70" fmla="*/ 6857999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6958160 w 8515751"/>
              <a:gd name="connsiteY2" fmla="*/ 70714 h 6857999"/>
              <a:gd name="connsiteX3" fmla="*/ 6922034 w 8515751"/>
              <a:gd name="connsiteY3" fmla="*/ 154825 h 6857999"/>
              <a:gd name="connsiteX4" fmla="*/ 6864029 w 8515751"/>
              <a:gd name="connsiteY4" fmla="*/ 301580 h 6857999"/>
              <a:gd name="connsiteX5" fmla="*/ 6842156 w 8515751"/>
              <a:gd name="connsiteY5" fmla="*/ 642469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6922034 w 8515751"/>
              <a:gd name="connsiteY3" fmla="*/ 154825 h 6857999"/>
              <a:gd name="connsiteX4" fmla="*/ 6864029 w 8515751"/>
              <a:gd name="connsiteY4" fmla="*/ 301580 h 6857999"/>
              <a:gd name="connsiteX5" fmla="*/ 6842156 w 8515751"/>
              <a:gd name="connsiteY5" fmla="*/ 642469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6864029 w 8515751"/>
              <a:gd name="connsiteY4" fmla="*/ 301580 h 6857999"/>
              <a:gd name="connsiteX5" fmla="*/ 6842156 w 8515751"/>
              <a:gd name="connsiteY5" fmla="*/ 642469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6842156 w 8515751"/>
              <a:gd name="connsiteY5" fmla="*/ 642469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6551836 w 8515751"/>
              <a:gd name="connsiteY6" fmla="*/ 669593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0 w 8515751"/>
              <a:gd name="connsiteY69" fmla="*/ 6857999 h 6857999"/>
              <a:gd name="connsiteX70" fmla="*/ 0 w 8515751"/>
              <a:gd name="connsiteY70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563966 w 8515751"/>
              <a:gd name="connsiteY26" fmla="*/ 3563516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19546 w 8515751"/>
              <a:gd name="connsiteY25" fmla="*/ 3404139 h 6857999"/>
              <a:gd name="connsiteX26" fmla="*/ 6563966 w 8515751"/>
              <a:gd name="connsiteY26" fmla="*/ 3563516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19546 w 8515751"/>
              <a:gd name="connsiteY25" fmla="*/ 3404139 h 6857999"/>
              <a:gd name="connsiteX26" fmla="*/ 6563966 w 8515751"/>
              <a:gd name="connsiteY26" fmla="*/ 3563516 h 6857999"/>
              <a:gd name="connsiteX27" fmla="*/ 6598751 w 8515751"/>
              <a:gd name="connsiteY27" fmla="*/ 3704071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19546 w 8515751"/>
              <a:gd name="connsiteY25" fmla="*/ 3404139 h 6857999"/>
              <a:gd name="connsiteX26" fmla="*/ 6563966 w 8515751"/>
              <a:gd name="connsiteY26" fmla="*/ 3563516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19546 w 8515751"/>
              <a:gd name="connsiteY25" fmla="*/ 3404139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94404 w 8515751"/>
              <a:gd name="connsiteY25" fmla="*/ 3539311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94404 w 8515751"/>
              <a:gd name="connsiteY25" fmla="*/ 3539311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94404 w 8515751"/>
              <a:gd name="connsiteY25" fmla="*/ 3539311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94404 w 8515751"/>
              <a:gd name="connsiteY25" fmla="*/ 3539311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495097 w 8515751"/>
              <a:gd name="connsiteY24" fmla="*/ 3398562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495097 w 8515751"/>
              <a:gd name="connsiteY24" fmla="*/ 3398562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588668 w 8515751"/>
              <a:gd name="connsiteY24" fmla="*/ 3486026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588668 w 8515751"/>
              <a:gd name="connsiteY24" fmla="*/ 3486026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443166 w 8515751"/>
              <a:gd name="connsiteY6" fmla="*/ 466189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443166 w 8515751"/>
              <a:gd name="connsiteY6" fmla="*/ 466189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546095 w 8515751"/>
              <a:gd name="connsiteY6" fmla="*/ 438359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546095 w 8515751"/>
              <a:gd name="connsiteY6" fmla="*/ 438359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597190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597190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308934 w 8515751"/>
              <a:gd name="connsiteY14" fmla="*/ 2181255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308934 w 8515751"/>
              <a:gd name="connsiteY14" fmla="*/ 2181255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78456 w 8515751"/>
              <a:gd name="connsiteY15" fmla="*/ 2261818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78456 w 8515751"/>
              <a:gd name="connsiteY15" fmla="*/ 2261818 h 6857999"/>
              <a:gd name="connsiteX16" fmla="*/ 6346980 w 8515751"/>
              <a:gd name="connsiteY16" fmla="*/ 242610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78456 w 8515751"/>
              <a:gd name="connsiteY15" fmla="*/ 2261818 h 6857999"/>
              <a:gd name="connsiteX16" fmla="*/ 6346980 w 8515751"/>
              <a:gd name="connsiteY16" fmla="*/ 242610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78456 w 8515751"/>
              <a:gd name="connsiteY15" fmla="*/ 2261818 h 6857999"/>
              <a:gd name="connsiteX16" fmla="*/ 6346980 w 8515751"/>
              <a:gd name="connsiteY16" fmla="*/ 242610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09516 w 8525109"/>
              <a:gd name="connsiteY2" fmla="*/ 93273 h 6859293"/>
              <a:gd name="connsiteX3" fmla="*/ 8048164 w 8525109"/>
              <a:gd name="connsiteY3" fmla="*/ 156119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7096913 w 8525109"/>
              <a:gd name="connsiteY65" fmla="*/ 6734305 h 6859293"/>
              <a:gd name="connsiteX66" fmla="*/ 7006394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048164 w 8525109"/>
              <a:gd name="connsiteY3" fmla="*/ 156119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7096913 w 8525109"/>
              <a:gd name="connsiteY65" fmla="*/ 6734305 h 6859293"/>
              <a:gd name="connsiteX66" fmla="*/ 7006394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7096913 w 8525109"/>
              <a:gd name="connsiteY65" fmla="*/ 6734305 h 6859293"/>
              <a:gd name="connsiteX66" fmla="*/ 7006394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7096913 w 8525109"/>
              <a:gd name="connsiteY65" fmla="*/ 6734305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6416010 w 8525109"/>
              <a:gd name="connsiteY59" fmla="*/ 6532769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378787 w 8525109"/>
              <a:gd name="connsiteY58" fmla="*/ 6426429 h 6859293"/>
              <a:gd name="connsiteX59" fmla="*/ 6416010 w 8525109"/>
              <a:gd name="connsiteY59" fmla="*/ 6532769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378787 w 8525109"/>
              <a:gd name="connsiteY58" fmla="*/ 6426429 h 6859293"/>
              <a:gd name="connsiteX59" fmla="*/ 6386119 w 8525109"/>
              <a:gd name="connsiteY59" fmla="*/ 6529594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524887 w 8525109"/>
              <a:gd name="connsiteY57" fmla="*/ 6249538 h 6859293"/>
              <a:gd name="connsiteX58" fmla="*/ 6378787 w 8525109"/>
              <a:gd name="connsiteY58" fmla="*/ 6426429 h 6859293"/>
              <a:gd name="connsiteX59" fmla="*/ 6386119 w 8525109"/>
              <a:gd name="connsiteY59" fmla="*/ 6529594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96072 w 8525109"/>
              <a:gd name="connsiteY55" fmla="*/ 6108482 h 6859293"/>
              <a:gd name="connsiteX56" fmla="*/ 6524887 w 8525109"/>
              <a:gd name="connsiteY56" fmla="*/ 6249538 h 6859293"/>
              <a:gd name="connsiteX57" fmla="*/ 6378787 w 8525109"/>
              <a:gd name="connsiteY57" fmla="*/ 6426429 h 6859293"/>
              <a:gd name="connsiteX58" fmla="*/ 6386119 w 8525109"/>
              <a:gd name="connsiteY58" fmla="*/ 6529594 h 6859293"/>
              <a:gd name="connsiteX59" fmla="*/ 6345764 w 8525109"/>
              <a:gd name="connsiteY59" fmla="*/ 6582653 h 6859293"/>
              <a:gd name="connsiteX60" fmla="*/ 6319732 w 8525109"/>
              <a:gd name="connsiteY60" fmla="*/ 6616734 h 6859293"/>
              <a:gd name="connsiteX61" fmla="*/ 6342151 w 8525109"/>
              <a:gd name="connsiteY61" fmla="*/ 6663823 h 6859293"/>
              <a:gd name="connsiteX62" fmla="*/ 6284371 w 8525109"/>
              <a:gd name="connsiteY62" fmla="*/ 6698219 h 6859293"/>
              <a:gd name="connsiteX63" fmla="*/ 6271742 w 8525109"/>
              <a:gd name="connsiteY63" fmla="*/ 6740121 h 6859293"/>
              <a:gd name="connsiteX64" fmla="*/ 6297326 w 8525109"/>
              <a:gd name="connsiteY64" fmla="*/ 6788280 h 6859293"/>
              <a:gd name="connsiteX65" fmla="*/ 6229226 w 8525109"/>
              <a:gd name="connsiteY65" fmla="*/ 6857684 h 6859293"/>
              <a:gd name="connsiteX66" fmla="*/ 0 w 8525109"/>
              <a:gd name="connsiteY66" fmla="*/ 6859293 h 6859293"/>
              <a:gd name="connsiteX67" fmla="*/ 0 w 8525109"/>
              <a:gd name="connsiteY67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96072 w 8525109"/>
              <a:gd name="connsiteY54" fmla="*/ 6108482 h 6859293"/>
              <a:gd name="connsiteX55" fmla="*/ 6524887 w 8525109"/>
              <a:gd name="connsiteY55" fmla="*/ 6249538 h 6859293"/>
              <a:gd name="connsiteX56" fmla="*/ 6378787 w 8525109"/>
              <a:gd name="connsiteY56" fmla="*/ 6426429 h 6859293"/>
              <a:gd name="connsiteX57" fmla="*/ 6386119 w 8525109"/>
              <a:gd name="connsiteY57" fmla="*/ 6529594 h 6859293"/>
              <a:gd name="connsiteX58" fmla="*/ 6345764 w 8525109"/>
              <a:gd name="connsiteY58" fmla="*/ 6582653 h 6859293"/>
              <a:gd name="connsiteX59" fmla="*/ 6319732 w 8525109"/>
              <a:gd name="connsiteY59" fmla="*/ 6616734 h 6859293"/>
              <a:gd name="connsiteX60" fmla="*/ 6342151 w 8525109"/>
              <a:gd name="connsiteY60" fmla="*/ 6663823 h 6859293"/>
              <a:gd name="connsiteX61" fmla="*/ 6284371 w 8525109"/>
              <a:gd name="connsiteY61" fmla="*/ 6698219 h 6859293"/>
              <a:gd name="connsiteX62" fmla="*/ 6271742 w 8525109"/>
              <a:gd name="connsiteY62" fmla="*/ 6740121 h 6859293"/>
              <a:gd name="connsiteX63" fmla="*/ 6297326 w 8525109"/>
              <a:gd name="connsiteY63" fmla="*/ 6788280 h 6859293"/>
              <a:gd name="connsiteX64" fmla="*/ 6229226 w 8525109"/>
              <a:gd name="connsiteY64" fmla="*/ 6857684 h 6859293"/>
              <a:gd name="connsiteX65" fmla="*/ 0 w 8525109"/>
              <a:gd name="connsiteY65" fmla="*/ 6859293 h 6859293"/>
              <a:gd name="connsiteX66" fmla="*/ 0 w 8525109"/>
              <a:gd name="connsiteY66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544853 w 8525109"/>
              <a:gd name="connsiteY54" fmla="*/ 6019582 h 6859293"/>
              <a:gd name="connsiteX55" fmla="*/ 6524887 w 8525109"/>
              <a:gd name="connsiteY55" fmla="*/ 6249538 h 6859293"/>
              <a:gd name="connsiteX56" fmla="*/ 6378787 w 8525109"/>
              <a:gd name="connsiteY56" fmla="*/ 6426429 h 6859293"/>
              <a:gd name="connsiteX57" fmla="*/ 6386119 w 8525109"/>
              <a:gd name="connsiteY57" fmla="*/ 6529594 h 6859293"/>
              <a:gd name="connsiteX58" fmla="*/ 6345764 w 8525109"/>
              <a:gd name="connsiteY58" fmla="*/ 6582653 h 6859293"/>
              <a:gd name="connsiteX59" fmla="*/ 6319732 w 8525109"/>
              <a:gd name="connsiteY59" fmla="*/ 6616734 h 6859293"/>
              <a:gd name="connsiteX60" fmla="*/ 6342151 w 8525109"/>
              <a:gd name="connsiteY60" fmla="*/ 6663823 h 6859293"/>
              <a:gd name="connsiteX61" fmla="*/ 6284371 w 8525109"/>
              <a:gd name="connsiteY61" fmla="*/ 6698219 h 6859293"/>
              <a:gd name="connsiteX62" fmla="*/ 6271742 w 8525109"/>
              <a:gd name="connsiteY62" fmla="*/ 6740121 h 6859293"/>
              <a:gd name="connsiteX63" fmla="*/ 6297326 w 8525109"/>
              <a:gd name="connsiteY63" fmla="*/ 6788280 h 6859293"/>
              <a:gd name="connsiteX64" fmla="*/ 6229226 w 8525109"/>
              <a:gd name="connsiteY64" fmla="*/ 6857684 h 6859293"/>
              <a:gd name="connsiteX65" fmla="*/ 0 w 8525109"/>
              <a:gd name="connsiteY65" fmla="*/ 6859293 h 6859293"/>
              <a:gd name="connsiteX66" fmla="*/ 0 w 8525109"/>
              <a:gd name="connsiteY66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544853 w 8525109"/>
              <a:gd name="connsiteY53" fmla="*/ 6019582 h 6859293"/>
              <a:gd name="connsiteX54" fmla="*/ 6524887 w 8525109"/>
              <a:gd name="connsiteY54" fmla="*/ 6249538 h 6859293"/>
              <a:gd name="connsiteX55" fmla="*/ 6378787 w 8525109"/>
              <a:gd name="connsiteY55" fmla="*/ 6426429 h 6859293"/>
              <a:gd name="connsiteX56" fmla="*/ 6386119 w 8525109"/>
              <a:gd name="connsiteY56" fmla="*/ 6529594 h 6859293"/>
              <a:gd name="connsiteX57" fmla="*/ 6345764 w 8525109"/>
              <a:gd name="connsiteY57" fmla="*/ 6582653 h 6859293"/>
              <a:gd name="connsiteX58" fmla="*/ 6319732 w 8525109"/>
              <a:gd name="connsiteY58" fmla="*/ 6616734 h 6859293"/>
              <a:gd name="connsiteX59" fmla="*/ 6342151 w 8525109"/>
              <a:gd name="connsiteY59" fmla="*/ 6663823 h 6859293"/>
              <a:gd name="connsiteX60" fmla="*/ 6284371 w 8525109"/>
              <a:gd name="connsiteY60" fmla="*/ 6698219 h 6859293"/>
              <a:gd name="connsiteX61" fmla="*/ 6271742 w 8525109"/>
              <a:gd name="connsiteY61" fmla="*/ 6740121 h 6859293"/>
              <a:gd name="connsiteX62" fmla="*/ 6297326 w 8525109"/>
              <a:gd name="connsiteY62" fmla="*/ 6788280 h 6859293"/>
              <a:gd name="connsiteX63" fmla="*/ 6229226 w 8525109"/>
              <a:gd name="connsiteY63" fmla="*/ 6857684 h 6859293"/>
              <a:gd name="connsiteX64" fmla="*/ 0 w 8525109"/>
              <a:gd name="connsiteY64" fmla="*/ 6859293 h 6859293"/>
              <a:gd name="connsiteX65" fmla="*/ 0 w 8525109"/>
              <a:gd name="connsiteY65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554700 w 8525109"/>
              <a:gd name="connsiteY52" fmla="*/ 5893814 h 6859293"/>
              <a:gd name="connsiteX53" fmla="*/ 6544853 w 8525109"/>
              <a:gd name="connsiteY53" fmla="*/ 6019582 h 6859293"/>
              <a:gd name="connsiteX54" fmla="*/ 6524887 w 8525109"/>
              <a:gd name="connsiteY54" fmla="*/ 6249538 h 6859293"/>
              <a:gd name="connsiteX55" fmla="*/ 6378787 w 8525109"/>
              <a:gd name="connsiteY55" fmla="*/ 6426429 h 6859293"/>
              <a:gd name="connsiteX56" fmla="*/ 6386119 w 8525109"/>
              <a:gd name="connsiteY56" fmla="*/ 6529594 h 6859293"/>
              <a:gd name="connsiteX57" fmla="*/ 6345764 w 8525109"/>
              <a:gd name="connsiteY57" fmla="*/ 6582653 h 6859293"/>
              <a:gd name="connsiteX58" fmla="*/ 6319732 w 8525109"/>
              <a:gd name="connsiteY58" fmla="*/ 6616734 h 6859293"/>
              <a:gd name="connsiteX59" fmla="*/ 6342151 w 8525109"/>
              <a:gd name="connsiteY59" fmla="*/ 6663823 h 6859293"/>
              <a:gd name="connsiteX60" fmla="*/ 6284371 w 8525109"/>
              <a:gd name="connsiteY60" fmla="*/ 6698219 h 6859293"/>
              <a:gd name="connsiteX61" fmla="*/ 6271742 w 8525109"/>
              <a:gd name="connsiteY61" fmla="*/ 6740121 h 6859293"/>
              <a:gd name="connsiteX62" fmla="*/ 6297326 w 8525109"/>
              <a:gd name="connsiteY62" fmla="*/ 6788280 h 6859293"/>
              <a:gd name="connsiteX63" fmla="*/ 6229226 w 8525109"/>
              <a:gd name="connsiteY63" fmla="*/ 6857684 h 6859293"/>
              <a:gd name="connsiteX64" fmla="*/ 0 w 8525109"/>
              <a:gd name="connsiteY64" fmla="*/ 6859293 h 6859293"/>
              <a:gd name="connsiteX65" fmla="*/ 0 w 8525109"/>
              <a:gd name="connsiteY65" fmla="*/ 1294 h 685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525109" h="6859293">
                <a:moveTo>
                  <a:pt x="0" y="1294"/>
                </a:moveTo>
                <a:lnTo>
                  <a:pt x="8525109" y="0"/>
                </a:lnTo>
                <a:cubicBezTo>
                  <a:pt x="8523098" y="23571"/>
                  <a:pt x="8348955" y="57775"/>
                  <a:pt x="8346944" y="81346"/>
                </a:cubicBezTo>
                <a:cubicBezTo>
                  <a:pt x="8339785" y="115716"/>
                  <a:pt x="8136408" y="130310"/>
                  <a:pt x="8132380" y="160094"/>
                </a:cubicBezTo>
                <a:cubicBezTo>
                  <a:pt x="8099084" y="189352"/>
                  <a:pt x="7801155" y="220285"/>
                  <a:pt x="7789959" y="249711"/>
                </a:cubicBezTo>
                <a:cubicBezTo>
                  <a:pt x="7776471" y="330607"/>
                  <a:pt x="7755406" y="238056"/>
                  <a:pt x="7739796" y="336899"/>
                </a:cubicBezTo>
                <a:cubicBezTo>
                  <a:pt x="7725890" y="409983"/>
                  <a:pt x="7660792" y="339224"/>
                  <a:pt x="7630310" y="391945"/>
                </a:cubicBezTo>
                <a:cubicBezTo>
                  <a:pt x="7656374" y="404037"/>
                  <a:pt x="7551098" y="439421"/>
                  <a:pt x="7548568" y="455733"/>
                </a:cubicBezTo>
                <a:cubicBezTo>
                  <a:pt x="7491249" y="502661"/>
                  <a:pt x="7481432" y="488429"/>
                  <a:pt x="7398684" y="558216"/>
                </a:cubicBezTo>
                <a:lnTo>
                  <a:pt x="7183085" y="655795"/>
                </a:lnTo>
                <a:cubicBezTo>
                  <a:pt x="7174635" y="699934"/>
                  <a:pt x="7119917" y="697845"/>
                  <a:pt x="7100644" y="702928"/>
                </a:cubicBezTo>
                <a:cubicBezTo>
                  <a:pt x="7061979" y="734029"/>
                  <a:pt x="6931985" y="812752"/>
                  <a:pt x="6881664" y="879412"/>
                </a:cubicBezTo>
                <a:cubicBezTo>
                  <a:pt x="6845709" y="1016310"/>
                  <a:pt x="6664543" y="1086816"/>
                  <a:pt x="6648434" y="1205955"/>
                </a:cubicBezTo>
                <a:cubicBezTo>
                  <a:pt x="6615139" y="1235215"/>
                  <a:pt x="6502026" y="1398108"/>
                  <a:pt x="6378545" y="1435483"/>
                </a:cubicBezTo>
                <a:cubicBezTo>
                  <a:pt x="6365056" y="1516378"/>
                  <a:pt x="6193544" y="1821313"/>
                  <a:pt x="6262148" y="1967864"/>
                </a:cubicBezTo>
                <a:cubicBezTo>
                  <a:pt x="6248241" y="2040947"/>
                  <a:pt x="6408938" y="2174610"/>
                  <a:pt x="6378456" y="2263112"/>
                </a:cubicBezTo>
                <a:cubicBezTo>
                  <a:pt x="6404521" y="2275205"/>
                  <a:pt x="6349508" y="2411091"/>
                  <a:pt x="6346980" y="2427403"/>
                </a:cubicBezTo>
                <a:cubicBezTo>
                  <a:pt x="6378138" y="2455016"/>
                  <a:pt x="6329861" y="2500252"/>
                  <a:pt x="6323990" y="2540163"/>
                </a:cubicBezTo>
                <a:cubicBezTo>
                  <a:pt x="6270937" y="2648388"/>
                  <a:pt x="6317811" y="2724717"/>
                  <a:pt x="6299971" y="2854136"/>
                </a:cubicBezTo>
                <a:cubicBezTo>
                  <a:pt x="6296888" y="2891114"/>
                  <a:pt x="6314227" y="2925363"/>
                  <a:pt x="6305256" y="2966440"/>
                </a:cubicBezTo>
                <a:lnTo>
                  <a:pt x="6297430" y="3012274"/>
                </a:lnTo>
                <a:lnTo>
                  <a:pt x="6301903" y="3018825"/>
                </a:lnTo>
                <a:lnTo>
                  <a:pt x="6312288" y="3143056"/>
                </a:lnTo>
                <a:cubicBezTo>
                  <a:pt x="6310891" y="3149752"/>
                  <a:pt x="6583014" y="3475947"/>
                  <a:pt x="6588668" y="3487320"/>
                </a:cubicBezTo>
                <a:cubicBezTo>
                  <a:pt x="6634248" y="3519659"/>
                  <a:pt x="6614325" y="3540071"/>
                  <a:pt x="6585046" y="3572410"/>
                </a:cubicBezTo>
                <a:lnTo>
                  <a:pt x="6629468" y="3624445"/>
                </a:lnTo>
                <a:cubicBezTo>
                  <a:pt x="6652241" y="3718251"/>
                  <a:pt x="6641921" y="3680584"/>
                  <a:pt x="6598751" y="3705365"/>
                </a:cubicBezTo>
                <a:cubicBezTo>
                  <a:pt x="6586841" y="3803279"/>
                  <a:pt x="6545297" y="3677859"/>
                  <a:pt x="6554074" y="3776874"/>
                </a:cubicBezTo>
                <a:cubicBezTo>
                  <a:pt x="6603160" y="3807688"/>
                  <a:pt x="6522549" y="4096085"/>
                  <a:pt x="6542727" y="4144118"/>
                </a:cubicBezTo>
                <a:cubicBezTo>
                  <a:pt x="6562367" y="4176079"/>
                  <a:pt x="6560025" y="4195650"/>
                  <a:pt x="6574700" y="4254383"/>
                </a:cubicBezTo>
                <a:lnTo>
                  <a:pt x="6630782" y="4496524"/>
                </a:lnTo>
                <a:cubicBezTo>
                  <a:pt x="6629041" y="4519390"/>
                  <a:pt x="6642831" y="4584907"/>
                  <a:pt x="6657121" y="4594092"/>
                </a:cubicBezTo>
                <a:cubicBezTo>
                  <a:pt x="6662404" y="4607092"/>
                  <a:pt x="6661388" y="4624229"/>
                  <a:pt x="6675304" y="4627078"/>
                </a:cubicBezTo>
                <a:cubicBezTo>
                  <a:pt x="6692614" y="4633342"/>
                  <a:pt x="6678575" y="4687642"/>
                  <a:pt x="6695194" y="4675881"/>
                </a:cubicBezTo>
                <a:cubicBezTo>
                  <a:pt x="6692850" y="4685480"/>
                  <a:pt x="6692968" y="4696468"/>
                  <a:pt x="6694674" y="4707963"/>
                </a:cubicBezTo>
                <a:lnTo>
                  <a:pt x="6696125" y="4713606"/>
                </a:lnTo>
                <a:lnTo>
                  <a:pt x="6683308" y="4753785"/>
                </a:lnTo>
                <a:cubicBezTo>
                  <a:pt x="6668335" y="4815923"/>
                  <a:pt x="6667993" y="4871470"/>
                  <a:pt x="6662625" y="4925428"/>
                </a:cubicBezTo>
                <a:cubicBezTo>
                  <a:pt x="6658601" y="5005991"/>
                  <a:pt x="6700287" y="4944554"/>
                  <a:pt x="6666282" y="5051023"/>
                </a:cubicBezTo>
                <a:cubicBezTo>
                  <a:pt x="6680923" y="5058719"/>
                  <a:pt x="6681720" y="5071193"/>
                  <a:pt x="6674923" y="5093902"/>
                </a:cubicBezTo>
                <a:cubicBezTo>
                  <a:pt x="6674055" y="5132824"/>
                  <a:pt x="6710642" y="5122188"/>
                  <a:pt x="6688949" y="5165855"/>
                </a:cubicBezTo>
                <a:lnTo>
                  <a:pt x="6713476" y="5228723"/>
                </a:lnTo>
                <a:cubicBezTo>
                  <a:pt x="6707551" y="5226289"/>
                  <a:pt x="6700321" y="5281266"/>
                  <a:pt x="6699741" y="5297032"/>
                </a:cubicBezTo>
                <a:cubicBezTo>
                  <a:pt x="6701613" y="5329833"/>
                  <a:pt x="6674230" y="5339676"/>
                  <a:pt x="6698438" y="5354609"/>
                </a:cubicBezTo>
                <a:lnTo>
                  <a:pt x="6705394" y="5358041"/>
                </a:lnTo>
                <a:cubicBezTo>
                  <a:pt x="6705576" y="5360469"/>
                  <a:pt x="6705758" y="5362897"/>
                  <a:pt x="6705941" y="5365323"/>
                </a:cubicBezTo>
                <a:cubicBezTo>
                  <a:pt x="6705372" y="5369193"/>
                  <a:pt x="6703413" y="5371317"/>
                  <a:pt x="6698760" y="5370482"/>
                </a:cubicBezTo>
                <a:cubicBezTo>
                  <a:pt x="6715543" y="5401859"/>
                  <a:pt x="6682626" y="5435742"/>
                  <a:pt x="6674560" y="5466409"/>
                </a:cubicBezTo>
                <a:cubicBezTo>
                  <a:pt x="6691190" y="5490459"/>
                  <a:pt x="6702277" y="5480278"/>
                  <a:pt x="6698322" y="5544572"/>
                </a:cubicBezTo>
                <a:lnTo>
                  <a:pt x="6673987" y="5608056"/>
                </a:lnTo>
                <a:lnTo>
                  <a:pt x="6665359" y="5658280"/>
                </a:lnTo>
                <a:lnTo>
                  <a:pt x="6718420" y="5748969"/>
                </a:lnTo>
                <a:cubicBezTo>
                  <a:pt x="6736039" y="5789564"/>
                  <a:pt x="6562893" y="5836768"/>
                  <a:pt x="6554700" y="5893814"/>
                </a:cubicBezTo>
                <a:cubicBezTo>
                  <a:pt x="6525772" y="5938916"/>
                  <a:pt x="6588431" y="5944420"/>
                  <a:pt x="6544853" y="6019582"/>
                </a:cubicBezTo>
                <a:cubicBezTo>
                  <a:pt x="6561064" y="6041815"/>
                  <a:pt x="6507729" y="6219301"/>
                  <a:pt x="6524887" y="6249538"/>
                </a:cubicBezTo>
                <a:cubicBezTo>
                  <a:pt x="6491924" y="6350069"/>
                  <a:pt x="6375368" y="6363960"/>
                  <a:pt x="6378787" y="6426429"/>
                </a:cubicBezTo>
                <a:cubicBezTo>
                  <a:pt x="6377191" y="6484448"/>
                  <a:pt x="6423364" y="6440545"/>
                  <a:pt x="6386119" y="6529594"/>
                </a:cubicBezTo>
                <a:cubicBezTo>
                  <a:pt x="6385279" y="6550368"/>
                  <a:pt x="6339298" y="6562912"/>
                  <a:pt x="6345764" y="6582653"/>
                </a:cubicBezTo>
                <a:lnTo>
                  <a:pt x="6319732" y="6616734"/>
                </a:lnTo>
                <a:lnTo>
                  <a:pt x="6342151" y="6663823"/>
                </a:lnTo>
                <a:lnTo>
                  <a:pt x="6284371" y="6698219"/>
                </a:lnTo>
                <a:cubicBezTo>
                  <a:pt x="6275919" y="6719928"/>
                  <a:pt x="6288754" y="6713569"/>
                  <a:pt x="6271742" y="6740121"/>
                </a:cubicBezTo>
                <a:cubicBezTo>
                  <a:pt x="6276761" y="6763000"/>
                  <a:pt x="6287023" y="6777558"/>
                  <a:pt x="6297326" y="6788280"/>
                </a:cubicBezTo>
                <a:cubicBezTo>
                  <a:pt x="6298521" y="6802579"/>
                  <a:pt x="6228030" y="6843385"/>
                  <a:pt x="6229226" y="6857684"/>
                </a:cubicBezTo>
                <a:lnTo>
                  <a:pt x="0" y="6859293"/>
                </a:lnTo>
                <a:lnTo>
                  <a:pt x="0" y="1294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17F535C9-7CC8-4CF6-ACB6-19C8F963D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7009">
            <a:off x="10382160" y="813415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BDED224-1C09-48A0-B193-062E88A1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7316" y="3422445"/>
            <a:ext cx="3638020" cy="273210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noProof="0" dirty="0"/>
          </a:p>
        </p:txBody>
      </p:sp>
      <p:pic>
        <p:nvPicPr>
          <p:cNvPr id="7" name="Imagen 6" descr="Un río rodeado de árboles&#10;&#10;El contenido generado por IA puede ser incorrecto.">
            <a:extLst>
              <a:ext uri="{FF2B5EF4-FFF2-40B4-BE49-F238E27FC236}">
                <a16:creationId xmlns:a16="http://schemas.microsoft.com/office/drawing/2014/main" id="{1D97F03A-169F-7F61-9EEE-717DD2EC1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5" r="5043" b="-2"/>
          <a:stretch>
            <a:fillRect/>
          </a:stretch>
        </p:blipFill>
        <p:spPr>
          <a:xfrm>
            <a:off x="8096690" y="3579285"/>
            <a:ext cx="3324472" cy="2418420"/>
          </a:xfrm>
          <a:prstGeom prst="rect">
            <a:avLst/>
          </a:prstGeom>
        </p:spPr>
      </p:pic>
      <p:sp>
        <p:nvSpPr>
          <p:cNvPr id="29" name="Rectangle 6">
            <a:extLst>
              <a:ext uri="{FF2B5EF4-FFF2-40B4-BE49-F238E27FC236}">
                <a16:creationId xmlns:a16="http://schemas.microsoft.com/office/drawing/2014/main" id="{AFB74E1F-5C8C-4335-9A1B-CD83BD044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2293">
            <a:off x="10731872" y="3188358"/>
            <a:ext cx="123140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DB288CF-D271-4269-9FD5-964BE4D4B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5733" y="540333"/>
            <a:ext cx="3636267" cy="275166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noProof="0" dirty="0"/>
          </a:p>
        </p:txBody>
      </p:sp>
      <p:pic>
        <p:nvPicPr>
          <p:cNvPr id="5" name="Imagen 4" descr="Imagen que contiene caja, tablero, hecho de madera&#10;&#10;El contenido generado por IA puede ser incorrecto.">
            <a:extLst>
              <a:ext uri="{FF2B5EF4-FFF2-40B4-BE49-F238E27FC236}">
                <a16:creationId xmlns:a16="http://schemas.microsoft.com/office/drawing/2014/main" id="{C05DBBA8-3DCE-B692-2BB4-B407B98D6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r="-2" b="-2"/>
          <a:stretch>
            <a:fillRect/>
          </a:stretch>
        </p:blipFill>
        <p:spPr>
          <a:xfrm>
            <a:off x="8716604" y="699909"/>
            <a:ext cx="3314533" cy="2429927"/>
          </a:xfrm>
          <a:prstGeom prst="rect">
            <a:avLst/>
          </a:prstGeom>
        </p:spPr>
      </p:pic>
      <p:pic>
        <p:nvPicPr>
          <p:cNvPr id="9" name="Picture 1" descr="Leave Network">
            <a:extLst>
              <a:ext uri="{FF2B5EF4-FFF2-40B4-BE49-F238E27FC236}">
                <a16:creationId xmlns:a16="http://schemas.microsoft.com/office/drawing/2014/main" id="{6C170838-1DE2-C02F-D72C-6547310615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584" y="-325434"/>
            <a:ext cx="889416" cy="88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8F055EF-B139-8306-EA38-CA1AFC2596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07062"/>
            <a:ext cx="1718870" cy="450938"/>
          </a:xfrm>
          <a:prstGeom prst="rect">
            <a:avLst/>
          </a:prstGeom>
        </p:spPr>
      </p:pic>
      <p:pic>
        <p:nvPicPr>
          <p:cNvPr id="11" name="Imagen 10" descr="Texto&#10;&#10;El contenido generado por IA puede ser incorrecto.">
            <a:extLst>
              <a:ext uri="{FF2B5EF4-FFF2-40B4-BE49-F238E27FC236}">
                <a16:creationId xmlns:a16="http://schemas.microsoft.com/office/drawing/2014/main" id="{8AD3243E-CC7A-3B9A-BA98-C8D05B71A7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126" y="6314216"/>
            <a:ext cx="2824874" cy="482326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8CC7307A-A2BF-A6E0-74C1-CF78DF6529A4}"/>
              </a:ext>
            </a:extLst>
          </p:cNvPr>
          <p:cNvCxnSpPr>
            <a:cxnSpLocks/>
          </p:cNvCxnSpPr>
          <p:nvPr/>
        </p:nvCxnSpPr>
        <p:spPr>
          <a:xfrm>
            <a:off x="377319" y="1235806"/>
            <a:ext cx="707279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2850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1025</Words>
  <Application>Microsoft Office PowerPoint</Application>
  <PresentationFormat>Panorámica</PresentationFormat>
  <Paragraphs>63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Times New Roman</vt:lpstr>
      <vt:lpstr>Wingdings</vt:lpstr>
      <vt:lpstr>Tema de Office</vt:lpstr>
      <vt:lpstr>Presentación de PowerPoint</vt:lpstr>
      <vt:lpstr>Presentación de PowerPoint</vt:lpstr>
      <vt:lpstr>Heterogeneity of terminology in leaves for childcare</vt:lpstr>
      <vt:lpstr>Research questions </vt:lpstr>
      <vt:lpstr>Data and methodology</vt:lpstr>
      <vt:lpstr>Results  (a common umbrella term?)</vt:lpstr>
      <vt:lpstr>Results  (Level of conceptual definition)</vt:lpstr>
      <vt:lpstr>Results (Only one parent’s leave)</vt:lpstr>
      <vt:lpstr>Results  (Lenght and/or income replacement?)</vt:lpstr>
      <vt:lpstr>Results (implications)</vt:lpstr>
      <vt:lpstr>Conclusions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Pedro Manuel Romero Balsas</dc:creator>
  <cp:lastModifiedBy>Pedro Manuel Romero Balsas</cp:lastModifiedBy>
  <cp:revision>27</cp:revision>
  <dcterms:created xsi:type="dcterms:W3CDTF">2025-06-02T14:27:32Z</dcterms:created>
  <dcterms:modified xsi:type="dcterms:W3CDTF">2025-06-12T11:22:57Z</dcterms:modified>
</cp:coreProperties>
</file>