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4" r:id="rId13"/>
    <p:sldId id="296" r:id="rId14"/>
    <p:sldId id="283" r:id="rId15"/>
    <p:sldId id="277" r:id="rId16"/>
    <p:sldId id="299" r:id="rId17"/>
    <p:sldId id="30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46"/>
  </p:normalViewPr>
  <p:slideViewPr>
    <p:cSldViewPr snapToGrid="0">
      <p:cViewPr varScale="1">
        <p:scale>
          <a:sx n="59" d="100"/>
          <a:sy n="59" d="100"/>
        </p:scale>
        <p:origin x="8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'[Statistik Svenska kapitlet.xlsx] Equal share (4)'!$F$4</c:f>
              <c:strCache>
                <c:ptCount val="1"/>
                <c:pt idx="0">
                  <c:v>Basic education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'[Statistik Svenska kapitlet.xlsx] Equal share (4)'!$E$5:$E$21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'[Statistik Svenska kapitlet.xlsx] Equal share (4)'!$F$5:$F$21</c:f>
              <c:numCache>
                <c:formatCode>General</c:formatCode>
                <c:ptCount val="17"/>
                <c:pt idx="0">
                  <c:v>5.2</c:v>
                </c:pt>
                <c:pt idx="1">
                  <c:v>5.8</c:v>
                </c:pt>
                <c:pt idx="2">
                  <c:v>5.2</c:v>
                </c:pt>
                <c:pt idx="3">
                  <c:v>6.1</c:v>
                </c:pt>
                <c:pt idx="4">
                  <c:v>5.8</c:v>
                </c:pt>
                <c:pt idx="5">
                  <c:v>6.3</c:v>
                </c:pt>
                <c:pt idx="6">
                  <c:v>6.7</c:v>
                </c:pt>
                <c:pt idx="7">
                  <c:v>6.6</c:v>
                </c:pt>
                <c:pt idx="8">
                  <c:v>7.6</c:v>
                </c:pt>
                <c:pt idx="9">
                  <c:v>8.1999999999999993</c:v>
                </c:pt>
                <c:pt idx="10">
                  <c:v>8.8000000000000007</c:v>
                </c:pt>
                <c:pt idx="11">
                  <c:v>8.8000000000000007</c:v>
                </c:pt>
                <c:pt idx="12">
                  <c:v>8.6999999999999993</c:v>
                </c:pt>
                <c:pt idx="13">
                  <c:v>9.1999999999999993</c:v>
                </c:pt>
                <c:pt idx="14">
                  <c:v>8.6999999999999993</c:v>
                </c:pt>
                <c:pt idx="15">
                  <c:v>9.4</c:v>
                </c:pt>
                <c:pt idx="16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B-4FE7-BFF7-B3BC06C7C983}"/>
            </c:ext>
          </c:extLst>
        </c:ser>
        <c:ser>
          <c:idx val="1"/>
          <c:order val="1"/>
          <c:tx>
            <c:strRef>
              <c:f>'[Statistik Svenska kapitlet.xlsx] Equal share (4)'!$G$4</c:f>
              <c:strCache>
                <c:ptCount val="1"/>
                <c:pt idx="0">
                  <c:v>Secondar education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'[Statistik Svenska kapitlet.xlsx] Equal share (4)'!$E$5:$E$21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'[Statistik Svenska kapitlet.xlsx] Equal share (4)'!$G$5:$G$21</c:f>
              <c:numCache>
                <c:formatCode>General</c:formatCode>
                <c:ptCount val="17"/>
                <c:pt idx="0">
                  <c:v>5.9</c:v>
                </c:pt>
                <c:pt idx="1">
                  <c:v>6.6</c:v>
                </c:pt>
                <c:pt idx="2">
                  <c:v>6.9</c:v>
                </c:pt>
                <c:pt idx="3">
                  <c:v>7.7</c:v>
                </c:pt>
                <c:pt idx="4">
                  <c:v>7.7</c:v>
                </c:pt>
                <c:pt idx="5">
                  <c:v>8.6999999999999993</c:v>
                </c:pt>
                <c:pt idx="6">
                  <c:v>8.8000000000000007</c:v>
                </c:pt>
                <c:pt idx="7">
                  <c:v>9</c:v>
                </c:pt>
                <c:pt idx="8">
                  <c:v>9.9</c:v>
                </c:pt>
                <c:pt idx="9">
                  <c:v>11.4</c:v>
                </c:pt>
                <c:pt idx="10">
                  <c:v>11</c:v>
                </c:pt>
                <c:pt idx="11">
                  <c:v>11.1</c:v>
                </c:pt>
                <c:pt idx="12">
                  <c:v>11.6</c:v>
                </c:pt>
                <c:pt idx="13">
                  <c:v>12.2</c:v>
                </c:pt>
                <c:pt idx="14">
                  <c:v>12</c:v>
                </c:pt>
                <c:pt idx="15">
                  <c:v>12.1</c:v>
                </c:pt>
                <c:pt idx="16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9B-4FE7-BFF7-B3BC06C7C983}"/>
            </c:ext>
          </c:extLst>
        </c:ser>
        <c:ser>
          <c:idx val="2"/>
          <c:order val="2"/>
          <c:tx>
            <c:strRef>
              <c:f>'[Statistik Svenska kapitlet.xlsx] Equal share (4)'!$H$4</c:f>
              <c:strCache>
                <c:ptCount val="1"/>
                <c:pt idx="0">
                  <c:v>Tertiary education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'[Statistik Svenska kapitlet.xlsx] Equal share (4)'!$E$5:$E$21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'[Statistik Svenska kapitlet.xlsx] Equal share (4)'!$H$5:$H$21</c:f>
              <c:numCache>
                <c:formatCode>General</c:formatCode>
                <c:ptCount val="17"/>
                <c:pt idx="0">
                  <c:v>14.8</c:v>
                </c:pt>
                <c:pt idx="1">
                  <c:v>15.3</c:v>
                </c:pt>
                <c:pt idx="2">
                  <c:v>16.3</c:v>
                </c:pt>
                <c:pt idx="3">
                  <c:v>18.2</c:v>
                </c:pt>
                <c:pt idx="4">
                  <c:v>19.7</c:v>
                </c:pt>
                <c:pt idx="5">
                  <c:v>20.399999999999999</c:v>
                </c:pt>
                <c:pt idx="6">
                  <c:v>21.6</c:v>
                </c:pt>
                <c:pt idx="7">
                  <c:v>22.6</c:v>
                </c:pt>
                <c:pt idx="8">
                  <c:v>23.3</c:v>
                </c:pt>
                <c:pt idx="9">
                  <c:v>26.2</c:v>
                </c:pt>
                <c:pt idx="10">
                  <c:v>24.4</c:v>
                </c:pt>
                <c:pt idx="11">
                  <c:v>24.4</c:v>
                </c:pt>
                <c:pt idx="12">
                  <c:v>27.3</c:v>
                </c:pt>
                <c:pt idx="13">
                  <c:v>27.3</c:v>
                </c:pt>
                <c:pt idx="14">
                  <c:v>27.6</c:v>
                </c:pt>
                <c:pt idx="15">
                  <c:v>27.8</c:v>
                </c:pt>
                <c:pt idx="16">
                  <c:v>29.7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9B-4FE7-BFF7-B3BC06C7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0432760"/>
        <c:axId val="560429480"/>
      </c:lineChart>
      <c:catAx>
        <c:axId val="56043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429480"/>
        <c:crosses val="autoZero"/>
        <c:auto val="1"/>
        <c:lblAlgn val="ctr"/>
        <c:lblOffset val="100"/>
        <c:noMultiLvlLbl val="0"/>
      </c:catAx>
      <c:valAx>
        <c:axId val="56042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43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01A5C-A8CD-9A47-B374-275A1FADC4D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8A54-A217-4743-AF8C-E11CEDD4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0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08A54-A217-4743-AF8C-E11CEDD406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0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532871-DB58-57D7-E0EA-0B865EDA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2D609D-13DB-42C2-33BE-6DA474258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1EE408-8B93-88BE-E63A-DF4579CD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94F2D0-2303-3A0C-023C-9138683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01ED2A-0DC5-A7F0-BEAF-0AF11C00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4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0B7114-CA12-48A4-007B-B90BB4EC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A0F0D65-64C7-B655-662D-045363B1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60FA84-315F-9E29-B920-E38CBC45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FD02A5-5677-702C-15DE-360201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4EEB69-2D26-941F-85C3-05728C73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3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3878D7E-5233-2FB0-E13B-CED3F86CF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61629DC-0BE4-B45F-EFC1-08429BAE1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94856D-F3A0-828F-74E0-9BCB63C9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F2F189-697C-08BD-E438-7119EF1C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06996A-DDC9-B311-9F78-C6F8883D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49812-1879-C89C-514F-67492E82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A28CCD-5780-CAE4-D91C-BABF682B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7ECEDE-E104-3CD7-96D0-052A3D97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572B7D-FEB6-CEA0-F452-21E2E90B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5B0EB3-C17A-DD10-5514-A97E2600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9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071DB-62F2-FD4C-7CC3-360F0B82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9C5FDB-2180-0593-D4D5-30CE968C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0051C3-C711-6CAB-3365-CA6D1D80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B21800-5FAC-546A-EC96-6C89AC90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8A3A2D-E2D0-8B94-BE38-D0BC81C9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2E997-638F-DE84-5145-D362A759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D377D3-973F-5C1F-6DDC-EAAC6B87D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5D8AD9-C7D3-A6CB-6C30-4535045C3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18C815-80C1-748B-DD94-C884204A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6908CA-6EF1-B98B-4CE0-3E0D6E2B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D28AD4-B7F1-1500-4FA3-DAF33E50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D7FCDE-4A86-5800-ED7D-1C1A05BE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53D7B7-7DA7-2337-111A-5157D37E7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719DF8-95FA-16B2-9774-E05EB4220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4824D01-8ABA-56F1-9CD4-E764B4C6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B3F98CE-F6C6-632C-C891-3FA237A68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A51B90B-20BC-C076-FBB3-303928FF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32D19EC-EEBE-E093-2862-BC386474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870D5F-8932-1B0C-2E63-B7F0477C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A4640-5E6C-D3A8-70F4-563CEC50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66BE9F-C726-13CD-32F7-DDD04EF2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3D9C1F-337B-63C5-4AA2-82A4086F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1111D9-4844-F192-F145-B0FB99BB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E58BF9C-C801-0C67-E990-8C78A057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8962BF-D41D-5788-7CA2-F400BFDB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D90771-5975-BD59-599C-689A3556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9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77DA4A-0AE8-475C-5680-4196A9D7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DE39F1-4DB4-7F87-68BA-F98ABEEF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B352DE-D5FC-4E14-18B0-40E39950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695FAB-E519-9B19-A6B7-F6FBCBF5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30E6DB-32A7-4930-85F5-2163AB5A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518E63-50E0-6546-4A49-80288207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14D3C8-3D45-9F94-D9A6-F59ACE52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22449FB-3CA5-AFBB-85E9-BA2ACA8AA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EAB312-02B0-F63C-3B64-65C293120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21EF4D-316E-D73E-90A0-62716D96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3C2155-F5C4-EC0C-0FEF-B061B48E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893BD0-A89D-E503-9664-00980E9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CB211B7-E237-BB0F-9D9A-E393DB0E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6C2FA9-C816-8656-6DBD-594BB59A8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12B0F-3BA1-6F4A-28BD-968E3CC68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97E74-7B28-2243-8894-5B8252C0EC9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FBDBCB-6370-3459-E934-9C44462D3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B8E5A3-A518-C5A7-3D4F-969486C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7A571-F785-7640-A67F-E807C2D7C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s.se/en/articles/a-swedish-patchwork-50-years-of-parental-insuranc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BF9415-2EA6-A894-BE58-F9C68E817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sz="40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</a:b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Swedish parental leave </a:t>
            </a:r>
            <a:r>
              <a:rPr lang="en-GB" sz="4000" dirty="0">
                <a:solidFill>
                  <a:srgbClr val="000000"/>
                </a:solidFill>
                <a:latin typeface="Abadi" panose="020B0604020104020204" pitchFamily="34" charset="0"/>
              </a:rPr>
              <a:t>turns 50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</a:br>
            <a:r>
              <a:rPr lang="en-GB" sz="3500" dirty="0">
                <a:solidFill>
                  <a:srgbClr val="000000"/>
                </a:solidFill>
                <a:latin typeface="Abadi" panose="020B0604020104020204" pitchFamily="34" charset="0"/>
              </a:rPr>
              <a:t>W</a:t>
            </a:r>
            <a:r>
              <a:rPr lang="en-GB" sz="35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hich groups have gained and which have been left out?</a:t>
            </a:r>
            <a:endParaRPr lang="en-GB" sz="3500" dirty="0">
              <a:latin typeface="Abadi" panose="020B0604020104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3C6C23-55C2-6244-2AFF-779294702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Ann-Zofie Duvander</a:t>
            </a:r>
          </a:p>
          <a:p>
            <a:r>
              <a:rPr lang="en-GB" dirty="0"/>
              <a:t>Stockholm University and Mid Sweden University </a:t>
            </a:r>
          </a:p>
          <a:p>
            <a:r>
              <a:rPr lang="en-GB" dirty="0"/>
              <a:t>Åsa Lundqvist</a:t>
            </a:r>
          </a:p>
          <a:p>
            <a:r>
              <a:rPr lang="en-GB" dirty="0"/>
              <a:t>Lund University</a:t>
            </a:r>
          </a:p>
        </p:txBody>
      </p:sp>
    </p:spTree>
    <p:extLst>
      <p:ext uri="{BB962C8B-B14F-4D97-AF65-F5344CB8AC3E}">
        <p14:creationId xmlns:p14="http://schemas.microsoft.com/office/powerpoint/2010/main" val="186200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456389-6DF2-DC2A-9C93-452EDB48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>
                <a:latin typeface="Abadi" panose="020B0604020104020204" pitchFamily="34" charset="0"/>
              </a:rPr>
              <a:t>Expansion and Risk Management, 2000-2010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3FA159-6F89-0674-8F6F-4E7BB7A54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sv-SE" sz="2200">
                <a:latin typeface="Abadi" panose="020B0604020104020204" pitchFamily="34" charset="0"/>
              </a:rPr>
              <a:t>Facilitate for parents to (better) combine work and family life</a:t>
            </a:r>
          </a:p>
          <a:p>
            <a:r>
              <a:rPr lang="sv-SE" sz="2200">
                <a:latin typeface="Abadi" panose="020B0604020104020204" pitchFamily="34" charset="0"/>
              </a:rPr>
              <a:t>Expansion in family policy field:</a:t>
            </a: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Maximum </a:t>
            </a:r>
            <a:r>
              <a:rPr lang="sv-SE" sz="2200">
                <a:latin typeface="Abadi" panose="020B0604020104020204" pitchFamily="34" charset="0"/>
              </a:rPr>
              <a:t>fee</a:t>
            </a:r>
            <a:r>
              <a:rPr lang="sv-SE" sz="2200" dirty="0">
                <a:latin typeface="Abadi" panose="020B0604020104020204" pitchFamily="34" charset="0"/>
              </a:rPr>
              <a:t> and </a:t>
            </a:r>
            <a:r>
              <a:rPr lang="sv-SE" sz="2200">
                <a:latin typeface="Abadi" panose="020B0604020104020204" pitchFamily="34" charset="0"/>
              </a:rPr>
              <a:t>guarantee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of</a:t>
            </a:r>
            <a:r>
              <a:rPr lang="sv-SE" sz="2200" dirty="0">
                <a:latin typeface="Abadi" panose="020B0604020104020204" pitchFamily="34" charset="0"/>
              </a:rPr>
              <a:t> ECEC</a:t>
            </a:r>
          </a:p>
          <a:p>
            <a:pPr lvl="1"/>
            <a:r>
              <a:rPr lang="sv-SE" sz="2200">
                <a:latin typeface="Abadi" panose="020B0604020104020204" pitchFamily="34" charset="0"/>
              </a:rPr>
              <a:t>Leave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extended</a:t>
            </a:r>
            <a:r>
              <a:rPr lang="sv-SE" sz="2200" dirty="0">
                <a:latin typeface="Abadi" panose="020B0604020104020204" pitchFamily="34" charset="0"/>
              </a:rPr>
              <a:t> to 16 </a:t>
            </a:r>
            <a:r>
              <a:rPr lang="sv-SE" sz="2200">
                <a:latin typeface="Abadi" panose="020B0604020104020204" pitchFamily="34" charset="0"/>
              </a:rPr>
              <a:t>months</a:t>
            </a:r>
            <a:r>
              <a:rPr lang="sv-SE" sz="2200" dirty="0">
                <a:latin typeface="Abadi" panose="020B0604020104020204" pitchFamily="34" charset="0"/>
              </a:rPr>
              <a:t> (8+8) and a second </a:t>
            </a:r>
            <a:r>
              <a:rPr lang="sv-SE" sz="2200">
                <a:latin typeface="Abadi" panose="020B0604020104020204" pitchFamily="34" charset="0"/>
              </a:rPr>
              <a:t>reserved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month</a:t>
            </a:r>
            <a:r>
              <a:rPr lang="sv-SE" sz="2200" dirty="0">
                <a:latin typeface="Abadi" panose="020B0604020104020204" pitchFamily="34" charset="0"/>
              </a:rPr>
              <a:t> (2002)</a:t>
            </a:r>
          </a:p>
          <a:p>
            <a:pPr lvl="1"/>
            <a:r>
              <a:rPr lang="sv-SE" sz="2200">
                <a:latin typeface="Abadi" panose="020B0604020104020204" pitchFamily="34" charset="0"/>
              </a:rPr>
              <a:t>Possible</a:t>
            </a:r>
            <a:r>
              <a:rPr lang="sv-SE" sz="2200" dirty="0">
                <a:latin typeface="Abadi" panose="020B0604020104020204" pitchFamily="34" charset="0"/>
              </a:rPr>
              <a:t> for </a:t>
            </a:r>
            <a:r>
              <a:rPr lang="sv-SE" sz="2200">
                <a:latin typeface="Abadi" panose="020B0604020104020204" pitchFamily="34" charset="0"/>
              </a:rPr>
              <a:t>someone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other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than</a:t>
            </a:r>
            <a:r>
              <a:rPr lang="sv-SE" sz="2200" dirty="0">
                <a:latin typeface="Abadi" panose="020B0604020104020204" pitchFamily="34" charset="0"/>
              </a:rPr>
              <a:t> a </a:t>
            </a:r>
            <a:r>
              <a:rPr lang="sv-SE" sz="2200">
                <a:latin typeface="Abadi" panose="020B0604020104020204" pitchFamily="34" charset="0"/>
              </a:rPr>
              <a:t>father</a:t>
            </a:r>
            <a:r>
              <a:rPr lang="sv-SE" sz="2200" dirty="0">
                <a:latin typeface="Abadi" panose="020B0604020104020204" pitchFamily="34" charset="0"/>
              </a:rPr>
              <a:t> to </a:t>
            </a:r>
            <a:r>
              <a:rPr lang="sv-SE" sz="2200">
                <a:latin typeface="Abadi" panose="020B0604020104020204" pitchFamily="34" charset="0"/>
              </a:rPr>
              <a:t>use</a:t>
            </a:r>
            <a:r>
              <a:rPr lang="sv-SE" sz="2200" dirty="0">
                <a:latin typeface="Abadi" panose="020B0604020104020204" pitchFamily="34" charset="0"/>
              </a:rPr>
              <a:t> the </a:t>
            </a:r>
            <a:r>
              <a:rPr lang="sv-SE" sz="2200">
                <a:latin typeface="Abadi" panose="020B0604020104020204" pitchFamily="34" charset="0"/>
              </a:rPr>
              <a:t>daddy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days</a:t>
            </a:r>
            <a:r>
              <a:rPr lang="sv-SE" sz="2200" dirty="0">
                <a:latin typeface="Abadi" panose="020B0604020104020204" pitchFamily="34" charset="0"/>
              </a:rPr>
              <a:t> (</a:t>
            </a:r>
            <a:r>
              <a:rPr lang="sv-SE" sz="2200">
                <a:latin typeface="Abadi" panose="020B0604020104020204" pitchFamily="34" charset="0"/>
              </a:rPr>
              <a:t>temporary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parental</a:t>
            </a:r>
            <a:r>
              <a:rPr lang="sv-SE" sz="2200" dirty="0">
                <a:latin typeface="Abadi" panose="020B0604020104020204" pitchFamily="34" charset="0"/>
              </a:rPr>
              <a:t> benefit at the </a:t>
            </a:r>
            <a:r>
              <a:rPr lang="sv-SE" sz="2200">
                <a:latin typeface="Abadi" panose="020B0604020104020204" pitchFamily="34" charset="0"/>
              </a:rPr>
              <a:t>birth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of</a:t>
            </a:r>
            <a:r>
              <a:rPr lang="sv-SE" sz="2200" dirty="0">
                <a:latin typeface="Abadi" panose="020B0604020104020204" pitchFamily="34" charset="0"/>
              </a:rPr>
              <a:t> a </a:t>
            </a:r>
            <a:r>
              <a:rPr lang="sv-SE" sz="2200">
                <a:latin typeface="Abadi" panose="020B0604020104020204" pitchFamily="34" charset="0"/>
              </a:rPr>
              <a:t>child</a:t>
            </a:r>
            <a:r>
              <a:rPr lang="sv-SE" sz="2200" dirty="0">
                <a:latin typeface="Abadi" panose="020B0604020104020204" pitchFamily="34" charset="0"/>
              </a:rPr>
              <a:t>)</a:t>
            </a: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Flat rate </a:t>
            </a:r>
            <a:r>
              <a:rPr lang="sv-SE" sz="2200">
                <a:latin typeface="Abadi" panose="020B0604020104020204" pitchFamily="34" charset="0"/>
              </a:rPr>
              <a:t>leave</a:t>
            </a:r>
            <a:r>
              <a:rPr lang="sv-SE" sz="2200" dirty="0">
                <a:latin typeface="Abadi" panose="020B0604020104020204" pitchFamily="34" charset="0"/>
              </a:rPr>
              <a:t> – from 60 to 120 SEK per </a:t>
            </a:r>
            <a:r>
              <a:rPr lang="sv-SE" sz="2200">
                <a:latin typeface="Abadi" panose="020B0604020104020204" pitchFamily="34" charset="0"/>
              </a:rPr>
              <a:t>day</a:t>
            </a:r>
            <a:r>
              <a:rPr lang="sv-SE" sz="2200" dirty="0">
                <a:latin typeface="Abadi" panose="020B0604020104020204" pitchFamily="34" charset="0"/>
              </a:rPr>
              <a:t>.</a:t>
            </a: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The </a:t>
            </a:r>
            <a:r>
              <a:rPr lang="sv-SE" sz="2200">
                <a:latin typeface="Abadi" panose="020B0604020104020204" pitchFamily="34" charset="0"/>
              </a:rPr>
              <a:t>role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of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collective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agreements</a:t>
            </a:r>
            <a:r>
              <a:rPr lang="sv-SE" sz="2200" dirty="0">
                <a:latin typeface="Abadi" panose="020B0604020104020204" pitchFamily="34" charset="0"/>
              </a:rPr>
              <a:t> and </a:t>
            </a:r>
            <a:r>
              <a:rPr lang="sv-SE" sz="2200">
                <a:latin typeface="Abadi" panose="020B0604020104020204" pitchFamily="34" charset="0"/>
              </a:rPr>
              <a:t>ceiling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increase</a:t>
            </a:r>
            <a:endParaRPr lang="sv-SE" sz="2200" dirty="0">
              <a:latin typeface="Abadi" panose="020B0604020104020204" pitchFamily="34" charset="0"/>
            </a:endParaRPr>
          </a:p>
          <a:p>
            <a:r>
              <a:rPr lang="sv-SE" sz="2200">
                <a:latin typeface="Abadi" panose="020B0604020104020204" pitchFamily="34" charset="0"/>
              </a:rPr>
              <a:t>Increased focus on freedom of choice </a:t>
            </a: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The </a:t>
            </a:r>
            <a:r>
              <a:rPr lang="sv-SE" sz="2200">
                <a:latin typeface="Abadi" panose="020B0604020104020204" pitchFamily="34" charset="0"/>
              </a:rPr>
              <a:t>introduction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>
                <a:latin typeface="Abadi" panose="020B0604020104020204" pitchFamily="34" charset="0"/>
              </a:rPr>
              <a:t>of</a:t>
            </a:r>
            <a:r>
              <a:rPr lang="sv-SE" sz="2200" dirty="0">
                <a:latin typeface="Abadi" panose="020B0604020104020204" pitchFamily="34" charset="0"/>
              </a:rPr>
              <a:t> the gender </a:t>
            </a:r>
            <a:r>
              <a:rPr lang="sv-SE" sz="2200">
                <a:latin typeface="Abadi" panose="020B0604020104020204" pitchFamily="34" charset="0"/>
              </a:rPr>
              <a:t>equality</a:t>
            </a:r>
            <a:r>
              <a:rPr lang="sv-SE" sz="2200" dirty="0">
                <a:latin typeface="Abadi" panose="020B0604020104020204" pitchFamily="34" charset="0"/>
              </a:rPr>
              <a:t> bonus; cash-for-</a:t>
            </a:r>
            <a:r>
              <a:rPr lang="sv-SE" sz="2200">
                <a:latin typeface="Abadi" panose="020B0604020104020204" pitchFamily="34" charset="0"/>
              </a:rPr>
              <a:t>care</a:t>
            </a:r>
            <a:r>
              <a:rPr lang="sv-SE" sz="2200" dirty="0">
                <a:latin typeface="Abadi" panose="020B06040201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465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B18F83-AF53-B048-7E29-BCCC88D4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000">
                <a:latin typeface="Abadi" panose="020B0604020104020204" pitchFamily="34" charset="0"/>
              </a:rPr>
              <a:t>Who gained from the reforms, and who did not?</a:t>
            </a:r>
            <a:endParaRPr lang="en-GB" sz="300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189AC-D6F4-3543-E144-AA8815A2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7230674" cy="3547872"/>
          </a:xfrm>
        </p:spPr>
        <p:txBody>
          <a:bodyPr anchor="t">
            <a:noAutofit/>
          </a:bodyPr>
          <a:lstStyle/>
          <a:p>
            <a:r>
              <a:rPr lang="sv-SE" sz="2000" dirty="0" err="1">
                <a:latin typeface="Abadi" panose="020B0604020104020204" pitchFamily="34" charset="0"/>
              </a:rPr>
              <a:t>Gained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dirty="0" err="1">
                <a:latin typeface="Abadi" panose="020B0604020104020204" pitchFamily="34" charset="0"/>
              </a:rPr>
              <a:t>High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income</a:t>
            </a:r>
            <a:r>
              <a:rPr lang="sv-SE" sz="2000" dirty="0">
                <a:latin typeface="Abadi" panose="020B0604020104020204" pitchFamily="34" charset="0"/>
              </a:rPr>
              <a:t> and </a:t>
            </a:r>
            <a:r>
              <a:rPr lang="sv-SE" sz="2000" dirty="0" err="1">
                <a:latin typeface="Abadi" panose="020B0604020104020204" pitchFamily="34" charset="0"/>
              </a:rPr>
              <a:t>high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educated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parents</a:t>
            </a:r>
            <a:r>
              <a:rPr lang="sv-SE" sz="2000" dirty="0">
                <a:latin typeface="Abadi" panose="020B0604020104020204" pitchFamily="34" charset="0"/>
              </a:rPr>
              <a:t> (</a:t>
            </a:r>
            <a:r>
              <a:rPr lang="sv-SE" sz="2000" dirty="0" err="1">
                <a:latin typeface="Abadi" panose="020B0604020104020204" pitchFamily="34" charset="0"/>
              </a:rPr>
              <a:t>mostly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fathers</a:t>
            </a:r>
            <a:r>
              <a:rPr lang="sv-SE" sz="2000" dirty="0">
                <a:latin typeface="Abadi" panose="020B0604020104020204" pitchFamily="34" charset="0"/>
              </a:rPr>
              <a:t>) </a:t>
            </a:r>
            <a:r>
              <a:rPr lang="sv-SE" sz="2000" dirty="0" err="1">
                <a:latin typeface="Abadi" panose="020B0604020104020204" pitchFamily="34" charset="0"/>
              </a:rPr>
              <a:t>gained</a:t>
            </a:r>
            <a:r>
              <a:rPr lang="sv-SE" sz="2000" dirty="0">
                <a:latin typeface="Abadi" panose="020B0604020104020204" pitchFamily="34" charset="0"/>
              </a:rPr>
              <a:t> by </a:t>
            </a:r>
            <a:r>
              <a:rPr lang="sv-SE" sz="2000" dirty="0" err="1">
                <a:latin typeface="Abadi" panose="020B0604020104020204" pitchFamily="34" charset="0"/>
              </a:rPr>
              <a:t>higher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ceiling</a:t>
            </a:r>
            <a:r>
              <a:rPr lang="sv-SE" sz="2000" dirty="0">
                <a:latin typeface="Abadi" panose="020B0604020104020204" pitchFamily="34" charset="0"/>
              </a:rPr>
              <a:t> and </a:t>
            </a:r>
            <a:r>
              <a:rPr lang="sv-SE" sz="2000" dirty="0" err="1">
                <a:latin typeface="Abadi" panose="020B0604020104020204" pitchFamily="34" charset="0"/>
              </a:rPr>
              <a:t>collective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agreements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</a:p>
          <a:p>
            <a:pPr lvl="1"/>
            <a:r>
              <a:rPr lang="sv-SE" sz="2000" dirty="0" err="1">
                <a:latin typeface="Abadi" panose="020B0604020104020204" pitchFamily="34" charset="0"/>
              </a:rPr>
              <a:t>Parents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with</a:t>
            </a:r>
            <a:r>
              <a:rPr lang="sv-SE" sz="2000" dirty="0">
                <a:latin typeface="Abadi" panose="020B0604020104020204" pitchFamily="34" charset="0"/>
              </a:rPr>
              <a:t> a permanent </a:t>
            </a:r>
            <a:r>
              <a:rPr lang="sv-SE" sz="2000" dirty="0" err="1">
                <a:latin typeface="Abadi" panose="020B0604020104020204" pitchFamily="34" charset="0"/>
              </a:rPr>
              <a:t>employment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dirty="0" err="1">
                <a:latin typeface="Abadi" panose="020B0604020104020204" pitchFamily="34" charset="0"/>
              </a:rPr>
              <a:t>Low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income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parents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gained</a:t>
            </a:r>
            <a:r>
              <a:rPr lang="sv-SE" sz="2000" dirty="0">
                <a:latin typeface="Abadi" panose="020B0604020104020204" pitchFamily="34" charset="0"/>
              </a:rPr>
              <a:t> from the </a:t>
            </a:r>
            <a:r>
              <a:rPr lang="sv-SE" sz="2000" dirty="0" err="1">
                <a:latin typeface="Abadi" panose="020B0604020104020204" pitchFamily="34" charset="0"/>
              </a:rPr>
              <a:t>increased</a:t>
            </a:r>
            <a:r>
              <a:rPr lang="sv-SE" sz="2000" dirty="0">
                <a:latin typeface="Abadi" panose="020B0604020104020204" pitchFamily="34" charset="0"/>
              </a:rPr>
              <a:t> flat rate </a:t>
            </a:r>
            <a:r>
              <a:rPr lang="sv-SE" sz="2000" dirty="0" err="1">
                <a:latin typeface="Abadi" panose="020B0604020104020204" pitchFamily="34" charset="0"/>
              </a:rPr>
              <a:t>but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parental leave benefit are deducted from social assistance</a:t>
            </a:r>
            <a:endParaRPr lang="sv-SE" sz="2000" dirty="0">
              <a:latin typeface="Abadi" panose="020B0604020104020204" pitchFamily="34" charset="0"/>
            </a:endParaRPr>
          </a:p>
          <a:p>
            <a:r>
              <a:rPr lang="sv-SE" sz="2000" dirty="0" err="1">
                <a:latin typeface="Abadi" panose="020B0604020104020204" pitchFamily="34" charset="0"/>
              </a:rPr>
              <a:t>Disadvantaged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dirty="0">
                <a:latin typeface="Abadi" panose="020B0604020104020204" pitchFamily="34" charset="0"/>
              </a:rPr>
              <a:t>Lone </a:t>
            </a:r>
            <a:r>
              <a:rPr lang="sv-SE" sz="2000" dirty="0" err="1">
                <a:latin typeface="Abadi" panose="020B0604020104020204" pitchFamily="34" charset="0"/>
              </a:rPr>
              <a:t>parents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without</a:t>
            </a:r>
            <a:r>
              <a:rPr lang="sv-SE" sz="2000" dirty="0">
                <a:latin typeface="Abadi" panose="020B0604020104020204" pitchFamily="34" charset="0"/>
              </a:rPr>
              <a:t> a </a:t>
            </a:r>
            <a:r>
              <a:rPr lang="sv-SE" sz="2000" dirty="0" err="1">
                <a:latin typeface="Abadi" panose="020B0604020104020204" pitchFamily="34" charset="0"/>
              </a:rPr>
              <a:t>stable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income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disadvantaged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both</a:t>
            </a:r>
            <a:r>
              <a:rPr lang="sv-SE" sz="2000" dirty="0">
                <a:latin typeface="Abadi" panose="020B0604020104020204" pitchFamily="34" charset="0"/>
              </a:rPr>
              <a:t> in terms </a:t>
            </a:r>
            <a:r>
              <a:rPr lang="sv-SE" sz="2000" dirty="0" err="1">
                <a:latin typeface="Abadi" panose="020B0604020104020204" pitchFamily="34" charset="0"/>
              </a:rPr>
              <a:t>of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time</a:t>
            </a:r>
            <a:r>
              <a:rPr lang="sv-SE" sz="2000" dirty="0">
                <a:latin typeface="Abadi" panose="020B0604020104020204" pitchFamily="34" charset="0"/>
              </a:rPr>
              <a:t> and in relation to </a:t>
            </a:r>
            <a:r>
              <a:rPr lang="sv-SE" sz="2000" dirty="0" err="1">
                <a:latin typeface="Abadi" panose="020B0604020104020204" pitchFamily="34" charset="0"/>
              </a:rPr>
              <a:t>increased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emphasis</a:t>
            </a:r>
            <a:r>
              <a:rPr lang="sv-SE" sz="2000" dirty="0">
                <a:latin typeface="Abadi" panose="020B0604020104020204" pitchFamily="34" charset="0"/>
              </a:rPr>
              <a:t> on </a:t>
            </a:r>
            <a:r>
              <a:rPr lang="sv-SE" sz="2000" dirty="0" err="1">
                <a:latin typeface="Abadi" panose="020B0604020104020204" pitchFamily="34" charset="0"/>
              </a:rPr>
              <a:t>flexibility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dirty="0" err="1">
                <a:latin typeface="Abadi" panose="020B0604020104020204" pitchFamily="34" charset="0"/>
              </a:rPr>
              <a:t>Leave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use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patterns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diverged</a:t>
            </a:r>
            <a:endParaRPr lang="en-GB" sz="2000" dirty="0">
              <a:latin typeface="Abadi" panose="020B0604020104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D9961CC-EF59-A31C-BF99-CBC7ADF4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867" y="4183819"/>
            <a:ext cx="3662953" cy="24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7A61AB2-66D7-995D-281A-09820BA4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200">
                <a:latin typeface="Abadi" panose="020B0604020104020204" pitchFamily="34" charset="0"/>
              </a:rPr>
              <a:t>Limitations for some and flexibility for others 2010-2024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B509D9-011F-DEBB-F6E6-2B3BB6A3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sv-SE" sz="2200" b="1">
                <a:latin typeface="Abadi" panose="020B0604020104020204" pitchFamily="34" charset="0"/>
              </a:rPr>
              <a:t>F</a:t>
            </a:r>
            <a:r>
              <a:rPr lang="sv-SE" sz="2200">
                <a:latin typeface="Abadi" panose="020B0604020104020204" pitchFamily="34" charset="0"/>
              </a:rPr>
              <a:t>lexibility in different directions:</a:t>
            </a:r>
          </a:p>
          <a:p>
            <a:pPr lvl="1"/>
            <a:r>
              <a:rPr lang="sv-SE" sz="2200" u="sng">
                <a:latin typeface="Abadi" panose="020B0604020104020204" pitchFamily="34" charset="0"/>
              </a:rPr>
              <a:t>Double days </a:t>
            </a:r>
            <a:r>
              <a:rPr lang="sv-SE" sz="2200">
                <a:latin typeface="Abadi" panose="020B0604020104020204" pitchFamily="34" charset="0"/>
              </a:rPr>
              <a:t>are introduced in 2012 (30 days and today 60 days): parents can be on parental leave at the same time </a:t>
            </a:r>
          </a:p>
          <a:p>
            <a:pPr lvl="1"/>
            <a:r>
              <a:rPr lang="sv-SE" sz="2200" u="sng">
                <a:latin typeface="Abadi" panose="020B0604020104020204" pitchFamily="34" charset="0"/>
              </a:rPr>
              <a:t>Age restrictions </a:t>
            </a:r>
            <a:r>
              <a:rPr lang="sv-SE" sz="2200">
                <a:latin typeface="Abadi" panose="020B0604020104020204" pitchFamily="34" charset="0"/>
              </a:rPr>
              <a:t>for all</a:t>
            </a:r>
          </a:p>
          <a:p>
            <a:pPr lvl="1"/>
            <a:r>
              <a:rPr lang="sv-SE" sz="2200">
                <a:latin typeface="Abadi" panose="020B0604020104020204" pitchFamily="34" charset="0"/>
              </a:rPr>
              <a:t>Limitations in the number of days for </a:t>
            </a:r>
            <a:r>
              <a:rPr lang="sv-SE" sz="2200" u="sng">
                <a:latin typeface="Abadi" panose="020B0604020104020204" pitchFamily="34" charset="0"/>
              </a:rPr>
              <a:t>foreign-born children</a:t>
            </a:r>
          </a:p>
          <a:p>
            <a:r>
              <a:rPr lang="sv-SE" sz="2200">
                <a:latin typeface="Abadi" panose="020B0604020104020204" pitchFamily="34" charset="0"/>
              </a:rPr>
              <a:t>A </a:t>
            </a:r>
            <a:r>
              <a:rPr lang="sv-SE" sz="2200" u="sng">
                <a:latin typeface="Abadi" panose="020B0604020104020204" pitchFamily="34" charset="0"/>
              </a:rPr>
              <a:t>third reserved month </a:t>
            </a:r>
            <a:r>
              <a:rPr lang="sv-SE" sz="2200">
                <a:latin typeface="Abadi" panose="020B0604020104020204" pitchFamily="34" charset="0"/>
              </a:rPr>
              <a:t>was introduced in 2016</a:t>
            </a:r>
          </a:p>
          <a:p>
            <a:r>
              <a:rPr lang="sv-SE" sz="2200">
                <a:latin typeface="Abadi" panose="020B0604020104020204" pitchFamily="34" charset="0"/>
              </a:rPr>
              <a:t>Opens up for others than parents to use leave </a:t>
            </a:r>
          </a:p>
          <a:p>
            <a:pPr lvl="1"/>
            <a:r>
              <a:rPr lang="sv-SE" sz="2200">
                <a:latin typeface="Abadi" panose="020B0604020104020204" pitchFamily="34" charset="0"/>
              </a:rPr>
              <a:t>In 2016, it became possible to transfer days to a cohabiting partner, and since 2024 it is possible to transfer 45 days to anyone</a:t>
            </a:r>
          </a:p>
        </p:txBody>
      </p:sp>
    </p:spTree>
    <p:extLst>
      <p:ext uri="{BB962C8B-B14F-4D97-AF65-F5344CB8AC3E}">
        <p14:creationId xmlns:p14="http://schemas.microsoft.com/office/powerpoint/2010/main" val="253533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9324E2-5FE8-752E-3468-F6F3C73D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600">
                <a:latin typeface="Abadi" panose="020B0604020104020204" pitchFamily="34" charset="0"/>
              </a:rPr>
              <a:t>Who gained from the reforms, and who did not?</a:t>
            </a:r>
            <a:endParaRPr lang="sv-SE" sz="460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C0CCF5-3688-7884-8C00-1601E606F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8036248" cy="4119172"/>
          </a:xfrm>
        </p:spPr>
        <p:txBody>
          <a:bodyPr anchor="t">
            <a:normAutofit/>
          </a:bodyPr>
          <a:lstStyle/>
          <a:p>
            <a:r>
              <a:rPr lang="sv-SE" sz="2000" dirty="0" err="1">
                <a:latin typeface="Abadi" panose="020B0604020104020204" pitchFamily="34" charset="0"/>
              </a:rPr>
              <a:t>Slow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increase</a:t>
            </a:r>
            <a:r>
              <a:rPr lang="sv-SE" sz="2000" dirty="0">
                <a:latin typeface="Abadi" panose="020B0604020104020204" pitchFamily="34" charset="0"/>
              </a:rPr>
              <a:t> in gender </a:t>
            </a:r>
            <a:r>
              <a:rPr lang="sv-SE" sz="2000" dirty="0" err="1">
                <a:latin typeface="Abadi" panose="020B0604020104020204" pitchFamily="34" charset="0"/>
              </a:rPr>
              <a:t>equality</a:t>
            </a:r>
            <a:r>
              <a:rPr lang="sv-SE" sz="2000" dirty="0">
                <a:latin typeface="Abadi" panose="020B0604020104020204" pitchFamily="34" charset="0"/>
              </a:rPr>
              <a:t> (2016 – 75% (2016) to 70% (2022) </a:t>
            </a:r>
            <a:r>
              <a:rPr lang="sv-SE" sz="2000" dirty="0" err="1">
                <a:latin typeface="Abadi" panose="020B0604020104020204" pitchFamily="34" charset="0"/>
              </a:rPr>
              <a:t>used</a:t>
            </a:r>
            <a:r>
              <a:rPr lang="sv-SE" sz="2000" dirty="0">
                <a:latin typeface="Abadi" panose="020B0604020104020204" pitchFamily="34" charset="0"/>
              </a:rPr>
              <a:t> by </a:t>
            </a:r>
            <a:r>
              <a:rPr lang="sv-SE" sz="2000" dirty="0" err="1">
                <a:latin typeface="Abadi" panose="020B0604020104020204" pitchFamily="34" charset="0"/>
              </a:rPr>
              <a:t>mothers</a:t>
            </a:r>
            <a:r>
              <a:rPr lang="sv-SE" sz="2000" dirty="0">
                <a:latin typeface="Abadi" panose="020B0604020104020204" pitchFamily="34" charset="0"/>
              </a:rPr>
              <a:t>)</a:t>
            </a:r>
          </a:p>
          <a:p>
            <a:r>
              <a:rPr lang="sv-SE" sz="2000" dirty="0" err="1">
                <a:latin typeface="Abadi" panose="020B0604020104020204" pitchFamily="34" charset="0"/>
              </a:rPr>
              <a:t>Gained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u="sng" dirty="0" err="1">
                <a:latin typeface="Abadi" panose="020B0604020104020204" pitchFamily="34" charset="0"/>
              </a:rPr>
              <a:t>Parents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u="sng" dirty="0" err="1">
                <a:latin typeface="Abadi" panose="020B0604020104020204" pitchFamily="34" charset="0"/>
              </a:rPr>
              <a:t>who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u="sng" dirty="0" err="1">
                <a:latin typeface="Abadi" panose="020B0604020104020204" pitchFamily="34" charset="0"/>
              </a:rPr>
              <a:t>can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u="sng" dirty="0" err="1">
                <a:latin typeface="Abadi" panose="020B0604020104020204" pitchFamily="34" charset="0"/>
              </a:rPr>
              <a:t>afford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dirty="0">
                <a:latin typeface="Abadi" panose="020B0604020104020204" pitchFamily="34" charset="0"/>
              </a:rPr>
              <a:t>to </a:t>
            </a:r>
            <a:r>
              <a:rPr lang="sv-SE" sz="2000" dirty="0" err="1">
                <a:latin typeface="Abadi" panose="020B0604020104020204" pitchFamily="34" charset="0"/>
              </a:rPr>
              <a:t>use</a:t>
            </a:r>
            <a:r>
              <a:rPr lang="sv-SE" sz="2000" dirty="0">
                <a:latin typeface="Abadi" panose="020B0604020104020204" pitchFamily="34" charset="0"/>
              </a:rPr>
              <a:t> the ”double </a:t>
            </a:r>
            <a:r>
              <a:rPr lang="sv-SE" sz="2000" dirty="0" err="1">
                <a:latin typeface="Abadi" panose="020B0604020104020204" pitchFamily="34" charset="0"/>
              </a:rPr>
              <a:t>days</a:t>
            </a:r>
            <a:r>
              <a:rPr lang="sv-SE" sz="2000" dirty="0">
                <a:latin typeface="Abadi" panose="020B0604020104020204" pitchFamily="34" charset="0"/>
              </a:rPr>
              <a:t>”</a:t>
            </a:r>
          </a:p>
          <a:p>
            <a:pPr lvl="1"/>
            <a:r>
              <a:rPr lang="sv-SE" sz="2000" dirty="0">
                <a:latin typeface="Abadi" panose="020B0604020104020204" pitchFamily="34" charset="0"/>
              </a:rPr>
              <a:t>The </a:t>
            </a:r>
            <a:r>
              <a:rPr lang="sv-SE" sz="2000" dirty="0" err="1">
                <a:latin typeface="Abadi" panose="020B0604020104020204" pitchFamily="34" charset="0"/>
              </a:rPr>
              <a:t>possibility</a:t>
            </a:r>
            <a:r>
              <a:rPr lang="sv-SE" sz="2000" dirty="0">
                <a:latin typeface="Abadi" panose="020B0604020104020204" pitchFamily="34" charset="0"/>
              </a:rPr>
              <a:t> to transfer </a:t>
            </a:r>
            <a:r>
              <a:rPr lang="sv-SE" sz="2000" dirty="0" err="1">
                <a:latin typeface="Abadi" panose="020B0604020104020204" pitchFamily="34" charset="0"/>
              </a:rPr>
              <a:t>days</a:t>
            </a:r>
            <a:r>
              <a:rPr lang="sv-SE" sz="2000" dirty="0">
                <a:latin typeface="Abadi" panose="020B0604020104020204" pitchFamily="34" charset="0"/>
              </a:rPr>
              <a:t> – </a:t>
            </a:r>
            <a:r>
              <a:rPr lang="sv-SE" sz="2000" u="sng" dirty="0" err="1">
                <a:latin typeface="Abadi" panose="020B0604020104020204" pitchFamily="34" charset="0"/>
              </a:rPr>
              <a:t>rainbow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u="sng" dirty="0" err="1">
                <a:latin typeface="Abadi" panose="020B0604020104020204" pitchFamily="34" charset="0"/>
              </a:rPr>
              <a:t>families</a:t>
            </a:r>
            <a:r>
              <a:rPr lang="sv-SE" sz="2000" u="sng" dirty="0">
                <a:latin typeface="Abadi" panose="020B0604020104020204" pitchFamily="34" charset="0"/>
              </a:rPr>
              <a:t> and </a:t>
            </a:r>
            <a:r>
              <a:rPr lang="sv-SE" sz="2000" u="sng" dirty="0" err="1">
                <a:latin typeface="Abadi" panose="020B0604020104020204" pitchFamily="34" charset="0"/>
              </a:rPr>
              <a:t>lone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u="sng" dirty="0" err="1">
                <a:latin typeface="Abadi" panose="020B0604020104020204" pitchFamily="34" charset="0"/>
              </a:rPr>
              <a:t>parents</a:t>
            </a:r>
            <a:endParaRPr lang="sv-SE" sz="2000" u="sng" dirty="0">
              <a:latin typeface="Abadi" panose="020B0604020104020204" pitchFamily="34" charset="0"/>
            </a:endParaRPr>
          </a:p>
          <a:p>
            <a:pPr lvl="1"/>
            <a:r>
              <a:rPr lang="sv-SE" sz="2000" u="sng" dirty="0" err="1">
                <a:latin typeface="Abadi" panose="020B0604020104020204" pitchFamily="34" charset="0"/>
              </a:rPr>
              <a:t>Employers</a:t>
            </a:r>
            <a:r>
              <a:rPr lang="sv-SE" sz="2000" dirty="0">
                <a:latin typeface="Abadi" panose="020B0604020104020204" pitchFamily="34" charset="0"/>
              </a:rPr>
              <a:t> – </a:t>
            </a:r>
            <a:r>
              <a:rPr lang="sv-SE" sz="2000" dirty="0" err="1">
                <a:latin typeface="Abadi" panose="020B0604020104020204" pitchFamily="34" charset="0"/>
              </a:rPr>
              <a:t>can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control</a:t>
            </a:r>
            <a:r>
              <a:rPr lang="sv-SE" sz="2000" dirty="0">
                <a:latin typeface="Abadi" panose="020B0604020104020204" pitchFamily="34" charset="0"/>
              </a:rPr>
              <a:t> the </a:t>
            </a:r>
            <a:r>
              <a:rPr lang="sv-SE" sz="2000" dirty="0" err="1">
                <a:latin typeface="Abadi" panose="020B0604020104020204" pitchFamily="34" charset="0"/>
              </a:rPr>
              <a:t>workforce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more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with</a:t>
            </a:r>
            <a:r>
              <a:rPr lang="sv-SE" sz="2000" dirty="0">
                <a:latin typeface="Abadi" panose="020B0604020104020204" pitchFamily="34" charset="0"/>
              </a:rPr>
              <a:t> age </a:t>
            </a:r>
            <a:r>
              <a:rPr lang="sv-SE" sz="2000" dirty="0" err="1">
                <a:latin typeface="Abadi" panose="020B0604020104020204" pitchFamily="34" charset="0"/>
              </a:rPr>
              <a:t>restrictions</a:t>
            </a:r>
            <a:endParaRPr lang="sv-SE" sz="2000" dirty="0">
              <a:latin typeface="Abadi" panose="020B0604020104020204" pitchFamily="34" charset="0"/>
            </a:endParaRPr>
          </a:p>
          <a:p>
            <a:r>
              <a:rPr lang="sv-SE" sz="2000" dirty="0" err="1">
                <a:latin typeface="Abadi" panose="020B0604020104020204" pitchFamily="34" charset="0"/>
              </a:rPr>
              <a:t>Disadvantaged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dirty="0">
                <a:latin typeface="Abadi" panose="020B0604020104020204" pitchFamily="34" charset="0"/>
              </a:rPr>
              <a:t>All </a:t>
            </a:r>
            <a:r>
              <a:rPr lang="sv-SE" sz="2000" dirty="0" err="1">
                <a:latin typeface="Abadi" panose="020B0604020104020204" pitchFamily="34" charset="0"/>
              </a:rPr>
              <a:t>parents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who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want</a:t>
            </a:r>
            <a:r>
              <a:rPr lang="sv-SE" sz="2000" dirty="0">
                <a:latin typeface="Abadi" panose="020B0604020104020204" pitchFamily="34" charset="0"/>
              </a:rPr>
              <a:t> to be on </a:t>
            </a:r>
            <a:r>
              <a:rPr lang="sv-SE" sz="2000" dirty="0" err="1">
                <a:latin typeface="Abadi" panose="020B0604020104020204" pitchFamily="34" charset="0"/>
              </a:rPr>
              <a:t>leave</a:t>
            </a:r>
            <a:r>
              <a:rPr lang="sv-SE" sz="2000" dirty="0">
                <a:latin typeface="Abadi" panose="020B0604020104020204" pitchFamily="34" charset="0"/>
              </a:rPr>
              <a:t> later in the </a:t>
            </a:r>
            <a:r>
              <a:rPr lang="sv-SE" sz="2000" dirty="0" err="1">
                <a:latin typeface="Abadi" panose="020B0604020104020204" pitchFamily="34" charset="0"/>
              </a:rPr>
              <a:t>child’s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life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dirty="0">
                <a:latin typeface="Abadi" panose="020B0604020104020204" pitchFamily="34" charset="0"/>
              </a:rPr>
              <a:t>Migrant </a:t>
            </a:r>
            <a:r>
              <a:rPr lang="sv-SE" sz="2000" dirty="0" err="1">
                <a:latin typeface="Abadi" panose="020B0604020104020204" pitchFamily="34" charset="0"/>
              </a:rPr>
              <a:t>families</a:t>
            </a:r>
            <a:r>
              <a:rPr lang="sv-SE" sz="2000" dirty="0">
                <a:latin typeface="Abadi" panose="020B0604020104020204" pitchFamily="34" charset="0"/>
              </a:rPr>
              <a:t> – 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rights to the parental leave days</a:t>
            </a:r>
            <a:endParaRPr lang="sv-SE" sz="2000" dirty="0">
              <a:latin typeface="Abadi" panose="020B0604020104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620908-D250-1F49-B15A-948883A8F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88" r="15589" b="1"/>
          <a:stretch>
            <a:fillRect/>
          </a:stretch>
        </p:blipFill>
        <p:spPr>
          <a:xfrm>
            <a:off x="8976732" y="3520440"/>
            <a:ext cx="3100038" cy="31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6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0C0938-CE62-9570-91A2-AEC21923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>
                <a:latin typeface="Abadi" panose="020B0604020104020204" pitchFamily="34" charset="0"/>
              </a:rPr>
              <a:t>Consequences and future challenges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1A749-D6FD-BB3E-FF81-7E7A3A05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gender equal parenting</a:t>
            </a:r>
          </a:p>
          <a:p>
            <a:r>
              <a:rPr lang="en-GB" sz="22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GB" sz="2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goals set up in the 1970s –to promote gender-equal parenting and economic equality for families with and without children—remain in part unmet. </a:t>
            </a:r>
            <a:endParaRPr lang="en-GB" sz="2200" dirty="0">
              <a:latin typeface="Abadi" panose="020B0604020104020204" pitchFamily="34" charset="0"/>
            </a:endParaRPr>
          </a:p>
          <a:p>
            <a:r>
              <a:rPr lang="en-GB" sz="2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ender equality has consistently been a priority in policies </a:t>
            </a:r>
            <a:endParaRPr lang="en-GB" sz="2200" dirty="0">
              <a:latin typeface="Abadi" panose="020B0604020104020204" pitchFamily="34" charset="0"/>
            </a:endParaRPr>
          </a:p>
          <a:p>
            <a:r>
              <a:rPr lang="en-GB" sz="2200" dirty="0">
                <a:latin typeface="Abadi" panose="020B0604020104020204" pitchFamily="34" charset="0"/>
              </a:rPr>
              <a:t>Economic equality has not been a prioritized agenda to the same extent</a:t>
            </a:r>
          </a:p>
          <a:p>
            <a:r>
              <a:rPr lang="en-GB" sz="2200" u="sng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Differences between parental groups 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become more pronounced</a:t>
            </a:r>
            <a:r>
              <a:rPr lang="sv-SE" sz="2200" dirty="0">
                <a:effectLst/>
              </a:rPr>
              <a:t> </a:t>
            </a:r>
            <a:endParaRPr lang="en-GB" sz="2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0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D9041F-CBBB-ED25-9816-796E2021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000">
                <a:latin typeface="Abadi" panose="020B0604020104020204" pitchFamily="34" charset="0"/>
              </a:rPr>
              <a:t>Challenges for the future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DAE51C-D758-FA21-7BAC-5AE57632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v-SE" sz="2200">
              <a:latin typeface="Abadi" panose="020B0604020104020204" pitchFamily="34" charset="0"/>
            </a:endParaRPr>
          </a:p>
          <a:p>
            <a:r>
              <a:rPr lang="sv-SE" sz="2200">
                <a:latin typeface="Abadi" panose="020B0604020104020204" pitchFamily="34" charset="0"/>
              </a:rPr>
              <a:t>Conditional gender equality?</a:t>
            </a:r>
          </a:p>
          <a:p>
            <a:r>
              <a:rPr lang="sv-SE" sz="2200">
                <a:latin typeface="Abadi" panose="020B0604020104020204" pitchFamily="34" charset="0"/>
              </a:rPr>
              <a:t>Income loss or basic security?</a:t>
            </a:r>
          </a:p>
          <a:p>
            <a:r>
              <a:rPr lang="sv-SE" sz="2200">
                <a:latin typeface="Abadi" panose="020B0604020104020204" pitchFamily="34" charset="0"/>
              </a:rPr>
              <a:t>Freedom of choice or/and gender equality? </a:t>
            </a:r>
          </a:p>
          <a:p>
            <a:r>
              <a:rPr lang="sv-SE" sz="2200">
                <a:latin typeface="Abadi" panose="020B0604020104020204" pitchFamily="34" charset="0"/>
              </a:rPr>
              <a:t>Parental leave and declining birth rates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DC027B-3138-2214-89C9-73ED0E4D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306" y="4077298"/>
            <a:ext cx="5458968" cy="23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69057"/>
            <a:ext cx="10515600" cy="4307906"/>
          </a:xfrm>
        </p:spPr>
        <p:txBody>
          <a:bodyPr/>
          <a:lstStyle/>
          <a:p>
            <a:r>
              <a:rPr lang="sv-SE" b="1" u="sng" dirty="0">
                <a:hlinkClick r:id="rId2"/>
              </a:rPr>
              <a:t>English </a:t>
            </a:r>
            <a:r>
              <a:rPr lang="sv-SE" b="1" u="sng" dirty="0" err="1">
                <a:hlinkClick r:id="rId2"/>
              </a:rPr>
              <a:t>extended</a:t>
            </a:r>
            <a:r>
              <a:rPr lang="sv-SE" b="1" u="sng" dirty="0">
                <a:hlinkClick r:id="rId2"/>
              </a:rPr>
              <a:t> </a:t>
            </a:r>
            <a:r>
              <a:rPr lang="sv-SE" b="1" u="sng" dirty="0" err="1">
                <a:hlinkClick r:id="rId2"/>
              </a:rPr>
              <a:t>summary</a:t>
            </a:r>
            <a:endParaRPr lang="sv-SE" b="1" u="sng" dirty="0">
              <a:hlinkClick r:id="rId2"/>
            </a:endParaRPr>
          </a:p>
          <a:p>
            <a:r>
              <a:rPr lang="sv-SE" dirty="0">
                <a:hlinkClick r:id="rId2"/>
              </a:rPr>
              <a:t>https://www.sns.se/en/articles/a-swedish-patchwork-50-years-of-parental-insurance/</a:t>
            </a:r>
            <a:endParaRPr lang="sv-SE" dirty="0"/>
          </a:p>
          <a:p>
            <a:endParaRPr lang="sv-SE" dirty="0"/>
          </a:p>
          <a:p>
            <a:r>
              <a:rPr lang="en-US" b="1" dirty="0"/>
              <a:t>A crazy proposal – about the Swedish parental insurance</a:t>
            </a:r>
          </a:p>
          <a:p>
            <a:r>
              <a:rPr lang="sv-SE" dirty="0"/>
              <a:t>https://www.youtube.com/watch?v=ccUUZBexLPE</a:t>
            </a:r>
          </a:p>
        </p:txBody>
      </p:sp>
    </p:spTree>
    <p:extLst>
      <p:ext uri="{BB962C8B-B14F-4D97-AF65-F5344CB8AC3E}">
        <p14:creationId xmlns:p14="http://schemas.microsoft.com/office/powerpoint/2010/main" val="352770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F5AC0-E50C-F1EE-CA85-30799258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>
                <a:latin typeface="Abadi" panose="020B0604020104020204"/>
              </a:rPr>
              <a:t>Share</a:t>
            </a:r>
            <a:r>
              <a:rPr lang="sv-SE" sz="3600" dirty="0">
                <a:latin typeface="Abadi" panose="020B0604020104020204"/>
              </a:rPr>
              <a:t> </a:t>
            </a:r>
            <a:r>
              <a:rPr lang="sv-SE" sz="3600" dirty="0" err="1">
                <a:latin typeface="Abadi" panose="020B0604020104020204"/>
              </a:rPr>
              <a:t>of</a:t>
            </a:r>
            <a:r>
              <a:rPr lang="sv-SE" sz="3600" dirty="0">
                <a:latin typeface="Abadi" panose="020B0604020104020204"/>
              </a:rPr>
              <a:t> </a:t>
            </a:r>
            <a:r>
              <a:rPr lang="sv-SE" sz="3600" dirty="0" err="1">
                <a:latin typeface="Abadi" panose="020B0604020104020204"/>
              </a:rPr>
              <a:t>parents</a:t>
            </a:r>
            <a:r>
              <a:rPr lang="sv-SE" sz="3600" dirty="0">
                <a:latin typeface="Abadi" panose="020B0604020104020204"/>
              </a:rPr>
              <a:t> </a:t>
            </a:r>
            <a:r>
              <a:rPr lang="sv-SE" sz="3600" dirty="0" err="1">
                <a:latin typeface="Abadi" panose="020B0604020104020204"/>
              </a:rPr>
              <a:t>who</a:t>
            </a:r>
            <a:r>
              <a:rPr lang="sv-SE" sz="3600" dirty="0">
                <a:latin typeface="Abadi" panose="020B0604020104020204"/>
              </a:rPr>
              <a:t> </a:t>
            </a:r>
            <a:r>
              <a:rPr lang="sv-SE" sz="3600" dirty="0" err="1">
                <a:latin typeface="Abadi" panose="020B0604020104020204"/>
              </a:rPr>
              <a:t>share</a:t>
            </a:r>
            <a:r>
              <a:rPr lang="sv-SE" sz="3600" dirty="0">
                <a:latin typeface="Abadi" panose="020B0604020104020204"/>
              </a:rPr>
              <a:t> </a:t>
            </a:r>
            <a:r>
              <a:rPr lang="sv-SE" sz="3600" dirty="0" err="1">
                <a:latin typeface="Abadi" panose="020B0604020104020204"/>
              </a:rPr>
              <a:t>equally</a:t>
            </a:r>
            <a:r>
              <a:rPr lang="sv-SE" sz="3600" dirty="0">
                <a:latin typeface="Abadi" panose="020B0604020104020204"/>
              </a:rPr>
              <a:t> (40-46%) </a:t>
            </a:r>
            <a:r>
              <a:rPr lang="sv-SE" sz="3600" dirty="0" err="1">
                <a:latin typeface="Abadi" panose="020B0604020104020204"/>
              </a:rPr>
              <a:t>first</a:t>
            </a:r>
            <a:r>
              <a:rPr lang="sv-SE" sz="3600" dirty="0">
                <a:latin typeface="Abadi" panose="020B0604020104020204"/>
              </a:rPr>
              <a:t> 2 </a:t>
            </a:r>
            <a:r>
              <a:rPr lang="sv-SE" sz="3600" dirty="0" err="1">
                <a:latin typeface="Abadi" panose="020B0604020104020204"/>
              </a:rPr>
              <a:t>years</a:t>
            </a:r>
            <a:r>
              <a:rPr lang="sv-SE" sz="3600" dirty="0">
                <a:latin typeface="Abadi" panose="020B0604020104020204"/>
              </a:rPr>
              <a:t> for </a:t>
            </a:r>
            <a:r>
              <a:rPr lang="sv-SE" sz="3600" dirty="0" err="1">
                <a:latin typeface="Abadi" panose="020B0604020104020204"/>
              </a:rPr>
              <a:t>children</a:t>
            </a:r>
            <a:r>
              <a:rPr lang="sv-SE" sz="3600" dirty="0">
                <a:latin typeface="Abadi" panose="020B0604020104020204"/>
              </a:rPr>
              <a:t> </a:t>
            </a:r>
            <a:r>
              <a:rPr lang="sv-SE" sz="3600" dirty="0" err="1">
                <a:latin typeface="Abadi" panose="020B0604020104020204"/>
              </a:rPr>
              <a:t>born</a:t>
            </a:r>
            <a:r>
              <a:rPr lang="sv-SE" sz="3600" dirty="0">
                <a:latin typeface="Abadi" panose="020B0604020104020204"/>
              </a:rPr>
              <a:t> 2005-2021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901460" y="181412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314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ED3310-3F81-E4F1-5051-EC2095C8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371600"/>
          </a:xfrm>
        </p:spPr>
        <p:txBody>
          <a:bodyPr anchor="b">
            <a:normAutofit fontScale="90000"/>
          </a:bodyPr>
          <a:lstStyle/>
          <a:p>
            <a:r>
              <a:rPr lang="en-GB" sz="5000">
                <a:latin typeface="Abadi" panose="020B0604020104020204" pitchFamily="34" charset="0"/>
              </a:rPr>
              <a:t>Today’s presentation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164A2-DDA3-1E3C-D5F4-3402DDE0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6884986" cy="3547872"/>
          </a:xfrm>
        </p:spPr>
        <p:txBody>
          <a:bodyPr anchor="t">
            <a:noAutofit/>
          </a:bodyPr>
          <a:lstStyle/>
          <a:p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Swedish Patchwork – 50 years of parental leave</a:t>
            </a:r>
            <a:r>
              <a:rPr lang="sv-SE" sz="2000" dirty="0">
                <a:effectLst/>
                <a:latin typeface="Abadi" panose="020B0604020104020204" pitchFamily="34" charset="0"/>
              </a:rPr>
              <a:t> </a:t>
            </a:r>
            <a:r>
              <a:rPr lang="sv-SE" sz="2000" dirty="0">
                <a:latin typeface="Abadi" panose="020B0604020104020204" pitchFamily="34" charset="0"/>
              </a:rPr>
              <a:t> (</a:t>
            </a:r>
            <a:r>
              <a:rPr lang="sv-SE" sz="2000" dirty="0" err="1">
                <a:effectLst/>
                <a:latin typeface="Abadi" panose="020B0604020104020204" pitchFamily="34" charset="0"/>
              </a:rPr>
              <a:t>with</a:t>
            </a:r>
            <a:r>
              <a:rPr lang="sv-SE" sz="2000" dirty="0">
                <a:effectLst/>
                <a:latin typeface="Abadi" panose="020B0604020104020204" pitchFamily="34" charset="0"/>
              </a:rPr>
              <a:t> </a:t>
            </a:r>
            <a:r>
              <a:rPr lang="sv-SE" sz="2000" dirty="0">
                <a:latin typeface="Abadi" panose="020B0604020104020204" pitchFamily="34" charset="0"/>
              </a:rPr>
              <a:t>Åsa Lundqvist, Lund University)</a:t>
            </a:r>
          </a:p>
          <a:p>
            <a:r>
              <a:rPr lang="en-GB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ummarizing the parental leave policy over the past 50 years</a:t>
            </a:r>
            <a:r>
              <a:rPr lang="sv-SE" sz="2000" dirty="0">
                <a:effectLst/>
                <a:latin typeface="Abadi" panose="020B0604020104020204" pitchFamily="34" charset="0"/>
              </a:rPr>
              <a:t> </a:t>
            </a:r>
          </a:p>
          <a:p>
            <a:r>
              <a:rPr lang="en-GB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nalysing which groups of parents have gained from the reforms and which have not</a:t>
            </a:r>
            <a:r>
              <a:rPr lang="sv-SE" sz="2000" dirty="0">
                <a:effectLst/>
                <a:latin typeface="Abadi" panose="020B0604020104020204" pitchFamily="34" charset="0"/>
              </a:rPr>
              <a:t> </a:t>
            </a:r>
          </a:p>
          <a:p>
            <a:r>
              <a:rPr lang="sv-SE" sz="2000" dirty="0" err="1">
                <a:latin typeface="Abadi" panose="020B0604020104020204" pitchFamily="34" charset="0"/>
              </a:rPr>
              <a:t>Periodization</a:t>
            </a:r>
            <a:endParaRPr lang="sv-SE" sz="2000" dirty="0">
              <a:effectLst/>
              <a:latin typeface="Abadi" panose="020B0604020104020204" pitchFamily="34" charset="0"/>
            </a:endParaRPr>
          </a:p>
          <a:p>
            <a:pPr lvl="1"/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Expansion, Flexibility, and (In)Equality, 1975-1991</a:t>
            </a:r>
          </a:p>
          <a:p>
            <a:pPr lvl="1"/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GB" sz="2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Parental Insurance During the Crisis Y</a:t>
            </a:r>
            <a:r>
              <a:rPr lang="en-GB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ears,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1990s</a:t>
            </a:r>
          </a:p>
          <a:p>
            <a:pPr lvl="1"/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Expansion and Risk Management, 2000-2010</a:t>
            </a:r>
          </a:p>
          <a:p>
            <a:pPr lvl="1"/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Limitations for Some and Flexibility for Others, 2010-2024.</a:t>
            </a:r>
            <a:r>
              <a:rPr lang="sv-SE" sz="2000" dirty="0">
                <a:effectLst/>
                <a:latin typeface="Abadi" panose="020B0604020104020204" pitchFamily="34" charset="0"/>
              </a:rPr>
              <a:t> </a:t>
            </a:r>
            <a:endParaRPr lang="en-US" sz="2000" dirty="0">
              <a:latin typeface="Abadi" panose="020B0604020104020204" pitchFamily="34" charset="0"/>
            </a:endParaRPr>
          </a:p>
        </p:txBody>
      </p:sp>
      <p:pic>
        <p:nvPicPr>
          <p:cNvPr id="5" name="Platshållare för innehåll 4" descr="En bild som visar text, brev, stationär, skärmbild&#10;&#10;AI-genererat innehåll kan vara felaktigt.">
            <a:extLst>
              <a:ext uri="{FF2B5EF4-FFF2-40B4-BE49-F238E27FC236}">
                <a16:creationId xmlns:a16="http://schemas.microsoft.com/office/drawing/2014/main" id="{00543C9E-36A9-2A9D-46A3-6BC6D677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9938">
            <a:off x="8655401" y="2365925"/>
            <a:ext cx="3419342" cy="38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E08F64-1883-3CE5-6BA9-EE41E43F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68935A-E693-FB9D-EB31-261D6F9A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000" dirty="0">
                <a:latin typeface="Abadi" panose="020B0604020104020204" pitchFamily="34" charset="0"/>
              </a:rPr>
              <a:t>Parental leave policy – 50 years old!</a:t>
            </a:r>
          </a:p>
          <a:p>
            <a:r>
              <a:rPr lang="en-GB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Goal: levelling out economic inequalities and creating gender equality</a:t>
            </a:r>
          </a:p>
          <a:p>
            <a:pPr lvl="1"/>
            <a:r>
              <a:rPr lang="en-GB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nabling both women and men to combine paid work with childcare responsibilities … </a:t>
            </a:r>
          </a:p>
          <a:p>
            <a:pPr lvl="1"/>
            <a:r>
              <a:rPr lang="en-GB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and to p</a:t>
            </a:r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rotect families from income loss and, thereby reduce economic inequalities between households with and without children</a:t>
            </a:r>
          </a:p>
          <a:p>
            <a:r>
              <a:rPr lang="en-GB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outset, gender and economic equality were goals of the policy</a:t>
            </a:r>
          </a:p>
          <a:p>
            <a:r>
              <a:rPr lang="en-GB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goals are still in place – but much have happened</a:t>
            </a:r>
          </a:p>
          <a:p>
            <a:endParaRPr lang="en-GB" sz="20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7557AC9-7B8B-0C0B-E243-E7795441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12" r="1" b="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6CCE86-A8B1-26F0-C140-B2D121B8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>
                <a:latin typeface="Abadi" panose="020B0604020104020204" pitchFamily="34" charset="0"/>
              </a:rPr>
              <a:t>Context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FC65C-EB43-A96B-56A7-EB843B441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200" dirty="0">
                <a:latin typeface="Abadi" panose="020B0604020104020204" pitchFamily="34" charset="0"/>
              </a:rPr>
              <a:t>Long </a:t>
            </a:r>
            <a:r>
              <a:rPr lang="sv-SE" sz="2200" dirty="0" err="1">
                <a:latin typeface="Abadi" panose="020B0604020104020204" pitchFamily="34" charset="0"/>
              </a:rPr>
              <a:t>history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of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family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policies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before</a:t>
            </a:r>
            <a:r>
              <a:rPr lang="sv-SE" sz="2200" dirty="0">
                <a:latin typeface="Abadi" panose="020B0604020104020204" pitchFamily="34" charset="0"/>
              </a:rPr>
              <a:t> 1974:</a:t>
            </a: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1930s: fighting </a:t>
            </a:r>
            <a:r>
              <a:rPr lang="sv-SE" sz="2200" dirty="0" err="1">
                <a:latin typeface="Abadi" panose="020B0604020104020204" pitchFamily="34" charset="0"/>
              </a:rPr>
              <a:t>poverty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through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means-tested</a:t>
            </a:r>
            <a:r>
              <a:rPr lang="sv-SE" sz="2200" dirty="0">
                <a:latin typeface="Abadi" panose="020B0604020104020204" pitchFamily="34" charset="0"/>
              </a:rPr>
              <a:t> population </a:t>
            </a:r>
            <a:r>
              <a:rPr lang="sv-SE" sz="2200" dirty="0" err="1">
                <a:latin typeface="Abadi" panose="020B0604020104020204" pitchFamily="34" charset="0"/>
              </a:rPr>
              <a:t>policies</a:t>
            </a:r>
            <a:endParaRPr lang="sv-SE" sz="2200" dirty="0">
              <a:latin typeface="Abadi" panose="020B0604020104020204" pitchFamily="34" charset="0"/>
            </a:endParaRP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1940/1950s: </a:t>
            </a:r>
            <a:r>
              <a:rPr lang="sv-SE" sz="2200" dirty="0" err="1">
                <a:latin typeface="Abadi" panose="020B0604020104020204" pitchFamily="34" charset="0"/>
              </a:rPr>
              <a:t>Towards</a:t>
            </a:r>
            <a:r>
              <a:rPr lang="sv-SE" sz="2200" dirty="0">
                <a:latin typeface="Abadi" panose="020B0604020104020204" pitchFamily="34" charset="0"/>
              </a:rPr>
              <a:t> general </a:t>
            </a:r>
            <a:r>
              <a:rPr lang="sv-SE" sz="2200" dirty="0" err="1">
                <a:latin typeface="Abadi" panose="020B0604020104020204" pitchFamily="34" charset="0"/>
              </a:rPr>
              <a:t>benefits</a:t>
            </a:r>
            <a:r>
              <a:rPr lang="sv-SE" sz="2200" dirty="0">
                <a:latin typeface="Abadi" panose="020B0604020104020204" pitchFamily="34" charset="0"/>
              </a:rPr>
              <a:t> (</a:t>
            </a:r>
            <a:r>
              <a:rPr lang="sv-SE" sz="2200" dirty="0" err="1">
                <a:latin typeface="Abadi" panose="020B0604020104020204" pitchFamily="34" charset="0"/>
              </a:rPr>
              <a:t>child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allowance</a:t>
            </a:r>
            <a:r>
              <a:rPr lang="sv-SE" sz="2200" dirty="0">
                <a:latin typeface="Abadi" panose="020B0604020104020204" pitchFamily="34" charset="0"/>
              </a:rPr>
              <a:t>, 1948); </a:t>
            </a:r>
            <a:r>
              <a:rPr lang="sv-SE" sz="2200" dirty="0" err="1">
                <a:latin typeface="Abadi" panose="020B0604020104020204" pitchFamily="34" charset="0"/>
              </a:rPr>
              <a:t>maternity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leave</a:t>
            </a:r>
            <a:r>
              <a:rPr lang="sv-SE" sz="2200" dirty="0">
                <a:latin typeface="Abadi" panose="020B0604020104020204" pitchFamily="34" charset="0"/>
              </a:rPr>
              <a:t> (1954); 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and justice-based arguments</a:t>
            </a:r>
            <a:endParaRPr lang="sv-SE" sz="2200" dirty="0">
              <a:effectLst/>
              <a:latin typeface="Abadi" panose="020B0604020104020204" pitchFamily="34" charset="0"/>
            </a:endParaRP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1960s: Labour market </a:t>
            </a:r>
            <a:r>
              <a:rPr lang="sv-SE" sz="2200" dirty="0" err="1">
                <a:latin typeface="Abadi" panose="020B0604020104020204" pitchFamily="34" charset="0"/>
              </a:rPr>
              <a:t>shortage</a:t>
            </a:r>
            <a:r>
              <a:rPr lang="sv-SE" sz="2200" dirty="0">
                <a:latin typeface="Abadi" panose="020B0604020104020204" pitchFamily="34" charset="0"/>
              </a:rPr>
              <a:t>; </a:t>
            </a:r>
            <a:r>
              <a:rPr lang="sv-SE" sz="2200" dirty="0" err="1">
                <a:latin typeface="Abadi" panose="020B0604020104020204" pitchFamily="34" charset="0"/>
              </a:rPr>
              <a:t>critique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of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traditional</a:t>
            </a:r>
            <a:r>
              <a:rPr lang="sv-SE" sz="2200" dirty="0">
                <a:latin typeface="Abadi" panose="020B0604020104020204" pitchFamily="34" charset="0"/>
              </a:rPr>
              <a:t> gender relations; </a:t>
            </a:r>
            <a:r>
              <a:rPr lang="sv-SE" sz="2200" dirty="0" err="1">
                <a:latin typeface="Abadi" panose="020B0604020104020204" pitchFamily="34" charset="0"/>
              </a:rPr>
              <a:t>women’s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movement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>
                <a:latin typeface="Abadi" panose="020B0604020104020204" pitchFamily="34" charset="0"/>
                <a:sym typeface="Wingdings" pitchFamily="2" charset="2"/>
              </a:rPr>
              <a:t> </a:t>
            </a:r>
            <a:r>
              <a:rPr lang="sv-SE" sz="2200" dirty="0" err="1">
                <a:latin typeface="Abadi" panose="020B0604020104020204" pitchFamily="34" charset="0"/>
                <a:sym typeface="Wingdings" pitchFamily="2" charset="2"/>
              </a:rPr>
              <a:t>towards</a:t>
            </a:r>
            <a:r>
              <a:rPr lang="sv-SE" sz="2200" dirty="0">
                <a:latin typeface="Abadi" panose="020B0604020104020204" pitchFamily="34" charset="0"/>
                <a:sym typeface="Wingdings" pitchFamily="2" charset="2"/>
              </a:rPr>
              <a:t> an </a:t>
            </a:r>
            <a:r>
              <a:rPr lang="sv-SE" sz="2200" dirty="0" err="1">
                <a:latin typeface="Abadi" panose="020B0604020104020204" pitchFamily="34" charset="0"/>
                <a:sym typeface="Wingdings" pitchFamily="2" charset="2"/>
              </a:rPr>
              <a:t>inidvidualized</a:t>
            </a:r>
            <a:r>
              <a:rPr lang="sv-SE" sz="2200" dirty="0">
                <a:latin typeface="Abadi" panose="020B0604020104020204" pitchFamily="34" charset="0"/>
                <a:sym typeface="Wingdings" pitchFamily="2" charset="2"/>
              </a:rPr>
              <a:t> and dual </a:t>
            </a:r>
            <a:r>
              <a:rPr lang="sv-SE" sz="2200" dirty="0" err="1">
                <a:latin typeface="Abadi" panose="020B0604020104020204" pitchFamily="34" charset="0"/>
                <a:sym typeface="Wingdings" pitchFamily="2" charset="2"/>
              </a:rPr>
              <a:t>earner</a:t>
            </a:r>
            <a:r>
              <a:rPr lang="sv-SE" sz="2200" dirty="0">
                <a:latin typeface="Abadi" panose="020B0604020104020204" pitchFamily="34" charset="0"/>
                <a:sym typeface="Wingdings" pitchFamily="2" charset="2"/>
              </a:rPr>
              <a:t>/</a:t>
            </a:r>
            <a:r>
              <a:rPr lang="sv-SE" sz="2200" dirty="0" err="1">
                <a:latin typeface="Abadi" panose="020B0604020104020204" pitchFamily="34" charset="0"/>
                <a:sym typeface="Wingdings" pitchFamily="2" charset="2"/>
              </a:rPr>
              <a:t>carer</a:t>
            </a:r>
            <a:r>
              <a:rPr lang="sv-SE" sz="2200" dirty="0">
                <a:latin typeface="Abadi" panose="020B0604020104020204" pitchFamily="34" charset="0"/>
                <a:sym typeface="Wingdings" pitchFamily="2" charset="2"/>
              </a:rPr>
              <a:t> </a:t>
            </a:r>
            <a:r>
              <a:rPr lang="sv-SE" sz="2200" dirty="0" err="1">
                <a:latin typeface="Abadi" panose="020B0604020104020204" pitchFamily="34" charset="0"/>
                <a:sym typeface="Wingdings" pitchFamily="2" charset="2"/>
              </a:rPr>
              <a:t>family</a:t>
            </a:r>
            <a:r>
              <a:rPr lang="sv-SE" sz="2200" dirty="0">
                <a:latin typeface="Abadi" panose="020B0604020104020204" pitchFamily="34" charset="0"/>
                <a:sym typeface="Wingdings" pitchFamily="2" charset="2"/>
              </a:rPr>
              <a:t> </a:t>
            </a:r>
            <a:r>
              <a:rPr lang="sv-SE" sz="2200" dirty="0" err="1">
                <a:latin typeface="Abadi" panose="020B0604020104020204" pitchFamily="34" charset="0"/>
                <a:sym typeface="Wingdings" pitchFamily="2" charset="2"/>
              </a:rPr>
              <a:t>model</a:t>
            </a:r>
            <a:endParaRPr lang="sv-SE" sz="2200" dirty="0">
              <a:latin typeface="Abadi" panose="020B0604020104020204" pitchFamily="34" charset="0"/>
              <a:sym typeface="Wingdings" pitchFamily="2" charset="2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C12710-4BF0-432E-13D7-1CE0B345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10" r="29724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DF26A5-372A-59B5-C730-56D5C10E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>
                <a:latin typeface="Abadi" panose="020B0604020104020204" pitchFamily="34" charset="0"/>
              </a:rPr>
              <a:t>The Introduction of the Parental Leave, 1974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70CDC8-9939-3161-A193-0230A5CA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GB" sz="220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20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gender-neutral parental leave reform provided an income-based compensation with a guaranteed level for </a:t>
            </a:r>
            <a:r>
              <a:rPr lang="en-GB" sz="2200" u="sng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parents</a:t>
            </a:r>
            <a:r>
              <a:rPr lang="en-GB" sz="220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regardless of income and previous employment</a:t>
            </a:r>
            <a:r>
              <a:rPr lang="sv-SE" sz="2200">
                <a:effectLst/>
                <a:latin typeface="Abadi" panose="020B0604020104020204" pitchFamily="34" charset="0"/>
              </a:rPr>
              <a:t> </a:t>
            </a:r>
            <a:endParaRPr lang="en-GB" sz="2200">
              <a:effectLst/>
              <a:latin typeface="Abadi" panose="020B0604020104020204" pitchFamily="34" charset="0"/>
            </a:endParaRPr>
          </a:p>
          <a:p>
            <a:r>
              <a:rPr lang="en-GB" sz="220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Length: 180 days (six months) with 90 per cent of the income</a:t>
            </a:r>
          </a:p>
          <a:p>
            <a:r>
              <a:rPr lang="en-GB" sz="220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daddy days in connection with the birth of the </a:t>
            </a:r>
            <a:r>
              <a:rPr lang="en-GB" sz="2200" u="sng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child</a:t>
            </a:r>
            <a:endParaRPr lang="sv-SE" sz="2200" u="sng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latin typeface="Abadi" panose="020B0604020104020204" pitchFamily="34" charset="0"/>
              </a:rPr>
              <a:t>Important to note: not entirely individualised from start, based on mother’s work</a:t>
            </a:r>
          </a:p>
        </p:txBody>
      </p:sp>
    </p:spTree>
    <p:extLst>
      <p:ext uri="{BB962C8B-B14F-4D97-AF65-F5344CB8AC3E}">
        <p14:creationId xmlns:p14="http://schemas.microsoft.com/office/powerpoint/2010/main" val="41346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EEBB79-BD1E-229F-7DC3-615D420D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600">
                <a:latin typeface="Abadi" panose="020B0604020104020204" pitchFamily="34" charset="0"/>
              </a:rPr>
              <a:t>Expansion, Flexibility, and (In)Equality, 1975-1991)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B3F6AC-C13B-9199-0192-64CF777A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en-GB" sz="2200" dirty="0">
              <a:latin typeface="Abadi" panose="020B0604020104020204" pitchFamily="34" charset="0"/>
            </a:endParaRPr>
          </a:p>
          <a:p>
            <a:r>
              <a:rPr lang="en-GB" sz="2200" dirty="0">
                <a:latin typeface="Abadi" panose="020B0604020104020204" pitchFamily="34" charset="0"/>
              </a:rPr>
              <a:t>Gradual extension, from 6 months in 1974 to </a:t>
            </a:r>
            <a:r>
              <a:rPr lang="en-GB" sz="2200" u="sng" dirty="0">
                <a:latin typeface="Abadi" panose="020B0604020104020204" pitchFamily="34" charset="0"/>
              </a:rPr>
              <a:t>15 months in 1989 </a:t>
            </a:r>
            <a:r>
              <a:rPr lang="en-GB" sz="2200" dirty="0">
                <a:latin typeface="Abadi" panose="020B0604020104020204" pitchFamily="34" charset="0"/>
              </a:rPr>
              <a:t>(extended almost every year)</a:t>
            </a:r>
          </a:p>
          <a:p>
            <a:r>
              <a:rPr lang="en-GB" sz="2200" dirty="0">
                <a:latin typeface="Abadi" panose="020B0604020104020204" pitchFamily="34" charset="0"/>
              </a:rPr>
              <a:t>1978: Special parental leave (</a:t>
            </a:r>
            <a:r>
              <a:rPr lang="en-GB" sz="2200" dirty="0" err="1">
                <a:latin typeface="Abadi" panose="020B0604020104020204" pitchFamily="34" charset="0"/>
              </a:rPr>
              <a:t>särskild</a:t>
            </a:r>
            <a:r>
              <a:rPr lang="en-GB" sz="2200" dirty="0">
                <a:latin typeface="Abadi" panose="020B0604020104020204" pitchFamily="34" charset="0"/>
              </a:rPr>
              <a:t> </a:t>
            </a:r>
            <a:r>
              <a:rPr lang="en-GB" sz="2200" dirty="0" err="1">
                <a:latin typeface="Abadi" panose="020B0604020104020204" pitchFamily="34" charset="0"/>
              </a:rPr>
              <a:t>föräldrapenning</a:t>
            </a:r>
            <a:r>
              <a:rPr lang="en-GB" sz="2200" dirty="0">
                <a:latin typeface="Abadi" panose="020B0604020104020204" pitchFamily="34" charset="0"/>
              </a:rPr>
              <a:t>) – increasing </a:t>
            </a:r>
            <a:r>
              <a:rPr lang="en-GB" sz="2200" u="sng" dirty="0">
                <a:latin typeface="Abadi" panose="020B0604020104020204" pitchFamily="34" charset="0"/>
              </a:rPr>
              <a:t>flexibility</a:t>
            </a:r>
          </a:p>
          <a:p>
            <a:r>
              <a:rPr lang="en-GB" sz="2200" dirty="0">
                <a:latin typeface="Abadi" panose="020B0604020104020204" pitchFamily="34" charset="0"/>
              </a:rPr>
              <a:t>1986: Speed premium benefit – extended protection of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income </a:t>
            </a:r>
          </a:p>
          <a:p>
            <a:r>
              <a:rPr lang="sv-SE" sz="2200" dirty="0" err="1">
                <a:latin typeface="Abadi" panose="020B0604020104020204" pitchFamily="34" charset="0"/>
              </a:rPr>
              <a:t>Increased</a:t>
            </a:r>
            <a:r>
              <a:rPr lang="sv-SE" sz="2200" dirty="0">
                <a:latin typeface="Abadi" panose="020B0604020104020204" pitchFamily="34" charset="0"/>
              </a:rPr>
              <a:t> focus on gender </a:t>
            </a:r>
            <a:r>
              <a:rPr lang="sv-SE" sz="2200" dirty="0" err="1">
                <a:latin typeface="Abadi" panose="020B0604020104020204" pitchFamily="34" charset="0"/>
              </a:rPr>
              <a:t>equality</a:t>
            </a:r>
            <a:r>
              <a:rPr lang="sv-SE" sz="2200" dirty="0">
                <a:latin typeface="Abadi" panose="020B0604020104020204" pitchFamily="34" charset="0"/>
              </a:rPr>
              <a:t> – </a:t>
            </a:r>
            <a:r>
              <a:rPr lang="sv-SE" sz="2200" dirty="0" err="1">
                <a:latin typeface="Abadi" panose="020B0604020104020204" pitchFamily="34" charset="0"/>
              </a:rPr>
              <a:t>inequalities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remained</a:t>
            </a:r>
            <a:r>
              <a:rPr lang="sv-SE" sz="2200" dirty="0">
                <a:latin typeface="Abadi" panose="020B0604020104020204" pitchFamily="34" charset="0"/>
              </a:rPr>
              <a:t> (2,5% in 1974 -10% in 1989)</a:t>
            </a:r>
            <a:endParaRPr lang="en-GB" sz="2200" dirty="0">
              <a:latin typeface="Abadi" panose="020B0604020104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49BB04-2533-F760-26F5-CAEE4F37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97" r="25151" b="-2"/>
          <a:stretch>
            <a:fillRect/>
          </a:stretch>
        </p:blipFill>
        <p:spPr>
          <a:xfrm>
            <a:off x="8954428" y="3483864"/>
            <a:ext cx="3234523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0E7E8F-B74D-31FA-A2E9-B451CC76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>
                <a:latin typeface="Abadi" panose="020B0604020104020204" pitchFamily="34" charset="0"/>
              </a:rPr>
              <a:t>Who gained from the reforms, and who did not?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F864C9-90D3-0762-5B86-6F622741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sv-SE" sz="2200" dirty="0" err="1">
                <a:latin typeface="Abadi" panose="020B0604020104020204" pitchFamily="34" charset="0"/>
              </a:rPr>
              <a:t>Gained</a:t>
            </a:r>
            <a:endParaRPr lang="sv-SE" sz="2200" dirty="0">
              <a:latin typeface="Abadi" panose="020B0604020104020204" pitchFamily="34" charset="0"/>
            </a:endParaRPr>
          </a:p>
          <a:p>
            <a:pPr lvl="1"/>
            <a:r>
              <a:rPr lang="en-GB" sz="2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 </a:t>
            </a:r>
            <a:r>
              <a:rPr lang="en-GB" sz="2200" u="sng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fathers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who gained the opportunity to stay home with their </a:t>
            </a:r>
            <a:r>
              <a:rPr lang="en-GB" sz="22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</a:t>
            </a:r>
            <a:r>
              <a:rPr lang="sv-SE" sz="2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 lvl="1"/>
            <a:r>
              <a:rPr lang="sv-SE" sz="2200" u="sng" dirty="0" err="1">
                <a:latin typeface="Abadi" panose="020B0604020104020204" pitchFamily="34" charset="0"/>
                <a:cs typeface="Times New Roman" panose="02020603050405020304" pitchFamily="18" charset="0"/>
              </a:rPr>
              <a:t>Working</a:t>
            </a:r>
            <a:r>
              <a:rPr lang="sv-SE" sz="2200" u="sng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sv-SE" sz="2200" u="sng" dirty="0" err="1">
                <a:latin typeface="Abadi" panose="020B0604020104020204" pitchFamily="34" charset="0"/>
                <a:cs typeface="Times New Roman" panose="02020603050405020304" pitchFamily="18" charset="0"/>
              </a:rPr>
              <a:t>mothers</a:t>
            </a:r>
            <a:r>
              <a:rPr lang="sv-SE" sz="2200" u="sng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sv-SE" sz="2200" dirty="0">
                <a:latin typeface="Abadi" panose="020B0604020104020204" pitchFamily="34" charset="0"/>
                <a:cs typeface="Times New Roman" panose="02020603050405020304" pitchFamily="18" charset="0"/>
              </a:rPr>
              <a:t>- 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 to take temporary leave of while maintaining job security</a:t>
            </a:r>
            <a:r>
              <a:rPr lang="sv-SE" sz="2200" dirty="0">
                <a:effectLst/>
                <a:latin typeface="Abadi" panose="020B0604020104020204" pitchFamily="34" charset="0"/>
              </a:rPr>
              <a:t> </a:t>
            </a:r>
            <a:endParaRPr lang="sv-SE" sz="2200" dirty="0">
              <a:effectLst/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v-SE" sz="2200" dirty="0">
                <a:latin typeface="Abadi" panose="020B0604020104020204" pitchFamily="34" charset="0"/>
              </a:rPr>
              <a:t>The speed premium </a:t>
            </a:r>
            <a:r>
              <a:rPr lang="sv-SE" sz="2200" dirty="0" err="1">
                <a:latin typeface="Abadi" panose="020B0604020104020204" pitchFamily="34" charset="0"/>
              </a:rPr>
              <a:t>benefitted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those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who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could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afford</a:t>
            </a:r>
            <a:r>
              <a:rPr lang="sv-SE" sz="2200" dirty="0">
                <a:latin typeface="Abadi" panose="020B0604020104020204" pitchFamily="34" charset="0"/>
              </a:rPr>
              <a:t> to </a:t>
            </a:r>
            <a:r>
              <a:rPr lang="sv-SE" sz="2200" dirty="0" err="1">
                <a:latin typeface="Abadi" panose="020B0604020104020204" pitchFamily="34" charset="0"/>
              </a:rPr>
              <a:t>reduce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working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hours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after</a:t>
            </a:r>
            <a:r>
              <a:rPr lang="sv-SE" sz="2200" dirty="0">
                <a:latin typeface="Abadi" panose="020B0604020104020204" pitchFamily="34" charset="0"/>
              </a:rPr>
              <a:t> the </a:t>
            </a:r>
            <a:r>
              <a:rPr lang="sv-SE" sz="2200" dirty="0" err="1">
                <a:latin typeface="Abadi" panose="020B0604020104020204" pitchFamily="34" charset="0"/>
              </a:rPr>
              <a:t>first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child</a:t>
            </a:r>
            <a:r>
              <a:rPr lang="sv-SE" sz="2200" dirty="0">
                <a:latin typeface="Abadi" panose="020B0604020104020204" pitchFamily="34" charset="0"/>
              </a:rPr>
              <a:t>, </a:t>
            </a:r>
            <a:r>
              <a:rPr lang="sv-SE" sz="2200" u="sng" dirty="0" err="1">
                <a:latin typeface="Abadi" panose="020B0604020104020204" pitchFamily="34" charset="0"/>
                <a:cs typeface="Times New Roman" panose="02020603050405020304" pitchFamily="18" charset="0"/>
              </a:rPr>
              <a:t>two-parent</a:t>
            </a:r>
            <a:r>
              <a:rPr lang="sv-SE" sz="2200" u="sng" dirty="0">
                <a:latin typeface="Abadi" panose="020B0604020104020204" pitchFamily="34" charset="0"/>
                <a:cs typeface="Times New Roman" panose="02020603050405020304" pitchFamily="18" charset="0"/>
              </a:rPr>
              <a:t> (</a:t>
            </a:r>
            <a:r>
              <a:rPr lang="sv-SE" sz="2200" u="sng" dirty="0" err="1">
                <a:latin typeface="Abadi" panose="020B0604020104020204" pitchFamily="34" charset="0"/>
                <a:cs typeface="Times New Roman" panose="02020603050405020304" pitchFamily="18" charset="0"/>
              </a:rPr>
              <a:t>cohabiting</a:t>
            </a:r>
            <a:r>
              <a:rPr lang="sv-SE" sz="2200" u="sng" dirty="0">
                <a:latin typeface="Abadi" panose="020B0604020104020204" pitchFamily="34" charset="0"/>
                <a:cs typeface="Times New Roman" panose="02020603050405020304" pitchFamily="18" charset="0"/>
              </a:rPr>
              <a:t>) </a:t>
            </a:r>
            <a:r>
              <a:rPr lang="sv-SE" sz="2200" u="sng" dirty="0" err="1">
                <a:latin typeface="Abadi" panose="020B0604020104020204" pitchFamily="34" charset="0"/>
                <a:cs typeface="Times New Roman" panose="02020603050405020304" pitchFamily="18" charset="0"/>
              </a:rPr>
              <a:t>families</a:t>
            </a:r>
            <a:r>
              <a:rPr lang="sv-SE" sz="2200" u="sng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sv-SE" sz="2200" dirty="0">
              <a:latin typeface="Abadi" panose="020B0604020104020204" pitchFamily="34" charset="0"/>
            </a:endParaRPr>
          </a:p>
          <a:p>
            <a:r>
              <a:rPr lang="sv-SE" sz="2200" dirty="0" err="1">
                <a:latin typeface="Abadi" panose="020B0604020104020204" pitchFamily="34" charset="0"/>
              </a:rPr>
              <a:t>Disadvantaged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</a:p>
          <a:p>
            <a:pPr lvl="1"/>
            <a:r>
              <a:rPr lang="sv-SE" sz="2200" dirty="0" err="1">
                <a:latin typeface="Abadi" panose="020B0604020104020204" pitchFamily="34" charset="0"/>
              </a:rPr>
              <a:t>Mothers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without</a:t>
            </a:r>
            <a:r>
              <a:rPr lang="sv-SE" sz="2200" dirty="0">
                <a:latin typeface="Abadi" panose="020B0604020104020204" pitchFamily="34" charset="0"/>
              </a:rPr>
              <a:t> a </a:t>
            </a:r>
            <a:r>
              <a:rPr lang="sv-SE" sz="2200" dirty="0" err="1">
                <a:latin typeface="Abadi" panose="020B0604020104020204" pitchFamily="34" charset="0"/>
              </a:rPr>
              <a:t>gainful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employment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</a:p>
          <a:p>
            <a:pPr lvl="1"/>
            <a:r>
              <a:rPr lang="sv-SE" sz="2200" dirty="0" err="1">
                <a:latin typeface="Abadi" panose="020B0604020104020204" pitchFamily="34" charset="0"/>
              </a:rPr>
              <a:t>Increased</a:t>
            </a:r>
            <a:r>
              <a:rPr lang="sv-SE" sz="2200" dirty="0">
                <a:latin typeface="Abadi" panose="020B0604020104020204" pitchFamily="34" charset="0"/>
              </a:rPr>
              <a:t> risk for </a:t>
            </a:r>
            <a:r>
              <a:rPr lang="sv-SE" sz="2200" dirty="0" err="1">
                <a:latin typeface="Abadi" panose="020B0604020104020204" pitchFamily="34" charset="0"/>
              </a:rPr>
              <a:t>women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who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decreased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their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working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hours</a:t>
            </a:r>
            <a:r>
              <a:rPr lang="sv-SE" sz="2200" dirty="0">
                <a:latin typeface="Abadi" panose="020B0604020104020204" pitchFamily="34" charset="0"/>
              </a:rPr>
              <a:t> – </a:t>
            </a:r>
            <a:r>
              <a:rPr lang="sv-SE" sz="2200" dirty="0" err="1">
                <a:latin typeface="Abadi" panose="020B0604020104020204" pitchFamily="34" charset="0"/>
              </a:rPr>
              <a:t>especially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if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they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became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single</a:t>
            </a:r>
            <a:r>
              <a:rPr lang="sv-SE" sz="2200" dirty="0">
                <a:latin typeface="Abadi" panose="020B0604020104020204" pitchFamily="34" charset="0"/>
              </a:rPr>
              <a:t>, </a:t>
            </a:r>
            <a:r>
              <a:rPr lang="sv-SE" sz="2200" dirty="0" err="1">
                <a:latin typeface="Abadi" panose="020B0604020104020204" pitchFamily="34" charset="0"/>
              </a:rPr>
              <a:t>divorced</a:t>
            </a:r>
            <a:r>
              <a:rPr lang="sv-SE" sz="2200" dirty="0">
                <a:latin typeface="Abadi" panose="020B0604020104020204" pitchFamily="34" charset="0"/>
              </a:rPr>
              <a:t> or </a:t>
            </a:r>
            <a:r>
              <a:rPr lang="sv-SE" sz="2200" dirty="0" err="1">
                <a:latin typeface="Abadi" panose="020B0604020104020204" pitchFamily="34" charset="0"/>
              </a:rPr>
              <a:t>widowed</a:t>
            </a:r>
            <a:r>
              <a:rPr lang="sv-SE" sz="2200" dirty="0">
                <a:latin typeface="Abadi" panose="020B0604020104020204" pitchFamily="34" charset="0"/>
              </a:rPr>
              <a:t> and </a:t>
            </a:r>
            <a:r>
              <a:rPr lang="sv-SE" sz="2200" dirty="0" err="1">
                <a:latin typeface="Abadi" panose="020B0604020104020204" pitchFamily="34" charset="0"/>
              </a:rPr>
              <a:t>when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retiring</a:t>
            </a:r>
            <a:r>
              <a:rPr lang="sv-SE" sz="2200" dirty="0">
                <a:latin typeface="Abadi" panose="020B0604020104020204" pitchFamily="34" charset="0"/>
              </a:rPr>
              <a:t> </a:t>
            </a:r>
            <a:r>
              <a:rPr lang="sv-SE" sz="2200" dirty="0" err="1">
                <a:latin typeface="Abadi" panose="020B0604020104020204" pitchFamily="34" charset="0"/>
              </a:rPr>
              <a:t>low</a:t>
            </a:r>
            <a:r>
              <a:rPr lang="sv-SE" sz="2200" dirty="0">
                <a:latin typeface="Abadi" panose="020B0604020104020204" pitchFamily="34" charset="0"/>
              </a:rPr>
              <a:t> pension</a:t>
            </a:r>
          </a:p>
        </p:txBody>
      </p:sp>
    </p:spTree>
    <p:extLst>
      <p:ext uri="{BB962C8B-B14F-4D97-AF65-F5344CB8AC3E}">
        <p14:creationId xmlns:p14="http://schemas.microsoft.com/office/powerpoint/2010/main" val="59432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391846-BB88-E4E4-0895-F2356540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>
                <a:latin typeface="Abadi" panose="020B0604020104020204" pitchFamily="34" charset="0"/>
              </a:rPr>
              <a:t>Parental Leave During the Crisis of the 1990s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ED6683-DDEC-0EE3-55B6-86AE896E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sv-SE" sz="2200">
                <a:latin typeface="Abadi" panose="020B0604020104020204" pitchFamily="34" charset="0"/>
              </a:rPr>
              <a:t>Reduced compensation levels in parental leave (90-75-80%); </a:t>
            </a:r>
          </a:p>
          <a:p>
            <a:r>
              <a:rPr lang="sv-SE" sz="2200">
                <a:latin typeface="Abadi" panose="020B0604020104020204" pitchFamily="34" charset="0"/>
              </a:rPr>
              <a:t>Nominal level of child allowance reduced; increased poverty and ill-health; restructuring of the welfare state</a:t>
            </a:r>
          </a:p>
          <a:p>
            <a:r>
              <a:rPr lang="sv-SE" sz="2200">
                <a:latin typeface="Abadi" panose="020B0604020104020204" pitchFamily="34" charset="0"/>
              </a:rPr>
              <a:t>Continued focus on gender equality</a:t>
            </a:r>
          </a:p>
          <a:p>
            <a:r>
              <a:rPr lang="sv-SE" sz="2200">
                <a:latin typeface="Abadi" panose="020B0604020104020204" pitchFamily="34" charset="0"/>
              </a:rPr>
              <a:t>Father’s low use of parental leave sparked intense debates – gender equality high on the political agenda (with focus on fathers)</a:t>
            </a:r>
          </a:p>
          <a:p>
            <a:r>
              <a:rPr lang="sv-SE" sz="2200">
                <a:latin typeface="Abadi" panose="020B0604020104020204" pitchFamily="34" charset="0"/>
              </a:rPr>
              <a:t>1995 – first reserved month (”daddy month”)</a:t>
            </a: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07454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8F335F-BB4A-74F9-FBAC-B2ABF58E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600">
                <a:latin typeface="Abadi" panose="020B0604020104020204" pitchFamily="34" charset="0"/>
              </a:rPr>
              <a:t>Which parents gained from the reforms, and which did not?</a:t>
            </a:r>
            <a:endParaRPr lang="en-GB" sz="4600"/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044FA8-65B7-A456-0D59-37578F62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891283" cy="4119172"/>
          </a:xfrm>
        </p:spPr>
        <p:txBody>
          <a:bodyPr anchor="t">
            <a:normAutofit/>
          </a:bodyPr>
          <a:lstStyle/>
          <a:p>
            <a:r>
              <a:rPr lang="sv-SE" sz="2000" dirty="0" err="1">
                <a:latin typeface="Abadi" panose="020B0604020104020204" pitchFamily="34" charset="0"/>
              </a:rPr>
              <a:t>Gained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sv-SE" sz="2000" u="sng" dirty="0" err="1">
                <a:latin typeface="Abadi" panose="020B0604020104020204" pitchFamily="34" charset="0"/>
              </a:rPr>
              <a:t>Employed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u="sng" dirty="0" err="1">
                <a:latin typeface="Abadi" panose="020B0604020104020204" pitchFamily="34" charset="0"/>
              </a:rPr>
              <a:t>fathers</a:t>
            </a:r>
            <a:r>
              <a:rPr lang="sv-SE" sz="2000" u="sng" dirty="0">
                <a:latin typeface="Abadi" panose="020B0604020104020204" pitchFamily="34" charset="0"/>
              </a:rPr>
              <a:t> </a:t>
            </a:r>
            <a:r>
              <a:rPr lang="sv-SE" sz="2000" dirty="0" err="1">
                <a:latin typeface="Abadi" panose="020B0604020104020204" pitchFamily="34" charset="0"/>
              </a:rPr>
              <a:t>who</a:t>
            </a:r>
            <a:r>
              <a:rPr lang="sv-SE" sz="2000" dirty="0">
                <a:latin typeface="Abadi" panose="020B0604020104020204" pitchFamily="34" charset="0"/>
              </a:rPr>
              <a:t> </a:t>
            </a:r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had protected right to parental leave</a:t>
            </a:r>
          </a:p>
          <a:p>
            <a:pPr lvl="1"/>
            <a:r>
              <a:rPr lang="en-GB" sz="20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1995, </a:t>
            </a:r>
            <a:r>
              <a:rPr lang="sv-SE" sz="2000" dirty="0" err="1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sv-SE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fathers with high income, high education and public employment used the insurance. After 1995 – differences between groups of </a:t>
            </a:r>
            <a:r>
              <a:rPr lang="en-GB" sz="20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fathers decreased</a:t>
            </a:r>
          </a:p>
          <a:p>
            <a:pPr lvl="1"/>
            <a:r>
              <a:rPr lang="en-GB" sz="20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norm – 4/5 of all fathers use the parental leave</a:t>
            </a:r>
            <a:endParaRPr lang="sv-SE" sz="20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who could spend more time with their fathers, access to two parents</a:t>
            </a:r>
          </a:p>
          <a:p>
            <a:pPr lvl="1"/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who </a:t>
            </a:r>
            <a:r>
              <a:rPr lang="en-GB" sz="2000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 responsibility </a:t>
            </a:r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childcare</a:t>
            </a:r>
            <a:r>
              <a:rPr lang="sv-SE" sz="2000" dirty="0">
                <a:effectLst/>
                <a:latin typeface="Abadi" panose="020B0604020104020204" pitchFamily="34" charset="0"/>
              </a:rPr>
              <a:t> </a:t>
            </a:r>
            <a:endParaRPr lang="sv-SE" sz="2000" dirty="0">
              <a:latin typeface="Abadi" panose="020B0604020104020204" pitchFamily="34" charset="0"/>
            </a:endParaRPr>
          </a:p>
          <a:p>
            <a:r>
              <a:rPr lang="sv-SE" sz="2000" dirty="0" err="1">
                <a:latin typeface="Abadi" panose="020B0604020104020204" pitchFamily="34" charset="0"/>
              </a:rPr>
              <a:t>Disadvantaged</a:t>
            </a:r>
            <a:endParaRPr lang="sv-SE" sz="2000" dirty="0">
              <a:latin typeface="Abadi" panose="020B0604020104020204" pitchFamily="34" charset="0"/>
            </a:endParaRPr>
          </a:p>
          <a:p>
            <a:pPr lvl="1"/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Mothers and fathers </a:t>
            </a:r>
            <a:r>
              <a:rPr lang="en-GB" sz="2000" u="sng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income </a:t>
            </a:r>
            <a:r>
              <a:rPr lang="en-GB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becoming parents</a:t>
            </a:r>
            <a:endParaRPr lang="sv-SE" sz="2000" dirty="0">
              <a:effectLst/>
              <a:latin typeface="Abadi" panose="020B0604020104020204" pitchFamily="34" charset="0"/>
            </a:endParaRPr>
          </a:p>
          <a:p>
            <a:pPr lvl="1"/>
            <a:r>
              <a:rPr lang="sv-SE" sz="2000" u="sng" dirty="0">
                <a:effectLst/>
                <a:latin typeface="Abadi" panose="020B0604020104020204" pitchFamily="34" charset="0"/>
              </a:rPr>
              <a:t>Lone </a:t>
            </a:r>
            <a:r>
              <a:rPr lang="sv-SE" sz="2000" u="sng" dirty="0" err="1">
                <a:effectLst/>
                <a:latin typeface="Abadi" panose="020B0604020104020204" pitchFamily="34" charset="0"/>
              </a:rPr>
              <a:t>mothers</a:t>
            </a:r>
            <a:r>
              <a:rPr lang="sv-SE" sz="2000" u="sng" dirty="0">
                <a:effectLst/>
                <a:latin typeface="Abadi" panose="020B0604020104020204" pitchFamily="34" charset="0"/>
              </a:rPr>
              <a:t> </a:t>
            </a:r>
            <a:r>
              <a:rPr lang="sv-SE" sz="2000" dirty="0">
                <a:effectLst/>
                <a:latin typeface="Abadi" panose="020B0604020104020204" pitchFamily="34" charset="0"/>
              </a:rPr>
              <a:t>(</a:t>
            </a:r>
            <a:r>
              <a:rPr lang="sv-SE" sz="2000" dirty="0" err="1">
                <a:effectLst/>
                <a:latin typeface="Abadi" panose="020B0604020104020204" pitchFamily="34" charset="0"/>
              </a:rPr>
              <a:t>both</a:t>
            </a:r>
            <a:r>
              <a:rPr lang="sv-SE" sz="2000" dirty="0">
                <a:effectLst/>
                <a:latin typeface="Abadi" panose="020B0604020104020204" pitchFamily="34" charset="0"/>
              </a:rPr>
              <a:t> </a:t>
            </a:r>
            <a:r>
              <a:rPr lang="sv-SE" sz="2000" dirty="0" err="1">
                <a:effectLst/>
                <a:latin typeface="Abadi" panose="020B0604020104020204" pitchFamily="34" charset="0"/>
              </a:rPr>
              <a:t>economically</a:t>
            </a:r>
            <a:r>
              <a:rPr lang="sv-SE" sz="2000" dirty="0">
                <a:effectLst/>
                <a:latin typeface="Abadi" panose="020B0604020104020204" pitchFamily="34" charset="0"/>
              </a:rPr>
              <a:t> and in relation to </a:t>
            </a:r>
            <a:r>
              <a:rPr lang="sv-SE" sz="2000" dirty="0" err="1">
                <a:effectLst/>
                <a:latin typeface="Abadi" panose="020B0604020104020204" pitchFamily="34" charset="0"/>
              </a:rPr>
              <a:t>time</a:t>
            </a:r>
            <a:r>
              <a:rPr lang="sv-SE" sz="2000" dirty="0">
                <a:effectLst/>
                <a:latin typeface="Abadi" panose="020B0604020104020204" pitchFamily="34" charset="0"/>
              </a:rPr>
              <a:t>)</a:t>
            </a:r>
          </a:p>
          <a:p>
            <a:pPr lvl="2"/>
            <a:endParaRPr lang="en-GB" sz="17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DA1A96-269C-3576-6E32-19A37A10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57" r="20199" b="1"/>
          <a:stretch>
            <a:fillRect/>
          </a:stretch>
        </p:blipFill>
        <p:spPr>
          <a:xfrm>
            <a:off x="8686800" y="3203521"/>
            <a:ext cx="3505200" cy="35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1185</Words>
  <Application>Microsoft Office PowerPoint</Application>
  <PresentationFormat>Bredbild</PresentationFormat>
  <Paragraphs>119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Abadi</vt:lpstr>
      <vt:lpstr>Aptos</vt:lpstr>
      <vt:lpstr>Aptos Display</vt:lpstr>
      <vt:lpstr>Arial</vt:lpstr>
      <vt:lpstr>Office-tema</vt:lpstr>
      <vt:lpstr> Swedish parental leave turns 50 Which groups have gained and which have been left out?</vt:lpstr>
      <vt:lpstr>Today’s presentation</vt:lpstr>
      <vt:lpstr>Introduction</vt:lpstr>
      <vt:lpstr>Context</vt:lpstr>
      <vt:lpstr>The Introduction of the Parental Leave, 1974</vt:lpstr>
      <vt:lpstr>Expansion, Flexibility, and (In)Equality, 1975-1991)</vt:lpstr>
      <vt:lpstr>Who gained from the reforms, and who did not?</vt:lpstr>
      <vt:lpstr>Parental Leave During the Crisis of the 1990s</vt:lpstr>
      <vt:lpstr>Which parents gained from the reforms, and which did not?</vt:lpstr>
      <vt:lpstr>Expansion and Risk Management, 2000-2010</vt:lpstr>
      <vt:lpstr>Who gained from the reforms, and who did not?</vt:lpstr>
      <vt:lpstr>Limitations for some and flexibility for others 2010-2024</vt:lpstr>
      <vt:lpstr>Who gained from the reforms, and who did not?</vt:lpstr>
      <vt:lpstr>Consequences and future challenges</vt:lpstr>
      <vt:lpstr>Challenges for the future</vt:lpstr>
      <vt:lpstr>Thank you!</vt:lpstr>
      <vt:lpstr>Share of parents who share equally (40-46%) first 2 years for children born 2005-2021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parental leave turns 50 Which groups have gained and which have been left out?</dc:title>
  <dc:creator>Åsa Lundqvist</dc:creator>
  <cp:lastModifiedBy>Ann-Zofie Duvander</cp:lastModifiedBy>
  <cp:revision>27</cp:revision>
  <cp:lastPrinted>2025-05-07T15:09:53Z</cp:lastPrinted>
  <dcterms:created xsi:type="dcterms:W3CDTF">2025-05-06T11:53:01Z</dcterms:created>
  <dcterms:modified xsi:type="dcterms:W3CDTF">2025-06-12T05:57:07Z</dcterms:modified>
</cp:coreProperties>
</file>