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375" r:id="rId5"/>
    <p:sldId id="279" r:id="rId6"/>
    <p:sldId id="301" r:id="rId7"/>
    <p:sldId id="302" r:id="rId8"/>
    <p:sldId id="304" r:id="rId9"/>
    <p:sldId id="376" r:id="rId10"/>
    <p:sldId id="378" r:id="rId11"/>
    <p:sldId id="379" r:id="rId12"/>
    <p:sldId id="377" r:id="rId13"/>
  </p:sldIdLst>
  <p:sldSz cx="12192000" cy="6858000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6A49A5B-C323-8F33-1987-0A18C5E728C8}" name="Miettinen Anneli" initials="MA" userId="S::anneli.miettinen_kela.fi#ext#@thlfi.onmicrosoft.com::ae3281c4-cf82-4bd0-9bbe-1c2c5a2bf5bd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ettinen Anneli" initials="MA" lastIdx="1" clrIdx="0">
    <p:extLst>
      <p:ext uri="{19B8F6BF-5375-455C-9EA6-DF929625EA0E}">
        <p15:presenceInfo xmlns:p15="http://schemas.microsoft.com/office/powerpoint/2012/main" userId="S::anneli.miettinen@kela.fi::c9a5d82e-1f79-45a0-9960-e9dcb6424b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D31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helfs01.thl.fi\documents\FLUX\K&#228;sikirjoitukset\Book%20chapter_Policies%20and%20attitudes\Table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helfs01.thl.fi\documents\FLUX\K&#228;sikirjoitukset\Book%20chapter_Policies%20and%20attitudes\Table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srvwfs01\users\UJ70OCT\PERHEET\Perheet_aiheita\REFORMI_osahanke\Tuloksia_SEMINAARIIN_25042025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'Gender roles 18-65'!$H$10</c:f>
              <c:strCache>
                <c:ptCount val="1"/>
                <c:pt idx="0">
                  <c:v>2002</c:v>
                </c:pt>
              </c:strCache>
            </c:strRef>
          </c:tx>
          <c:spPr>
            <a:solidFill>
              <a:schemeClr val="dk1">
                <a:tint val="88500"/>
              </a:schemeClr>
            </a:solidFill>
            <a:ln>
              <a:noFill/>
            </a:ln>
            <a:effectLst/>
          </c:spPr>
          <c:invertIfNegative val="0"/>
          <c:cat>
            <c:strRef>
              <c:f>'Gender roles 18-65'!$A$11:$A$16</c:f>
              <c:strCache>
                <c:ptCount val="6"/>
                <c:pt idx="0">
                  <c:v>A working mother can establish just as warm and secure a relationship with her children as a mother who does not work</c:v>
                </c:pt>
                <c:pt idx="1">
                  <c:v>A pre-school child is likely to suffer if his or her mother works</c:v>
                </c:pt>
                <c:pt idx="2">
                  <c:v>All in all, family life suffers when the woman has a full-time job</c:v>
                </c:pt>
                <c:pt idx="3">
                  <c:v>A job is all right, but what most women really want is a home and children</c:v>
                </c:pt>
                <c:pt idx="4">
                  <c:v>Being a housewife is just as fulfilling as working for pay</c:v>
                </c:pt>
                <c:pt idx="5">
                  <c:v>Man's job is to earn money; a woman's job is to look after the home and family</c:v>
                </c:pt>
              </c:strCache>
            </c:strRef>
          </c:cat>
          <c:val>
            <c:numRef>
              <c:f>'Gender roles 18-65'!$H$11:$H$16</c:f>
              <c:numCache>
                <c:formatCode>General</c:formatCode>
                <c:ptCount val="6"/>
                <c:pt idx="0">
                  <c:v>61.39</c:v>
                </c:pt>
                <c:pt idx="1">
                  <c:v>34.31</c:v>
                </c:pt>
                <c:pt idx="2">
                  <c:v>19.93</c:v>
                </c:pt>
                <c:pt idx="3">
                  <c:v>50.63</c:v>
                </c:pt>
                <c:pt idx="4">
                  <c:v>40.909999999999997</c:v>
                </c:pt>
                <c:pt idx="5">
                  <c:v>7.02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2A-412E-A149-5C47462139B9}"/>
            </c:ext>
          </c:extLst>
        </c:ser>
        <c:ser>
          <c:idx val="1"/>
          <c:order val="1"/>
          <c:tx>
            <c:strRef>
              <c:f>'Gender roles 18-65'!$I$10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chemeClr val="dk1">
                <a:tint val="55000"/>
              </a:schemeClr>
            </a:solidFill>
            <a:ln>
              <a:noFill/>
            </a:ln>
            <a:effectLst/>
          </c:spPr>
          <c:invertIfNegative val="0"/>
          <c:cat>
            <c:strRef>
              <c:f>'Gender roles 18-65'!$A$11:$A$16</c:f>
              <c:strCache>
                <c:ptCount val="6"/>
                <c:pt idx="0">
                  <c:v>A working mother can establish just as warm and secure a relationship with her children as a mother who does not work</c:v>
                </c:pt>
                <c:pt idx="1">
                  <c:v>A pre-school child is likely to suffer if his or her mother works</c:v>
                </c:pt>
                <c:pt idx="2">
                  <c:v>All in all, family life suffers when the woman has a full-time job</c:v>
                </c:pt>
                <c:pt idx="3">
                  <c:v>A job is all right, but what most women really want is a home and children</c:v>
                </c:pt>
                <c:pt idx="4">
                  <c:v>Being a housewife is just as fulfilling as working for pay</c:v>
                </c:pt>
                <c:pt idx="5">
                  <c:v>Man's job is to earn money; a woman's job is to look after the home and family</c:v>
                </c:pt>
              </c:strCache>
            </c:strRef>
          </c:cat>
          <c:val>
            <c:numRef>
              <c:f>'Gender roles 18-65'!$I$11:$I$16</c:f>
              <c:numCache>
                <c:formatCode>General</c:formatCode>
                <c:ptCount val="6"/>
                <c:pt idx="0">
                  <c:v>77.77</c:v>
                </c:pt>
                <c:pt idx="1">
                  <c:v>18.940000000000001</c:v>
                </c:pt>
                <c:pt idx="2">
                  <c:v>12.79</c:v>
                </c:pt>
                <c:pt idx="3">
                  <c:v>29.69</c:v>
                </c:pt>
                <c:pt idx="4">
                  <c:v>36.94</c:v>
                </c:pt>
                <c:pt idx="5">
                  <c:v>9.3000000000000007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02A-412E-A149-5C47462139B9}"/>
            </c:ext>
          </c:extLst>
        </c:ser>
        <c:ser>
          <c:idx val="2"/>
          <c:order val="2"/>
          <c:tx>
            <c:strRef>
              <c:f>'Gender roles 18-65'!$J$10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dk1">
                <a:tint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'Gender roles 18-65'!$A$11:$A$16</c:f>
              <c:strCache>
                <c:ptCount val="6"/>
                <c:pt idx="0">
                  <c:v>A working mother can establish just as warm and secure a relationship with her children as a mother who does not work</c:v>
                </c:pt>
                <c:pt idx="1">
                  <c:v>A pre-school child is likely to suffer if his or her mother works</c:v>
                </c:pt>
                <c:pt idx="2">
                  <c:v>All in all, family life suffers when the woman has a full-time job</c:v>
                </c:pt>
                <c:pt idx="3">
                  <c:v>A job is all right, but what most women really want is a home and children</c:v>
                </c:pt>
                <c:pt idx="4">
                  <c:v>Being a housewife is just as fulfilling as working for pay</c:v>
                </c:pt>
                <c:pt idx="5">
                  <c:v>Man's job is to earn money; a woman's job is to look after the home and family</c:v>
                </c:pt>
              </c:strCache>
            </c:strRef>
          </c:cat>
          <c:val>
            <c:numRef>
              <c:f>'Gender roles 18-65'!$J$11:$J$16</c:f>
              <c:numCache>
                <c:formatCode>General</c:formatCode>
                <c:ptCount val="6"/>
                <c:pt idx="0">
                  <c:v>83.49</c:v>
                </c:pt>
                <c:pt idx="1">
                  <c:v>8.9600000000000009</c:v>
                </c:pt>
                <c:pt idx="2">
                  <c:v>7.02</c:v>
                </c:pt>
                <c:pt idx="3">
                  <c:v>12.58</c:v>
                </c:pt>
                <c:pt idx="4">
                  <c:v>25.15</c:v>
                </c:pt>
                <c:pt idx="5">
                  <c:v>5.46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02A-412E-A149-5C47462139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19728600"/>
        <c:axId val="1319728960"/>
      </c:barChart>
      <c:catAx>
        <c:axId val="1319728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endParaRPr lang="fi-FI"/>
          </a:p>
        </c:txPr>
        <c:crossAx val="1319728960"/>
        <c:crosses val="autoZero"/>
        <c:auto val="1"/>
        <c:lblAlgn val="ctr"/>
        <c:lblOffset val="100"/>
        <c:noMultiLvlLbl val="0"/>
      </c:catAx>
      <c:valAx>
        <c:axId val="1319728960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endParaRPr lang="fi-FI"/>
          </a:p>
        </c:txPr>
        <c:crossAx val="1319728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Times New Roman" panose="02020603050405020304" pitchFamily="18" charset="0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100">
          <a:latin typeface="+mn-lt"/>
          <a:cs typeface="Times New Roman" panose="02020603050405020304" pitchFamily="18" charset="0"/>
        </a:defRPr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'Parental leave 18-65'!$B$4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chemeClr val="dk1">
                <a:tint val="88500"/>
              </a:schemeClr>
            </a:solidFill>
            <a:ln>
              <a:noFill/>
            </a:ln>
            <a:effectLst/>
          </c:spPr>
          <c:invertIfNegative val="0"/>
          <c:cat>
            <c:strRef>
              <c:f>'Parental leave 18-65'!$A$5:$A$10</c:f>
              <c:strCache>
                <c:ptCount val="4"/>
                <c:pt idx="0">
                  <c:v>The mother should take the entire paid leave period and the father should not take any paid leave</c:v>
                </c:pt>
                <c:pt idx="1">
                  <c:v>The mother should take most of the paid leave period and the father should take some of it</c:v>
                </c:pt>
                <c:pt idx="2">
                  <c:v>The mother and the father should each take half of the paid leave period</c:v>
                </c:pt>
                <c:pt idx="3">
                  <c:v>Can’t choose</c:v>
                </c:pt>
              </c:strCache>
            </c:strRef>
          </c:cat>
          <c:val>
            <c:numRef>
              <c:f>'Parental leave 18-65'!$B$5:$B$10</c:f>
              <c:numCache>
                <c:formatCode>0</c:formatCode>
                <c:ptCount val="4"/>
                <c:pt idx="0">
                  <c:v>1.58</c:v>
                </c:pt>
                <c:pt idx="1">
                  <c:v>45.95</c:v>
                </c:pt>
                <c:pt idx="2">
                  <c:v>40.840000000000003</c:v>
                </c:pt>
                <c:pt idx="3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60-4260-92B3-FCA88B201A66}"/>
            </c:ext>
          </c:extLst>
        </c:ser>
        <c:ser>
          <c:idx val="1"/>
          <c:order val="1"/>
          <c:tx>
            <c:strRef>
              <c:f>'Parental leave 18-65'!$C$4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dk1">
                <a:tint val="55000"/>
              </a:schemeClr>
            </a:solidFill>
            <a:ln>
              <a:noFill/>
            </a:ln>
            <a:effectLst/>
          </c:spPr>
          <c:invertIfNegative val="0"/>
          <c:cat>
            <c:strRef>
              <c:f>'Parental leave 18-65'!$A$5:$A$10</c:f>
              <c:strCache>
                <c:ptCount val="4"/>
                <c:pt idx="0">
                  <c:v>The mother should take the entire paid leave period and the father should not take any paid leave</c:v>
                </c:pt>
                <c:pt idx="1">
                  <c:v>The mother should take most of the paid leave period and the father should take some of it</c:v>
                </c:pt>
                <c:pt idx="2">
                  <c:v>The mother and the father should each take half of the paid leave period</c:v>
                </c:pt>
                <c:pt idx="3">
                  <c:v>Can’t choose</c:v>
                </c:pt>
              </c:strCache>
            </c:strRef>
          </c:cat>
          <c:val>
            <c:numRef>
              <c:f>'Parental leave 18-65'!$C$5:$C$10</c:f>
              <c:numCache>
                <c:formatCode>0</c:formatCode>
                <c:ptCount val="4"/>
                <c:pt idx="0">
                  <c:v>0.35</c:v>
                </c:pt>
                <c:pt idx="1">
                  <c:v>36</c:v>
                </c:pt>
                <c:pt idx="2">
                  <c:v>48.87</c:v>
                </c:pt>
                <c:pt idx="3">
                  <c:v>14.04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260-4260-92B3-FCA88B201A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187590360"/>
        <c:axId val="1187590000"/>
      </c:barChart>
      <c:catAx>
        <c:axId val="118759036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endParaRPr lang="fi-FI"/>
          </a:p>
        </c:txPr>
        <c:crossAx val="1187590000"/>
        <c:crosses val="autoZero"/>
        <c:auto val="1"/>
        <c:lblAlgn val="ctr"/>
        <c:lblOffset val="100"/>
        <c:noMultiLvlLbl val="0"/>
      </c:catAx>
      <c:valAx>
        <c:axId val="1187590000"/>
        <c:scaling>
          <c:orientation val="minMax"/>
          <c:max val="100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endParaRPr lang="fi-FI"/>
          </a:p>
        </c:txPr>
        <c:crossAx val="11875903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Times New Roman" panose="02020603050405020304" pitchFamily="18" charset="0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latin typeface="+mn-lt"/>
          <a:cs typeface="Times New Roman" panose="02020603050405020304" pitchFamily="18" charset="0"/>
        </a:defRPr>
      </a:pPr>
      <a:endParaRPr lang="fi-FI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en-US" sz="2000" b="0" i="0" u="none" strike="noStrike" kern="1200" spc="0" baseline="0" noProof="1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fi-FI" sz="2000">
                <a:solidFill>
                  <a:schemeClr val="tx2"/>
                </a:solidFill>
              </a:rPr>
              <a:t>The proportion of mothers and fathers who took at least some parental leave (%)</a:t>
            </a:r>
          </a:p>
        </c:rich>
      </c:tx>
      <c:layout>
        <c:manualLayout>
          <c:xMode val="edge"/>
          <c:yMode val="edge"/>
          <c:x val="3.093199015312462E-2"/>
          <c:y val="5.4610902575253587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2000" b="0" i="0" u="none" strike="noStrike" kern="1200" spc="0" baseline="0" noProof="1" dirty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>
        <c:manualLayout>
          <c:layoutTarget val="inner"/>
          <c:xMode val="edge"/>
          <c:yMode val="edge"/>
          <c:x val="0.10039334972749887"/>
          <c:y val="0.26295675200211505"/>
          <c:w val="0.68083127757760642"/>
          <c:h val="0.567364177718278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'slide 14'!$M$6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lang="en-US" sz="1700" b="0" i="0" u="none" strike="noStrike" kern="1200" baseline="0" noProof="1" dirty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'slide 14'!$L$7:$L$8</c:f>
              <c:strCache>
                <c:ptCount val="2"/>
                <c:pt idx="0">
                  <c:v>Äiti</c:v>
                </c:pt>
                <c:pt idx="1">
                  <c:v>Isä</c:v>
                </c:pt>
              </c:strCache>
            </c:strRef>
          </c:cat>
          <c:val>
            <c:numRef>
              <c:f>'slide 14'!$M$7:$M$8</c:f>
              <c:numCache>
                <c:formatCode>General</c:formatCode>
                <c:ptCount val="2"/>
                <c:pt idx="0">
                  <c:v>98.9</c:v>
                </c:pt>
                <c:pt idx="1">
                  <c:v>81.099999999999994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27-4D10-B1CC-75C927A01D34}"/>
            </c:ext>
          </c:extLst>
        </c:ser>
        <c:ser>
          <c:idx val="1"/>
          <c:order val="1"/>
          <c:tx>
            <c:strRef>
              <c:f>'slide 14'!$N$6</c:f>
              <c:strCache>
                <c:ptCount val="1"/>
                <c:pt idx="0">
                  <c:v>9–12/2022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lang="en-US" sz="1700" b="0" i="0" u="none" strike="noStrike" kern="1200" baseline="0" noProof="1" dirty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'slide 14'!$L$7:$L$8</c:f>
              <c:strCache>
                <c:ptCount val="2"/>
                <c:pt idx="0">
                  <c:v>Äiti</c:v>
                </c:pt>
                <c:pt idx="1">
                  <c:v>Isä</c:v>
                </c:pt>
              </c:strCache>
            </c:strRef>
          </c:cat>
          <c:val>
            <c:numRef>
              <c:f>'slide 14'!$N$7:$N$8</c:f>
              <c:numCache>
                <c:formatCode>General</c:formatCode>
                <c:ptCount val="2"/>
                <c:pt idx="0">
                  <c:v>99.7</c:v>
                </c:pt>
                <c:pt idx="1">
                  <c:v>85.2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F27-4D10-B1CC-75C927A01D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22153072"/>
        <c:axId val="822148496"/>
      </c:barChart>
      <c:catAx>
        <c:axId val="822153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bg1">
                <a:lumMod val="6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900" b="0" i="0" u="none" strike="noStrike" kern="120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822148496"/>
        <c:crosses val="autoZero"/>
        <c:auto val="1"/>
        <c:lblAlgn val="ctr"/>
        <c:lblOffset val="100"/>
        <c:noMultiLvlLbl val="0"/>
      </c:catAx>
      <c:valAx>
        <c:axId val="822148496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lang="en-US" sz="1200" b="0" i="0" u="none" strike="noStrike" kern="1200" baseline="0" noProof="1" dirty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i-FI" sz="1200">
                    <a:solidFill>
                      <a:schemeClr val="tx2"/>
                    </a:solidFill>
                  </a:rPr>
                  <a:t>Per 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lang="en-US" sz="1200" b="0" i="0" u="none" strike="noStrike" kern="1200" baseline="0" noProof="1" dirty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i-FI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300" b="0" i="0" u="none" strike="noStrike" kern="1200" baseline="0" noProof="1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8221530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2000" b="0" i="0" u="none" strike="noStrike" kern="1200" baseline="0" noProof="1" dirty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lang="en-US" noProof="1" dirty="0"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51E77-4947-4162-94DA-53BD109969B1}" type="datetimeFigureOut">
              <a:rPr lang="en-FI" smtClean="0"/>
              <a:t>06/09/2025</a:t>
            </a:fld>
            <a:endParaRPr lang="en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1A5070-4100-450A-95C1-E0A2A02266BE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553901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1A5070-4100-450A-95C1-E0A2A02266BE}" type="slidenum">
              <a:rPr lang="en-FI" smtClean="0"/>
              <a:t>2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92490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ansi">
    <p:bg>
      <p:bgPr>
        <a:solidFill>
          <a:srgbClr val="5D31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25E48-0165-4098-AA12-358AB4C52BD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199" y="2017713"/>
            <a:ext cx="6216749" cy="2387600"/>
          </a:xfrm>
        </p:spPr>
        <p:txBody>
          <a:bodyPr anchor="b">
            <a:noAutofit/>
          </a:bodyPr>
          <a:lstStyle>
            <a:lvl1pPr algn="l">
              <a:defRPr sz="3600" b="0" i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2FEA79-D801-45AE-96C2-481DCE4CDA6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199" y="4700588"/>
            <a:ext cx="5056164" cy="1655762"/>
          </a:xfrm>
        </p:spPr>
        <p:txBody>
          <a:bodyPr>
            <a:noAutofit/>
          </a:bodyPr>
          <a:lstStyle>
            <a:lvl1pPr marL="0" indent="0" algn="l">
              <a:buNone/>
              <a:defRPr sz="2000" i="1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Family Formation in Flux – Causes,</a:t>
            </a:r>
            <a:r>
              <a:rPr lang="fi-FI" sz="18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 </a:t>
            </a:r>
            <a:r>
              <a:rPr lang="en-US"/>
              <a:t>Consequences and Possible Futures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A3D47E-F5CF-474C-B655-7B4F720DE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689AE-5E7E-42EF-8BD4-956F922794AA}" type="datetimeFigureOut">
              <a:rPr lang="en-FI" smtClean="0"/>
              <a:t>06/09/2025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59AE7F-3143-46C5-B1A6-7B422A97E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736F23-6EA2-4375-9D6D-7B1388FD1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1602B-7177-4A8A-84C9-C6B8DA14815D}" type="slidenum">
              <a:rPr lang="en-FI" smtClean="0"/>
              <a:t>‹#›</a:t>
            </a:fld>
            <a:endParaRPr lang="en-FI"/>
          </a:p>
        </p:txBody>
      </p:sp>
      <p:pic>
        <p:nvPicPr>
          <p:cNvPr id="19" name="Graphic 7">
            <a:extLst>
              <a:ext uri="{FF2B5EF4-FFF2-40B4-BE49-F238E27FC236}">
                <a16:creationId xmlns:a16="http://schemas.microsoft.com/office/drawing/2014/main" id="{DA7E26E8-486D-7B2E-504B-F35A01CDD3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199" y="932193"/>
            <a:ext cx="3565777" cy="852687"/>
          </a:xfrm>
          <a:prstGeom prst="rect">
            <a:avLst/>
          </a:prstGeom>
        </p:spPr>
      </p:pic>
      <p:sp>
        <p:nvSpPr>
          <p:cNvPr id="21" name="Subtitle 2">
            <a:extLst>
              <a:ext uri="{FF2B5EF4-FFF2-40B4-BE49-F238E27FC236}">
                <a16:creationId xmlns:a16="http://schemas.microsoft.com/office/drawing/2014/main" id="{CC86453A-89CB-86F7-CD95-7E44C5863A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 rot="16200000">
            <a:off x="9378168" y="3725080"/>
            <a:ext cx="5056164" cy="571500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i="1" kern="120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accent6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accent6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accent6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accent6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i="0"/>
              <a:t>fluxconsortium.fi</a:t>
            </a:r>
          </a:p>
        </p:txBody>
      </p:sp>
    </p:spTree>
    <p:extLst>
      <p:ext uri="{BB962C8B-B14F-4D97-AF65-F5344CB8AC3E}">
        <p14:creationId xmlns:p14="http://schemas.microsoft.com/office/powerpoint/2010/main" val="2208857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Väliotsikko dia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ED2CE-F0C0-4821-9F6B-83F2BADD9D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FI" err="1"/>
              <a:t>Syntyvyyden</a:t>
            </a:r>
            <a:r>
              <a:rPr lang="en-FI"/>
              <a:t> </a:t>
            </a:r>
            <a:r>
              <a:rPr lang="en-FI" err="1"/>
              <a:t>muutoksia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4B412A-E17C-43D0-8199-F13AB22AC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689AE-5E7E-42EF-8BD4-956F922794AA}" type="datetimeFigureOut">
              <a:rPr lang="en-FI" smtClean="0"/>
              <a:t>06/09/2025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155EB3-DB38-486F-941E-B73FB2395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808DBD-1794-46AB-8E71-1B204F597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1602B-7177-4A8A-84C9-C6B8DA14815D}" type="slidenum">
              <a:rPr lang="en-FI" smtClean="0"/>
              <a:t>‹#›</a:t>
            </a:fld>
            <a:endParaRPr lang="en-FI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0DB445E3-7C27-4040-9F49-2C2ADC943C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03401" y="323238"/>
            <a:ext cx="1607598" cy="1105714"/>
          </a:xfrm>
          <a:prstGeom prst="rect">
            <a:avLst/>
          </a:prstGeom>
        </p:spPr>
      </p:pic>
      <p:pic>
        <p:nvPicPr>
          <p:cNvPr id="3" name="Graphic 7">
            <a:extLst>
              <a:ext uri="{FF2B5EF4-FFF2-40B4-BE49-F238E27FC236}">
                <a16:creationId xmlns:a16="http://schemas.microsoft.com/office/drawing/2014/main" id="{76379DDF-0E02-FADC-42CA-C0AC41B50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08110" y="6227351"/>
            <a:ext cx="1302890" cy="311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437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Väliotsikko 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ED2CE-F0C0-4821-9F6B-83F2BADD9D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FI" err="1"/>
              <a:t>Syntyvyyden</a:t>
            </a:r>
            <a:r>
              <a:rPr lang="en-FI"/>
              <a:t> </a:t>
            </a:r>
            <a:r>
              <a:rPr lang="en-FI" err="1"/>
              <a:t>muutoksia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4B412A-E17C-43D0-8199-F13AB22AC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689AE-5E7E-42EF-8BD4-956F922794AA}" type="datetimeFigureOut">
              <a:rPr lang="en-FI" smtClean="0"/>
              <a:t>06/09/2025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155EB3-DB38-486F-941E-B73FB2395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808DBD-1794-46AB-8E71-1B204F597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1602B-7177-4A8A-84C9-C6B8DA14815D}" type="slidenum">
              <a:rPr lang="en-FI" smtClean="0"/>
              <a:t>‹#›</a:t>
            </a:fld>
            <a:endParaRPr lang="en-FI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7805A043-674C-41E7-885B-E794F9EDC6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03401" y="323238"/>
            <a:ext cx="1607598" cy="1105714"/>
          </a:xfrm>
          <a:prstGeom prst="rect">
            <a:avLst/>
          </a:prstGeom>
        </p:spPr>
      </p:pic>
      <p:pic>
        <p:nvPicPr>
          <p:cNvPr id="3" name="Graphic 7">
            <a:extLst>
              <a:ext uri="{FF2B5EF4-FFF2-40B4-BE49-F238E27FC236}">
                <a16:creationId xmlns:a16="http://schemas.microsoft.com/office/drawing/2014/main" id="{2C99C96F-1BA0-7071-F536-D1F7031796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08110" y="6227351"/>
            <a:ext cx="1302890" cy="311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0578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vupohja infografiik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9FD38D-E218-4656-8DD3-75375A9D5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60573B-A6C6-4A0D-98A7-AC6BF30174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buClr>
                <a:schemeClr val="accent2"/>
              </a:buClr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66697E-98E5-474D-A09C-F03381C48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689AE-5E7E-42EF-8BD4-956F922794AA}" type="datetimeFigureOut">
              <a:rPr lang="en-FI" smtClean="0"/>
              <a:t>06/09/2025</a:t>
            </a:fld>
            <a:endParaRPr lang="en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96B29C-8940-478F-B9B7-43348F78E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D75C7E-6066-48AD-BCC4-D868D8B56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1602B-7177-4A8A-84C9-C6B8DA14815D}" type="slidenum">
              <a:rPr lang="en-FI" smtClean="0"/>
              <a:t>‹#›</a:t>
            </a:fld>
            <a:endParaRPr lang="en-FI"/>
          </a:p>
        </p:txBody>
      </p:sp>
      <p:pic>
        <p:nvPicPr>
          <p:cNvPr id="4" name="Graphic 7">
            <a:extLst>
              <a:ext uri="{FF2B5EF4-FFF2-40B4-BE49-F238E27FC236}">
                <a16:creationId xmlns:a16="http://schemas.microsoft.com/office/drawing/2014/main" id="{7D5CD86A-46E7-4CEB-B4CC-5D360F83F8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08110" y="6227351"/>
            <a:ext cx="1302890" cy="311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96896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äliotsikko di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4B412A-E17C-43D0-8199-F13AB22AC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689AE-5E7E-42EF-8BD4-956F922794AA}" type="datetimeFigureOut">
              <a:rPr lang="en-FI" smtClean="0"/>
              <a:t>06/09/2025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155EB3-DB38-486F-941E-B73FB2395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808DBD-1794-46AB-8E71-1B204F597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1602B-7177-4A8A-84C9-C6B8DA14815D}" type="slidenum">
              <a:rPr lang="en-FI" smtClean="0"/>
              <a:t>‹#›</a:t>
            </a:fld>
            <a:endParaRPr lang="en-FI"/>
          </a:p>
        </p:txBody>
      </p:sp>
      <p:pic>
        <p:nvPicPr>
          <p:cNvPr id="2" name="Graphic 7">
            <a:extLst>
              <a:ext uri="{FF2B5EF4-FFF2-40B4-BE49-F238E27FC236}">
                <a16:creationId xmlns:a16="http://schemas.microsoft.com/office/drawing/2014/main" id="{8F05131B-17BB-E41C-2BC2-919A8CD924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08110" y="6227351"/>
            <a:ext cx="1302890" cy="311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67543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Dia pohja kuv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E40CA93-DFEC-4969-A92D-C06033C825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0"/>
            <a:ext cx="5611092" cy="68579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FI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5A263B7D-A213-6DCA-0D77-7851233484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08110" y="6227351"/>
            <a:ext cx="1302890" cy="31156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507C0B2-2876-4DF7-9F6A-07EAB7BEA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2256" y="457200"/>
            <a:ext cx="5022272" cy="16002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A0614-2B23-4821-822A-D2F1BB9997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62256" y="2185937"/>
            <a:ext cx="5022272" cy="3811588"/>
          </a:xfrm>
        </p:spPr>
        <p:txBody>
          <a:bodyPr/>
          <a:lstStyle>
            <a:lvl1pPr marL="0" indent="0">
              <a:buNone/>
              <a:defRPr sz="2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627379-0315-4C8C-9065-1BE01BF27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689AE-5E7E-42EF-8BD4-956F922794AA}" type="datetimeFigureOut">
              <a:rPr lang="en-FI" smtClean="0"/>
              <a:t>06/09/2025</a:t>
            </a:fld>
            <a:endParaRPr lang="en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50BCB4-AFCF-48B6-946E-BCD487FD1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4F230D-34DB-4C62-8FE1-BE4CEC082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1602B-7177-4A8A-84C9-C6B8DA14815D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8414038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61BB8-6906-497A-A8E3-D778FB877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62A675-68B1-4A0C-83A7-FD6AEE042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689AE-5E7E-42EF-8BD4-956F922794AA}" type="datetimeFigureOut">
              <a:rPr lang="en-FI" smtClean="0"/>
              <a:t>06/09/2025</a:t>
            </a:fld>
            <a:endParaRPr lang="en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609C59-F9F9-4DCB-8284-9AFD52D32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82EA75-C8A9-4FAB-9C34-8903F55EF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1602B-7177-4A8A-84C9-C6B8DA14815D}" type="slidenum">
              <a:rPr lang="en-FI" smtClean="0"/>
              <a:t>‹#›</a:t>
            </a:fld>
            <a:endParaRPr lang="en-FI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942A21D4-A05B-44A2-B5C2-434A8DF865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08110" y="6227351"/>
            <a:ext cx="1302890" cy="311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07125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etus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5A263B7D-A213-6DCA-0D77-7851233484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08110" y="6227351"/>
            <a:ext cx="1302890" cy="31156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507C0B2-2876-4DF7-9F6A-07EAB7BEA0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057400"/>
            <a:ext cx="10515600" cy="16002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Kiitos</a:t>
            </a:r>
            <a:endParaRPr lang="en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A0614-2B23-4821-822A-D2F1BB9997DB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8200" y="4090937"/>
            <a:ext cx="10515600" cy="1600200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marika.jalovaara@utu.fi</a:t>
            </a:r>
          </a:p>
          <a:p>
            <a:pPr lvl="0"/>
            <a:endParaRPr lang="en-US"/>
          </a:p>
          <a:p>
            <a:pPr lvl="0"/>
            <a:r>
              <a:rPr lang="en-US"/>
              <a:t>You can find us on Twitter </a:t>
            </a:r>
          </a:p>
          <a:p>
            <a:pPr lvl="0"/>
            <a:r>
              <a:rPr lang="en-US"/>
              <a:t>@FLUX_Consortium</a:t>
            </a:r>
          </a:p>
        </p:txBody>
      </p:sp>
    </p:spTree>
    <p:extLst>
      <p:ext uri="{BB962C8B-B14F-4D97-AF65-F5344CB8AC3E}">
        <p14:creationId xmlns:p14="http://schemas.microsoft.com/office/powerpoint/2010/main" val="28827527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FFF3D-15E6-4B76-ACE1-8C7AA680E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9A3F3-58FC-4B51-837D-500ED7F368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7153E2-73A0-458D-9F41-9232DB7856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653A9B-B3B7-48F3-8234-913328EBB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689AE-5E7E-42EF-8BD4-956F922794AA}" type="datetimeFigureOut">
              <a:rPr lang="en-FI" smtClean="0"/>
              <a:t>06/09/2025</a:t>
            </a:fld>
            <a:endParaRPr lang="en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8EC440-323E-4768-B4AB-F48339E44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FD0B58-EEC6-433D-92C4-2CD59B8FD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1602B-7177-4A8A-84C9-C6B8DA14815D}" type="slidenum">
              <a:rPr lang="en-FI" smtClean="0"/>
              <a:t>‹#›</a:t>
            </a:fld>
            <a:endParaRPr lang="en-FI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5A0018E7-DDBD-4147-BBAD-A999D7AA4E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08110" y="6227351"/>
            <a:ext cx="1302890" cy="311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0757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7C0B2-2876-4DF7-9F6A-07EAB7BEA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E40CA93-DFEC-4969-A92D-C06033C825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A0614-2B23-4821-822A-D2F1BB9997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627379-0315-4C8C-9065-1BE01BF27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689AE-5E7E-42EF-8BD4-956F922794AA}" type="datetimeFigureOut">
              <a:rPr lang="en-FI" smtClean="0"/>
              <a:t>06/09/2025</a:t>
            </a:fld>
            <a:endParaRPr lang="en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50BCB4-AFCF-48B6-946E-BCD487FD1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4F230D-34DB-4C62-8FE1-BE4CEC082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1602B-7177-4A8A-84C9-C6B8DA14815D}" type="slidenum">
              <a:rPr lang="en-FI" smtClean="0"/>
              <a:t>‹#›</a:t>
            </a:fld>
            <a:endParaRPr lang="en-FI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1B476F2D-54C9-4EF6-95E0-7CB30AF2C3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08110" y="6227351"/>
            <a:ext cx="1302890" cy="311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109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D8742-AD10-4B86-8B3D-12BB86E29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DF5781-8BC2-4AAA-A220-841576325D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54E954-D662-490C-91C9-A83F3E399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689AE-5E7E-42EF-8BD4-956F922794AA}" type="datetimeFigureOut">
              <a:rPr lang="en-FI" smtClean="0"/>
              <a:t>06/09/2025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B4B69E-9070-476D-9DE5-0C6EB29D5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57DB53-99AD-4EA9-99F4-71B2EEF69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1602B-7177-4A8A-84C9-C6B8DA14815D}" type="slidenum">
              <a:rPr lang="en-FI" smtClean="0"/>
              <a:t>‹#›</a:t>
            </a:fld>
            <a:endParaRPr lang="en-FI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7F1519C1-E498-4C50-8CE8-BBD45726B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08110" y="6227351"/>
            <a:ext cx="1302890" cy="311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517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rus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5C5B4-11F0-4BC5-9B45-D7D66D3D6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CAE0C6-6F1D-4913-994B-86AA4FBFB9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1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1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1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1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1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AEE7A5-8AA3-4A83-B85D-128A645B8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689AE-5E7E-42EF-8BD4-956F922794AA}" type="datetimeFigureOut">
              <a:rPr lang="en-FI" smtClean="0"/>
              <a:t>06/09/2025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375A24-3C3C-4A13-8D6D-093EC63B4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2475F8-B547-471E-8896-154A88C6F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1602B-7177-4A8A-84C9-C6B8DA14815D}" type="slidenum">
              <a:rPr lang="en-FI" smtClean="0"/>
              <a:t>‹#›</a:t>
            </a:fld>
            <a:endParaRPr lang="en-FI"/>
          </a:p>
        </p:txBody>
      </p:sp>
      <p:pic>
        <p:nvPicPr>
          <p:cNvPr id="19" name="Graphic 9">
            <a:extLst>
              <a:ext uri="{FF2B5EF4-FFF2-40B4-BE49-F238E27FC236}">
                <a16:creationId xmlns:a16="http://schemas.microsoft.com/office/drawing/2014/main" id="{E3E0EACB-FCB2-6C4C-E903-B9ADDD0265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08110" y="6227351"/>
            <a:ext cx="1302890" cy="311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3468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04D8EBF-7502-40AF-BFF9-77399BAC22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EF7589-6BAC-40A1-9DDF-CDAEDB6830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027BCE-7EE5-400B-9C5A-5CA634BAF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689AE-5E7E-42EF-8BD4-956F922794AA}" type="datetimeFigureOut">
              <a:rPr lang="en-FI" smtClean="0"/>
              <a:t>06/09/2025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F7718E-949B-4F36-966C-1E8066D95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48ED12-88DA-469D-A187-0D478F9DA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1602B-7177-4A8A-84C9-C6B8DA14815D}" type="slidenum">
              <a:rPr lang="en-FI" smtClean="0"/>
              <a:t>‹#›</a:t>
            </a:fld>
            <a:endParaRPr lang="en-FI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A185F6E1-5ED0-414E-958E-097A500718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08110" y="6227351"/>
            <a:ext cx="1302890" cy="311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708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Perussivu ILMAN LOG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5C5B4-11F0-4BC5-9B45-D7D66D3D6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CAE0C6-6F1D-4913-994B-86AA4FBFB9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1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1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1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1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1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AEE7A5-8AA3-4A83-B85D-128A645B8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689AE-5E7E-42EF-8BD4-956F922794AA}" type="datetimeFigureOut">
              <a:rPr lang="en-FI" smtClean="0"/>
              <a:t>06/09/2025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375A24-3C3C-4A13-8D6D-093EC63B4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2475F8-B547-471E-8896-154A88C6F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1602B-7177-4A8A-84C9-C6B8DA14815D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4107546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ED2CE-F0C0-4821-9F6B-83F2BADD9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0AE802-2E77-4D39-9AAD-0F2B30CA11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4B412A-E17C-43D0-8199-F13AB22AC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689AE-5E7E-42EF-8BD4-956F922794AA}" type="datetimeFigureOut">
              <a:rPr lang="en-FI" smtClean="0"/>
              <a:t>06/09/2025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155EB3-DB38-486F-941E-B73FB2395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808DBD-1794-46AB-8E71-1B204F597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1602B-7177-4A8A-84C9-C6B8DA14815D}" type="slidenum">
              <a:rPr lang="en-FI" smtClean="0"/>
              <a:t>‹#›</a:t>
            </a:fld>
            <a:endParaRPr lang="en-FI"/>
          </a:p>
        </p:txBody>
      </p:sp>
      <p:pic>
        <p:nvPicPr>
          <p:cNvPr id="18" name="Graphic 7">
            <a:extLst>
              <a:ext uri="{FF2B5EF4-FFF2-40B4-BE49-F238E27FC236}">
                <a16:creationId xmlns:a16="http://schemas.microsoft.com/office/drawing/2014/main" id="{CB19D125-3C5E-2B6F-10D8-3A1E5AAA3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08110" y="6227351"/>
            <a:ext cx="1302890" cy="311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137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di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ED2CE-F0C0-4821-9F6B-83F2BADD9D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FI" err="1"/>
              <a:t>Syntyvyyden</a:t>
            </a:r>
            <a:r>
              <a:rPr lang="en-FI"/>
              <a:t> </a:t>
            </a:r>
            <a:r>
              <a:rPr lang="en-FI" err="1"/>
              <a:t>muutoksia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4B412A-E17C-43D0-8199-F13AB22AC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689AE-5E7E-42EF-8BD4-956F922794AA}" type="datetimeFigureOut">
              <a:rPr lang="en-FI" smtClean="0"/>
              <a:t>06/09/2025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155EB3-DB38-486F-941E-B73FB2395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808DBD-1794-46AB-8E71-1B204F597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1602B-7177-4A8A-84C9-C6B8DA14815D}" type="slidenum">
              <a:rPr lang="en-FI" smtClean="0"/>
              <a:t>‹#›</a:t>
            </a:fld>
            <a:endParaRPr lang="en-FI"/>
          </a:p>
        </p:txBody>
      </p:sp>
      <p:pic>
        <p:nvPicPr>
          <p:cNvPr id="35" name="Graphic 7">
            <a:extLst>
              <a:ext uri="{FF2B5EF4-FFF2-40B4-BE49-F238E27FC236}">
                <a16:creationId xmlns:a16="http://schemas.microsoft.com/office/drawing/2014/main" id="{E3DAAB65-87FE-BDEA-D0A0-8A35775E4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08110" y="6227351"/>
            <a:ext cx="1302890" cy="311561"/>
          </a:xfrm>
          <a:prstGeom prst="rect">
            <a:avLst/>
          </a:prstGeom>
        </p:spPr>
      </p:pic>
      <p:pic>
        <p:nvPicPr>
          <p:cNvPr id="36" name="Graphic 8">
            <a:extLst>
              <a:ext uri="{FF2B5EF4-FFF2-40B4-BE49-F238E27FC236}">
                <a16:creationId xmlns:a16="http://schemas.microsoft.com/office/drawing/2014/main" id="{B3C19E60-70D1-3953-B305-6FA121353A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203401" y="323238"/>
            <a:ext cx="1607598" cy="110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5378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Väliotsikko dia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ED2CE-F0C0-4821-9F6B-83F2BADD9D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475821"/>
            <a:ext cx="10515600" cy="2852737"/>
          </a:xfrm>
          <a:noFill/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FI" err="1"/>
              <a:t>Syntyvyyden</a:t>
            </a:r>
            <a:r>
              <a:rPr lang="en-FI"/>
              <a:t> </a:t>
            </a:r>
            <a:br>
              <a:rPr lang="en-FI"/>
            </a:br>
            <a:r>
              <a:rPr lang="en-FI" err="1"/>
              <a:t>muutoksia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4B412A-E17C-43D0-8199-F13AB22AC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689AE-5E7E-42EF-8BD4-956F922794AA}" type="datetimeFigureOut">
              <a:rPr lang="en-FI" smtClean="0"/>
              <a:t>06/09/2025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155EB3-DB38-486F-941E-B73FB2395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808DBD-1794-46AB-8E71-1B204F597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1602B-7177-4A8A-84C9-C6B8DA14815D}" type="slidenum">
              <a:rPr lang="en-FI" smtClean="0"/>
              <a:t>‹#›</a:t>
            </a:fld>
            <a:endParaRPr lang="en-FI"/>
          </a:p>
        </p:txBody>
      </p:sp>
      <p:pic>
        <p:nvPicPr>
          <p:cNvPr id="17" name="Graphic 7">
            <a:extLst>
              <a:ext uri="{FF2B5EF4-FFF2-40B4-BE49-F238E27FC236}">
                <a16:creationId xmlns:a16="http://schemas.microsoft.com/office/drawing/2014/main" id="{F9AB8617-E08D-6276-61CB-AE451783A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508110" y="6227351"/>
            <a:ext cx="1302890" cy="311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088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äliotsikko 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ED2CE-F0C0-4821-9F6B-83F2BADD9D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FI" err="1"/>
              <a:t>Syntyvyyden</a:t>
            </a:r>
            <a:r>
              <a:rPr lang="en-FI"/>
              <a:t> </a:t>
            </a:r>
            <a:r>
              <a:rPr lang="en-FI" err="1"/>
              <a:t>muutoksia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4B412A-E17C-43D0-8199-F13AB22AC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689AE-5E7E-42EF-8BD4-956F922794AA}" type="datetimeFigureOut">
              <a:rPr lang="en-FI" smtClean="0"/>
              <a:t>06/09/2025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155EB3-DB38-486F-941E-B73FB2395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808DBD-1794-46AB-8E71-1B204F597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1602B-7177-4A8A-84C9-C6B8DA14815D}" type="slidenum">
              <a:rPr lang="en-FI" smtClean="0"/>
              <a:t>‹#›</a:t>
            </a:fld>
            <a:endParaRPr lang="en-FI"/>
          </a:p>
        </p:txBody>
      </p:sp>
      <p:grpSp>
        <p:nvGrpSpPr>
          <p:cNvPr id="30" name="Ryhmä 29">
            <a:extLst>
              <a:ext uri="{FF2B5EF4-FFF2-40B4-BE49-F238E27FC236}">
                <a16:creationId xmlns:a16="http://schemas.microsoft.com/office/drawing/2014/main" id="{FA0306F3-2DE5-2B6D-6248-BAC2C95894F4}"/>
              </a:ext>
            </a:extLst>
          </p:cNvPr>
          <p:cNvGrpSpPr/>
          <p:nvPr userDrawn="1"/>
        </p:nvGrpSpPr>
        <p:grpSpPr>
          <a:xfrm>
            <a:off x="10203401" y="326237"/>
            <a:ext cx="1609121" cy="1107227"/>
            <a:chOff x="10610848" y="326237"/>
            <a:chExt cx="1201674" cy="826865"/>
          </a:xfrm>
          <a:solidFill>
            <a:schemeClr val="accent3"/>
          </a:solidFill>
        </p:grpSpPr>
        <p:sp>
          <p:nvSpPr>
            <p:cNvPr id="31" name="Vapaamuotoinen: Muoto 30">
              <a:extLst>
                <a:ext uri="{FF2B5EF4-FFF2-40B4-BE49-F238E27FC236}">
                  <a16:creationId xmlns:a16="http://schemas.microsoft.com/office/drawing/2014/main" id="{DA57DF68-0A67-7F42-0A49-7A070DD20DE5}"/>
                </a:ext>
              </a:extLst>
            </p:cNvPr>
            <p:cNvSpPr/>
            <p:nvPr/>
          </p:nvSpPr>
          <p:spPr>
            <a:xfrm>
              <a:off x="10610848" y="575792"/>
              <a:ext cx="945833" cy="577310"/>
            </a:xfrm>
            <a:custGeom>
              <a:avLst/>
              <a:gdLst>
                <a:gd name="connsiteX0" fmla="*/ 919163 w 945833"/>
                <a:gd name="connsiteY0" fmla="*/ 387953 h 577310"/>
                <a:gd name="connsiteX1" fmla="*/ 836963 w 945833"/>
                <a:gd name="connsiteY1" fmla="*/ 305753 h 577310"/>
                <a:gd name="connsiteX2" fmla="*/ 785623 w 945833"/>
                <a:gd name="connsiteY2" fmla="*/ 305753 h 577310"/>
                <a:gd name="connsiteX3" fmla="*/ 785623 w 945833"/>
                <a:gd name="connsiteY3" fmla="*/ 305753 h 577310"/>
                <a:gd name="connsiteX4" fmla="*/ 703422 w 945833"/>
                <a:gd name="connsiteY4" fmla="*/ 387953 h 577310"/>
                <a:gd name="connsiteX5" fmla="*/ 646177 w 945833"/>
                <a:gd name="connsiteY5" fmla="*/ 387953 h 577310"/>
                <a:gd name="connsiteX6" fmla="*/ 646177 w 945833"/>
                <a:gd name="connsiteY6" fmla="*/ 387953 h 577310"/>
                <a:gd name="connsiteX7" fmla="*/ 566453 w 945833"/>
                <a:gd name="connsiteY7" fmla="*/ 308324 h 577310"/>
                <a:gd name="connsiteX8" fmla="*/ 566453 w 945833"/>
                <a:gd name="connsiteY8" fmla="*/ 251174 h 577310"/>
                <a:gd name="connsiteX9" fmla="*/ 566453 w 945833"/>
                <a:gd name="connsiteY9" fmla="*/ 251174 h 577310"/>
                <a:gd name="connsiteX10" fmla="*/ 648653 w 945833"/>
                <a:gd name="connsiteY10" fmla="*/ 168974 h 577310"/>
                <a:gd name="connsiteX11" fmla="*/ 648653 w 945833"/>
                <a:gd name="connsiteY11" fmla="*/ 117634 h 577310"/>
                <a:gd name="connsiteX12" fmla="*/ 566453 w 945833"/>
                <a:gd name="connsiteY12" fmla="*/ 35623 h 577310"/>
                <a:gd name="connsiteX13" fmla="*/ 555308 w 945833"/>
                <a:gd name="connsiteY13" fmla="*/ 0 h 577310"/>
                <a:gd name="connsiteX14" fmla="*/ 476727 w 945833"/>
                <a:gd name="connsiteY14" fmla="*/ 100489 h 577310"/>
                <a:gd name="connsiteX15" fmla="*/ 401670 w 945833"/>
                <a:gd name="connsiteY15" fmla="*/ 204311 h 577310"/>
                <a:gd name="connsiteX16" fmla="*/ 323089 w 945833"/>
                <a:gd name="connsiteY16" fmla="*/ 296609 h 577310"/>
                <a:gd name="connsiteX17" fmla="*/ 1 w 945833"/>
                <a:gd name="connsiteY17" fmla="*/ 253556 h 577310"/>
                <a:gd name="connsiteX18" fmla="*/ 533115 w 945833"/>
                <a:gd name="connsiteY18" fmla="*/ 577310 h 577310"/>
                <a:gd name="connsiteX19" fmla="*/ 945833 w 945833"/>
                <a:gd name="connsiteY19" fmla="*/ 401860 h 577310"/>
                <a:gd name="connsiteX20" fmla="*/ 944786 w 945833"/>
                <a:gd name="connsiteY20" fmla="*/ 399478 h 577310"/>
                <a:gd name="connsiteX21" fmla="*/ 919163 w 945833"/>
                <a:gd name="connsiteY21" fmla="*/ 387953 h 577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945833" h="577310">
                  <a:moveTo>
                    <a:pt x="919163" y="387953"/>
                  </a:moveTo>
                  <a:lnTo>
                    <a:pt x="836963" y="305753"/>
                  </a:lnTo>
                  <a:cubicBezTo>
                    <a:pt x="822770" y="291560"/>
                    <a:pt x="799815" y="291560"/>
                    <a:pt x="785623" y="305753"/>
                  </a:cubicBezTo>
                  <a:cubicBezTo>
                    <a:pt x="785623" y="305753"/>
                    <a:pt x="785623" y="305753"/>
                    <a:pt x="785623" y="305753"/>
                  </a:cubicBezTo>
                  <a:lnTo>
                    <a:pt x="703422" y="387953"/>
                  </a:lnTo>
                  <a:cubicBezTo>
                    <a:pt x="687611" y="403765"/>
                    <a:pt x="661988" y="403765"/>
                    <a:pt x="646177" y="387953"/>
                  </a:cubicBezTo>
                  <a:lnTo>
                    <a:pt x="646177" y="387953"/>
                  </a:lnTo>
                  <a:cubicBezTo>
                    <a:pt x="646177" y="387953"/>
                    <a:pt x="566453" y="308324"/>
                    <a:pt x="566453" y="308324"/>
                  </a:cubicBezTo>
                  <a:cubicBezTo>
                    <a:pt x="550641" y="292513"/>
                    <a:pt x="550641" y="266986"/>
                    <a:pt x="566453" y="251174"/>
                  </a:cubicBezTo>
                  <a:cubicBezTo>
                    <a:pt x="566453" y="251174"/>
                    <a:pt x="566453" y="251174"/>
                    <a:pt x="566453" y="251174"/>
                  </a:cubicBezTo>
                  <a:lnTo>
                    <a:pt x="648653" y="168974"/>
                  </a:lnTo>
                  <a:cubicBezTo>
                    <a:pt x="662846" y="154781"/>
                    <a:pt x="662846" y="131826"/>
                    <a:pt x="648653" y="117634"/>
                  </a:cubicBezTo>
                  <a:lnTo>
                    <a:pt x="566453" y="35623"/>
                  </a:lnTo>
                  <a:cubicBezTo>
                    <a:pt x="557118" y="26289"/>
                    <a:pt x="552927" y="12954"/>
                    <a:pt x="555308" y="0"/>
                  </a:cubicBezTo>
                  <a:cubicBezTo>
                    <a:pt x="529210" y="32671"/>
                    <a:pt x="504159" y="66865"/>
                    <a:pt x="476727" y="100489"/>
                  </a:cubicBezTo>
                  <a:cubicBezTo>
                    <a:pt x="451772" y="135160"/>
                    <a:pt x="426721" y="169735"/>
                    <a:pt x="401670" y="204311"/>
                  </a:cubicBezTo>
                  <a:cubicBezTo>
                    <a:pt x="377953" y="237077"/>
                    <a:pt x="351664" y="267938"/>
                    <a:pt x="323089" y="296609"/>
                  </a:cubicBezTo>
                  <a:cubicBezTo>
                    <a:pt x="162593" y="456819"/>
                    <a:pt x="382" y="253651"/>
                    <a:pt x="1" y="253556"/>
                  </a:cubicBezTo>
                  <a:cubicBezTo>
                    <a:pt x="-380" y="253365"/>
                    <a:pt x="129160" y="576929"/>
                    <a:pt x="533115" y="577310"/>
                  </a:cubicBezTo>
                  <a:cubicBezTo>
                    <a:pt x="837439" y="577596"/>
                    <a:pt x="945833" y="401860"/>
                    <a:pt x="945833" y="401860"/>
                  </a:cubicBezTo>
                  <a:lnTo>
                    <a:pt x="944786" y="399478"/>
                  </a:lnTo>
                  <a:cubicBezTo>
                    <a:pt x="935165" y="398812"/>
                    <a:pt x="926021" y="394716"/>
                    <a:pt x="919163" y="38795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32" name="Vapaamuotoinen: Muoto 31">
              <a:extLst>
                <a:ext uri="{FF2B5EF4-FFF2-40B4-BE49-F238E27FC236}">
                  <a16:creationId xmlns:a16="http://schemas.microsoft.com/office/drawing/2014/main" id="{0D1A9AFD-B37F-8F67-592C-244E16E05F72}"/>
                </a:ext>
              </a:extLst>
            </p:cNvPr>
            <p:cNvSpPr/>
            <p:nvPr/>
          </p:nvSpPr>
          <p:spPr>
            <a:xfrm>
              <a:off x="11573826" y="599795"/>
              <a:ext cx="238601" cy="238601"/>
            </a:xfrm>
            <a:custGeom>
              <a:avLst/>
              <a:gdLst>
                <a:gd name="connsiteX0" fmla="*/ 144780 w 238601"/>
                <a:gd name="connsiteY0" fmla="*/ 10573 h 238601"/>
                <a:gd name="connsiteX1" fmla="*/ 93821 w 238601"/>
                <a:gd name="connsiteY1" fmla="*/ 10573 h 238601"/>
                <a:gd name="connsiteX2" fmla="*/ 10573 w 238601"/>
                <a:gd name="connsiteY2" fmla="*/ 93821 h 238601"/>
                <a:gd name="connsiteX3" fmla="*/ 10573 w 238601"/>
                <a:gd name="connsiteY3" fmla="*/ 144780 h 238601"/>
                <a:gd name="connsiteX4" fmla="*/ 93821 w 238601"/>
                <a:gd name="connsiteY4" fmla="*/ 228029 h 238601"/>
                <a:gd name="connsiteX5" fmla="*/ 144780 w 238601"/>
                <a:gd name="connsiteY5" fmla="*/ 228029 h 238601"/>
                <a:gd name="connsiteX6" fmla="*/ 228028 w 238601"/>
                <a:gd name="connsiteY6" fmla="*/ 144780 h 238601"/>
                <a:gd name="connsiteX7" fmla="*/ 228028 w 238601"/>
                <a:gd name="connsiteY7" fmla="*/ 93821 h 238601"/>
                <a:gd name="connsiteX8" fmla="*/ 144780 w 238601"/>
                <a:gd name="connsiteY8" fmla="*/ 10573 h 238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8601" h="238601">
                  <a:moveTo>
                    <a:pt x="144780" y="10573"/>
                  </a:moveTo>
                  <a:cubicBezTo>
                    <a:pt x="130683" y="-3524"/>
                    <a:pt x="107918" y="-3524"/>
                    <a:pt x="93821" y="10573"/>
                  </a:cubicBezTo>
                  <a:lnTo>
                    <a:pt x="10573" y="93821"/>
                  </a:lnTo>
                  <a:cubicBezTo>
                    <a:pt x="-3524" y="107918"/>
                    <a:pt x="-3524" y="130683"/>
                    <a:pt x="10573" y="144780"/>
                  </a:cubicBezTo>
                  <a:lnTo>
                    <a:pt x="93821" y="228029"/>
                  </a:lnTo>
                  <a:cubicBezTo>
                    <a:pt x="107918" y="242126"/>
                    <a:pt x="130683" y="242126"/>
                    <a:pt x="144780" y="228029"/>
                  </a:cubicBezTo>
                  <a:lnTo>
                    <a:pt x="228028" y="144780"/>
                  </a:lnTo>
                  <a:cubicBezTo>
                    <a:pt x="242125" y="130683"/>
                    <a:pt x="242125" y="107918"/>
                    <a:pt x="228028" y="93821"/>
                  </a:cubicBezTo>
                  <a:lnTo>
                    <a:pt x="144780" y="1057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33" name="Vapaamuotoinen: Muoto 32">
              <a:extLst>
                <a:ext uri="{FF2B5EF4-FFF2-40B4-BE49-F238E27FC236}">
                  <a16:creationId xmlns:a16="http://schemas.microsoft.com/office/drawing/2014/main" id="{D8F25A1F-3679-3111-AA29-3C54ED3AE8E6}"/>
                </a:ext>
              </a:extLst>
            </p:cNvPr>
            <p:cNvSpPr/>
            <p:nvPr/>
          </p:nvSpPr>
          <p:spPr>
            <a:xfrm>
              <a:off x="11573921" y="326237"/>
              <a:ext cx="238601" cy="238601"/>
            </a:xfrm>
            <a:custGeom>
              <a:avLst/>
              <a:gdLst>
                <a:gd name="connsiteX0" fmla="*/ 93821 w 238601"/>
                <a:gd name="connsiteY0" fmla="*/ 228029 h 238601"/>
                <a:gd name="connsiteX1" fmla="*/ 144780 w 238601"/>
                <a:gd name="connsiteY1" fmla="*/ 228029 h 238601"/>
                <a:gd name="connsiteX2" fmla="*/ 228029 w 238601"/>
                <a:gd name="connsiteY2" fmla="*/ 144780 h 238601"/>
                <a:gd name="connsiteX3" fmla="*/ 228029 w 238601"/>
                <a:gd name="connsiteY3" fmla="*/ 93821 h 238601"/>
                <a:gd name="connsiteX4" fmla="*/ 144780 w 238601"/>
                <a:gd name="connsiteY4" fmla="*/ 10573 h 238601"/>
                <a:gd name="connsiteX5" fmla="*/ 93821 w 238601"/>
                <a:gd name="connsiteY5" fmla="*/ 10573 h 238601"/>
                <a:gd name="connsiteX6" fmla="*/ 10573 w 238601"/>
                <a:gd name="connsiteY6" fmla="*/ 93821 h 238601"/>
                <a:gd name="connsiteX7" fmla="*/ 10573 w 238601"/>
                <a:gd name="connsiteY7" fmla="*/ 144780 h 238601"/>
                <a:gd name="connsiteX8" fmla="*/ 93821 w 238601"/>
                <a:gd name="connsiteY8" fmla="*/ 228029 h 238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8601" h="238601">
                  <a:moveTo>
                    <a:pt x="93821" y="228029"/>
                  </a:moveTo>
                  <a:cubicBezTo>
                    <a:pt x="107918" y="242126"/>
                    <a:pt x="130683" y="242126"/>
                    <a:pt x="144780" y="228029"/>
                  </a:cubicBezTo>
                  <a:lnTo>
                    <a:pt x="228029" y="144780"/>
                  </a:lnTo>
                  <a:cubicBezTo>
                    <a:pt x="242126" y="130683"/>
                    <a:pt x="242126" y="107918"/>
                    <a:pt x="228029" y="93821"/>
                  </a:cubicBezTo>
                  <a:lnTo>
                    <a:pt x="144780" y="10573"/>
                  </a:lnTo>
                  <a:cubicBezTo>
                    <a:pt x="130683" y="-3524"/>
                    <a:pt x="107918" y="-3524"/>
                    <a:pt x="93821" y="10573"/>
                  </a:cubicBezTo>
                  <a:lnTo>
                    <a:pt x="10573" y="93821"/>
                  </a:lnTo>
                  <a:cubicBezTo>
                    <a:pt x="-3524" y="107918"/>
                    <a:pt x="-3524" y="130683"/>
                    <a:pt x="10573" y="144780"/>
                  </a:cubicBezTo>
                  <a:lnTo>
                    <a:pt x="93821" y="228029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34" name="Vapaamuotoinen: Muoto 33">
              <a:extLst>
                <a:ext uri="{FF2B5EF4-FFF2-40B4-BE49-F238E27FC236}">
                  <a16:creationId xmlns:a16="http://schemas.microsoft.com/office/drawing/2014/main" id="{0D18D617-6B3F-8856-D688-3053FFEF0A6F}"/>
                </a:ext>
              </a:extLst>
            </p:cNvPr>
            <p:cNvSpPr/>
            <p:nvPr/>
          </p:nvSpPr>
          <p:spPr>
            <a:xfrm>
              <a:off x="11302840" y="326237"/>
              <a:ext cx="238601" cy="238601"/>
            </a:xfrm>
            <a:custGeom>
              <a:avLst/>
              <a:gdLst>
                <a:gd name="connsiteX0" fmla="*/ 93821 w 238601"/>
                <a:gd name="connsiteY0" fmla="*/ 228029 h 238601"/>
                <a:gd name="connsiteX1" fmla="*/ 144780 w 238601"/>
                <a:gd name="connsiteY1" fmla="*/ 228029 h 238601"/>
                <a:gd name="connsiteX2" fmla="*/ 228028 w 238601"/>
                <a:gd name="connsiteY2" fmla="*/ 144780 h 238601"/>
                <a:gd name="connsiteX3" fmla="*/ 228028 w 238601"/>
                <a:gd name="connsiteY3" fmla="*/ 93821 h 238601"/>
                <a:gd name="connsiteX4" fmla="*/ 144780 w 238601"/>
                <a:gd name="connsiteY4" fmla="*/ 10573 h 238601"/>
                <a:gd name="connsiteX5" fmla="*/ 93821 w 238601"/>
                <a:gd name="connsiteY5" fmla="*/ 10573 h 238601"/>
                <a:gd name="connsiteX6" fmla="*/ 10573 w 238601"/>
                <a:gd name="connsiteY6" fmla="*/ 93821 h 238601"/>
                <a:gd name="connsiteX7" fmla="*/ 10573 w 238601"/>
                <a:gd name="connsiteY7" fmla="*/ 144780 h 238601"/>
                <a:gd name="connsiteX8" fmla="*/ 93821 w 238601"/>
                <a:gd name="connsiteY8" fmla="*/ 228029 h 238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8601" h="238601">
                  <a:moveTo>
                    <a:pt x="93821" y="228029"/>
                  </a:moveTo>
                  <a:cubicBezTo>
                    <a:pt x="107918" y="242126"/>
                    <a:pt x="130683" y="242126"/>
                    <a:pt x="144780" y="228029"/>
                  </a:cubicBezTo>
                  <a:lnTo>
                    <a:pt x="228028" y="144780"/>
                  </a:lnTo>
                  <a:cubicBezTo>
                    <a:pt x="242126" y="130683"/>
                    <a:pt x="242126" y="107918"/>
                    <a:pt x="228028" y="93821"/>
                  </a:cubicBezTo>
                  <a:lnTo>
                    <a:pt x="144780" y="10573"/>
                  </a:lnTo>
                  <a:cubicBezTo>
                    <a:pt x="130683" y="-3524"/>
                    <a:pt x="107918" y="-3524"/>
                    <a:pt x="93821" y="10573"/>
                  </a:cubicBezTo>
                  <a:lnTo>
                    <a:pt x="10573" y="93821"/>
                  </a:lnTo>
                  <a:cubicBezTo>
                    <a:pt x="-3524" y="107918"/>
                    <a:pt x="-3524" y="130683"/>
                    <a:pt x="10573" y="144780"/>
                  </a:cubicBezTo>
                  <a:lnTo>
                    <a:pt x="93821" y="228029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35" name="Vapaamuotoinen: Muoto 34">
              <a:extLst>
                <a:ext uri="{FF2B5EF4-FFF2-40B4-BE49-F238E27FC236}">
                  <a16:creationId xmlns:a16="http://schemas.microsoft.com/office/drawing/2014/main" id="{11443F7B-5AC9-304D-2C64-37AD63275384}"/>
                </a:ext>
              </a:extLst>
            </p:cNvPr>
            <p:cNvSpPr/>
            <p:nvPr/>
          </p:nvSpPr>
          <p:spPr>
            <a:xfrm>
              <a:off x="11573826" y="873353"/>
              <a:ext cx="238601" cy="238601"/>
            </a:xfrm>
            <a:custGeom>
              <a:avLst/>
              <a:gdLst>
                <a:gd name="connsiteX0" fmla="*/ 144780 w 238601"/>
                <a:gd name="connsiteY0" fmla="*/ 10573 h 238601"/>
                <a:gd name="connsiteX1" fmla="*/ 93821 w 238601"/>
                <a:gd name="connsiteY1" fmla="*/ 10573 h 238601"/>
                <a:gd name="connsiteX2" fmla="*/ 10573 w 238601"/>
                <a:gd name="connsiteY2" fmla="*/ 93821 h 238601"/>
                <a:gd name="connsiteX3" fmla="*/ 10573 w 238601"/>
                <a:gd name="connsiteY3" fmla="*/ 144780 h 238601"/>
                <a:gd name="connsiteX4" fmla="*/ 93821 w 238601"/>
                <a:gd name="connsiteY4" fmla="*/ 228029 h 238601"/>
                <a:gd name="connsiteX5" fmla="*/ 144780 w 238601"/>
                <a:gd name="connsiteY5" fmla="*/ 228029 h 238601"/>
                <a:gd name="connsiteX6" fmla="*/ 228028 w 238601"/>
                <a:gd name="connsiteY6" fmla="*/ 144780 h 238601"/>
                <a:gd name="connsiteX7" fmla="*/ 228028 w 238601"/>
                <a:gd name="connsiteY7" fmla="*/ 93821 h 238601"/>
                <a:gd name="connsiteX8" fmla="*/ 144780 w 238601"/>
                <a:gd name="connsiteY8" fmla="*/ 10573 h 238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8601" h="238601">
                  <a:moveTo>
                    <a:pt x="144780" y="10573"/>
                  </a:moveTo>
                  <a:cubicBezTo>
                    <a:pt x="130683" y="-3524"/>
                    <a:pt x="107918" y="-3524"/>
                    <a:pt x="93821" y="10573"/>
                  </a:cubicBezTo>
                  <a:lnTo>
                    <a:pt x="10573" y="93821"/>
                  </a:lnTo>
                  <a:cubicBezTo>
                    <a:pt x="-3524" y="107918"/>
                    <a:pt x="-3524" y="130683"/>
                    <a:pt x="10573" y="144780"/>
                  </a:cubicBezTo>
                  <a:lnTo>
                    <a:pt x="93821" y="228029"/>
                  </a:lnTo>
                  <a:cubicBezTo>
                    <a:pt x="107918" y="242125"/>
                    <a:pt x="130683" y="242125"/>
                    <a:pt x="144780" y="228029"/>
                  </a:cubicBezTo>
                  <a:lnTo>
                    <a:pt x="228028" y="144780"/>
                  </a:lnTo>
                  <a:cubicBezTo>
                    <a:pt x="242125" y="130683"/>
                    <a:pt x="242125" y="107918"/>
                    <a:pt x="228028" y="93821"/>
                  </a:cubicBezTo>
                  <a:lnTo>
                    <a:pt x="144780" y="1057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</p:grpSp>
      <p:pic>
        <p:nvPicPr>
          <p:cNvPr id="36" name="Graphic 7">
            <a:extLst>
              <a:ext uri="{FF2B5EF4-FFF2-40B4-BE49-F238E27FC236}">
                <a16:creationId xmlns:a16="http://schemas.microsoft.com/office/drawing/2014/main" id="{E163E1DB-327F-F777-1CE3-6EDFF2FB17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08110" y="6227351"/>
            <a:ext cx="1302890" cy="311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832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Väliotsikko d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ED2CE-F0C0-4821-9F6B-83F2BADD9D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FI" err="1"/>
              <a:t>Syntyvyyden</a:t>
            </a:r>
            <a:r>
              <a:rPr lang="en-FI"/>
              <a:t> </a:t>
            </a:r>
            <a:r>
              <a:rPr lang="en-FI" err="1"/>
              <a:t>muutoksia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4B412A-E17C-43D0-8199-F13AB22AC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689AE-5E7E-42EF-8BD4-956F922794AA}" type="datetimeFigureOut">
              <a:rPr lang="en-FI" smtClean="0"/>
              <a:t>06/09/2025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155EB3-DB38-486F-941E-B73FB2395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808DBD-1794-46AB-8E71-1B204F597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1602B-7177-4A8A-84C9-C6B8DA14815D}" type="slidenum">
              <a:rPr lang="en-FI" smtClean="0"/>
              <a:t>‹#›</a:t>
            </a:fld>
            <a:endParaRPr lang="en-FI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0DB445E3-7C27-4040-9F49-2C2ADC943C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03401" y="323238"/>
            <a:ext cx="1607598" cy="1105714"/>
          </a:xfrm>
          <a:prstGeom prst="rect">
            <a:avLst/>
          </a:prstGeom>
        </p:spPr>
      </p:pic>
      <p:pic>
        <p:nvPicPr>
          <p:cNvPr id="3" name="Graphic 7">
            <a:extLst>
              <a:ext uri="{FF2B5EF4-FFF2-40B4-BE49-F238E27FC236}">
                <a16:creationId xmlns:a16="http://schemas.microsoft.com/office/drawing/2014/main" id="{6B924C89-324D-CA7B-0093-085802C2BA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08110" y="6227351"/>
            <a:ext cx="1302890" cy="311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774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Väliotsikko dia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ED2CE-F0C0-4821-9F6B-83F2BADD9D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FI" err="1"/>
              <a:t>Syntyvyyden</a:t>
            </a:r>
            <a:r>
              <a:rPr lang="en-FI"/>
              <a:t> </a:t>
            </a:r>
            <a:r>
              <a:rPr lang="en-FI" err="1"/>
              <a:t>muutoksia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4B412A-E17C-43D0-8199-F13AB22AC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689AE-5E7E-42EF-8BD4-956F922794AA}" type="datetimeFigureOut">
              <a:rPr lang="en-FI" smtClean="0"/>
              <a:t>06/09/2025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155EB3-DB38-486F-941E-B73FB2395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808DBD-1794-46AB-8E71-1B204F597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1602B-7177-4A8A-84C9-C6B8DA14815D}" type="slidenum">
              <a:rPr lang="en-FI" smtClean="0"/>
              <a:t>‹#›</a:t>
            </a:fld>
            <a:endParaRPr lang="en-FI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0DB445E3-7C27-4040-9F49-2C2ADC943C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03401" y="323238"/>
            <a:ext cx="1607598" cy="1105714"/>
          </a:xfrm>
          <a:prstGeom prst="rect">
            <a:avLst/>
          </a:prstGeom>
        </p:spPr>
      </p:pic>
      <p:pic>
        <p:nvPicPr>
          <p:cNvPr id="3" name="Graphic 7">
            <a:extLst>
              <a:ext uri="{FF2B5EF4-FFF2-40B4-BE49-F238E27FC236}">
                <a16:creationId xmlns:a16="http://schemas.microsoft.com/office/drawing/2014/main" id="{D3640E5C-FC9D-4194-ACE2-B06A2B0FD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08110" y="6227351"/>
            <a:ext cx="1302890" cy="311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4602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AEA1CD-DE11-4787-BEBA-92FEB2AE8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EA9026-7A9D-4822-9E8E-ED506A4DD5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12E640-2608-4949-8312-9459B725B4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F689AE-5E7E-42EF-8BD4-956F922794AA}" type="datetimeFigureOut">
              <a:rPr lang="en-FI" smtClean="0"/>
              <a:t>06/09/2025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EA2E28-1308-4275-A7F9-F574DF4735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20E4F4-01A1-46CF-BD02-8AB6C2E675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1602B-7177-4A8A-84C9-C6B8DA14815D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055174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9" r:id="rId3"/>
    <p:sldLayoutId id="2147483651" r:id="rId4"/>
    <p:sldLayoutId id="2147483660" r:id="rId5"/>
    <p:sldLayoutId id="2147483668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52" r:id="rId12"/>
    <p:sldLayoutId id="2147483662" r:id="rId13"/>
    <p:sldLayoutId id="2147483670" r:id="rId14"/>
    <p:sldLayoutId id="2147483654" r:id="rId15"/>
    <p:sldLayoutId id="2147483671" r:id="rId16"/>
    <p:sldLayoutId id="2147483656" r:id="rId17"/>
    <p:sldLayoutId id="2147483657" r:id="rId18"/>
    <p:sldLayoutId id="2147483658" r:id="rId19"/>
    <p:sldLayoutId id="2147483659" r:id="rId2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800" kern="1200">
          <a:solidFill>
            <a:schemeClr val="accent6">
              <a:lumMod val="1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accent6">
              <a:lumMod val="1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accent6">
              <a:lumMod val="1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accent6">
              <a:lumMod val="1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accent6">
              <a:lumMod val="1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DD39B4-FEDB-579A-E3E5-15FB93931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3960" y="2569845"/>
            <a:ext cx="9961880" cy="1325563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Fathers’ use of parental leave in Finland – does the quota matter?</a:t>
            </a:r>
            <a:br>
              <a:rPr lang="en-US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i-FI" sz="2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Johanna Lammi-Taskula, </a:t>
            </a:r>
            <a:r>
              <a:rPr lang="fi-FI" sz="2400" dirty="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Finnish</a:t>
            </a:r>
            <a:r>
              <a:rPr lang="fi-FI" sz="2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 Institute for Health and </a:t>
            </a:r>
            <a:r>
              <a:rPr lang="fi-FI" sz="2400" dirty="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Welfare</a:t>
            </a:r>
            <a:r>
              <a:rPr lang="fi-FI" sz="2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 (THL)</a:t>
            </a:r>
            <a:br>
              <a:rPr lang="fi-FI" sz="2800" dirty="0">
                <a:latin typeface="Segoe UI Semilight" panose="020B0402040204020203" pitchFamily="34" charset="0"/>
                <a:cs typeface="Segoe UI Semilight" panose="020B0402040204020203" pitchFamily="34" charset="0"/>
              </a:rPr>
            </a:br>
            <a:r>
              <a:rPr lang="fi-FI" sz="2400" dirty="0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Anneli Miettinen, </a:t>
            </a:r>
            <a:r>
              <a:rPr lang="fi-FI" sz="2400" dirty="0" err="1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Social</a:t>
            </a:r>
            <a:r>
              <a:rPr lang="fi-FI" sz="2400" dirty="0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 Insurance </a:t>
            </a:r>
            <a:r>
              <a:rPr lang="fi-FI" sz="2400" dirty="0" err="1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Institution</a:t>
            </a:r>
            <a:r>
              <a:rPr lang="fi-FI" sz="2400" dirty="0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 </a:t>
            </a:r>
            <a:r>
              <a:rPr lang="fi-FI" sz="2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(Kela)</a:t>
            </a:r>
            <a:br>
              <a:rPr lang="fi-FI" sz="2400" dirty="0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</a:br>
            <a:r>
              <a:rPr lang="fi-FI" sz="2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Johanna Närvi, </a:t>
            </a:r>
            <a:r>
              <a:rPr lang="fi-FI" sz="2400" dirty="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Finnish</a:t>
            </a:r>
            <a:r>
              <a:rPr lang="fi-FI" sz="2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 Institute for Health and </a:t>
            </a:r>
            <a:r>
              <a:rPr lang="fi-FI" sz="2400" dirty="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Welfare</a:t>
            </a:r>
            <a:r>
              <a:rPr lang="fi-FI" sz="2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 (THL) </a:t>
            </a:r>
            <a:br>
              <a:rPr lang="fi-FI" sz="2800" dirty="0">
                <a:latin typeface="Segoe UI Semilight" panose="020B0402040204020203" pitchFamily="34" charset="0"/>
                <a:cs typeface="Segoe UI Semilight" panose="020B0402040204020203" pitchFamily="34" charset="0"/>
              </a:rPr>
            </a:br>
            <a:r>
              <a:rPr lang="fi-FI" sz="2400" dirty="0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Miia Saarikallio-</a:t>
            </a:r>
            <a:r>
              <a:rPr lang="fi-FI" sz="2400" dirty="0" err="1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Torp</a:t>
            </a:r>
            <a:r>
              <a:rPr lang="fi-FI" sz="2400" dirty="0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, </a:t>
            </a:r>
            <a:r>
              <a:rPr lang="fi-FI" sz="2400" dirty="0" err="1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Social</a:t>
            </a:r>
            <a:r>
              <a:rPr lang="fi-FI" sz="2400" dirty="0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 Insurance </a:t>
            </a:r>
            <a:r>
              <a:rPr lang="fi-FI" sz="2400" dirty="0" err="1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Institution</a:t>
            </a:r>
            <a:r>
              <a:rPr lang="fi-FI" sz="2400" dirty="0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 (Kela)</a:t>
            </a:r>
            <a:br>
              <a:rPr lang="fi-FI" sz="2400" dirty="0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</a:br>
            <a:br>
              <a:rPr lang="fi-FI" sz="2400" dirty="0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</a:br>
            <a:r>
              <a:rPr lang="fi-FI" sz="2800" dirty="0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International </a:t>
            </a:r>
            <a:r>
              <a:rPr lang="fi-FI" sz="2800" dirty="0" err="1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Leave</a:t>
            </a:r>
            <a:r>
              <a:rPr lang="fi-FI" sz="2800" dirty="0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 </a:t>
            </a:r>
            <a:r>
              <a:rPr lang="fi-FI" sz="2800" dirty="0" err="1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Policies</a:t>
            </a:r>
            <a:r>
              <a:rPr lang="fi-FI" sz="2800" dirty="0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 and </a:t>
            </a:r>
            <a:r>
              <a:rPr lang="fi-FI" sz="2800" dirty="0" err="1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Research</a:t>
            </a:r>
            <a:r>
              <a:rPr lang="fi-FI" sz="2800" dirty="0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 Network</a:t>
            </a:r>
            <a:br>
              <a:rPr lang="fi-FI" sz="2800" dirty="0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</a:br>
            <a:r>
              <a:rPr lang="fi-FI" sz="2800" dirty="0" err="1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Annual</a:t>
            </a:r>
            <a:r>
              <a:rPr lang="fi-FI" sz="2800" dirty="0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 </a:t>
            </a:r>
            <a:r>
              <a:rPr lang="fi-FI" sz="2800" dirty="0" err="1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Seminar</a:t>
            </a:r>
            <a:r>
              <a:rPr lang="fi-FI" sz="2800" dirty="0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 2025, </a:t>
            </a:r>
            <a:r>
              <a:rPr lang="fi-FI" sz="2800" dirty="0" err="1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Vilnius</a:t>
            </a:r>
            <a:br>
              <a:rPr lang="fi-FI" sz="2800" dirty="0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</a:br>
            <a:endParaRPr lang="fi-FI" sz="2800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72DAACD8-4096-D7BF-8586-4F48F1E1FF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254" y="5858174"/>
            <a:ext cx="2058696" cy="907451"/>
          </a:xfrm>
          <a:prstGeom prst="rect">
            <a:avLst/>
          </a:prstGeom>
        </p:spPr>
      </p:pic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702CD2FE-7047-D941-D62C-EDC302D62B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827972" y="5958839"/>
            <a:ext cx="1543686" cy="771843"/>
          </a:xfrm>
          <a:prstGeom prst="rect">
            <a:avLst/>
          </a:prstGeom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9BE413A5-D75B-4C9E-396C-7B7A796D6E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4661" y="5871960"/>
            <a:ext cx="2588260" cy="858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27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AF3262-BD61-016F-DD50-72138C73F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err="1"/>
              <a:t>Parental</a:t>
            </a:r>
            <a:r>
              <a:rPr lang="fi-FI"/>
              <a:t> </a:t>
            </a:r>
            <a:r>
              <a:rPr lang="fi-FI" err="1"/>
              <a:t>leave</a:t>
            </a:r>
            <a:r>
              <a:rPr lang="fi-FI"/>
              <a:t> </a:t>
            </a:r>
            <a:r>
              <a:rPr lang="fi-FI" err="1"/>
              <a:t>reforms</a:t>
            </a:r>
            <a:r>
              <a:rPr lang="fi-FI"/>
              <a:t> to </a:t>
            </a:r>
            <a:r>
              <a:rPr lang="fi-FI" err="1"/>
              <a:t>promote</a:t>
            </a:r>
            <a:r>
              <a:rPr lang="fi-FI"/>
              <a:t> </a:t>
            </a:r>
            <a:r>
              <a:rPr lang="fi-FI" err="1"/>
              <a:t>fathers</a:t>
            </a:r>
            <a:r>
              <a:rPr lang="fi-FI"/>
              <a:t>’ </a:t>
            </a:r>
            <a:r>
              <a:rPr lang="fi-FI" err="1"/>
              <a:t>childcare</a:t>
            </a:r>
            <a:r>
              <a:rPr lang="fi-FI"/>
              <a:t> </a:t>
            </a:r>
            <a:r>
              <a:rPr lang="fi-FI" err="1"/>
              <a:t>responsibility</a:t>
            </a:r>
            <a:endParaRPr lang="fi-FI" err="1">
              <a:ea typeface="Open Sans"/>
              <a:cs typeface="Open Sans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BE4B2A1-C712-F87A-3E3C-F78D575430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613572" cy="4351338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fi-FI" b="1" dirty="0">
                <a:solidFill>
                  <a:schemeClr val="tx1"/>
                </a:solidFill>
              </a:rPr>
              <a:t>2003</a:t>
            </a:r>
          </a:p>
          <a:p>
            <a:r>
              <a:rPr lang="fi-FI" dirty="0" err="1"/>
              <a:t>Introduction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fathers</a:t>
            </a:r>
            <a:r>
              <a:rPr lang="fi-FI" dirty="0"/>
              <a:t>’ </a:t>
            </a:r>
            <a:r>
              <a:rPr lang="fi-FI" dirty="0" err="1"/>
              <a:t>quota</a:t>
            </a:r>
            <a:r>
              <a:rPr lang="fi-FI" dirty="0"/>
              <a:t>:</a:t>
            </a:r>
          </a:p>
          <a:p>
            <a:r>
              <a:rPr lang="fi-FI" dirty="0" err="1"/>
              <a:t>last</a:t>
            </a:r>
            <a:r>
              <a:rPr lang="fi-FI" dirty="0"/>
              <a:t> 2 </a:t>
            </a:r>
            <a:r>
              <a:rPr lang="fi-FI" dirty="0" err="1"/>
              <a:t>weeks</a:t>
            </a:r>
            <a:r>
              <a:rPr lang="fi-FI" dirty="0"/>
              <a:t> of </a:t>
            </a:r>
            <a:r>
              <a:rPr lang="fi-FI" dirty="0" err="1"/>
              <a:t>Parental</a:t>
            </a:r>
            <a:r>
              <a:rPr lang="fi-FI" dirty="0"/>
              <a:t> </a:t>
            </a:r>
            <a:r>
              <a:rPr lang="fi-FI" dirty="0" err="1"/>
              <a:t>leave</a:t>
            </a:r>
            <a:r>
              <a:rPr lang="fi-FI" dirty="0"/>
              <a:t> + 2-4 </a:t>
            </a:r>
            <a:r>
              <a:rPr lang="fi-FI" dirty="0" err="1"/>
              <a:t>weeks</a:t>
            </a:r>
            <a:r>
              <a:rPr lang="fi-FI" dirty="0"/>
              <a:t> of bonus </a:t>
            </a:r>
            <a:r>
              <a:rPr lang="fi-FI" dirty="0" err="1"/>
              <a:t>leave</a:t>
            </a:r>
            <a:r>
              <a:rPr lang="fi-FI" dirty="0"/>
              <a:t> (’</a:t>
            </a:r>
            <a:r>
              <a:rPr lang="fi-FI" dirty="0" err="1"/>
              <a:t>Fathers</a:t>
            </a:r>
            <a:r>
              <a:rPr lang="fi-FI" dirty="0"/>
              <a:t>’ </a:t>
            </a:r>
            <a:r>
              <a:rPr lang="fi-FI" dirty="0" err="1"/>
              <a:t>month</a:t>
            </a:r>
            <a:r>
              <a:rPr lang="fi-FI" dirty="0"/>
              <a:t>’).</a:t>
            </a:r>
          </a:p>
          <a:p>
            <a:pPr marL="0" indent="0">
              <a:buNone/>
            </a:pPr>
            <a:r>
              <a:rPr lang="fi-FI" b="1" dirty="0">
                <a:solidFill>
                  <a:schemeClr val="tx1"/>
                </a:solidFill>
              </a:rPr>
              <a:t>2013</a:t>
            </a:r>
          </a:p>
          <a:p>
            <a:r>
              <a:rPr lang="fi-FI" dirty="0"/>
              <a:t>9 </a:t>
            </a:r>
            <a:r>
              <a:rPr lang="fi-FI" dirty="0" err="1"/>
              <a:t>weeks</a:t>
            </a:r>
            <a:r>
              <a:rPr lang="fi-FI" dirty="0"/>
              <a:t> of ’</a:t>
            </a:r>
            <a:r>
              <a:rPr lang="fi-FI" dirty="0" err="1"/>
              <a:t>Paternity</a:t>
            </a:r>
            <a:r>
              <a:rPr lang="fi-FI" dirty="0"/>
              <a:t> </a:t>
            </a:r>
            <a:r>
              <a:rPr lang="fi-FI" dirty="0" err="1"/>
              <a:t>leave</a:t>
            </a:r>
            <a:r>
              <a:rPr lang="fi-FI" dirty="0"/>
              <a:t>’ (3 </a:t>
            </a:r>
            <a:r>
              <a:rPr lang="fi-FI" dirty="0" err="1"/>
              <a:t>weeks</a:t>
            </a:r>
            <a:r>
              <a:rPr lang="fi-FI" dirty="0"/>
              <a:t> </a:t>
            </a:r>
            <a:r>
              <a:rPr lang="fi-FI" dirty="0" err="1"/>
              <a:t>together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mother</a:t>
            </a:r>
            <a:r>
              <a:rPr lang="fi-FI" dirty="0"/>
              <a:t>, 6 </a:t>
            </a:r>
            <a:r>
              <a:rPr lang="fi-FI" dirty="0" err="1"/>
              <a:t>weeks</a:t>
            </a:r>
            <a:r>
              <a:rPr lang="fi-FI" dirty="0"/>
              <a:t> </a:t>
            </a:r>
            <a:r>
              <a:rPr lang="fi-FI" dirty="0" err="1"/>
              <a:t>independently</a:t>
            </a:r>
            <a:r>
              <a:rPr lang="fi-FI" dirty="0"/>
              <a:t> </a:t>
            </a:r>
            <a:r>
              <a:rPr lang="fi-FI" dirty="0" err="1"/>
              <a:t>after</a:t>
            </a:r>
            <a:r>
              <a:rPr lang="fi-FI" dirty="0"/>
              <a:t> </a:t>
            </a:r>
            <a:r>
              <a:rPr lang="fi-FI" dirty="0" err="1"/>
              <a:t>Parental</a:t>
            </a:r>
            <a:r>
              <a:rPr lang="fi-FI" dirty="0"/>
              <a:t> </a:t>
            </a:r>
            <a:r>
              <a:rPr lang="fi-FI" dirty="0" err="1"/>
              <a:t>leave</a:t>
            </a:r>
            <a:r>
              <a:rPr lang="fi-FI" dirty="0"/>
              <a:t>)</a:t>
            </a:r>
          </a:p>
          <a:p>
            <a:r>
              <a:rPr lang="fi-FI" dirty="0"/>
              <a:t>More </a:t>
            </a:r>
            <a:r>
              <a:rPr lang="fi-FI" dirty="0" err="1"/>
              <a:t>flexibility</a:t>
            </a:r>
            <a:r>
              <a:rPr lang="fi-FI" dirty="0"/>
              <a:t> and no </a:t>
            </a:r>
            <a:r>
              <a:rPr lang="fi-FI" dirty="0" err="1"/>
              <a:t>need</a:t>
            </a:r>
            <a:r>
              <a:rPr lang="fi-FI" dirty="0"/>
              <a:t> to </a:t>
            </a:r>
            <a:r>
              <a:rPr lang="fi-FI" dirty="0" err="1"/>
              <a:t>take</a:t>
            </a:r>
            <a:r>
              <a:rPr lang="fi-FI" dirty="0"/>
              <a:t> </a:t>
            </a:r>
            <a:r>
              <a:rPr lang="fi-FI" dirty="0" err="1"/>
              <a:t>shareable</a:t>
            </a:r>
            <a:r>
              <a:rPr lang="fi-FI" dirty="0"/>
              <a:t> </a:t>
            </a:r>
            <a:r>
              <a:rPr lang="fi-FI" dirty="0" err="1"/>
              <a:t>Parental</a:t>
            </a:r>
            <a:r>
              <a:rPr lang="fi-FI" dirty="0"/>
              <a:t> </a:t>
            </a:r>
            <a:r>
              <a:rPr lang="fi-FI" dirty="0" err="1"/>
              <a:t>leave</a:t>
            </a:r>
            <a:r>
              <a:rPr lang="fi-FI" dirty="0"/>
              <a:t>.</a:t>
            </a:r>
          </a:p>
          <a:p>
            <a:pPr marL="0" indent="0">
              <a:buNone/>
            </a:pPr>
            <a:r>
              <a:rPr lang="fi-FI" b="1" dirty="0">
                <a:solidFill>
                  <a:schemeClr val="tx1"/>
                </a:solidFill>
              </a:rPr>
              <a:t>2022</a:t>
            </a:r>
          </a:p>
          <a:p>
            <a:r>
              <a:rPr lang="fi-FI" dirty="0"/>
              <a:t>6,4 </a:t>
            </a:r>
            <a:r>
              <a:rPr lang="fi-FI" dirty="0" err="1"/>
              <a:t>months</a:t>
            </a:r>
            <a:r>
              <a:rPr lang="fi-FI" dirty="0"/>
              <a:t> of </a:t>
            </a:r>
            <a:r>
              <a:rPr lang="fi-FI" dirty="0" err="1"/>
              <a:t>Parental</a:t>
            </a:r>
            <a:r>
              <a:rPr lang="fi-FI" dirty="0"/>
              <a:t> </a:t>
            </a:r>
            <a:r>
              <a:rPr lang="fi-FI" dirty="0" err="1"/>
              <a:t>leave</a:t>
            </a:r>
            <a:r>
              <a:rPr lang="fi-FI" dirty="0"/>
              <a:t> per </a:t>
            </a:r>
            <a:r>
              <a:rPr lang="fi-FI" dirty="0" err="1"/>
              <a:t>parent</a:t>
            </a:r>
            <a:r>
              <a:rPr lang="fi-FI" dirty="0"/>
              <a:t>, </a:t>
            </a:r>
            <a:r>
              <a:rPr lang="fi-FI" dirty="0" err="1"/>
              <a:t>with</a:t>
            </a:r>
            <a:r>
              <a:rPr lang="fi-FI" dirty="0"/>
              <a:t> a 4-month non-</a:t>
            </a:r>
            <a:r>
              <a:rPr lang="fi-FI" dirty="0" err="1"/>
              <a:t>transferable</a:t>
            </a:r>
            <a:r>
              <a:rPr lang="fi-FI" dirty="0"/>
              <a:t> </a:t>
            </a:r>
            <a:r>
              <a:rPr lang="fi-FI" dirty="0" err="1"/>
              <a:t>quota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76474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0D30E3-6831-EACC-CAD0-0A3F36260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6171" y="-53679"/>
            <a:ext cx="10515600" cy="1325563"/>
          </a:xfrm>
        </p:spPr>
        <p:txBody>
          <a:bodyPr anchor="ctr">
            <a:normAutofit/>
          </a:bodyPr>
          <a:lstStyle/>
          <a:p>
            <a:r>
              <a:rPr lang="fi-FI" sz="3600" err="1"/>
              <a:t>Distribution</a:t>
            </a:r>
            <a:r>
              <a:rPr lang="fi-FI" sz="3600"/>
              <a:t> of </a:t>
            </a:r>
            <a:r>
              <a:rPr lang="fi-FI" sz="3600" err="1"/>
              <a:t>parental</a:t>
            </a:r>
            <a:r>
              <a:rPr lang="fi-FI" sz="3600"/>
              <a:t> </a:t>
            </a:r>
            <a:r>
              <a:rPr lang="fi-FI" sz="3600" err="1"/>
              <a:t>leave</a:t>
            </a:r>
            <a:r>
              <a:rPr lang="fi-FI" sz="3600"/>
              <a:t> </a:t>
            </a:r>
            <a:r>
              <a:rPr lang="fi-FI" sz="3600" err="1"/>
              <a:t>uptake</a:t>
            </a:r>
            <a:r>
              <a:rPr lang="fi-FI" sz="3600"/>
              <a:t> </a:t>
            </a:r>
            <a:r>
              <a:rPr lang="fi-FI" sz="3600" err="1"/>
              <a:t>between</a:t>
            </a:r>
            <a:r>
              <a:rPr lang="fi-FI" sz="3600"/>
              <a:t> </a:t>
            </a:r>
            <a:r>
              <a:rPr lang="fi-FI" sz="3600" err="1"/>
              <a:t>mothers</a:t>
            </a:r>
            <a:r>
              <a:rPr lang="fi-FI" sz="3600"/>
              <a:t> and </a:t>
            </a:r>
            <a:r>
              <a:rPr lang="fi-FI" sz="3600" err="1"/>
              <a:t>fathers</a:t>
            </a:r>
            <a:endParaRPr lang="fi-FI" sz="360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610A9C7-8CEB-BAE7-C756-16337D1567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430" y="1567509"/>
            <a:ext cx="9960428" cy="4745930"/>
          </a:xfrm>
          <a:prstGeom prst="rect">
            <a:avLst/>
          </a:prstGeom>
        </p:spPr>
      </p:pic>
      <p:cxnSp>
        <p:nvCxnSpPr>
          <p:cNvPr id="4" name="Suora nuoliyhdysviiva 3">
            <a:extLst>
              <a:ext uri="{FF2B5EF4-FFF2-40B4-BE49-F238E27FC236}">
                <a16:creationId xmlns:a16="http://schemas.microsoft.com/office/drawing/2014/main" id="{B0225D84-D06E-8555-EE77-3FDA7D13644C}"/>
              </a:ext>
            </a:extLst>
          </p:cNvPr>
          <p:cNvCxnSpPr/>
          <p:nvPr/>
        </p:nvCxnSpPr>
        <p:spPr>
          <a:xfrm>
            <a:off x="9231086" y="1200689"/>
            <a:ext cx="0" cy="591249"/>
          </a:xfrm>
          <a:prstGeom prst="straightConnector1">
            <a:avLst/>
          </a:prstGeom>
          <a:ln w="571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uora nuoliyhdysviiva 5">
            <a:extLst>
              <a:ext uri="{FF2B5EF4-FFF2-40B4-BE49-F238E27FC236}">
                <a16:creationId xmlns:a16="http://schemas.microsoft.com/office/drawing/2014/main" id="{EFFB2B06-DB44-9C6F-1E35-9DE85E1C1E40}"/>
              </a:ext>
            </a:extLst>
          </p:cNvPr>
          <p:cNvCxnSpPr/>
          <p:nvPr/>
        </p:nvCxnSpPr>
        <p:spPr>
          <a:xfrm>
            <a:off x="6106885" y="1200689"/>
            <a:ext cx="0" cy="591249"/>
          </a:xfrm>
          <a:prstGeom prst="straightConnector1">
            <a:avLst/>
          </a:prstGeom>
          <a:ln w="571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uora nuoliyhdysviiva 6">
            <a:extLst>
              <a:ext uri="{FF2B5EF4-FFF2-40B4-BE49-F238E27FC236}">
                <a16:creationId xmlns:a16="http://schemas.microsoft.com/office/drawing/2014/main" id="{BDF286C8-8F3F-F636-0BAA-AE0480990B2B}"/>
              </a:ext>
            </a:extLst>
          </p:cNvPr>
          <p:cNvCxnSpPr/>
          <p:nvPr/>
        </p:nvCxnSpPr>
        <p:spPr>
          <a:xfrm>
            <a:off x="2688771" y="1271884"/>
            <a:ext cx="0" cy="591249"/>
          </a:xfrm>
          <a:prstGeom prst="straightConnector1">
            <a:avLst/>
          </a:prstGeom>
          <a:ln w="571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kstiruutu 2">
            <a:extLst>
              <a:ext uri="{FF2B5EF4-FFF2-40B4-BE49-F238E27FC236}">
                <a16:creationId xmlns:a16="http://schemas.microsoft.com/office/drawing/2014/main" id="{62CC9F19-7AFC-CBC2-090B-003458C8BE70}"/>
              </a:ext>
            </a:extLst>
          </p:cNvPr>
          <p:cNvSpPr txBox="1"/>
          <p:nvPr/>
        </p:nvSpPr>
        <p:spPr>
          <a:xfrm>
            <a:off x="1474154" y="1496313"/>
            <a:ext cx="103787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/>
              <a:t>4 %	  	 6 %		           8 %		          10 %	                 12 %    16 % 	21 %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D60D950D-7E9C-FB05-4875-66F1A6E8074F}"/>
              </a:ext>
            </a:extLst>
          </p:cNvPr>
          <p:cNvSpPr txBox="1"/>
          <p:nvPr/>
        </p:nvSpPr>
        <p:spPr>
          <a:xfrm>
            <a:off x="929736" y="6311661"/>
            <a:ext cx="580557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dirty="0">
                <a:ea typeface="Calibri"/>
                <a:cs typeface="Calibri"/>
              </a:rPr>
              <a:t>Kela, </a:t>
            </a:r>
            <a:r>
              <a:rPr lang="fi-FI" dirty="0" err="1">
                <a:ea typeface="Calibri"/>
                <a:cs typeface="Calibri"/>
              </a:rPr>
              <a:t>Parental</a:t>
            </a:r>
            <a:r>
              <a:rPr lang="fi-FI" dirty="0">
                <a:ea typeface="Calibri"/>
                <a:cs typeface="Calibri"/>
              </a:rPr>
              <a:t> </a:t>
            </a:r>
            <a:r>
              <a:rPr lang="fi-FI" dirty="0" err="1">
                <a:ea typeface="Calibri"/>
                <a:cs typeface="Calibri"/>
              </a:rPr>
              <a:t>benefit</a:t>
            </a:r>
            <a:r>
              <a:rPr lang="fi-FI" dirty="0">
                <a:ea typeface="Calibri"/>
                <a:cs typeface="Calibri"/>
              </a:rPr>
              <a:t> </a:t>
            </a:r>
            <a:r>
              <a:rPr lang="fi-FI" dirty="0" err="1">
                <a:ea typeface="Calibri"/>
                <a:cs typeface="Calibri"/>
              </a:rPr>
              <a:t>days</a:t>
            </a:r>
            <a:r>
              <a:rPr lang="fi-FI" dirty="0">
                <a:ea typeface="Calibri"/>
                <a:cs typeface="Calibri"/>
              </a:rPr>
              <a:t> </a:t>
            </a:r>
            <a:r>
              <a:rPr lang="fi-FI" dirty="0" err="1">
                <a:ea typeface="Calibri"/>
                <a:cs typeface="Calibri"/>
              </a:rPr>
              <a:t>by</a:t>
            </a:r>
            <a:r>
              <a:rPr lang="fi-FI" dirty="0">
                <a:ea typeface="Calibri"/>
                <a:cs typeface="Calibri"/>
              </a:rPr>
              <a:t> </a:t>
            </a:r>
            <a:r>
              <a:rPr lang="fi-FI" dirty="0" err="1">
                <a:ea typeface="Calibri"/>
                <a:cs typeface="Calibri"/>
              </a:rPr>
              <a:t>gender</a:t>
            </a:r>
            <a:r>
              <a:rPr lang="fi-FI" dirty="0">
                <a:ea typeface="Calibri"/>
                <a:cs typeface="Calibri"/>
              </a:rPr>
              <a:t>, Statistical </a:t>
            </a:r>
            <a:r>
              <a:rPr lang="fi-FI" dirty="0" err="1">
                <a:ea typeface="Calibri"/>
                <a:cs typeface="Calibri"/>
              </a:rPr>
              <a:t>database</a:t>
            </a:r>
            <a:r>
              <a:rPr lang="fi-FI" dirty="0">
                <a:ea typeface="Calibri"/>
                <a:cs typeface="Calibri"/>
              </a:rPr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66820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685D4E1-5E8C-CFA5-F48C-0DFB30779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6923" y="132400"/>
            <a:ext cx="10515600" cy="1325563"/>
          </a:xfrm>
        </p:spPr>
        <p:txBody>
          <a:bodyPr>
            <a:normAutofit/>
          </a:bodyPr>
          <a:lstStyle/>
          <a:p>
            <a:r>
              <a:rPr lang="fi-FI" sz="4000" dirty="0" err="1"/>
              <a:t>Gender</a:t>
            </a:r>
            <a:r>
              <a:rPr lang="fi-FI" sz="4000" dirty="0"/>
              <a:t> </a:t>
            </a:r>
            <a:r>
              <a:rPr lang="fi-FI" sz="4000" dirty="0" err="1"/>
              <a:t>role</a:t>
            </a:r>
            <a:r>
              <a:rPr lang="fi-FI" sz="4000" dirty="0"/>
              <a:t> </a:t>
            </a:r>
            <a:r>
              <a:rPr lang="fi-FI" sz="4000" dirty="0" err="1"/>
              <a:t>attitudes</a:t>
            </a:r>
            <a:r>
              <a:rPr lang="fi-FI" sz="4000" dirty="0"/>
              <a:t> in Finland 2002-2022 (ISS)</a:t>
            </a:r>
          </a:p>
        </p:txBody>
      </p:sp>
      <p:graphicFrame>
        <p:nvGraphicFramePr>
          <p:cNvPr id="6" name="Kaavio 5">
            <a:extLst>
              <a:ext uri="{FF2B5EF4-FFF2-40B4-BE49-F238E27FC236}">
                <a16:creationId xmlns:a16="http://schemas.microsoft.com/office/drawing/2014/main" id="{23C86317-C05C-49C2-2686-62F60F22455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81696000"/>
              </p:ext>
            </p:extLst>
          </p:nvPr>
        </p:nvGraphicFramePr>
        <p:xfrm>
          <a:off x="976306" y="1150338"/>
          <a:ext cx="10308771" cy="49246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kstiruutu 2">
            <a:extLst>
              <a:ext uri="{FF2B5EF4-FFF2-40B4-BE49-F238E27FC236}">
                <a16:creationId xmlns:a16="http://schemas.microsoft.com/office/drawing/2014/main" id="{C2126B33-F5B0-39E8-5F90-FDF2DA273393}"/>
              </a:ext>
            </a:extLst>
          </p:cNvPr>
          <p:cNvSpPr txBox="1"/>
          <p:nvPr/>
        </p:nvSpPr>
        <p:spPr>
          <a:xfrm>
            <a:off x="370114" y="2928257"/>
            <a:ext cx="2612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%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739D9C95-4019-8BDB-DDD4-AEAFB274FBBA}"/>
              </a:ext>
            </a:extLst>
          </p:cNvPr>
          <p:cNvSpPr txBox="1"/>
          <p:nvPr/>
        </p:nvSpPr>
        <p:spPr>
          <a:xfrm>
            <a:off x="1079061" y="6090268"/>
            <a:ext cx="101713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600">
                <a:latin typeface="ArialMT"/>
              </a:rPr>
              <a:t>Mesiäislehto, Lammi-Taskula &amp; Närvi (</a:t>
            </a:r>
            <a:r>
              <a:rPr lang="fi-FI" sz="1600" err="1">
                <a:latin typeface="ArialMT"/>
              </a:rPr>
              <a:t>forthcoming</a:t>
            </a:r>
            <a:r>
              <a:rPr lang="fi-FI" sz="1600">
                <a:latin typeface="ArialMT"/>
              </a:rPr>
              <a:t>) in </a:t>
            </a:r>
            <a:r>
              <a:rPr lang="fi-FI" sz="1600" err="1">
                <a:latin typeface="ArialMT"/>
              </a:rPr>
              <a:t>the</a:t>
            </a:r>
            <a:r>
              <a:rPr lang="fi-FI" sz="1600">
                <a:latin typeface="ArialMT"/>
              </a:rPr>
              <a:t> </a:t>
            </a:r>
            <a:r>
              <a:rPr lang="fi-FI" sz="1600" b="0" i="0" u="none" strike="noStrike" baseline="0" err="1">
                <a:latin typeface="ArialMT"/>
              </a:rPr>
              <a:t>Routledge</a:t>
            </a:r>
            <a:r>
              <a:rPr lang="fi-FI" sz="1600" b="0" i="0" u="none" strike="noStrike" baseline="0">
                <a:latin typeface="ArialMT"/>
              </a:rPr>
              <a:t> </a:t>
            </a:r>
            <a:r>
              <a:rPr lang="en-US" sz="1600" b="0" i="0" u="none" strike="noStrike" baseline="0">
                <a:latin typeface="ArialMT"/>
              </a:rPr>
              <a:t>Companion to Gender and the Family (eds Naomi Finch, Linzi </a:t>
            </a:r>
            <a:r>
              <a:rPr lang="en-US" sz="1600" b="0" i="0" u="none" strike="noStrike" baseline="0" err="1">
                <a:latin typeface="ArialMT"/>
              </a:rPr>
              <a:t>Ladlow</a:t>
            </a:r>
            <a:r>
              <a:rPr lang="en-US" sz="1600" b="0" i="0" u="none" strike="noStrike" baseline="0">
                <a:latin typeface="ArialMT"/>
              </a:rPr>
              <a:t> and </a:t>
            </a:r>
            <a:r>
              <a:rPr lang="en-US" sz="1600" b="0" i="0" u="none" strike="noStrike" baseline="0" err="1">
                <a:latin typeface="ArialMT"/>
              </a:rPr>
              <a:t>Patrizia</a:t>
            </a:r>
            <a:r>
              <a:rPr lang="en-US" sz="1600" b="0" i="0" u="none" strike="noStrike" baseline="0">
                <a:latin typeface="ArialMT"/>
              </a:rPr>
              <a:t> </a:t>
            </a:r>
            <a:r>
              <a:rPr lang="en-US" sz="1600" b="0" i="0" u="none" strike="noStrike" baseline="0" err="1">
                <a:latin typeface="ArialMT"/>
              </a:rPr>
              <a:t>Kokot</a:t>
            </a:r>
            <a:r>
              <a:rPr lang="en-US" sz="1600" b="0" i="0" u="none" strike="noStrike" baseline="0">
                <a:latin typeface="ArialMT"/>
              </a:rPr>
              <a:t>-Blamey)</a:t>
            </a:r>
            <a:endParaRPr lang="fi-FI" sz="1600"/>
          </a:p>
        </p:txBody>
      </p:sp>
    </p:spTree>
    <p:extLst>
      <p:ext uri="{BB962C8B-B14F-4D97-AF65-F5344CB8AC3E}">
        <p14:creationId xmlns:p14="http://schemas.microsoft.com/office/powerpoint/2010/main" val="3667267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C15D09-DCA9-345E-9462-65A9CC3F9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771"/>
            <a:ext cx="10515600" cy="1325563"/>
          </a:xfrm>
        </p:spPr>
        <p:txBody>
          <a:bodyPr>
            <a:normAutofit/>
          </a:bodyPr>
          <a:lstStyle/>
          <a:p>
            <a:r>
              <a:rPr lang="fi-FI" sz="4000" noProof="1"/>
              <a:t>Support for different ways of sharing parental leave in Finland 2012-2022 (ISS)</a:t>
            </a:r>
          </a:p>
        </p:txBody>
      </p:sp>
      <p:graphicFrame>
        <p:nvGraphicFramePr>
          <p:cNvPr id="4" name="Kaavio 3">
            <a:extLst>
              <a:ext uri="{FF2B5EF4-FFF2-40B4-BE49-F238E27FC236}">
                <a16:creationId xmlns:a16="http://schemas.microsoft.com/office/drawing/2014/main" id="{4BDDA1E0-6468-391D-CF23-F660E834A4A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13781533"/>
              </p:ext>
            </p:extLst>
          </p:nvPr>
        </p:nvGraphicFramePr>
        <p:xfrm>
          <a:off x="1364803" y="1529421"/>
          <a:ext cx="9599840" cy="44937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kstiruutu 2">
            <a:extLst>
              <a:ext uri="{FF2B5EF4-FFF2-40B4-BE49-F238E27FC236}">
                <a16:creationId xmlns:a16="http://schemas.microsoft.com/office/drawing/2014/main" id="{678F806D-E80A-3406-2B70-71A38468EC7E}"/>
              </a:ext>
            </a:extLst>
          </p:cNvPr>
          <p:cNvSpPr txBox="1"/>
          <p:nvPr/>
        </p:nvSpPr>
        <p:spPr>
          <a:xfrm>
            <a:off x="7952377" y="1291355"/>
            <a:ext cx="2612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%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3986C8DC-F4B7-BCEC-0F3E-5F866EAC4E99}"/>
              </a:ext>
            </a:extLst>
          </p:cNvPr>
          <p:cNvSpPr txBox="1"/>
          <p:nvPr/>
        </p:nvSpPr>
        <p:spPr>
          <a:xfrm>
            <a:off x="1079061" y="6090268"/>
            <a:ext cx="101713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600">
                <a:latin typeface="ArialMT"/>
              </a:rPr>
              <a:t>Mesiäislehto, Lammi-Taskula &amp; Närvi (</a:t>
            </a:r>
            <a:r>
              <a:rPr lang="fi-FI" sz="1600" err="1">
                <a:latin typeface="ArialMT"/>
              </a:rPr>
              <a:t>forthcoming</a:t>
            </a:r>
            <a:r>
              <a:rPr lang="fi-FI" sz="1600">
                <a:latin typeface="ArialMT"/>
              </a:rPr>
              <a:t>) in </a:t>
            </a:r>
            <a:r>
              <a:rPr lang="fi-FI" sz="1600" err="1">
                <a:latin typeface="ArialMT"/>
              </a:rPr>
              <a:t>the</a:t>
            </a:r>
            <a:r>
              <a:rPr lang="fi-FI" sz="1600">
                <a:latin typeface="ArialMT"/>
              </a:rPr>
              <a:t> </a:t>
            </a:r>
            <a:r>
              <a:rPr lang="fi-FI" sz="1600" b="0" i="0" u="none" strike="noStrike" baseline="0" err="1">
                <a:latin typeface="ArialMT"/>
              </a:rPr>
              <a:t>Routledge</a:t>
            </a:r>
            <a:r>
              <a:rPr lang="fi-FI" sz="1600" b="0" i="0" u="none" strike="noStrike" baseline="0">
                <a:latin typeface="ArialMT"/>
              </a:rPr>
              <a:t> </a:t>
            </a:r>
            <a:r>
              <a:rPr lang="en-US" sz="1600" b="0" i="0" u="none" strike="noStrike" baseline="0">
                <a:latin typeface="ArialMT"/>
              </a:rPr>
              <a:t>Companion to Gender and the Family (eds Naomi Finch, Linzi </a:t>
            </a:r>
            <a:r>
              <a:rPr lang="en-US" sz="1600" b="0" i="0" u="none" strike="noStrike" baseline="0" err="1">
                <a:latin typeface="ArialMT"/>
              </a:rPr>
              <a:t>Ladlow</a:t>
            </a:r>
            <a:r>
              <a:rPr lang="en-US" sz="1600" b="0" i="0" u="none" strike="noStrike" baseline="0">
                <a:latin typeface="ArialMT"/>
              </a:rPr>
              <a:t> and </a:t>
            </a:r>
            <a:r>
              <a:rPr lang="en-US" sz="1600" b="0" i="0" u="none" strike="noStrike" baseline="0" err="1">
                <a:latin typeface="ArialMT"/>
              </a:rPr>
              <a:t>Patrizia</a:t>
            </a:r>
            <a:r>
              <a:rPr lang="en-US" sz="1600" b="0" i="0" u="none" strike="noStrike" baseline="0">
                <a:latin typeface="ArialMT"/>
              </a:rPr>
              <a:t> </a:t>
            </a:r>
            <a:r>
              <a:rPr lang="en-US" sz="1600" b="0" i="0" u="none" strike="noStrike" baseline="0" err="1">
                <a:latin typeface="ArialMT"/>
              </a:rPr>
              <a:t>Kokot</a:t>
            </a:r>
            <a:r>
              <a:rPr lang="en-US" sz="1600" b="0" i="0" u="none" strike="noStrike" baseline="0">
                <a:latin typeface="ArialMT"/>
              </a:rPr>
              <a:t>-Blamey)</a:t>
            </a:r>
            <a:endParaRPr lang="fi-FI" sz="1600"/>
          </a:p>
        </p:txBody>
      </p:sp>
    </p:spTree>
    <p:extLst>
      <p:ext uri="{BB962C8B-B14F-4D97-AF65-F5344CB8AC3E}">
        <p14:creationId xmlns:p14="http://schemas.microsoft.com/office/powerpoint/2010/main" val="2501378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97E065-D99E-4454-C4C9-ED39A1721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1"/>
              <a:t>Impacts of the 2022 leave reform</a:t>
            </a:r>
          </a:p>
        </p:txBody>
      </p:sp>
      <p:graphicFrame>
        <p:nvGraphicFramePr>
          <p:cNvPr id="4" name="Kaavio 3">
            <a:extLst>
              <a:ext uri="{FF2B5EF4-FFF2-40B4-BE49-F238E27FC236}">
                <a16:creationId xmlns:a16="http://schemas.microsoft.com/office/drawing/2014/main" id="{56FD03C9-85B3-4AAE-A2C4-2A2C7E685A4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0026636"/>
              </p:ext>
            </p:extLst>
          </p:nvPr>
        </p:nvGraphicFramePr>
        <p:xfrm>
          <a:off x="961241" y="1690688"/>
          <a:ext cx="6949703" cy="41836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kstiruutu 6">
            <a:extLst>
              <a:ext uri="{FF2B5EF4-FFF2-40B4-BE49-F238E27FC236}">
                <a16:creationId xmlns:a16="http://schemas.microsoft.com/office/drawing/2014/main" id="{5C2BBCBC-80CC-4C01-86F1-B78E96038002}"/>
              </a:ext>
            </a:extLst>
          </p:cNvPr>
          <p:cNvSpPr txBox="1"/>
          <p:nvPr/>
        </p:nvSpPr>
        <p:spPr>
          <a:xfrm>
            <a:off x="6373092" y="3355174"/>
            <a:ext cx="19688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noProof="1">
                <a:solidFill>
                  <a:schemeClr val="tx2"/>
                </a:solidFill>
              </a:rPr>
              <a:t>Child’s birth cohort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B5A02E20-AEBE-4924-A89F-EA679EA1A316}"/>
              </a:ext>
            </a:extLst>
          </p:cNvPr>
          <p:cNvSpPr txBox="1">
            <a:spLocks/>
          </p:cNvSpPr>
          <p:nvPr/>
        </p:nvSpPr>
        <p:spPr>
          <a:xfrm>
            <a:off x="8492835" y="1820206"/>
            <a:ext cx="3458389" cy="3924602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txBody>
          <a:bodyPr vert="horz" lIns="0" tIns="0" rIns="0" bIns="0" rtlCol="0">
            <a:noAutofit/>
          </a:bodyPr>
          <a:lstStyle>
            <a:lvl1pPr marL="359991" indent="-359991" algn="l" defTabSz="1219170" rtl="0" eaLnBrk="1" latinLnBrk="0" hangingPunct="1">
              <a:spcBef>
                <a:spcPts val="0"/>
              </a:spcBef>
              <a:spcAft>
                <a:spcPts val="533"/>
              </a:spcAft>
              <a:buClr>
                <a:srgbClr val="009CDB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9982" indent="-359991" algn="l" defTabSz="1219170" rtl="0" eaLnBrk="1" latinLnBrk="0" hangingPunct="1">
              <a:spcBef>
                <a:spcPts val="0"/>
              </a:spcBef>
              <a:spcAft>
                <a:spcPts val="533"/>
              </a:spcAft>
              <a:buClr>
                <a:srgbClr val="009CDB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9973" indent="-359991" algn="l" defTabSz="1219170" rtl="0" eaLnBrk="1" latinLnBrk="0" hangingPunct="1">
              <a:spcBef>
                <a:spcPts val="0"/>
              </a:spcBef>
              <a:spcAft>
                <a:spcPts val="533"/>
              </a:spcAft>
              <a:buClrTx/>
              <a:buFont typeface="Segoe UI" panose="020B0502040204020203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39964" indent="-359991" algn="l" defTabSz="1219170" rtl="0" eaLnBrk="1" latinLnBrk="0" hangingPunct="1">
              <a:spcBef>
                <a:spcPts val="0"/>
              </a:spcBef>
              <a:spcAft>
                <a:spcPts val="533"/>
              </a:spcAft>
              <a:buClrTx/>
              <a:buFont typeface="Segoe UI" panose="020B0502040204020203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99955" indent="-359991" algn="l" defTabSz="1219170" rtl="0" eaLnBrk="1" latinLnBrk="0" hangingPunct="1">
              <a:spcBef>
                <a:spcPts val="0"/>
              </a:spcBef>
              <a:spcAft>
                <a:spcPts val="533"/>
              </a:spcAft>
              <a:buClrTx/>
              <a:buFont typeface="Segoe UI" panose="020B0502040204020203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59946" indent="-359991" algn="l" defTabSz="1219170" rtl="0" eaLnBrk="1" latinLnBrk="0" hangingPunct="1">
              <a:spcBef>
                <a:spcPts val="0"/>
              </a:spcBef>
              <a:spcAft>
                <a:spcPts val="533"/>
              </a:spcAft>
              <a:buClrTx/>
              <a:buFont typeface="Segoe UI" panose="020B0502040204020203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937" indent="-359991" algn="l" defTabSz="1219170" rtl="0" eaLnBrk="1" latinLnBrk="0" hangingPunct="1">
              <a:spcBef>
                <a:spcPts val="0"/>
              </a:spcBef>
              <a:spcAft>
                <a:spcPts val="533"/>
              </a:spcAft>
              <a:buClrTx/>
              <a:buFont typeface="Segoe UI" panose="020B0502040204020203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79928" indent="-359991" algn="l" defTabSz="1219170" rtl="0" eaLnBrk="1" latinLnBrk="0" hangingPunct="1">
              <a:spcBef>
                <a:spcPts val="0"/>
              </a:spcBef>
              <a:spcAft>
                <a:spcPts val="533"/>
              </a:spcAft>
              <a:buClrTx/>
              <a:buFont typeface="Segoe UI" panose="020B0502040204020203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65678" indent="-285750" algn="l" defTabSz="1219170" rtl="0" eaLnBrk="1" latinLnBrk="0" hangingPunct="1">
              <a:spcBef>
                <a:spcPts val="0"/>
              </a:spcBef>
              <a:spcAft>
                <a:spcPts val="533"/>
              </a:spcAft>
              <a:buClrTx/>
              <a:buFont typeface="Segoe UI" panose="020B0502040204020203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i-FI" sz="2000" noProof="1">
                <a:solidFill>
                  <a:schemeClr val="tx2"/>
                </a:solidFill>
              </a:rPr>
              <a:t>Mean number of parental leave days, fathers</a:t>
            </a:r>
          </a:p>
          <a:p>
            <a:pPr lvl="1"/>
            <a:r>
              <a:rPr lang="fi-FI" noProof="1">
                <a:solidFill>
                  <a:schemeClr val="tx2"/>
                </a:solidFill>
              </a:rPr>
              <a:t>2021: 	42 days</a:t>
            </a:r>
            <a:endParaRPr lang="fi-FI" sz="2000" baseline="30000" noProof="1">
              <a:solidFill>
                <a:schemeClr val="tx2"/>
              </a:solidFill>
            </a:endParaRPr>
          </a:p>
          <a:p>
            <a:pPr lvl="1"/>
            <a:r>
              <a:rPr lang="fi-FI" noProof="1">
                <a:solidFill>
                  <a:schemeClr val="tx2"/>
                </a:solidFill>
              </a:rPr>
              <a:t>9–12/2022: 	81 days</a:t>
            </a:r>
          </a:p>
          <a:p>
            <a:endParaRPr lang="fi-FI" sz="2000" noProof="1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fi-FI" sz="2000" noProof="1">
                <a:solidFill>
                  <a:schemeClr val="tx2"/>
                </a:solidFill>
              </a:rPr>
              <a:t>The share of fathers who did not take any parental leave, %</a:t>
            </a:r>
          </a:p>
          <a:p>
            <a:pPr lvl="1"/>
            <a:r>
              <a:rPr lang="fi-FI" noProof="1">
                <a:solidFill>
                  <a:schemeClr val="tx2"/>
                </a:solidFill>
              </a:rPr>
              <a:t>2021: 	18,9 %</a:t>
            </a:r>
          </a:p>
          <a:p>
            <a:pPr lvl="1"/>
            <a:r>
              <a:rPr lang="fi-FI" noProof="1">
                <a:solidFill>
                  <a:schemeClr val="tx2"/>
                </a:solidFill>
              </a:rPr>
              <a:t>9–12/2022: 	14,9 % 	</a:t>
            </a: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1F5FEAD8-42DE-4B42-A1C4-E595738FFC49}"/>
              </a:ext>
            </a:extLst>
          </p:cNvPr>
          <p:cNvSpPr txBox="1"/>
          <p:nvPr/>
        </p:nvSpPr>
        <p:spPr>
          <a:xfrm>
            <a:off x="2270795" y="5167312"/>
            <a:ext cx="1074781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i-FI" sz="2000" noProof="1">
                <a:solidFill>
                  <a:schemeClr val="tx2"/>
                </a:solidFill>
              </a:rPr>
              <a:t>Mothers</a:t>
            </a: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0F75CA26-39E2-4B90-80A4-CF9410FF352D}"/>
              </a:ext>
            </a:extLst>
          </p:cNvPr>
          <p:cNvSpPr txBox="1"/>
          <p:nvPr/>
        </p:nvSpPr>
        <p:spPr>
          <a:xfrm>
            <a:off x="4674922" y="5172970"/>
            <a:ext cx="953338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i-FI" sz="2000" noProof="1">
                <a:solidFill>
                  <a:schemeClr val="tx2"/>
                </a:solidFill>
              </a:rPr>
              <a:t>Fathers</a:t>
            </a:r>
          </a:p>
        </p:txBody>
      </p:sp>
      <p:sp>
        <p:nvSpPr>
          <p:cNvPr id="12" name="Tekstiruutu 11">
            <a:extLst>
              <a:ext uri="{FF2B5EF4-FFF2-40B4-BE49-F238E27FC236}">
                <a16:creationId xmlns:a16="http://schemas.microsoft.com/office/drawing/2014/main" id="{629694C8-0690-4720-9C56-6BA4098ED072}"/>
              </a:ext>
            </a:extLst>
          </p:cNvPr>
          <p:cNvSpPr txBox="1"/>
          <p:nvPr/>
        </p:nvSpPr>
        <p:spPr>
          <a:xfrm>
            <a:off x="186340" y="5749732"/>
            <a:ext cx="11834776" cy="8617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noProof="1">
                <a:solidFill>
                  <a:schemeClr val="tx2"/>
                </a:solidFill>
              </a:rPr>
              <a:t>S</a:t>
            </a:r>
            <a:r>
              <a:rPr lang="fi-FI" sz="1600" noProof="1">
                <a:solidFill>
                  <a:schemeClr val="tx2"/>
                </a:solidFill>
                <a:latin typeface="ArialMT"/>
              </a:rPr>
              <a:t>aarikallio-Torp &amp; Miettinen (2025): </a:t>
            </a:r>
            <a:r>
              <a:rPr lang="fi-FI" sz="1600" noProof="1">
                <a:solidFill>
                  <a:schemeClr val="tx2"/>
                </a:solidFill>
                <a:latin typeface="ArialMT"/>
                <a:ea typeface="+mn-lt"/>
                <a:cs typeface="+mn-lt"/>
              </a:rPr>
              <a:t>Muuttiko perhevapaauudistus vanhempainvapaiden jakamista perheissä? </a:t>
            </a:r>
            <a:endParaRPr lang="fi-FI" sz="1600" dirty="0">
              <a:solidFill>
                <a:schemeClr val="tx2"/>
              </a:solidFill>
              <a:latin typeface="ArialMT"/>
              <a:ea typeface="+mn-lt"/>
              <a:cs typeface="+mn-lt"/>
            </a:endParaRPr>
          </a:p>
          <a:p>
            <a:r>
              <a:rPr lang="fi-FI" sz="1600" noProof="1">
                <a:solidFill>
                  <a:schemeClr val="tx2"/>
                </a:solidFill>
                <a:latin typeface="ArialMT"/>
                <a:ea typeface="+mn-lt"/>
                <a:cs typeface="+mn-lt"/>
              </a:rPr>
              <a:t>[How did the family leave reform in 2022 change the division of parental leaves in families?] </a:t>
            </a:r>
            <a:endParaRPr lang="fi-FI" sz="1600" dirty="0">
              <a:solidFill>
                <a:schemeClr val="tx2"/>
              </a:solidFill>
              <a:latin typeface="ArialMT"/>
              <a:ea typeface="+mn-lt"/>
              <a:cs typeface="+mn-lt"/>
            </a:endParaRPr>
          </a:p>
          <a:p>
            <a:r>
              <a:rPr lang="fi-FI" sz="1600" noProof="1">
                <a:solidFill>
                  <a:schemeClr val="tx2"/>
                </a:solidFill>
                <a:latin typeface="ArialMT"/>
                <a:ea typeface="+mn-lt"/>
                <a:cs typeface="+mn-lt"/>
              </a:rPr>
              <a:t>Kela seminar on family leave reform, 20.5.2025</a:t>
            </a:r>
            <a:endParaRPr lang="fi-FI" sz="1600" dirty="0">
              <a:solidFill>
                <a:schemeClr val="tx2"/>
              </a:solidFill>
              <a:latin typeface="ArialMT"/>
            </a:endParaRPr>
          </a:p>
        </p:txBody>
      </p:sp>
    </p:spTree>
    <p:extLst>
      <p:ext uri="{BB962C8B-B14F-4D97-AF65-F5344CB8AC3E}">
        <p14:creationId xmlns:p14="http://schemas.microsoft.com/office/powerpoint/2010/main" val="521245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97E065-D99E-4454-C4C9-ED39A1721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1"/>
              <a:t>Impacts of the 2022 leave reform</a:t>
            </a:r>
          </a:p>
        </p:txBody>
      </p:sp>
      <p:graphicFrame>
        <p:nvGraphicFramePr>
          <p:cNvPr id="8" name="Taulukko 6">
            <a:extLst>
              <a:ext uri="{FF2B5EF4-FFF2-40B4-BE49-F238E27FC236}">
                <a16:creationId xmlns:a16="http://schemas.microsoft.com/office/drawing/2014/main" id="{C293378E-C1D6-47A5-B09B-D4678C742C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8594795"/>
              </p:ext>
            </p:extLst>
          </p:nvPr>
        </p:nvGraphicFramePr>
        <p:xfrm>
          <a:off x="838200" y="1848649"/>
          <a:ext cx="10224000" cy="30723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0000">
                  <a:extLst>
                    <a:ext uri="{9D8B030D-6E8A-4147-A177-3AD203B41FA5}">
                      <a16:colId xmlns:a16="http://schemas.microsoft.com/office/drawing/2014/main" val="411554337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1673066437"/>
                    </a:ext>
                  </a:extLst>
                </a:gridCol>
                <a:gridCol w="1800000">
                  <a:extLst>
                    <a:ext uri="{9D8B030D-6E8A-4147-A177-3AD203B41FA5}">
                      <a16:colId xmlns:a16="http://schemas.microsoft.com/office/drawing/2014/main" val="3166067261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4079231593"/>
                    </a:ext>
                  </a:extLst>
                </a:gridCol>
                <a:gridCol w="1800000">
                  <a:extLst>
                    <a:ext uri="{9D8B030D-6E8A-4147-A177-3AD203B41FA5}">
                      <a16:colId xmlns:a16="http://schemas.microsoft.com/office/drawing/2014/main" val="621161839"/>
                    </a:ext>
                  </a:extLst>
                </a:gridCol>
              </a:tblGrid>
              <a:tr h="565972">
                <a:tc>
                  <a:txBody>
                    <a:bodyPr/>
                    <a:lstStyle/>
                    <a:p>
                      <a:endParaRPr lang="fi-FI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i-FI" sz="2400" dirty="0"/>
                        <a:t>2021*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fi-FI" sz="20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i-FI" sz="2400" dirty="0"/>
                        <a:t>9–12/2022*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fi-FI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6109651"/>
                  </a:ext>
                </a:extLst>
              </a:tr>
              <a:tr h="574437">
                <a:tc>
                  <a:txBody>
                    <a:bodyPr/>
                    <a:lstStyle/>
                    <a:p>
                      <a:pPr algn="l" fontAlgn="b"/>
                      <a:r>
                        <a:rPr lang="fi-FI" sz="2700" kern="1200" noProof="1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Father took parental leave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000" noProof="1">
                          <a:solidFill>
                            <a:schemeClr val="tx2"/>
                          </a:solidFill>
                        </a:rPr>
                        <a:t>%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000" noProof="1">
                          <a:solidFill>
                            <a:schemeClr val="tx2"/>
                          </a:solidFill>
                        </a:rPr>
                        <a:t>Mean number of parental leave days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000" noProof="1">
                          <a:solidFill>
                            <a:schemeClr val="tx2"/>
                          </a:solidFill>
                        </a:rPr>
                        <a:t>%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000" noProof="1">
                          <a:solidFill>
                            <a:schemeClr val="tx2"/>
                          </a:solidFill>
                        </a:rPr>
                        <a:t>Mean number of parental leave days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2041741016"/>
                  </a:ext>
                </a:extLst>
              </a:tr>
              <a:tr h="744551">
                <a:tc>
                  <a:txBody>
                    <a:bodyPr/>
                    <a:lstStyle/>
                    <a:p>
                      <a:pPr lvl="1" algn="r" fontAlgn="b"/>
                      <a:r>
                        <a:rPr lang="fi-FI" sz="2200" kern="1200" noProof="1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…at the same time when the mother was taking her leave (max 18 days)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200" kern="1200" noProof="1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73 %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200" kern="1200" noProof="1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16 days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200" kern="1200" noProof="1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71 %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200" kern="1200" noProof="1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16 days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37449192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 lvl="1" algn="r" fontAlgn="b"/>
                      <a:r>
                        <a:rPr lang="fi-FI" sz="2200" kern="1200" noProof="1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…indepedently from the mother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200" kern="1200" noProof="1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57 %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200" kern="1200" noProof="1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39 days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200" kern="1200" noProof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73 %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200" kern="1200" noProof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79 days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597408761"/>
                  </a:ext>
                </a:extLst>
              </a:tr>
            </a:tbl>
          </a:graphicData>
        </a:graphic>
      </p:graphicFrame>
      <p:sp>
        <p:nvSpPr>
          <p:cNvPr id="10" name="Tekstiruutu 9">
            <a:extLst>
              <a:ext uri="{FF2B5EF4-FFF2-40B4-BE49-F238E27FC236}">
                <a16:creationId xmlns:a16="http://schemas.microsoft.com/office/drawing/2014/main" id="{DCF6E3F1-8D24-4DCB-9718-1623CA91EEAF}"/>
              </a:ext>
            </a:extLst>
          </p:cNvPr>
          <p:cNvSpPr txBox="1"/>
          <p:nvPr/>
        </p:nvSpPr>
        <p:spPr>
          <a:xfrm>
            <a:off x="838200" y="5065118"/>
            <a:ext cx="2207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noProof="1">
                <a:solidFill>
                  <a:schemeClr val="tx2"/>
                </a:solidFill>
              </a:rPr>
              <a:t>* Child’s birth cohort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A55D9F96-7C22-F10A-CF59-02AFCB854DAC}"/>
              </a:ext>
            </a:extLst>
          </p:cNvPr>
          <p:cNvSpPr txBox="1"/>
          <p:nvPr/>
        </p:nvSpPr>
        <p:spPr>
          <a:xfrm>
            <a:off x="358868" y="5663468"/>
            <a:ext cx="11834776" cy="8617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noProof="1">
                <a:solidFill>
                  <a:schemeClr val="tx2"/>
                </a:solidFill>
              </a:rPr>
              <a:t>S</a:t>
            </a:r>
            <a:r>
              <a:rPr lang="fi-FI" sz="1600" noProof="1">
                <a:solidFill>
                  <a:schemeClr val="tx2"/>
                </a:solidFill>
                <a:latin typeface="ArialMT"/>
              </a:rPr>
              <a:t>aarikallio-Torp &amp; Miettinen (2025): </a:t>
            </a:r>
            <a:r>
              <a:rPr lang="fi-FI" sz="1600" noProof="1">
                <a:solidFill>
                  <a:schemeClr val="tx2"/>
                </a:solidFill>
                <a:latin typeface="ArialMT"/>
                <a:ea typeface="+mn-lt"/>
                <a:cs typeface="+mn-lt"/>
              </a:rPr>
              <a:t>Muuttiko perhevapaauudistus vanhempainvapaiden jakamista perheissä? </a:t>
            </a:r>
            <a:endParaRPr lang="fi-FI" sz="1600" dirty="0">
              <a:solidFill>
                <a:schemeClr val="tx2"/>
              </a:solidFill>
              <a:latin typeface="ArialMT"/>
              <a:ea typeface="+mn-lt"/>
              <a:cs typeface="+mn-lt"/>
            </a:endParaRPr>
          </a:p>
          <a:p>
            <a:r>
              <a:rPr lang="fi-FI" sz="1600" noProof="1">
                <a:solidFill>
                  <a:schemeClr val="tx2"/>
                </a:solidFill>
                <a:latin typeface="ArialMT"/>
                <a:ea typeface="+mn-lt"/>
                <a:cs typeface="+mn-lt"/>
              </a:rPr>
              <a:t>[How did the family leave reform in 2022 change the division of parental leaves in families?] </a:t>
            </a:r>
            <a:endParaRPr lang="fi-FI" sz="1600" dirty="0">
              <a:solidFill>
                <a:schemeClr val="tx2"/>
              </a:solidFill>
              <a:latin typeface="ArialMT"/>
              <a:ea typeface="+mn-lt"/>
              <a:cs typeface="+mn-lt"/>
            </a:endParaRPr>
          </a:p>
          <a:p>
            <a:r>
              <a:rPr lang="fi-FI" sz="1600" noProof="1">
                <a:solidFill>
                  <a:schemeClr val="tx2"/>
                </a:solidFill>
                <a:latin typeface="ArialMT"/>
                <a:ea typeface="+mn-lt"/>
                <a:cs typeface="+mn-lt"/>
              </a:rPr>
              <a:t>Kela seminar on family leave reform, 20.5.2025</a:t>
            </a:r>
            <a:endParaRPr lang="fi-FI" sz="1600" dirty="0">
              <a:solidFill>
                <a:schemeClr val="tx2"/>
              </a:solidFill>
              <a:latin typeface="ArialMT"/>
            </a:endParaRPr>
          </a:p>
        </p:txBody>
      </p:sp>
    </p:spTree>
    <p:extLst>
      <p:ext uri="{BB962C8B-B14F-4D97-AF65-F5344CB8AC3E}">
        <p14:creationId xmlns:p14="http://schemas.microsoft.com/office/powerpoint/2010/main" val="37390047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97E065-D99E-4454-C4C9-ED39A1721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515600" cy="1325563"/>
          </a:xfrm>
        </p:spPr>
        <p:txBody>
          <a:bodyPr/>
          <a:lstStyle/>
          <a:p>
            <a:r>
              <a:rPr lang="fi-FI" noProof="1"/>
              <a:t>Impacts of the 2022 leave reform</a:t>
            </a:r>
          </a:p>
        </p:txBody>
      </p:sp>
      <p:sp>
        <p:nvSpPr>
          <p:cNvPr id="4" name="Sisällön paikkamerkki 2">
            <a:extLst>
              <a:ext uri="{FF2B5EF4-FFF2-40B4-BE49-F238E27FC236}">
                <a16:creationId xmlns:a16="http://schemas.microsoft.com/office/drawing/2014/main" id="{18968F66-8D36-4BC3-942C-D42530084F3F}"/>
              </a:ext>
            </a:extLst>
          </p:cNvPr>
          <p:cNvSpPr txBox="1">
            <a:spLocks/>
          </p:cNvSpPr>
          <p:nvPr/>
        </p:nvSpPr>
        <p:spPr>
          <a:xfrm>
            <a:off x="789214" y="1690688"/>
            <a:ext cx="10613572" cy="43513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accent6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accent6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accent6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accent6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accent6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800"/>
              </a:spcAft>
              <a:buNone/>
            </a:pPr>
            <a:r>
              <a:rPr lang="en-GB" sz="3000" dirty="0">
                <a:solidFill>
                  <a:schemeClr val="tx1"/>
                </a:solidFill>
              </a:rPr>
              <a:t>Each parent can transfer max 10,5 weeks to the other parent</a:t>
            </a:r>
          </a:p>
          <a:p>
            <a:pPr>
              <a:spcAft>
                <a:spcPts val="400"/>
              </a:spcAft>
            </a:pPr>
            <a:r>
              <a:rPr lang="en-GB" sz="2500" dirty="0"/>
              <a:t>84 % of fathers had transferred at least some parental leave days to the mother (71 % had transferred all 10,5 weeks).</a:t>
            </a:r>
            <a:endParaRPr lang="en-GB" sz="2500" dirty="0">
              <a:ea typeface="Calibri"/>
              <a:cs typeface="Calibri"/>
            </a:endParaRPr>
          </a:p>
          <a:p>
            <a:pPr>
              <a:spcAft>
                <a:spcPts val="400"/>
              </a:spcAft>
            </a:pPr>
            <a:r>
              <a:rPr lang="en-GB" sz="2500" dirty="0"/>
              <a:t>2 % of mothers had transferred at least some parental leave days to the father.</a:t>
            </a:r>
          </a:p>
          <a:p>
            <a:pPr>
              <a:spcAft>
                <a:spcPts val="400"/>
              </a:spcAft>
            </a:pPr>
            <a:r>
              <a:rPr lang="en-GB" sz="2500" dirty="0"/>
              <a:t>In families where the father had transferred the maximum to the mother, the majority of the fathers also used parental leave themselves; on average 11,3 weeks.</a:t>
            </a:r>
            <a:endParaRPr lang="en-GB" sz="2500" dirty="0">
              <a:ea typeface="Calibri"/>
              <a:cs typeface="Calibri"/>
            </a:endParaRPr>
          </a:p>
          <a:p>
            <a:r>
              <a:rPr lang="en-GB" sz="2500" dirty="0"/>
              <a:t>4 % of families divided parental leave equally between two parents.</a:t>
            </a:r>
            <a:endParaRPr lang="en-GB" sz="2500" dirty="0">
              <a:ea typeface="Calibri"/>
              <a:cs typeface="Calibri"/>
            </a:endParaRP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33EE55DC-AFF6-B01C-E447-1F7936BFFE09}"/>
              </a:ext>
            </a:extLst>
          </p:cNvPr>
          <p:cNvSpPr txBox="1"/>
          <p:nvPr/>
        </p:nvSpPr>
        <p:spPr>
          <a:xfrm>
            <a:off x="689547" y="5749731"/>
            <a:ext cx="9419380" cy="110799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noProof="1">
                <a:solidFill>
                  <a:schemeClr val="tx2"/>
                </a:solidFill>
              </a:rPr>
              <a:t>S</a:t>
            </a:r>
            <a:r>
              <a:rPr lang="fi-FI" sz="1600" noProof="1">
                <a:solidFill>
                  <a:schemeClr val="tx2"/>
                </a:solidFill>
                <a:latin typeface="ArialMT"/>
              </a:rPr>
              <a:t>aarikallio-Torp &amp; Miettinen (2025): </a:t>
            </a:r>
            <a:r>
              <a:rPr lang="fi-FI" sz="1600" noProof="1">
                <a:solidFill>
                  <a:schemeClr val="tx2"/>
                </a:solidFill>
                <a:latin typeface="ArialMT"/>
                <a:ea typeface="+mn-lt"/>
                <a:cs typeface="+mn-lt"/>
              </a:rPr>
              <a:t>Muuttiko perhevapaauudistus vanhempainvapaiden jakamista perheissä? </a:t>
            </a:r>
            <a:endParaRPr lang="fi-FI" sz="1600" dirty="0">
              <a:solidFill>
                <a:schemeClr val="tx2"/>
              </a:solidFill>
              <a:latin typeface="ArialMT"/>
              <a:ea typeface="+mn-lt"/>
              <a:cs typeface="+mn-lt"/>
            </a:endParaRPr>
          </a:p>
          <a:p>
            <a:r>
              <a:rPr lang="fi-FI" sz="1600" noProof="1">
                <a:solidFill>
                  <a:schemeClr val="tx2"/>
                </a:solidFill>
                <a:latin typeface="ArialMT"/>
                <a:ea typeface="+mn-lt"/>
                <a:cs typeface="+mn-lt"/>
              </a:rPr>
              <a:t>[How did the family leave reform in 2022 change the division of parental leaves in families?] </a:t>
            </a:r>
            <a:endParaRPr lang="fi-FI" sz="1600" dirty="0">
              <a:solidFill>
                <a:schemeClr val="tx2"/>
              </a:solidFill>
              <a:latin typeface="ArialMT"/>
              <a:ea typeface="+mn-lt"/>
              <a:cs typeface="+mn-lt"/>
            </a:endParaRPr>
          </a:p>
          <a:p>
            <a:r>
              <a:rPr lang="fi-FI" sz="1600" noProof="1">
                <a:solidFill>
                  <a:schemeClr val="tx2"/>
                </a:solidFill>
                <a:latin typeface="ArialMT"/>
                <a:ea typeface="+mn-lt"/>
                <a:cs typeface="+mn-lt"/>
              </a:rPr>
              <a:t>Kela seminar on family leave reform, 20.5.2025</a:t>
            </a:r>
            <a:endParaRPr lang="fi-FI" sz="1600" dirty="0">
              <a:solidFill>
                <a:schemeClr val="tx2"/>
              </a:solidFill>
              <a:latin typeface="ArialMT"/>
            </a:endParaRPr>
          </a:p>
        </p:txBody>
      </p:sp>
    </p:spTree>
    <p:extLst>
      <p:ext uri="{BB962C8B-B14F-4D97-AF65-F5344CB8AC3E}">
        <p14:creationId xmlns:p14="http://schemas.microsoft.com/office/powerpoint/2010/main" val="1297648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0648FCB-0C1E-ECA2-EF36-C0ED4F23D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err="1"/>
              <a:t>Discussion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1A6EFD0-9206-9908-B86B-352FBD2D1E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Significant shift toward more egalitarian gender role attitudes in Finland between 2002 and 2022: broad support for maternal employment and equal sharing of parental leave.</a:t>
            </a:r>
          </a:p>
          <a:p>
            <a:r>
              <a:rPr lang="en-US">
                <a:ea typeface="Calibri"/>
                <a:cs typeface="Calibri"/>
              </a:rPr>
              <a:t>Parental leave reforms align with attitude shifts but a b</a:t>
            </a:r>
            <a:r>
              <a:rPr lang="en-US"/>
              <a:t>ehavioral gap remains: actual leave use is still gendered.</a:t>
            </a:r>
          </a:p>
          <a:p>
            <a:r>
              <a:rPr lang="en-US"/>
              <a:t>First results of the 2022 reform are promising: more fathers take longer parental leave periods, and independent leave is more common.</a:t>
            </a:r>
            <a:endParaRPr lang="en-US">
              <a:ea typeface="Calibri"/>
              <a:cs typeface="Calibri"/>
            </a:endParaRP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42722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FLUX">
      <a:dk1>
        <a:srgbClr val="5D318C"/>
      </a:dk1>
      <a:lt1>
        <a:srgbClr val="FFFFFF"/>
      </a:lt1>
      <a:dk2>
        <a:srgbClr val="3C145A"/>
      </a:dk2>
      <a:lt2>
        <a:srgbClr val="D6D6D6"/>
      </a:lt2>
      <a:accent1>
        <a:srgbClr val="5841B9"/>
      </a:accent1>
      <a:accent2>
        <a:srgbClr val="188689"/>
      </a:accent2>
      <a:accent3>
        <a:srgbClr val="64C1C6"/>
      </a:accent3>
      <a:accent4>
        <a:srgbClr val="086E77"/>
      </a:accent4>
      <a:accent5>
        <a:srgbClr val="F2F2F2"/>
      </a:accent5>
      <a:accent6>
        <a:srgbClr val="D8D8D8"/>
      </a:accent6>
      <a:hlink>
        <a:srgbClr val="5D318C"/>
      </a:hlink>
      <a:folHlink>
        <a:srgbClr val="000000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rtlCol="0" anchor="ctr"/>
      <a:lstStyle>
        <a:defPPr algn="ctr">
          <a:defRPr>
            <a:solidFill>
              <a:schemeClr val="tx2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UTU_FLUX_PPT_esitys_11_21" id="{543A6CF4-774C-4183-8AEE-873157F0E1FC}" vid="{FE9ED5B7-2DBF-4BF8-A465-B02F9ACCEF3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f954f4c-9105-4f9b-ac72-09f497c6d97f">
      <Terms xmlns="http://schemas.microsoft.com/office/infopath/2007/PartnerControls"/>
    </lcf76f155ced4ddcb4097134ff3c332f>
    <TaxCatchAll xmlns="756f3be0-f536-4072-87f5-bd2ec9edd2c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D0F2D3D2E331AC4DAAB265E23297B374" ma:contentTypeVersion="14" ma:contentTypeDescription="Luo uusi asiakirja." ma:contentTypeScope="" ma:versionID="d7e52bfd07279f1589c58204fbfde732">
  <xsd:schema xmlns:xsd="http://www.w3.org/2001/XMLSchema" xmlns:xs="http://www.w3.org/2001/XMLSchema" xmlns:p="http://schemas.microsoft.com/office/2006/metadata/properties" xmlns:ns2="df954f4c-9105-4f9b-ac72-09f497c6d97f" xmlns:ns3="756f3be0-f536-4072-87f5-bd2ec9edd2cd" targetNamespace="http://schemas.microsoft.com/office/2006/metadata/properties" ma:root="true" ma:fieldsID="92e77afd2106c9420fc8beff148f1bcb" ns2:_="" ns3:_="">
    <xsd:import namespace="df954f4c-9105-4f9b-ac72-09f497c6d97f"/>
    <xsd:import namespace="756f3be0-f536-4072-87f5-bd2ec9edd2c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954f4c-9105-4f9b-ac72-09f497c6d9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Kuvien tunnisteet" ma:readOnly="false" ma:fieldId="{5cf76f15-5ced-4ddc-b409-7134ff3c332f}" ma:taxonomyMulti="true" ma:sspId="d80f177e-0a1a-4748-b4ec-cb99291f6a1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6f3be0-f536-4072-87f5-bd2ec9edd2c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fc995dd1-784c-4818-90ff-d5adc9594d25}" ma:internalName="TaxCatchAll" ma:showField="CatchAllData" ma:web="756f3be0-f536-4072-87f5-bd2ec9edd2c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3FC9BDD-C853-47B6-9415-A396C1C3F6C8}">
  <ds:schemaRefs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http://purl.org/dc/terms/"/>
    <ds:schemaRef ds:uri="http://schemas.microsoft.com/office/2006/documentManagement/types"/>
    <ds:schemaRef ds:uri="http://www.w3.org/XML/1998/namespace"/>
    <ds:schemaRef ds:uri="df954f4c-9105-4f9b-ac72-09f497c6d97f"/>
    <ds:schemaRef ds:uri="756f3be0-f536-4072-87f5-bd2ec9edd2cd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88C85947-1966-4370-8743-9AB207EB3860}">
  <ds:schemaRefs>
    <ds:schemaRef ds:uri="756f3be0-f536-4072-87f5-bd2ec9edd2cd"/>
    <ds:schemaRef ds:uri="df954f4c-9105-4f9b-ac72-09f497c6d97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DF65D1C-DB5C-482A-9F8F-E55B0108581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4972</TotalTime>
  <Words>709</Words>
  <Application>Microsoft Office PowerPoint</Application>
  <PresentationFormat>Laajakuva</PresentationFormat>
  <Paragraphs>71</Paragraphs>
  <Slides>9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5" baseType="lpstr">
      <vt:lpstr>Arial</vt:lpstr>
      <vt:lpstr>ArialMT</vt:lpstr>
      <vt:lpstr>Calibri</vt:lpstr>
      <vt:lpstr>Open Sans</vt:lpstr>
      <vt:lpstr>Segoe UI Semilight</vt:lpstr>
      <vt:lpstr>Office Theme</vt:lpstr>
      <vt:lpstr>Fathers’ use of parental leave in Finland – does the quota matter?  Johanna Lammi-Taskula, Finnish Institute for Health and Welfare (THL) Anneli Miettinen, Social Insurance Institution (Kela) Johanna Närvi, Finnish Institute for Health and Welfare (THL)  Miia Saarikallio-Torp, Social Insurance Institution (Kela)  International Leave Policies and Research Network Annual Seminar 2025, Vilnius </vt:lpstr>
      <vt:lpstr>Parental leave reforms to promote fathers’ childcare responsibility</vt:lpstr>
      <vt:lpstr>Distribution of parental leave uptake between mothers and fathers</vt:lpstr>
      <vt:lpstr>Gender role attitudes in Finland 2002-2022 (ISS)</vt:lpstr>
      <vt:lpstr>Support for different ways of sharing parental leave in Finland 2012-2022 (ISS)</vt:lpstr>
      <vt:lpstr>Impacts of the 2022 leave reform</vt:lpstr>
      <vt:lpstr>Impacts of the 2022 leave reform</vt:lpstr>
      <vt:lpstr>Impacts of the 2022 leave reform</vt:lpstr>
      <vt:lpstr>Discussion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FLUX esitys</dc:title>
  <dc:creator>Mia Thon / KMG Turku</dc:creator>
  <cp:lastModifiedBy>Johanna Lammi-Taskula</cp:lastModifiedBy>
  <cp:revision>66</cp:revision>
  <dcterms:created xsi:type="dcterms:W3CDTF">2021-11-16T09:28:44Z</dcterms:created>
  <dcterms:modified xsi:type="dcterms:W3CDTF">2025-06-12T15:32:07Z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0x010100D0F2D3D2E331AC4DAAB265E23297B374</vt:lpwstr>
  </property>
  <property fmtid="{D5CDD505-2E9C-101B-9397-08002B2CF9AE}" pid="3" name="MediaServiceImageTags">
    <vt:lpwstr/>
  </property>
</Properties>
</file>